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sldIdLst>
    <p:sldId id="256" r:id="rId2"/>
    <p:sldId id="285" r:id="rId3"/>
    <p:sldId id="279" r:id="rId4"/>
    <p:sldId id="303" r:id="rId5"/>
    <p:sldId id="286" r:id="rId6"/>
    <p:sldId id="287" r:id="rId7"/>
    <p:sldId id="299" r:id="rId8"/>
    <p:sldId id="290" r:id="rId9"/>
    <p:sldId id="289" r:id="rId10"/>
    <p:sldId id="288" r:id="rId11"/>
    <p:sldId id="291" r:id="rId12"/>
    <p:sldId id="292" r:id="rId13"/>
    <p:sldId id="293" r:id="rId14"/>
    <p:sldId id="294" r:id="rId15"/>
    <p:sldId id="295" r:id="rId16"/>
    <p:sldId id="296" r:id="rId17"/>
    <p:sldId id="300" r:id="rId18"/>
    <p:sldId id="298" r:id="rId19"/>
    <p:sldId id="301" r:id="rId20"/>
    <p:sldId id="302" r:id="rId21"/>
    <p:sldId id="304" r:id="rId22"/>
    <p:sldId id="297" r:id="rId23"/>
    <p:sldId id="278" r:id="rId24"/>
    <p:sldId id="277" r:id="rId25"/>
    <p:sldId id="274" r:id="rId26"/>
    <p:sldId id="262" r:id="rId27"/>
    <p:sldId id="273" r:id="rId28"/>
    <p:sldId id="275" r:id="rId29"/>
    <p:sldId id="276" r:id="rId30"/>
  </p:sldIdLst>
  <p:sldSz cx="12192000" cy="6858000"/>
  <p:notesSz cx="7315200" cy="96012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725E"/>
    <a:srgbClr val="006600"/>
    <a:srgbClr val="0000FF"/>
    <a:srgbClr val="008080"/>
    <a:srgbClr val="006666"/>
    <a:srgbClr val="C5C5C5"/>
    <a:srgbClr val="339966"/>
    <a:srgbClr val="DDDDDD"/>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5" autoAdjust="0"/>
    <p:restoredTop sz="77195" autoAdjust="0"/>
  </p:normalViewPr>
  <p:slideViewPr>
    <p:cSldViewPr snapToGrid="0">
      <p:cViewPr varScale="1">
        <p:scale>
          <a:sx n="54" d="100"/>
          <a:sy n="54" d="100"/>
        </p:scale>
        <p:origin x="780" y="40"/>
      </p:cViewPr>
      <p:guideLst>
        <p:guide orient="horz" pos="2448"/>
        <p:guide pos="3840"/>
      </p:guideLst>
    </p:cSldViewPr>
  </p:slideViewPr>
  <p:notesTextViewPr>
    <p:cViewPr>
      <p:scale>
        <a:sx n="1" d="1"/>
        <a:sy n="1" d="1"/>
      </p:scale>
      <p:origin x="0" y="0"/>
    </p:cViewPr>
  </p:notesTextViewPr>
  <p:notesViewPr>
    <p:cSldViewPr snapToGrid="0">
      <p:cViewPr varScale="1">
        <p:scale>
          <a:sx n="54" d="100"/>
          <a:sy n="54" d="100"/>
        </p:scale>
        <p:origin x="2556"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8.emf"/><Relationship Id="rId2" Type="http://schemas.openxmlformats.org/officeDocument/2006/relationships/image" Target="../media/image61.wmf"/><Relationship Id="rId1" Type="http://schemas.openxmlformats.org/officeDocument/2006/relationships/image" Target="../media/image67.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e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15.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7.wmf"/><Relationship Id="rId7" Type="http://schemas.openxmlformats.org/officeDocument/2006/relationships/image" Target="../media/image36.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39.wmf"/><Relationship Id="rId4" Type="http://schemas.openxmlformats.org/officeDocument/2006/relationships/image" Target="../media/image8.wmf"/><Relationship Id="rId9"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0B26A7-C79E-4566-8FB5-C3BC855F3450}" type="datetimeFigureOut">
              <a:rPr lang="en-US" smtClean="0"/>
              <a:pPr/>
              <a:t>12/12/2023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A2EE1E-F13F-45B1-8437-1F3F793788C9}" type="slidenum">
              <a:rPr lang="en-US" smtClean="0"/>
              <a:pPr/>
              <a:t>‹#›</a:t>
            </a:fld>
            <a:endParaRPr lang="en-US"/>
          </a:p>
        </p:txBody>
      </p:sp>
    </p:spTree>
    <p:extLst>
      <p:ext uri="{BB962C8B-B14F-4D97-AF65-F5344CB8AC3E}">
        <p14:creationId xmlns:p14="http://schemas.microsoft.com/office/powerpoint/2010/main" val="183303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a:t>
            </a:fld>
            <a:endParaRPr lang="en-US"/>
          </a:p>
        </p:txBody>
      </p:sp>
    </p:spTree>
    <p:extLst>
      <p:ext uri="{BB962C8B-B14F-4D97-AF65-F5344CB8AC3E}">
        <p14:creationId xmlns:p14="http://schemas.microsoft.com/office/powerpoint/2010/main" val="3898420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10</a:t>
            </a:fld>
            <a:endParaRPr lang="en-US"/>
          </a:p>
        </p:txBody>
      </p:sp>
    </p:spTree>
    <p:extLst>
      <p:ext uri="{BB962C8B-B14F-4D97-AF65-F5344CB8AC3E}">
        <p14:creationId xmlns:p14="http://schemas.microsoft.com/office/powerpoint/2010/main" val="60047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11</a:t>
            </a:fld>
            <a:endParaRPr lang="en-US"/>
          </a:p>
        </p:txBody>
      </p:sp>
    </p:spTree>
    <p:extLst>
      <p:ext uri="{BB962C8B-B14F-4D97-AF65-F5344CB8AC3E}">
        <p14:creationId xmlns:p14="http://schemas.microsoft.com/office/powerpoint/2010/main" val="364867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12</a:t>
            </a:fld>
            <a:endParaRPr lang="en-US"/>
          </a:p>
        </p:txBody>
      </p:sp>
    </p:spTree>
    <p:extLst>
      <p:ext uri="{BB962C8B-B14F-4D97-AF65-F5344CB8AC3E}">
        <p14:creationId xmlns:p14="http://schemas.microsoft.com/office/powerpoint/2010/main" val="3682745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13</a:t>
            </a:fld>
            <a:endParaRPr lang="en-US"/>
          </a:p>
        </p:txBody>
      </p:sp>
    </p:spTree>
    <p:extLst>
      <p:ext uri="{BB962C8B-B14F-4D97-AF65-F5344CB8AC3E}">
        <p14:creationId xmlns:p14="http://schemas.microsoft.com/office/powerpoint/2010/main" val="554231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steady-state error is reduced by increasing the controller gain and is also affected by the choice of controller pole and zero</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14</a:t>
            </a:fld>
            <a:endParaRPr lang="en-US"/>
          </a:p>
        </p:txBody>
      </p:sp>
    </p:spTree>
    <p:extLst>
      <p:ext uri="{BB962C8B-B14F-4D97-AF65-F5344CB8AC3E}">
        <p14:creationId xmlns:p14="http://schemas.microsoft.com/office/powerpoint/2010/main" val="312738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15</a:t>
            </a:fld>
            <a:endParaRPr lang="en-US"/>
          </a:p>
        </p:txBody>
      </p:sp>
    </p:spTree>
    <p:extLst>
      <p:ext uri="{BB962C8B-B14F-4D97-AF65-F5344CB8AC3E}">
        <p14:creationId xmlns:p14="http://schemas.microsoft.com/office/powerpoint/2010/main" val="3609562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associated steady-state error is the same as that of the analog system with proportional control. In general, it can be shown that the steady-state error for the same control strategy is identical for digital or analog implementation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16</a:t>
            </a:fld>
            <a:endParaRPr lang="en-US"/>
          </a:p>
        </p:txBody>
      </p:sp>
    </p:spTree>
    <p:extLst>
      <p:ext uri="{BB962C8B-B14F-4D97-AF65-F5344CB8AC3E}">
        <p14:creationId xmlns:p14="http://schemas.microsoft.com/office/powerpoint/2010/main" val="68118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17</a:t>
            </a:fld>
            <a:endParaRPr lang="en-US"/>
          </a:p>
        </p:txBody>
      </p:sp>
    </p:spTree>
    <p:extLst>
      <p:ext uri="{BB962C8B-B14F-4D97-AF65-F5344CB8AC3E}">
        <p14:creationId xmlns:p14="http://schemas.microsoft.com/office/powerpoint/2010/main" val="2510414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Disturbances</a:t>
            </a:r>
            <a:r>
              <a:rPr lang="en-US" sz="1200" b="0" i="0" kern="1200" dirty="0" smtClean="0">
                <a:solidFill>
                  <a:schemeClr val="tx1"/>
                </a:solidFill>
                <a:effectLst/>
                <a:latin typeface="+mn-lt"/>
                <a:ea typeface="+mn-ea"/>
                <a:cs typeface="+mn-cs"/>
              </a:rPr>
              <a:t> are variables that are not included in the system model but affect its response. They can be deterministic, such as load torque in a position control system, or stochastic, such as sensor or actuator noise. However, almost all disturbances are analog and are inputs to the analog subsystem in a digital control loop</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18</a:t>
            </a:fld>
            <a:endParaRPr lang="en-US"/>
          </a:p>
        </p:txBody>
      </p:sp>
    </p:spTree>
    <p:extLst>
      <p:ext uri="{BB962C8B-B14F-4D97-AF65-F5344CB8AC3E}">
        <p14:creationId xmlns:p14="http://schemas.microsoft.com/office/powerpoint/2010/main" val="399153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19</a:t>
            </a:fld>
            <a:endParaRPr lang="en-US"/>
          </a:p>
        </p:txBody>
      </p:sp>
    </p:spTree>
    <p:extLst>
      <p:ext uri="{BB962C8B-B14F-4D97-AF65-F5344CB8AC3E}">
        <p14:creationId xmlns:p14="http://schemas.microsoft.com/office/powerpoint/2010/main" val="351607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a:t>
            </a:fld>
            <a:endParaRPr lang="en-US"/>
          </a:p>
        </p:txBody>
      </p:sp>
    </p:spTree>
    <p:extLst>
      <p:ext uri="{BB962C8B-B14F-4D97-AF65-F5344CB8AC3E}">
        <p14:creationId xmlns:p14="http://schemas.microsoft.com/office/powerpoint/2010/main" val="1491063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Thus, as with analog systems, increasing the controller gain reduces the error due to the disturbance. Equivalently, an analog amplifier before the point of disturbance injection can increase the gain and reduce the output due to the disturbance and is less likely to saturate the DAC. Note that it is simpler to apply the final value theorem without simplification because terms not involving (</a:t>
            </a:r>
            <a:r>
              <a:rPr lang="en-US" sz="1200" b="0" i="1" kern="1200" dirty="0" smtClean="0">
                <a:solidFill>
                  <a:schemeClr val="tx1"/>
                </a:solidFill>
                <a:effectLst/>
                <a:latin typeface="+mn-lt"/>
                <a:ea typeface="+mn-ea"/>
                <a:cs typeface="+mn-cs"/>
              </a:rPr>
              <a:t>z</a:t>
            </a:r>
            <a:r>
              <a:rPr lang="en-US" sz="1200" b="0" i="0" kern="1200" dirty="0" smtClean="0">
                <a:solidFill>
                  <a:schemeClr val="tx1"/>
                </a:solidFill>
                <a:effectLst/>
                <a:latin typeface="+mn-lt"/>
                <a:ea typeface="+mn-ea"/>
                <a:cs typeface="+mn-cs"/>
              </a:rPr>
              <a:t>1) drop out. Because the disturbance is ideally zero, the steady state error due to a disturbance is </a:t>
            </a:r>
            <a:r>
              <a:rPr lang="en-US" sz="1200" b="0" i="1" kern="1200" dirty="0" err="1" smtClean="0">
                <a:solidFill>
                  <a:schemeClr val="tx1"/>
                </a:solidFill>
                <a:effectLst/>
                <a:latin typeface="+mn-lt"/>
                <a:ea typeface="+mn-ea"/>
                <a:cs typeface="+mn-cs"/>
              </a:rPr>
              <a:t>eD</a:t>
            </a:r>
            <a:r>
              <a:rPr lang="en-US" sz="1200" b="0" i="0" kern="1200" dirty="0" smtClean="0">
                <a:solidFill>
                  <a:schemeClr val="tx1"/>
                </a:solidFill>
                <a:effectLst/>
                <a:latin typeface="+mn-lt"/>
                <a:ea typeface="+mn-ea"/>
                <a:cs typeface="+mn-cs"/>
              </a:rPr>
              <a:t>(N) ¼ 0</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(N) ¼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20</a:t>
            </a:fld>
            <a:endParaRPr lang="en-US"/>
          </a:p>
        </p:txBody>
      </p:sp>
    </p:spTree>
    <p:extLst>
      <p:ext uri="{BB962C8B-B14F-4D97-AF65-F5344CB8AC3E}">
        <p14:creationId xmlns:p14="http://schemas.microsoft.com/office/powerpoint/2010/main" val="2434255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21</a:t>
            </a:fld>
            <a:endParaRPr lang="en-US"/>
          </a:p>
        </p:txBody>
      </p:sp>
    </p:spTree>
    <p:extLst>
      <p:ext uri="{BB962C8B-B14F-4D97-AF65-F5344CB8AC3E}">
        <p14:creationId xmlns:p14="http://schemas.microsoft.com/office/powerpoint/2010/main" val="944011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22</a:t>
            </a:fld>
            <a:endParaRPr lang="en-US"/>
          </a:p>
        </p:txBody>
      </p:sp>
    </p:spTree>
    <p:extLst>
      <p:ext uri="{BB962C8B-B14F-4D97-AF65-F5344CB8AC3E}">
        <p14:creationId xmlns:p14="http://schemas.microsoft.com/office/powerpoint/2010/main" val="3076330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23</a:t>
            </a:fld>
            <a:endParaRPr lang="en-US"/>
          </a:p>
        </p:txBody>
      </p:sp>
    </p:spTree>
    <p:extLst>
      <p:ext uri="{BB962C8B-B14F-4D97-AF65-F5344CB8AC3E}">
        <p14:creationId xmlns:p14="http://schemas.microsoft.com/office/powerpoint/2010/main" val="91264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24</a:t>
            </a:fld>
            <a:endParaRPr lang="en-US"/>
          </a:p>
        </p:txBody>
      </p:sp>
    </p:spTree>
    <p:extLst>
      <p:ext uri="{BB962C8B-B14F-4D97-AF65-F5344CB8AC3E}">
        <p14:creationId xmlns:p14="http://schemas.microsoft.com/office/powerpoint/2010/main" val="2055461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25</a:t>
            </a:fld>
            <a:endParaRPr lang="en-US"/>
          </a:p>
        </p:txBody>
      </p:sp>
    </p:spTree>
    <p:extLst>
      <p:ext uri="{BB962C8B-B14F-4D97-AF65-F5344CB8AC3E}">
        <p14:creationId xmlns:p14="http://schemas.microsoft.com/office/powerpoint/2010/main" val="16084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26</a:t>
            </a:fld>
            <a:endParaRPr lang="en-US"/>
          </a:p>
        </p:txBody>
      </p:sp>
    </p:spTree>
    <p:extLst>
      <p:ext uri="{BB962C8B-B14F-4D97-AF65-F5344CB8AC3E}">
        <p14:creationId xmlns:p14="http://schemas.microsoft.com/office/powerpoint/2010/main" val="1019461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27</a:t>
            </a:fld>
            <a:endParaRPr lang="en-US"/>
          </a:p>
        </p:txBody>
      </p:sp>
    </p:spTree>
    <p:extLst>
      <p:ext uri="{BB962C8B-B14F-4D97-AF65-F5344CB8AC3E}">
        <p14:creationId xmlns:p14="http://schemas.microsoft.com/office/powerpoint/2010/main" val="3442743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28</a:t>
            </a:fld>
            <a:endParaRPr lang="en-US"/>
          </a:p>
        </p:txBody>
      </p:sp>
    </p:spTree>
    <p:extLst>
      <p:ext uri="{BB962C8B-B14F-4D97-AF65-F5344CB8AC3E}">
        <p14:creationId xmlns:p14="http://schemas.microsoft.com/office/powerpoint/2010/main" val="2405339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29</a:t>
            </a:fld>
            <a:endParaRPr lang="en-US"/>
          </a:p>
        </p:txBody>
      </p:sp>
    </p:spTree>
    <p:extLst>
      <p:ext uri="{BB962C8B-B14F-4D97-AF65-F5344CB8AC3E}">
        <p14:creationId xmlns:p14="http://schemas.microsoft.com/office/powerpoint/2010/main" val="381196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a:t>
            </a:fld>
            <a:endParaRPr lang="en-US"/>
          </a:p>
        </p:txBody>
      </p:sp>
    </p:spTree>
    <p:extLst>
      <p:ext uri="{BB962C8B-B14F-4D97-AF65-F5344CB8AC3E}">
        <p14:creationId xmlns:p14="http://schemas.microsoft.com/office/powerpoint/2010/main" val="315879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a:t>
            </a:fld>
            <a:endParaRPr lang="en-US"/>
          </a:p>
        </p:txBody>
      </p:sp>
    </p:spTree>
    <p:extLst>
      <p:ext uri="{BB962C8B-B14F-4D97-AF65-F5344CB8AC3E}">
        <p14:creationId xmlns:p14="http://schemas.microsoft.com/office/powerpoint/2010/main" val="313915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a:t>
            </a:fld>
            <a:endParaRPr lang="en-US"/>
          </a:p>
        </p:txBody>
      </p:sp>
    </p:spTree>
    <p:extLst>
      <p:ext uri="{BB962C8B-B14F-4D97-AF65-F5344CB8AC3E}">
        <p14:creationId xmlns:p14="http://schemas.microsoft.com/office/powerpoint/2010/main" val="414367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a:t>
            </a:fld>
            <a:endParaRPr lang="en-US"/>
          </a:p>
        </p:txBody>
      </p:sp>
    </p:spTree>
    <p:extLst>
      <p:ext uri="{BB962C8B-B14F-4D97-AF65-F5344CB8AC3E}">
        <p14:creationId xmlns:p14="http://schemas.microsoft.com/office/powerpoint/2010/main" val="61901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a:t>
            </a:fld>
            <a:endParaRPr lang="en-US"/>
          </a:p>
        </p:txBody>
      </p:sp>
    </p:spTree>
    <p:extLst>
      <p:ext uri="{BB962C8B-B14F-4D97-AF65-F5344CB8AC3E}">
        <p14:creationId xmlns:p14="http://schemas.microsoft.com/office/powerpoint/2010/main" val="7785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In the presence of a disturbance input, the error due to the disturbance </a:t>
            </a:r>
            <a:r>
              <a:rPr lang="en-US" sz="1300" dirty="0" err="1"/>
              <a:t>e</a:t>
            </a:r>
            <a:r>
              <a:rPr lang="en-US" sz="1300" baseline="-25000" dirty="0" err="1"/>
              <a:t>D</a:t>
            </a:r>
            <a:r>
              <a:rPr lang="en-US" sz="1300" dirty="0"/>
              <a:t>(+</a:t>
            </a:r>
            <a:r>
              <a:rPr lang="en-US" sz="1300" dirty="0" err="1"/>
              <a:t>inf</a:t>
            </a:r>
            <a:r>
              <a:rPr lang="en-US" sz="1300" dirty="0"/>
              <a:t>) can be added to the tracking error to obtain the total steady error.</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a:t>
            </a:fld>
            <a:endParaRPr lang="en-US"/>
          </a:p>
        </p:txBody>
      </p:sp>
    </p:spTree>
    <p:extLst>
      <p:ext uri="{BB962C8B-B14F-4D97-AF65-F5344CB8AC3E}">
        <p14:creationId xmlns:p14="http://schemas.microsoft.com/office/powerpoint/2010/main" val="121581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a:t>
            </a:fld>
            <a:endParaRPr lang="en-US"/>
          </a:p>
        </p:txBody>
      </p:sp>
    </p:spTree>
    <p:extLst>
      <p:ext uri="{BB962C8B-B14F-4D97-AF65-F5344CB8AC3E}">
        <p14:creationId xmlns:p14="http://schemas.microsoft.com/office/powerpoint/2010/main" val="3189853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ormAutofit/>
          </a:bodyPr>
          <a:lstStyle>
            <a:lvl1pPr algn="l">
              <a:defRPr sz="36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3998" y="3509963"/>
            <a:ext cx="9144000" cy="1655762"/>
          </a:xfrm>
        </p:spPr>
        <p:txBody>
          <a:bodyPr anchor="t">
            <a:normAutofit/>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AB7EFFE7-DEA2-4D02-AA1E-150AD740BB16}" type="datetime1">
              <a:rPr lang="en-US" smtClean="0"/>
              <a:t>12/12/2023</a:t>
            </a:fld>
            <a:endParaRPr lang="en-US" dirty="0"/>
          </a:p>
        </p:txBody>
      </p:sp>
      <p:sp>
        <p:nvSpPr>
          <p:cNvPr id="5" name="Footer Placeholder 4"/>
          <p:cNvSpPr>
            <a:spLocks noGrp="1"/>
          </p:cNvSpPr>
          <p:nvPr>
            <p:ph type="ftr" sz="quarter" idx="11"/>
          </p:nvPr>
        </p:nvSpPr>
        <p:spPr/>
        <p:txBody>
          <a:bodyPr/>
          <a:lstStyle>
            <a:lvl1pPr>
              <a:defRPr b="1"/>
            </a:lvl1p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dirty="0"/>
          </a:p>
        </p:txBody>
      </p:sp>
      <p:sp>
        <p:nvSpPr>
          <p:cNvPr id="7" name="TextBox 8">
            <a:extLst>
              <a:ext uri="{FF2B5EF4-FFF2-40B4-BE49-F238E27FC236}">
                <a16:creationId xmlns:a16="http://schemas.microsoft.com/office/drawing/2014/main" id="{5A22EF53-F281-4DAF-89C1-449626544EF9}"/>
              </a:ext>
            </a:extLst>
          </p:cNvPr>
          <p:cNvSpPr txBox="1"/>
          <p:nvPr userDrawn="1"/>
        </p:nvSpPr>
        <p:spPr>
          <a:xfrm>
            <a:off x="3474805" y="0"/>
            <a:ext cx="5242387" cy="400110"/>
          </a:xfrm>
          <a:prstGeom prst="rect">
            <a:avLst/>
          </a:prstGeom>
          <a:noFill/>
          <a:effectLst/>
        </p:spPr>
        <p:txBody>
          <a:bodyPr wrap="square" rtlCol="0">
            <a:spAutoFit/>
          </a:bodyPr>
          <a:lstStyle/>
          <a:p>
            <a:pPr algn="ctr"/>
            <a:r>
              <a:rPr lang="vi-VN"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HỌC VIỆN KỸ THUẬT QUÂN </a:t>
            </a:r>
            <a:r>
              <a:rPr lang="vi-VN" sz="20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SỰ</a:t>
            </a:r>
            <a:endParaRPr lang="en-US" sz="20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61881" y="1323136"/>
            <a:ext cx="3253083" cy="3004110"/>
          </a:xfrm>
          <a:prstGeom prst="ellipse">
            <a:avLst/>
          </a:prstGeom>
          <a:ln>
            <a:noFill/>
          </a:ln>
          <a:effectLst>
            <a:softEdge rad="1270000"/>
          </a:effectLst>
        </p:spPr>
      </p:pic>
    </p:spTree>
    <p:extLst>
      <p:ext uri="{BB962C8B-B14F-4D97-AF65-F5344CB8AC3E}">
        <p14:creationId xmlns:p14="http://schemas.microsoft.com/office/powerpoint/2010/main" val="7802415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TextBox 3">
            <a:extLst>
              <a:ext uri="{FF2B5EF4-FFF2-40B4-BE49-F238E27FC236}">
                <a16:creationId xmlns:a16="http://schemas.microsoft.com/office/drawing/2014/main" id="{EB3165FD-06DA-4EAD-AC04-31A802BB0121}"/>
              </a:ext>
            </a:extLst>
          </p:cNvPr>
          <p:cNvSpPr txBox="1"/>
          <p:nvPr userDrawn="1"/>
        </p:nvSpPr>
        <p:spPr>
          <a:xfrm>
            <a:off x="4288996" y="965830"/>
            <a:ext cx="3614003" cy="1015663"/>
          </a:xfrm>
          <a:prstGeom prst="rect">
            <a:avLst/>
          </a:prstGeom>
          <a:noFill/>
        </p:spPr>
        <p:txBody>
          <a:bodyPr wrap="none" rtlCol="0">
            <a:spAutoFit/>
          </a:bodyPr>
          <a:lstStyle/>
          <a:p>
            <a:r>
              <a:rPr lang="en-GB" sz="6000" b="1"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BÀI</a:t>
            </a:r>
            <a:r>
              <a:rPr lang="en-GB" sz="6000" b="1" baseline="0"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 GIẢNG</a:t>
            </a:r>
            <a:endParaRPr lang="en-US" sz="6000" b="1" dirty="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endParaRPr>
          </a:p>
        </p:txBody>
      </p:sp>
      <p:sp>
        <p:nvSpPr>
          <p:cNvPr id="25" name="TextBox 12">
            <a:extLst>
              <a:ext uri="{FF2B5EF4-FFF2-40B4-BE49-F238E27FC236}">
                <a16:creationId xmlns:a16="http://schemas.microsoft.com/office/drawing/2014/main" id="{7CD6F4B5-6204-4050-954C-4148B756AA8A}"/>
              </a:ext>
            </a:extLst>
          </p:cNvPr>
          <p:cNvSpPr txBox="1"/>
          <p:nvPr userDrawn="1"/>
        </p:nvSpPr>
        <p:spPr>
          <a:xfrm>
            <a:off x="322727" y="4481681"/>
            <a:ext cx="3806763"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0" name="Subtitle 2"/>
          <p:cNvSpPr txBox="1">
            <a:spLocks/>
          </p:cNvSpPr>
          <p:nvPr userDrawn="1"/>
        </p:nvSpPr>
        <p:spPr>
          <a:xfrm>
            <a:off x="1744184" y="5082259"/>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bg2">
                    <a:lumMod val="25000"/>
                  </a:schemeClr>
                </a:solidFill>
                <a:latin typeface="cmssbx10" panose="020B0500000000000000" pitchFamily="34" charset="0"/>
                <a:ea typeface="Arial Unicode MS" panose="020B0604020202020204" pitchFamily="34" charset="-128"/>
                <a:cs typeface="Arial Unicode MS" panose="020B0604020202020204"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Bộ môn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Tự</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và</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tính</a:t>
            </a:r>
            <a:endPar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Viện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Tên</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baseline="0" dirty="0" err="1" smtClean="0">
                <a:latin typeface="Arial Unicode MS" panose="020B0604020202020204" pitchFamily="34" charset="-128"/>
                <a:ea typeface="Arial Unicode MS" panose="020B0604020202020204" pitchFamily="34" charset="-128"/>
                <a:cs typeface="Arial Unicode MS" panose="020B0604020202020204" pitchFamily="34" charset="-128"/>
              </a:rPr>
              <a:t>lửa</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&amp;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Điều</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(V6)</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22727" y="2313203"/>
            <a:ext cx="11546540" cy="746268"/>
          </a:xfrm>
        </p:spPr>
        <p:txBody>
          <a:bodyPr anchor="b">
            <a:normAutofit/>
          </a:bodyPr>
          <a:lstStyle>
            <a:lvl1pPr algn="ctr">
              <a:defRPr sz="48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a:t>Tên</a:t>
            </a:r>
            <a:r>
              <a:rPr lang="en-US" dirty="0"/>
              <a:t> </a:t>
            </a:r>
            <a:r>
              <a:rPr lang="en-US" dirty="0" err="1"/>
              <a:t>bài</a:t>
            </a:r>
            <a:r>
              <a:rPr lang="en-US" dirty="0"/>
              <a:t> </a:t>
            </a:r>
            <a:r>
              <a:rPr lang="en-US" dirty="0" err="1"/>
              <a:t>giảng</a:t>
            </a:r>
            <a:endParaRPr lang="en-US" dirty="0"/>
          </a:p>
        </p:txBody>
      </p:sp>
      <p:sp>
        <p:nvSpPr>
          <p:cNvPr id="13" name="TextBox 12">
            <a:extLst>
              <a:ext uri="{FF2B5EF4-FFF2-40B4-BE49-F238E27FC236}">
                <a16:creationId xmlns:a16="http://schemas.microsoft.com/office/drawing/2014/main" id="{7CD6F4B5-6204-4050-954C-4148B756AA8A}"/>
              </a:ext>
            </a:extLst>
          </p:cNvPr>
          <p:cNvSpPr txBox="1"/>
          <p:nvPr userDrawn="1"/>
        </p:nvSpPr>
        <p:spPr>
          <a:xfrm>
            <a:off x="1583806" y="3910404"/>
            <a:ext cx="3673994" cy="523220"/>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04AB: </a:t>
            </a:r>
            <a:r>
              <a:rPr lang="en-US" sz="1400" b="1"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Kỹ</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điều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tự</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+BTL</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21"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04330" y="2727761"/>
            <a:ext cx="3253083" cy="3004110"/>
          </a:xfrm>
          <a:prstGeom prst="ellipse">
            <a:avLst/>
          </a:prstGeom>
          <a:ln>
            <a:noFill/>
          </a:ln>
          <a:effectLst>
            <a:softEdge rad="1270000"/>
          </a:effectLst>
        </p:spPr>
      </p:pic>
    </p:spTree>
    <p:extLst>
      <p:ext uri="{BB962C8B-B14F-4D97-AF65-F5344CB8AC3E}">
        <p14:creationId xmlns:p14="http://schemas.microsoft.com/office/powerpoint/2010/main" val="20544101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Part">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06600" y="3561162"/>
            <a:ext cx="11578797" cy="1306513"/>
          </a:xfrm>
        </p:spPr>
        <p:txBody>
          <a:bodyPr anchor="b">
            <a:normAutofit/>
          </a:bodyPr>
          <a:lstStyle>
            <a:lvl1pPr algn="ctr">
              <a:defRPr sz="60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smtClean="0"/>
              <a:t>Tên</a:t>
            </a:r>
            <a:r>
              <a:rPr lang="en-US" dirty="0" smtClean="0"/>
              <a:t> </a:t>
            </a:r>
            <a:r>
              <a:rPr lang="en-US" dirty="0" err="1" smtClean="0"/>
              <a:t>phần</a:t>
            </a:r>
            <a:endParaRPr lang="en-US" dirty="0"/>
          </a:p>
        </p:txBody>
      </p:sp>
      <p:sp>
        <p:nvSpPr>
          <p:cNvPr id="19" name="TextBox 8">
            <a:extLst>
              <a:ext uri="{FF2B5EF4-FFF2-40B4-BE49-F238E27FC236}">
                <a16:creationId xmlns:a16="http://schemas.microsoft.com/office/drawing/2014/main" id="{18C8C86E-96A7-4623-8A5A-7997C4B7191E}"/>
              </a:ext>
            </a:extLst>
          </p:cNvPr>
          <p:cNvSpPr txBox="1"/>
          <p:nvPr userDrawn="1"/>
        </p:nvSpPr>
        <p:spPr>
          <a:xfrm>
            <a:off x="1" y="0"/>
            <a:ext cx="12191999" cy="400110"/>
          </a:xfrm>
          <a:prstGeom prst="rect">
            <a:avLst/>
          </a:prstGeom>
          <a:solidFill>
            <a:srgbClr val="24725E"/>
          </a:solidFill>
          <a:effectLst/>
        </p:spPr>
        <p:txBody>
          <a:bodyPr wrap="square" rtlCol="0">
            <a:spAutoFit/>
          </a:bodyPr>
          <a:lstStyle/>
          <a:p>
            <a:pPr algn="ctr"/>
            <a:endParaRPr lang="en-US" sz="20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 name="TextBox 8">
            <a:extLst>
              <a:ext uri="{FF2B5EF4-FFF2-40B4-BE49-F238E27FC236}">
                <a16:creationId xmlns:a16="http://schemas.microsoft.com/office/drawing/2014/main" id="{4D130D1B-202E-4D45-A43A-357CD46C2A81}"/>
              </a:ext>
            </a:extLst>
          </p:cNvPr>
          <p:cNvSpPr txBox="1"/>
          <p:nvPr userDrawn="1"/>
        </p:nvSpPr>
        <p:spPr>
          <a:xfrm>
            <a:off x="3688365" y="10758"/>
            <a:ext cx="5104220" cy="369332"/>
          </a:xfrm>
          <a:prstGeom prst="rect">
            <a:avLst/>
          </a:prstGeom>
          <a:noFill/>
          <a:effectLst/>
        </p:spPr>
        <p:txBody>
          <a:bodyPr wrap="square" rtlCol="0">
            <a:spAutoFit/>
          </a:bodyPr>
          <a:lstStyle/>
          <a:p>
            <a:pPr algn="ctr"/>
            <a:r>
              <a:rPr lang="vi-VN"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HỌC VIỆN KỸ THUẬT QUÂN SỰ</a:t>
            </a:r>
            <a:endParaRPr lang="en-US"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 name="TextBox 12">
            <a:extLst>
              <a:ext uri="{FF2B5EF4-FFF2-40B4-BE49-F238E27FC236}">
                <a16:creationId xmlns:a16="http://schemas.microsoft.com/office/drawing/2014/main" id="{7CD6F4B5-6204-4050-954C-4148B756AA8A}"/>
              </a:ext>
            </a:extLst>
          </p:cNvPr>
          <p:cNvSpPr txBox="1"/>
          <p:nvPr userDrawn="1"/>
        </p:nvSpPr>
        <p:spPr>
          <a:xfrm>
            <a:off x="7315199" y="6528874"/>
            <a:ext cx="4232635"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6" name="Picture 10" descr="C:\1.1 Cau Truc May Tinh (Giang day)\1. Documents for Teaching\4. Slides\Supports\HVKTQS ICO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colorTemperature colorTemp="5969"/>
                    </a14:imgEffect>
                  </a14:imgLayer>
                </a14:imgProps>
              </a:ext>
              <a:ext uri="{28A0092B-C50C-407E-A947-70E740481C1C}">
                <a14:useLocalDpi xmlns:a14="http://schemas.microsoft.com/office/drawing/2010/main" val="0"/>
              </a:ext>
            </a:extLst>
          </a:blip>
          <a:srcRect/>
          <a:stretch>
            <a:fillRect/>
          </a:stretch>
        </p:blipFill>
        <p:spPr bwMode="auto">
          <a:xfrm>
            <a:off x="4469456" y="10758"/>
            <a:ext cx="3253083" cy="3004110"/>
          </a:xfrm>
          <a:prstGeom prst="ellipse">
            <a:avLst/>
          </a:prstGeom>
          <a:ln>
            <a:noFill/>
          </a:ln>
          <a:effectLst>
            <a:softEdge rad="1270000"/>
          </a:effectLst>
        </p:spPr>
      </p:pic>
    </p:spTree>
    <p:extLst>
      <p:ext uri="{BB962C8B-B14F-4D97-AF65-F5344CB8AC3E}">
        <p14:creationId xmlns:p14="http://schemas.microsoft.com/office/powerpoint/2010/main" val="7807148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title"/>
          </p:nvPr>
        </p:nvSpPr>
        <p:spPr>
          <a:xfrm>
            <a:off x="2198046" y="11015"/>
            <a:ext cx="9965268"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7" name="Rectangle 6"/>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3"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89986" y="178464"/>
            <a:ext cx="1632263" cy="1143000"/>
          </a:xfrm>
          <a:prstGeom prst="ellipse">
            <a:avLst/>
          </a:prstGeom>
          <a:ln>
            <a:noFill/>
          </a:ln>
          <a:effectLst>
            <a:softEdge rad="393700"/>
          </a:effectLst>
        </p:spPr>
      </p:pic>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49"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Title 1"/>
          <p:cNvSpPr txBox="1">
            <a:spLocks/>
          </p:cNvSpPr>
          <p:nvPr userDrawn="1"/>
        </p:nvSpPr>
        <p:spPr>
          <a:xfrm>
            <a:off x="95687" y="61145"/>
            <a:ext cx="1294532" cy="688819"/>
          </a:xfrm>
          <a:prstGeom prst="rect">
            <a:avLst/>
          </a:prstGeom>
          <a:noFill/>
          <a:effectLst>
            <a:glow>
              <a:schemeClr val="accent1">
                <a:alpha val="52000"/>
              </a:schemeClr>
            </a:glow>
            <a:outerShdw blurRad="50800" dist="38100" dir="5400000" algn="t" rotWithShape="0">
              <a:prstClr val="black">
                <a:alpha val="0"/>
              </a:prstClr>
            </a:outerShdw>
          </a:effectLst>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r>
              <a:rPr lang="en-US" sz="2800" dirty="0" smtClean="0">
                <a:solidFill>
                  <a:srgbClr val="0000FF"/>
                </a:solidFill>
                <a:latin typeface="+mn-lt"/>
              </a:rPr>
              <a:t>LOGO</a:t>
            </a:r>
            <a:r>
              <a:rPr lang="en-US" sz="2800" baseline="0" dirty="0" smtClean="0">
                <a:solidFill>
                  <a:srgbClr val="0000FF"/>
                </a:solidFill>
                <a:latin typeface="+mn-lt"/>
              </a:rPr>
              <a:t> </a:t>
            </a:r>
          </a:p>
          <a:p>
            <a:pPr algn="ctr"/>
            <a:r>
              <a:rPr lang="en-US" sz="1600" baseline="0" dirty="0" smtClean="0">
                <a:solidFill>
                  <a:srgbClr val="0000FF"/>
                </a:solidFill>
                <a:latin typeface="+mn-lt"/>
              </a:rPr>
              <a:t>MÔN HỌC</a:t>
            </a:r>
            <a:endParaRPr lang="en-US" sz="1600" dirty="0">
              <a:solidFill>
                <a:srgbClr val="0000FF"/>
              </a:solidFill>
              <a:latin typeface="+mn-lt"/>
            </a:endParaRPr>
          </a:p>
        </p:txBody>
      </p:sp>
      <p:sp>
        <p:nvSpPr>
          <p:cNvPr id="21" name="Content Placeholder 2" descr="DSDSDS"/>
          <p:cNvSpPr>
            <a:spLocks noGrp="1"/>
          </p:cNvSpPr>
          <p:nvPr>
            <p:ph idx="1"/>
          </p:nvPr>
        </p:nvSpPr>
        <p:spPr>
          <a:xfrm>
            <a:off x="2198045" y="917414"/>
            <a:ext cx="9965267"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026"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735" t="1979" r="1897" b="129"/>
          <a:stretch/>
        </p:blipFill>
        <p:spPr bwMode="auto">
          <a:xfrm>
            <a:off x="0" y="-3216"/>
            <a:ext cx="1315595" cy="94197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90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Title 1"/>
          <p:cNvSpPr>
            <a:spLocks noGrp="1"/>
          </p:cNvSpPr>
          <p:nvPr>
            <p:ph type="title"/>
          </p:nvPr>
        </p:nvSpPr>
        <p:spPr>
          <a:xfrm>
            <a:off x="1772240" y="11015"/>
            <a:ext cx="10292760"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25" name="Rectangle 24"/>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Title 1"/>
          <p:cNvSpPr txBox="1">
            <a:spLocks/>
          </p:cNvSpPr>
          <p:nvPr userDrawn="1"/>
        </p:nvSpPr>
        <p:spPr>
          <a:xfrm>
            <a:off x="0" y="0"/>
            <a:ext cx="1772239" cy="725391"/>
          </a:xfrm>
          <a:prstGeom prst="rect">
            <a:avLst/>
          </a:prstGeom>
          <a:noFill/>
          <a:effectLst>
            <a:glow>
              <a:schemeClr val="accent1"/>
            </a:glow>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en-US" sz="1600" b="1" kern="1200" dirty="0">
              <a:solidFill>
                <a:srgbClr val="0000FF"/>
              </a:solidFill>
              <a:effectLst>
                <a:outerShdw blurRad="38100" dist="38100" dir="2700000" algn="tl">
                  <a:srgbClr val="000000">
                    <a:alpha val="43137"/>
                  </a:srgbClr>
                </a:outerShdw>
              </a:effectLst>
              <a:latin typeface="+mj-lt"/>
              <a:ea typeface="+mj-ea"/>
              <a:cs typeface="+mj-cs"/>
            </a:endParaRPr>
          </a:p>
        </p:txBody>
      </p:sp>
      <p:sp>
        <p:nvSpPr>
          <p:cNvPr id="19" name="Content Placeholder 2" descr="DSDSDS"/>
          <p:cNvSpPr>
            <a:spLocks noGrp="1"/>
          </p:cNvSpPr>
          <p:nvPr>
            <p:ph idx="1"/>
          </p:nvPr>
        </p:nvSpPr>
        <p:spPr>
          <a:xfrm>
            <a:off x="1772239" y="816341"/>
            <a:ext cx="5111161"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Clr>
                <a:srgbClr val="006600"/>
              </a:buClr>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Clr>
                <a:srgbClr val="006600"/>
              </a:buClr>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buClr>
                <a:srgbClr val="006600"/>
              </a:buClr>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descr="DSDSDS"/>
          <p:cNvSpPr>
            <a:spLocks noGrp="1"/>
          </p:cNvSpPr>
          <p:nvPr>
            <p:ph idx="13"/>
          </p:nvPr>
        </p:nvSpPr>
        <p:spPr>
          <a:xfrm>
            <a:off x="6942376" y="816341"/>
            <a:ext cx="5122624"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
          <p:cNvPicPr>
            <a:picLocks noChangeAspect="1" noChangeArrowheads="1"/>
          </p:cNvPicPr>
          <p:nvPr userDrawn="1"/>
        </p:nvPicPr>
        <p:blipFill rotWithShape="1">
          <a:blip r:embed="rId2" cstate="hqprint">
            <a:extLst>
              <a:ext uri="{28A0092B-C50C-407E-A947-70E740481C1C}">
                <a14:useLocalDpi xmlns:a14="http://schemas.microsoft.com/office/drawing/2010/main" val="0"/>
              </a:ext>
            </a:extLst>
          </a:blip>
          <a:srcRect l="4191" r="1441" b="2109"/>
          <a:stretch/>
        </p:blipFill>
        <p:spPr bwMode="auto">
          <a:xfrm>
            <a:off x="0" y="25040"/>
            <a:ext cx="602489" cy="43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221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1295401"/>
            <a:ext cx="10363200" cy="1295400"/>
          </a:xfrm>
        </p:spPr>
        <p:txBody>
          <a:bodyPr anchor="b"/>
          <a:lstStyle>
            <a:lvl1pPr algn="l">
              <a:defRPr sz="4000" b="1" cap="none" baseline="0"/>
            </a:lvl1pPr>
          </a:lstStyle>
          <a:p>
            <a:r>
              <a:rPr lang="en-US" smtClean="0"/>
              <a:t>Click to edit Master title style</a:t>
            </a:r>
            <a:endParaRPr lang="en-US" dirty="0"/>
          </a:p>
        </p:txBody>
      </p:sp>
      <p:sp>
        <p:nvSpPr>
          <p:cNvPr id="5" name="Text Placeholder 2"/>
          <p:cNvSpPr>
            <a:spLocks noGrp="1"/>
          </p:cNvSpPr>
          <p:nvPr>
            <p:ph type="body" idx="1"/>
          </p:nvPr>
        </p:nvSpPr>
        <p:spPr>
          <a:xfrm>
            <a:off x="914400" y="2743200"/>
            <a:ext cx="10363200" cy="3048000"/>
          </a:xfrm>
        </p:spPr>
        <p:txBody>
          <a:bodyPr anchor="t">
            <a:normAutofit/>
          </a:bodyPr>
          <a:lstStyle>
            <a:lvl1pPr marL="0" indent="0">
              <a:buNone/>
              <a:defRPr sz="3200">
                <a:solidFill>
                  <a:schemeClr val="tx1">
                    <a:lumMod val="65000"/>
                    <a:lumOff val="35000"/>
                  </a:schemeClr>
                </a:solidFill>
              </a:defRPr>
            </a:lvl1pPr>
            <a:lvl2pPr marL="457200" indent="0">
              <a:buNone/>
              <a:defRPr sz="2800">
                <a:solidFill>
                  <a:schemeClr val="tx1">
                    <a:tint val="75000"/>
                  </a:schemeClr>
                </a:solidFill>
              </a:defRPr>
            </a:lvl2pPr>
            <a:lvl3pPr marL="914400" indent="0">
              <a:buNone/>
              <a:defRPr sz="2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a:p>
            <a:pPr lvl="1"/>
            <a:r>
              <a:rPr lang="en-US" smtClean="0"/>
              <a:t>Second level</a:t>
            </a:r>
          </a:p>
        </p:txBody>
      </p:sp>
      <p:cxnSp>
        <p:nvCxnSpPr>
          <p:cNvPr id="6" name="Straight Connector 5"/>
          <p:cNvCxnSpPr/>
          <p:nvPr userDrawn="1"/>
        </p:nvCxnSpPr>
        <p:spPr>
          <a:xfrm>
            <a:off x="914400" y="990600"/>
            <a:ext cx="103632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3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D9FF1-39CC-4765-A375-376C1A14A24F}" type="datetime1">
              <a:rPr lang="en-US" smtClean="0"/>
              <a:t>12/12/2023</a:t>
            </a:fld>
            <a:endParaRPr lang="en-US" dirty="0"/>
          </a:p>
        </p:txBody>
      </p:sp>
      <p:sp>
        <p:nvSpPr>
          <p:cNvPr id="3" name="Footer Placeholder 2"/>
          <p:cNvSpPr>
            <a:spLocks noGrp="1"/>
          </p:cNvSpPr>
          <p:nvPr>
            <p:ph type="ftr" sz="quarter" idx="11"/>
          </p:nvPr>
        </p:nvSpPr>
        <p:spPr/>
        <p:txBody>
          <a:bodyPr/>
          <a:lstStyle/>
          <a:p>
            <a:r>
              <a:rPr lang="en-US" smtClean="0"/>
              <a:t>04AB: Kỹ thuật điều khiển tự động + BTL</a:t>
            </a:r>
            <a:endParaRPr lang="en-US" dirty="0"/>
          </a:p>
        </p:txBody>
      </p:sp>
      <p:sp>
        <p:nvSpPr>
          <p:cNvPr id="4" name="Slide Number Placeholder 3"/>
          <p:cNvSpPr>
            <a:spLocks noGrp="1"/>
          </p:cNvSpPr>
          <p:nvPr>
            <p:ph type="sldNum" sz="quarter" idx="12"/>
          </p:nvPr>
        </p:nvSpPr>
        <p:spPr/>
        <p:txBody>
          <a:bodyPr/>
          <a:lstStyle/>
          <a:p>
            <a:fld id="{6C8D5577-F68C-4681-900C-68FE3015038C}" type="slidenum">
              <a:rPr lang="en-US" smtClean="0"/>
              <a:pPr/>
              <a:t>‹#›</a:t>
            </a:fld>
            <a:endParaRPr lang="en-US" dirty="0"/>
          </a:p>
        </p:txBody>
      </p:sp>
    </p:spTree>
    <p:extLst>
      <p:ext uri="{BB962C8B-B14F-4D97-AF65-F5344CB8AC3E}">
        <p14:creationId xmlns:p14="http://schemas.microsoft.com/office/powerpoint/2010/main" val="327214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CEBB00-B03A-4B76-91E9-20A09D8A811C}" type="datetime1">
              <a:rPr lang="en-US" smtClean="0"/>
              <a:t>12/12/2023</a:t>
            </a:fld>
            <a:endParaRPr lang="en-US"/>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a:p>
        </p:txBody>
      </p:sp>
      <p:sp>
        <p:nvSpPr>
          <p:cNvPr id="6" name="Title 1"/>
          <p:cNvSpPr txBox="1">
            <a:spLocks/>
          </p:cNvSpPr>
          <p:nvPr userDrawn="1"/>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tx1"/>
                </a:solidFill>
                <a:latin typeface="+mn-lt"/>
                <a:ea typeface="+mj-ea"/>
                <a:cs typeface="+mj-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831850" y="4589463"/>
            <a:ext cx="10515600" cy="1500187"/>
          </a:xfrm>
        </p:spPr>
        <p:txBody>
          <a:bodyPr/>
          <a:lstStyle>
            <a:lvl1pPr marL="0" indent="0">
              <a:buNone/>
              <a:defRPr sz="2400" b="0">
                <a:solidFill>
                  <a:schemeClr val="tx1">
                    <a:tint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69459" y="1773263"/>
            <a:ext cx="3253083" cy="3004110"/>
          </a:xfrm>
          <a:prstGeom prst="ellipse">
            <a:avLst/>
          </a:prstGeom>
          <a:ln>
            <a:noFill/>
          </a:ln>
          <a:effectLst>
            <a:softEdge rad="1270000"/>
          </a:effectLst>
        </p:spPr>
      </p:pic>
    </p:spTree>
    <p:extLst>
      <p:ext uri="{BB962C8B-B14F-4D97-AF65-F5344CB8AC3E}">
        <p14:creationId xmlns:p14="http://schemas.microsoft.com/office/powerpoint/2010/main" val="17091421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575310" y="707571"/>
            <a:ext cx="11151870" cy="121911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dirty="0"/>
          </a:p>
        </p:txBody>
      </p:sp>
      <p:sp>
        <p:nvSpPr>
          <p:cNvPr id="8" name="Text Placeholder 2"/>
          <p:cNvSpPr>
            <a:spLocks noGrp="1"/>
          </p:cNvSpPr>
          <p:nvPr>
            <p:ph idx="1"/>
          </p:nvPr>
        </p:nvSpPr>
        <p:spPr>
          <a:xfrm>
            <a:off x="575310" y="1935648"/>
            <a:ext cx="11151870" cy="4557228"/>
          </a:xfrm>
          <a:prstGeom prst="rect">
            <a:avLst/>
          </a:prstGeom>
        </p:spPr>
        <p:txBody>
          <a:bodyPr vert="horz" lIns="91440" tIns="45720" rIns="91440" bIns="45720" rtlCol="0">
            <a:normAutofit/>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93201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B512-7DE0-478B-9C90-ED4B27E943B7}"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5129290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46AE40-841F-4E95-9C48-6AFBAE9C41EF}" type="datetime1">
              <a:rPr lang="en-US" smtClean="0"/>
              <a:t>12/12/2023</a:t>
            </a:fld>
            <a:endParaRPr lang="en-US"/>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42013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EA69E-05F3-4E3F-A98A-46E5729215D5}"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79029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C3C72-0987-4DB6-83DC-A4ED8CBB4307}"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96160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3ACD1-D268-48DF-AB84-A44BE64DCA2C}"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89995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F820A-017F-4E6E-BB46-45C1EC43A867}"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7962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714744"/>
          </a:xfrm>
          <a:prstGeom prst="rect">
            <a:avLst/>
          </a:prstGeom>
          <a:solidFill>
            <a:srgbClr val="24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CF3BDB-27AA-455D-8F40-8C06694B41DF}"/>
              </a:ext>
            </a:extLst>
          </p:cNvPr>
          <p:cNvSpPr txBox="1"/>
          <p:nvPr userDrawn="1"/>
        </p:nvSpPr>
        <p:spPr>
          <a:xfrm>
            <a:off x="1" y="6519447"/>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solidFill>
                  <a:schemeClr val="bg1"/>
                </a:solidFill>
                <a:latin typeface="Calibri" panose="020F0502020204030204" pitchFamily="34" charset="0"/>
                <a:ea typeface="Arial Unicode MS" panose="020B0604020202020204" pitchFamily="34" charset="-128"/>
                <a:cs typeface="Calibri" panose="020F0502020204030204" pitchFamily="34" charset="0"/>
              </a:rPr>
              <a:t>      </a:t>
            </a:r>
            <a:endParaRPr lang="en-US" sz="1400" b="1" dirty="0">
              <a:solidFill>
                <a:schemeClr val="bg1"/>
              </a:solidFill>
              <a:effectLst>
                <a:glow rad="114300">
                  <a:schemeClr val="accent6">
                    <a:lumMod val="40000"/>
                    <a:lumOff val="60000"/>
                    <a:alpha val="30000"/>
                  </a:schemeClr>
                </a:glow>
              </a:effectLst>
              <a:latin typeface="Calibri" panose="020F0502020204030204" pitchFamily="34" charset="0"/>
              <a:ea typeface="Arial Unicode MS" panose="020B0604020202020204" pitchFamily="34" charset="-128"/>
              <a:cs typeface="Calibri" panose="020F0502020204030204" pitchFamily="34" charset="0"/>
            </a:endParaRPr>
          </a:p>
        </p:txBody>
      </p:sp>
      <p:sp>
        <p:nvSpPr>
          <p:cNvPr id="2" name="Title Placeholder 1"/>
          <p:cNvSpPr>
            <a:spLocks noGrp="1"/>
          </p:cNvSpPr>
          <p:nvPr>
            <p:ph type="title"/>
          </p:nvPr>
        </p:nvSpPr>
        <p:spPr>
          <a:xfrm>
            <a:off x="838200" y="450793"/>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6"/>
            <a:ext cx="2743200" cy="329266"/>
          </a:xfrm>
          <a:prstGeom prst="rect">
            <a:avLst/>
          </a:prstGeom>
        </p:spPr>
        <p:txBody>
          <a:bodyPr vert="horz" lIns="91440" tIns="45720" rIns="91440" bIns="45720" rtlCol="0" anchor="ctr"/>
          <a:lstStyle>
            <a:lvl1pPr algn="l">
              <a:defRPr sz="1400" b="1">
                <a:solidFill>
                  <a:schemeClr val="bg1"/>
                </a:solidFill>
                <a:latin typeface="Calibri" panose="020F0502020204030204" pitchFamily="34" charset="0"/>
                <a:cs typeface="Calibri" panose="020F0502020204030204" pitchFamily="34" charset="0"/>
              </a:defRPr>
            </a:lvl1pPr>
          </a:lstStyle>
          <a:p>
            <a:fld id="{E08D9FF1-39CC-4765-A375-376C1A14A24F}" type="datetime1">
              <a:rPr lang="en-US" smtClean="0"/>
              <a:t>12/12/2023</a:t>
            </a:fld>
            <a:endParaRPr lang="en-US" dirty="0"/>
          </a:p>
        </p:txBody>
      </p:sp>
      <p:sp>
        <p:nvSpPr>
          <p:cNvPr id="5" name="Footer Placeholder 4"/>
          <p:cNvSpPr>
            <a:spLocks noGrp="1"/>
          </p:cNvSpPr>
          <p:nvPr>
            <p:ph type="ftr" sz="quarter" idx="3"/>
          </p:nvPr>
        </p:nvSpPr>
        <p:spPr>
          <a:xfrm>
            <a:off x="3931023" y="6492876"/>
            <a:ext cx="4114800" cy="365125"/>
          </a:xfrm>
          <a:prstGeom prst="rect">
            <a:avLst/>
          </a:prstGeom>
        </p:spPr>
        <p:txBody>
          <a:bodyPr vert="horz" lIns="91440" tIns="45720" rIns="91440" bIns="45720" rtlCol="0" anchor="ctr"/>
          <a:lstStyle>
            <a:lvl1pPr algn="ctr">
              <a:defRPr sz="1200" b="1">
                <a:solidFill>
                  <a:schemeClr val="bg1"/>
                </a:solidFill>
                <a:latin typeface="Calibri" panose="020F0502020204030204" pitchFamily="34" charset="0"/>
                <a:cs typeface="Calibri" panose="020F0502020204030204" pitchFamily="34" charset="0"/>
              </a:defRPr>
            </a:lvl1pPr>
          </a:lstStyle>
          <a:p>
            <a:r>
              <a:rPr lang="en-US" smtClean="0"/>
              <a:t>04AB: Kỹ thuật điều khiển tự động + BTL</a:t>
            </a:r>
            <a:endParaRPr lang="en-US" dirty="0"/>
          </a:p>
        </p:txBody>
      </p:sp>
      <p:sp>
        <p:nvSpPr>
          <p:cNvPr id="6" name="Slide Number Placeholder 5"/>
          <p:cNvSpPr>
            <a:spLocks noGrp="1"/>
          </p:cNvSpPr>
          <p:nvPr>
            <p:ph type="sldNum" sz="quarter" idx="4"/>
          </p:nvPr>
        </p:nvSpPr>
        <p:spPr>
          <a:xfrm>
            <a:off x="9448800" y="6521876"/>
            <a:ext cx="2743200" cy="365125"/>
          </a:xfrm>
          <a:prstGeom prst="rect">
            <a:avLst/>
          </a:prstGeom>
        </p:spPr>
        <p:txBody>
          <a:bodyPr vert="horz" lIns="91440" tIns="45720" rIns="91440" bIns="45720" rtlCol="0" anchor="ctr"/>
          <a:lstStyle>
            <a:lvl1pPr algn="r">
              <a:defRPr sz="1200" b="1">
                <a:solidFill>
                  <a:schemeClr val="bg1"/>
                </a:solidFill>
                <a:latin typeface="+mn-lt"/>
              </a:defRPr>
            </a:lvl1pPr>
          </a:lstStyle>
          <a:p>
            <a:fld id="{6C8D5577-F68C-4681-900C-68FE3015038C}" type="slidenum">
              <a:rPr lang="en-US" smtClean="0"/>
              <a:pPr/>
              <a:t>‹#›</a:t>
            </a:fld>
            <a:endParaRPr lang="en-US" dirty="0"/>
          </a:p>
        </p:txBody>
      </p:sp>
      <p:grpSp>
        <p:nvGrpSpPr>
          <p:cNvPr id="10" name="Group 9"/>
          <p:cNvGrpSpPr/>
          <p:nvPr userDrawn="1"/>
        </p:nvGrpSpPr>
        <p:grpSpPr>
          <a:xfrm>
            <a:off x="0" y="71710"/>
            <a:ext cx="12192000" cy="685800"/>
            <a:chOff x="152400" y="5160870"/>
            <a:chExt cx="11821410" cy="1152200"/>
          </a:xfrm>
          <a:effectLst>
            <a:outerShdw dist="63500" sx="1000" sy="1000" algn="ctr" rotWithShape="0">
              <a:srgbClr val="000000">
                <a:alpha val="0"/>
              </a:srgbClr>
            </a:outerShdw>
            <a:reflection stA="0" endPos="65000" dist="50800" dir="5400000" sy="-100000" algn="bl" rotWithShape="0"/>
          </a:effectLst>
        </p:grpSpPr>
        <p:cxnSp>
          <p:nvCxnSpPr>
            <p:cNvPr id="11" name="Straight Connector 10"/>
            <p:cNvCxnSpPr/>
            <p:nvPr/>
          </p:nvCxnSpPr>
          <p:spPr bwMode="auto">
            <a:xfrm flipV="1">
              <a:off x="152400" y="5710460"/>
              <a:ext cx="9222528"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10654565" y="5710460"/>
              <a:ext cx="1319245"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p:cNvPicPr>
              <a:picLocks noChangeAspect="1"/>
            </p:cNvPicPr>
            <p:nvPr/>
          </p:nvPicPr>
          <p:blipFill>
            <a:blip r:embed="rId17"/>
            <a:stretch>
              <a:fillRect/>
            </a:stretch>
          </p:blipFill>
          <p:spPr>
            <a:xfrm>
              <a:off x="9192121" y="5160870"/>
              <a:ext cx="1647494" cy="1152200"/>
            </a:xfrm>
            <a:prstGeom prst="rect">
              <a:avLst/>
            </a:prstGeom>
            <a:effectLst>
              <a:outerShdw sx="1000" sy="1000" algn="ctr" rotWithShape="0">
                <a:srgbClr val="000000"/>
              </a:outerShdw>
              <a:softEdge rad="127000"/>
            </a:effectLst>
          </p:spPr>
        </p:pic>
      </p:grpSp>
      <p:sp>
        <p:nvSpPr>
          <p:cNvPr id="7" name="TextBox 6"/>
          <p:cNvSpPr txBox="1"/>
          <p:nvPr userDrawn="1"/>
        </p:nvSpPr>
        <p:spPr>
          <a:xfrm>
            <a:off x="9425370" y="6117373"/>
            <a:ext cx="2790059" cy="461665"/>
          </a:xfrm>
          <a:prstGeom prst="rect">
            <a:avLst/>
          </a:prstGeom>
          <a:noFill/>
        </p:spPr>
        <p:txBody>
          <a:bodyPr wrap="none" rtlCol="0">
            <a:spAutoFit/>
          </a:bodyPr>
          <a:lstStyle/>
          <a:p>
            <a:r>
              <a:rPr lang="en-US" sz="2400" b="1" dirty="0" smtClean="0">
                <a:solidFill>
                  <a:schemeClr val="tx1">
                    <a:lumMod val="65000"/>
                    <a:lumOff val="35000"/>
                  </a:schemeClr>
                </a:solidFill>
              </a:rPr>
              <a:t>myselfHungNN</a:t>
            </a:r>
            <a:r>
              <a:rPr lang="en-US" sz="2400" b="1" baseline="0" dirty="0" smtClean="0">
                <a:solidFill>
                  <a:schemeClr val="tx1">
                    <a:lumMod val="65000"/>
                    <a:lumOff val="35000"/>
                  </a:schemeClr>
                </a:solidFill>
              </a:rPr>
              <a:t> 2023</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2985542954"/>
      </p:ext>
    </p:extLst>
  </p:cSld>
  <p:clrMap bg1="lt1" tx1="dk1" bg2="lt2" tx2="dk2" accent1="accent1" accent2="accent2" accent3="accent3" accent4="accent4" accent5="accent5" accent6="accent6" hlink="hlink" folHlink="folHlink"/>
  <p:sldLayoutIdLst>
    <p:sldLayoutId id="2147483676" r:id="rId1"/>
    <p:sldLayoutId id="2147483681" r:id="rId2"/>
    <p:sldLayoutId id="2147483694" r:id="rId3"/>
    <p:sldLayoutId id="2147483679" r:id="rId4"/>
    <p:sldLayoutId id="2147483680"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5" r:id="rId1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7.bin"/><Relationship Id="rId3" Type="http://schemas.openxmlformats.org/officeDocument/2006/relationships/slideLayout" Target="../slideLayouts/slideLayout3.xml"/><Relationship Id="rId7" Type="http://schemas.openxmlformats.org/officeDocument/2006/relationships/oleObject" Target="../embeddings/oleObject24.bin"/><Relationship Id="rId12" Type="http://schemas.openxmlformats.org/officeDocument/2006/relationships/image" Target="../media/image24.wmf"/><Relationship Id="rId2" Type="http://schemas.openxmlformats.org/officeDocument/2006/relationships/tags" Target="../tags/tag11.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3.wmf"/><Relationship Id="rId4" Type="http://schemas.openxmlformats.org/officeDocument/2006/relationships/notesSlide" Target="../notesSlides/notesSlide10.xml"/><Relationship Id="rId9" Type="http://schemas.openxmlformats.org/officeDocument/2006/relationships/oleObject" Target="../embeddings/oleObject25.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3.bin"/><Relationship Id="rId3" Type="http://schemas.openxmlformats.org/officeDocument/2006/relationships/slideLayout" Target="../slideLayouts/slideLayout3.xml"/><Relationship Id="rId7" Type="http://schemas.openxmlformats.org/officeDocument/2006/relationships/oleObject" Target="../embeddings/oleObject30.bin"/><Relationship Id="rId12" Type="http://schemas.openxmlformats.org/officeDocument/2006/relationships/image" Target="../media/image30.w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9.wmf"/><Relationship Id="rId4" Type="http://schemas.openxmlformats.org/officeDocument/2006/relationships/notesSlide" Target="../notesSlides/notesSlide11.xml"/><Relationship Id="rId9" Type="http://schemas.openxmlformats.org/officeDocument/2006/relationships/oleObject" Target="../embeddings/oleObject31.bin"/><Relationship Id="rId14" Type="http://schemas.openxmlformats.org/officeDocument/2006/relationships/image" Target="../media/image31.wmf"/></Relationships>
</file>

<file path=ppt/slides/_rels/slide12.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8.bin"/><Relationship Id="rId3" Type="http://schemas.openxmlformats.org/officeDocument/2006/relationships/slideLayout" Target="../slideLayouts/slideLayout3.xml"/><Relationship Id="rId7" Type="http://schemas.openxmlformats.org/officeDocument/2006/relationships/oleObject" Target="../embeddings/oleObject35.bin"/><Relationship Id="rId12" Type="http://schemas.openxmlformats.org/officeDocument/2006/relationships/image" Target="../media/image34.w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9.wmf"/><Relationship Id="rId4" Type="http://schemas.openxmlformats.org/officeDocument/2006/relationships/notesSlide" Target="../notesSlides/notesSlide12.xml"/><Relationship Id="rId9" Type="http://schemas.openxmlformats.org/officeDocument/2006/relationships/oleObject" Target="../embeddings/oleObject36.bin"/><Relationship Id="rId14" Type="http://schemas.openxmlformats.org/officeDocument/2006/relationships/image" Target="../media/image35.wmf"/></Relationships>
</file>

<file path=ppt/slides/_rels/slide1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6.bin"/><Relationship Id="rId18" Type="http://schemas.openxmlformats.org/officeDocument/2006/relationships/image" Target="../media/image36.wmf"/><Relationship Id="rId3" Type="http://schemas.openxmlformats.org/officeDocument/2006/relationships/slideLayout" Target="../slideLayouts/slideLayout3.xml"/><Relationship Id="rId21" Type="http://schemas.openxmlformats.org/officeDocument/2006/relationships/oleObject" Target="../embeddings/oleObject41.bin"/><Relationship Id="rId7" Type="http://schemas.openxmlformats.org/officeDocument/2006/relationships/oleObject" Target="../embeddings/oleObject13.bin"/><Relationship Id="rId12" Type="http://schemas.openxmlformats.org/officeDocument/2006/relationships/image" Target="../media/image8.wmf"/><Relationship Id="rId17" Type="http://schemas.openxmlformats.org/officeDocument/2006/relationships/oleObject" Target="../embeddings/oleObject39.bin"/><Relationship Id="rId2" Type="http://schemas.openxmlformats.org/officeDocument/2006/relationships/tags" Target="../tags/tag14.xml"/><Relationship Id="rId16" Type="http://schemas.openxmlformats.org/officeDocument/2006/relationships/image" Target="../media/image10.wmf"/><Relationship Id="rId20" Type="http://schemas.openxmlformats.org/officeDocument/2006/relationships/image" Target="../media/image37.wmf"/><Relationship Id="rId1" Type="http://schemas.openxmlformats.org/officeDocument/2006/relationships/vmlDrawing" Target="../drawings/vmlDrawing7.vml"/><Relationship Id="rId6" Type="http://schemas.openxmlformats.org/officeDocument/2006/relationships/image" Target="../media/image5.wmf"/><Relationship Id="rId11" Type="http://schemas.openxmlformats.org/officeDocument/2006/relationships/oleObject" Target="../embeddings/oleObject15.bin"/><Relationship Id="rId24" Type="http://schemas.openxmlformats.org/officeDocument/2006/relationships/image" Target="../media/image39.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42.bin"/><Relationship Id="rId10" Type="http://schemas.openxmlformats.org/officeDocument/2006/relationships/image" Target="../media/image7.wmf"/><Relationship Id="rId19" Type="http://schemas.openxmlformats.org/officeDocument/2006/relationships/oleObject" Target="../embeddings/oleObject40.bin"/><Relationship Id="rId4" Type="http://schemas.openxmlformats.org/officeDocument/2006/relationships/notesSlide" Target="../notesSlides/notesSlide13.xml"/><Relationship Id="rId9" Type="http://schemas.openxmlformats.org/officeDocument/2006/relationships/oleObject" Target="../embeddings/oleObject14.bin"/><Relationship Id="rId14" Type="http://schemas.openxmlformats.org/officeDocument/2006/relationships/image" Target="../media/image9.wmf"/><Relationship Id="rId22" Type="http://schemas.openxmlformats.org/officeDocument/2006/relationships/image" Target="../media/image38.wmf"/></Relationships>
</file>

<file path=ppt/slides/_rels/slide1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slideLayout" Target="../slideLayouts/slideLayout3.xml"/><Relationship Id="rId7" Type="http://schemas.openxmlformats.org/officeDocument/2006/relationships/oleObject" Target="../embeddings/oleObject44.bin"/><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43.bin"/><Relationship Id="rId10" Type="http://schemas.openxmlformats.org/officeDocument/2006/relationships/image" Target="../media/image42.wmf"/><Relationship Id="rId4" Type="http://schemas.openxmlformats.org/officeDocument/2006/relationships/notesSlide" Target="../notesSlides/notesSlide14.xml"/><Relationship Id="rId9"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50.bin"/><Relationship Id="rId18" Type="http://schemas.openxmlformats.org/officeDocument/2006/relationships/image" Target="../media/image49.wmf"/><Relationship Id="rId3" Type="http://schemas.openxmlformats.org/officeDocument/2006/relationships/slideLayout" Target="../slideLayouts/slideLayout3.xml"/><Relationship Id="rId21" Type="http://schemas.openxmlformats.org/officeDocument/2006/relationships/oleObject" Target="../embeddings/oleObject54.bin"/><Relationship Id="rId7" Type="http://schemas.openxmlformats.org/officeDocument/2006/relationships/oleObject" Target="../embeddings/oleObject47.bin"/><Relationship Id="rId12" Type="http://schemas.openxmlformats.org/officeDocument/2006/relationships/image" Target="../media/image46.wmf"/><Relationship Id="rId17" Type="http://schemas.openxmlformats.org/officeDocument/2006/relationships/oleObject" Target="../embeddings/oleObject52.bin"/><Relationship Id="rId2" Type="http://schemas.openxmlformats.org/officeDocument/2006/relationships/tags" Target="../tags/tag16.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image" Target="../media/image43.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5.wmf"/><Relationship Id="rId19" Type="http://schemas.openxmlformats.org/officeDocument/2006/relationships/oleObject" Target="../embeddings/oleObject53.bin"/><Relationship Id="rId4" Type="http://schemas.openxmlformats.org/officeDocument/2006/relationships/notesSlide" Target="../notesSlides/notesSlide15.xml"/><Relationship Id="rId9" Type="http://schemas.openxmlformats.org/officeDocument/2006/relationships/oleObject" Target="../embeddings/oleObject48.bin"/><Relationship Id="rId14" Type="http://schemas.openxmlformats.org/officeDocument/2006/relationships/image" Target="../media/image47.wmf"/><Relationship Id="rId22" Type="http://schemas.openxmlformats.org/officeDocument/2006/relationships/image" Target="../media/image51.wmf"/></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9.bin"/><Relationship Id="rId3" Type="http://schemas.openxmlformats.org/officeDocument/2006/relationships/slideLayout" Target="../slideLayouts/slideLayout3.xml"/><Relationship Id="rId7" Type="http://schemas.openxmlformats.org/officeDocument/2006/relationships/oleObject" Target="../embeddings/oleObject56.bin"/><Relationship Id="rId12" Type="http://schemas.openxmlformats.org/officeDocument/2006/relationships/image" Target="../media/image55.w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4.wmf"/><Relationship Id="rId4" Type="http://schemas.openxmlformats.org/officeDocument/2006/relationships/notesSlide" Target="../notesSlides/notesSlide16.xml"/><Relationship Id="rId9" Type="http://schemas.openxmlformats.org/officeDocument/2006/relationships/oleObject" Target="../embeddings/oleObject57.bin"/><Relationship Id="rId14" Type="http://schemas.openxmlformats.org/officeDocument/2006/relationships/image" Target="../media/image56.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4.bin"/><Relationship Id="rId18" Type="http://schemas.openxmlformats.org/officeDocument/2006/relationships/image" Target="../media/image63.wmf"/><Relationship Id="rId3" Type="http://schemas.openxmlformats.org/officeDocument/2006/relationships/slideLayout" Target="../slideLayouts/slideLayout3.xml"/><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60.wmf"/><Relationship Id="rId17" Type="http://schemas.openxmlformats.org/officeDocument/2006/relationships/oleObject" Target="../embeddings/oleObject66.bin"/><Relationship Id="rId2" Type="http://schemas.openxmlformats.org/officeDocument/2006/relationships/tags" Target="../tags/tag19.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1.vml"/><Relationship Id="rId6" Type="http://schemas.openxmlformats.org/officeDocument/2006/relationships/image" Target="../media/image57.wmf"/><Relationship Id="rId11" Type="http://schemas.openxmlformats.org/officeDocument/2006/relationships/oleObject" Target="../embeddings/oleObject63.bin"/><Relationship Id="rId24" Type="http://schemas.openxmlformats.org/officeDocument/2006/relationships/image" Target="../media/image66.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10" Type="http://schemas.openxmlformats.org/officeDocument/2006/relationships/image" Target="../media/image59.wmf"/><Relationship Id="rId19" Type="http://schemas.openxmlformats.org/officeDocument/2006/relationships/oleObject" Target="../embeddings/oleObject67.bin"/><Relationship Id="rId4" Type="http://schemas.openxmlformats.org/officeDocument/2006/relationships/notesSlide" Target="../notesSlides/notesSlide18.xml"/><Relationship Id="rId9" Type="http://schemas.openxmlformats.org/officeDocument/2006/relationships/oleObject" Target="../embeddings/oleObject62.bin"/><Relationship Id="rId14" Type="http://schemas.openxmlformats.org/officeDocument/2006/relationships/image" Target="../media/image61.wmf"/><Relationship Id="rId22" Type="http://schemas.openxmlformats.org/officeDocument/2006/relationships/image" Target="../media/image65.wmf"/></Relationships>
</file>

<file path=ppt/slides/_rels/slide19.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74.bin"/><Relationship Id="rId18" Type="http://schemas.openxmlformats.org/officeDocument/2006/relationships/image" Target="../media/image68.emf"/><Relationship Id="rId3" Type="http://schemas.openxmlformats.org/officeDocument/2006/relationships/slideLayout" Target="../slideLayouts/slideLayout3.xml"/><Relationship Id="rId7" Type="http://schemas.openxmlformats.org/officeDocument/2006/relationships/oleObject" Target="../embeddings/oleObject71.bin"/><Relationship Id="rId12" Type="http://schemas.openxmlformats.org/officeDocument/2006/relationships/image" Target="../media/image63.wmf"/><Relationship Id="rId17" Type="http://schemas.openxmlformats.org/officeDocument/2006/relationships/oleObject" Target="../embeddings/oleObject76.bin"/><Relationship Id="rId2" Type="http://schemas.openxmlformats.org/officeDocument/2006/relationships/tags" Target="../tags/tag20.xml"/><Relationship Id="rId16" Type="http://schemas.openxmlformats.org/officeDocument/2006/relationships/image" Target="../media/image65.wmf"/><Relationship Id="rId1" Type="http://schemas.openxmlformats.org/officeDocument/2006/relationships/vmlDrawing" Target="../drawings/vmlDrawing12.vml"/><Relationship Id="rId6" Type="http://schemas.openxmlformats.org/officeDocument/2006/relationships/image" Target="../media/image67.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62.wmf"/><Relationship Id="rId4" Type="http://schemas.openxmlformats.org/officeDocument/2006/relationships/notesSlide" Target="../notesSlides/notesSlide19.xml"/><Relationship Id="rId9" Type="http://schemas.openxmlformats.org/officeDocument/2006/relationships/oleObject" Target="../embeddings/oleObject72.bin"/><Relationship Id="rId14" Type="http://schemas.openxmlformats.org/officeDocument/2006/relationships/image" Target="../media/image64.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slideLayout" Target="../slideLayouts/slideLayout3.xml"/><Relationship Id="rId7" Type="http://schemas.openxmlformats.org/officeDocument/2006/relationships/oleObject" Target="../embeddings/oleObject78.bin"/><Relationship Id="rId12" Type="http://schemas.openxmlformats.org/officeDocument/2006/relationships/image" Target="../media/image72.w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69.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1.wmf"/><Relationship Id="rId4" Type="http://schemas.openxmlformats.org/officeDocument/2006/relationships/notesSlide" Target="../notesSlides/notesSlide20.xml"/><Relationship Id="rId9" Type="http://schemas.openxmlformats.org/officeDocument/2006/relationships/oleObject" Target="../embeddings/oleObject79.bin"/></Relationships>
</file>

<file path=ppt/slides/_rels/slide2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slideLayout" Target="../slideLayouts/slideLayout3.xml"/><Relationship Id="rId7" Type="http://schemas.openxmlformats.org/officeDocument/2006/relationships/oleObject" Target="../embeddings/oleObject82.bin"/><Relationship Id="rId12" Type="http://schemas.openxmlformats.org/officeDocument/2006/relationships/image" Target="../media/image76.wmf"/><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73.e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75.wmf"/><Relationship Id="rId4" Type="http://schemas.openxmlformats.org/officeDocument/2006/relationships/notesSlide" Target="../notesSlides/notesSlide21.xml"/><Relationship Id="rId9"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slideLayout" Target="../slideLayouts/slideLayout3.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tags" Target="../tags/tag6.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24" Type="http://schemas.openxmlformats.org/officeDocument/2006/relationships/image" Target="../media/image14.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10" Type="http://schemas.openxmlformats.org/officeDocument/2006/relationships/image" Target="../media/image7.wmf"/><Relationship Id="rId19" Type="http://schemas.openxmlformats.org/officeDocument/2006/relationships/oleObject" Target="../embeddings/oleObject8.bin"/><Relationship Id="rId4" Type="http://schemas.openxmlformats.org/officeDocument/2006/relationships/notesSlide" Target="../notesSlides/notesSlide5.xml"/><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15.bin"/><Relationship Id="rId18" Type="http://schemas.openxmlformats.org/officeDocument/2006/relationships/image" Target="../media/image10.wmf"/><Relationship Id="rId3" Type="http://schemas.openxmlformats.org/officeDocument/2006/relationships/slideLayout" Target="../slideLayouts/slideLayout3.xml"/><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7.wmf"/><Relationship Id="rId17" Type="http://schemas.openxmlformats.org/officeDocument/2006/relationships/oleObject" Target="../embeddings/oleObject17.bin"/><Relationship Id="rId2" Type="http://schemas.openxmlformats.org/officeDocument/2006/relationships/tags" Target="../tags/tag7.xml"/><Relationship Id="rId16" Type="http://schemas.openxmlformats.org/officeDocument/2006/relationships/image" Target="../media/image9.wmf"/><Relationship Id="rId20"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6.wmf"/><Relationship Id="rId19" Type="http://schemas.openxmlformats.org/officeDocument/2006/relationships/oleObject" Target="../embeddings/oleObject18.bin"/><Relationship Id="rId4" Type="http://schemas.openxmlformats.org/officeDocument/2006/relationships/notesSlide" Target="../notesSlides/notesSlide6.xml"/><Relationship Id="rId9" Type="http://schemas.openxmlformats.org/officeDocument/2006/relationships/oleObject" Target="../embeddings/oleObject13.bin"/><Relationship Id="rId14" Type="http://schemas.openxmlformats.org/officeDocument/2006/relationships/image" Target="../media/image8.wmf"/><Relationship Id="rId22"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3.xml"/><Relationship Id="rId7" Type="http://schemas.openxmlformats.org/officeDocument/2006/relationships/oleObject" Target="../embeddings/oleObject21.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20.bin"/><Relationship Id="rId10" Type="http://schemas.openxmlformats.org/officeDocument/2006/relationships/image" Target="../media/image20.wmf"/><Relationship Id="rId4" Type="http://schemas.openxmlformats.org/officeDocument/2006/relationships/notesSlide" Target="../notesSlides/notesSlide8.xml"/><Relationship Id="rId9"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347-B05B-4099-AAAE-9D30A9AA25B2}"/>
              </a:ext>
            </a:extLst>
          </p:cNvPr>
          <p:cNvSpPr>
            <a:spLocks noGrp="1"/>
          </p:cNvSpPr>
          <p:nvPr>
            <p:ph type="ctrTitle"/>
          </p:nvPr>
        </p:nvSpPr>
        <p:spPr/>
        <p:txBody>
          <a:bodyPr>
            <a:normAutofit/>
          </a:bodyPr>
          <a:lstStyle/>
          <a:p>
            <a:r>
              <a:rPr lang="en-GB" dirty="0"/>
              <a:t>Sai </a:t>
            </a:r>
            <a:r>
              <a:rPr lang="en-GB" dirty="0" err="1" smtClean="0"/>
              <a:t>số</a:t>
            </a:r>
            <a:r>
              <a:rPr lang="en-GB" dirty="0" smtClean="0"/>
              <a:t> </a:t>
            </a:r>
            <a:r>
              <a:rPr lang="en-GB" dirty="0"/>
              <a:t>HTĐKTĐ </a:t>
            </a:r>
            <a:r>
              <a:rPr lang="en-GB" dirty="0" err="1"/>
              <a:t>gián</a:t>
            </a:r>
            <a:r>
              <a:rPr lang="en-GB" dirty="0"/>
              <a:t> </a:t>
            </a:r>
            <a:r>
              <a:rPr lang="en-GB" dirty="0" err="1"/>
              <a:t>đoạn</a:t>
            </a:r>
            <a:r>
              <a:rPr lang="en-GB" dirty="0"/>
              <a:t> </a:t>
            </a:r>
            <a:r>
              <a:rPr lang="en-GB" dirty="0" err="1"/>
              <a:t>trong</a:t>
            </a:r>
            <a:r>
              <a:rPr lang="en-GB" dirty="0"/>
              <a:t> </a:t>
            </a:r>
            <a:r>
              <a:rPr lang="en-GB" dirty="0" err="1"/>
              <a:t>chế</a:t>
            </a:r>
            <a:r>
              <a:rPr lang="en-GB" dirty="0"/>
              <a:t> </a:t>
            </a:r>
            <a:r>
              <a:rPr lang="en-GB" dirty="0" err="1"/>
              <a:t>độ</a:t>
            </a:r>
            <a:r>
              <a:rPr lang="en-GB" dirty="0"/>
              <a:t> </a:t>
            </a:r>
            <a:r>
              <a:rPr lang="en-GB" dirty="0" err="1"/>
              <a:t>xác</a:t>
            </a:r>
            <a:r>
              <a:rPr lang="en-GB" dirty="0"/>
              <a:t> </a:t>
            </a:r>
            <a:r>
              <a:rPr lang="en-GB" dirty="0" err="1"/>
              <a:t>lập</a:t>
            </a:r>
            <a:r>
              <a:rPr lang="en-GB" dirty="0" smtClean="0">
                <a:latin typeface="+mn-lt"/>
              </a:rPr>
              <a:t/>
            </a:r>
            <a:br>
              <a:rPr lang="en-GB" dirty="0" smtClean="0">
                <a:latin typeface="+mn-lt"/>
              </a:rPr>
            </a:br>
            <a:r>
              <a:rPr lang="en-GB" dirty="0">
                <a:latin typeface="+mn-lt"/>
              </a:rPr>
              <a:t/>
            </a:r>
            <a:br>
              <a:rPr lang="en-GB" dirty="0">
                <a:latin typeface="+mn-lt"/>
              </a:rPr>
            </a:br>
            <a:r>
              <a:rPr lang="en-US" sz="2000" b="0" dirty="0" smtClean="0"/>
              <a:t>15</a:t>
            </a:r>
            <a:r>
              <a:rPr lang="en-US" sz="2000" b="0" baseline="30000" dirty="0" smtClean="0">
                <a:latin typeface="+mn-lt"/>
              </a:rPr>
              <a:t>th</a:t>
            </a:r>
            <a:r>
              <a:rPr lang="en-US" sz="2000" b="0" dirty="0" smtClean="0">
                <a:latin typeface="+mn-lt"/>
              </a:rPr>
              <a:t> </a:t>
            </a:r>
            <a:r>
              <a:rPr lang="en-US" sz="2000" b="0" dirty="0">
                <a:latin typeface="+mn-lt"/>
              </a:rPr>
              <a:t>Lecture, </a:t>
            </a:r>
            <a:r>
              <a:rPr lang="en-US" sz="2000" b="0" dirty="0" smtClean="0">
                <a:latin typeface="+mn-lt"/>
              </a:rPr>
              <a:t>9th Sep 2023</a:t>
            </a:r>
            <a:endParaRPr lang="en-US" sz="2000" b="0" dirty="0">
              <a:latin typeface="+mn-lt"/>
            </a:endParaRPr>
          </a:p>
        </p:txBody>
      </p:sp>
      <p:sp>
        <p:nvSpPr>
          <p:cNvPr id="4" name="Subtitle 3"/>
          <p:cNvSpPr>
            <a:spLocks noGrp="1"/>
          </p:cNvSpPr>
          <p:nvPr>
            <p:ph type="subTitle" idx="1"/>
          </p:nvPr>
        </p:nvSpPr>
        <p:spPr/>
        <p:txBody>
          <a:bodyPr>
            <a:normAutofit lnSpcReduction="10000"/>
          </a:bodyPr>
          <a:lstStyle/>
          <a:p>
            <a:r>
              <a:rPr lang="en-US" dirty="0" err="1" smtClean="0"/>
              <a:t>Giảng</a:t>
            </a:r>
            <a:r>
              <a:rPr lang="en-US" dirty="0" smtClean="0"/>
              <a:t> </a:t>
            </a:r>
            <a:r>
              <a:rPr lang="en-US" dirty="0" err="1" smtClean="0"/>
              <a:t>viên</a:t>
            </a:r>
            <a:r>
              <a:rPr lang="en-US" dirty="0" smtClean="0"/>
              <a:t>/Instructor:</a:t>
            </a:r>
          </a:p>
          <a:p>
            <a:r>
              <a:rPr lang="en-US" b="0" dirty="0" err="1" smtClean="0"/>
              <a:t>Trung</a:t>
            </a:r>
            <a:r>
              <a:rPr lang="en-US" b="0" dirty="0" smtClean="0"/>
              <a:t> </a:t>
            </a:r>
            <a:r>
              <a:rPr lang="en-US" b="0" dirty="0" err="1" smtClean="0"/>
              <a:t>tá</a:t>
            </a:r>
            <a:r>
              <a:rPr lang="en-US" b="0" dirty="0" smtClean="0"/>
              <a:t>, </a:t>
            </a:r>
            <a:r>
              <a:rPr lang="en-US" b="0" dirty="0" err="1" smtClean="0"/>
              <a:t>ThS</a:t>
            </a:r>
            <a:r>
              <a:rPr lang="en-US" b="0" dirty="0" smtClean="0"/>
              <a:t>. </a:t>
            </a:r>
            <a:r>
              <a:rPr lang="en-US" b="0" dirty="0" err="1" smtClean="0"/>
              <a:t>Nguyễn</a:t>
            </a:r>
            <a:r>
              <a:rPr lang="en-US" b="0" dirty="0" smtClean="0"/>
              <a:t> </a:t>
            </a:r>
            <a:r>
              <a:rPr lang="en-US" b="0" dirty="0" err="1" smtClean="0"/>
              <a:t>Ngọc</a:t>
            </a:r>
            <a:r>
              <a:rPr lang="en-US" b="0" dirty="0" smtClean="0"/>
              <a:t> </a:t>
            </a:r>
            <a:r>
              <a:rPr lang="en-US" b="0" dirty="0" err="1" smtClean="0"/>
              <a:t>Hưng</a:t>
            </a:r>
            <a:endParaRPr lang="en-US" b="0" dirty="0" smtClean="0"/>
          </a:p>
          <a:p>
            <a:r>
              <a:rPr lang="en-US" b="0" dirty="0" smtClean="0"/>
              <a:t>Mobile phone: 0968354050</a:t>
            </a:r>
          </a:p>
          <a:p>
            <a:r>
              <a:rPr lang="en-US" b="0" dirty="0" smtClean="0"/>
              <a:t>Email: hungtd@mta.edu.vn</a:t>
            </a:r>
            <a:endParaRPr lang="en-US" b="0" dirty="0"/>
          </a:p>
        </p:txBody>
      </p:sp>
      <p:sp>
        <p:nvSpPr>
          <p:cNvPr id="9" name="Footer Placeholder 8"/>
          <p:cNvSpPr>
            <a:spLocks noGrp="1"/>
          </p:cNvSpPr>
          <p:nvPr>
            <p:ph type="ftr" sz="quarter" idx="11"/>
          </p:nvPr>
        </p:nvSpPr>
        <p:spPr/>
        <p:txBody>
          <a:bodyPr/>
          <a:lstStyle/>
          <a:p>
            <a:r>
              <a:rPr lang="en-US" smtClean="0"/>
              <a:t>04AB: Kỹ thuật điều khiển tự động + BTL</a:t>
            </a:r>
            <a:endParaRPr lang="en-US" dirty="0"/>
          </a:p>
        </p:txBody>
      </p:sp>
      <p:sp>
        <p:nvSpPr>
          <p:cNvPr id="11" name="Date Placeholder 10"/>
          <p:cNvSpPr>
            <a:spLocks noGrp="1"/>
          </p:cNvSpPr>
          <p:nvPr>
            <p:ph type="dt" sz="half" idx="10"/>
          </p:nvPr>
        </p:nvSpPr>
        <p:spPr/>
        <p:txBody>
          <a:bodyPr/>
          <a:lstStyle/>
          <a:p>
            <a:fld id="{5F7057F0-26D3-4137-BBD2-FFF2DB1F5D9A}" type="datetime1">
              <a:rPr lang="en-US" smtClean="0"/>
              <a:t>12/12/2023</a:t>
            </a:fld>
            <a:endParaRPr lang="en-US" dirty="0"/>
          </a:p>
        </p:txBody>
      </p:sp>
      <p:sp>
        <p:nvSpPr>
          <p:cNvPr id="12" name="Slide Number Placeholder 11"/>
          <p:cNvSpPr>
            <a:spLocks noGrp="1"/>
          </p:cNvSpPr>
          <p:nvPr>
            <p:ph type="sldNum" sz="quarter" idx="12"/>
          </p:nvPr>
        </p:nvSpPr>
        <p:spPr/>
        <p:txBody>
          <a:bodyPr/>
          <a:lstStyle/>
          <a:p>
            <a:fld id="{6C8D5577-F68C-4681-900C-68FE3015038C}" type="slidenum">
              <a:rPr lang="en-US" smtClean="0"/>
              <a:pPr/>
              <a:t>1</a:t>
            </a:fld>
            <a:endParaRPr lang="en-US" dirty="0"/>
          </a:p>
        </p:txBody>
      </p:sp>
    </p:spTree>
    <p:custDataLst>
      <p:tags r:id="rId1"/>
    </p:custDataLst>
    <p:extLst>
      <p:ext uri="{BB962C8B-B14F-4D97-AF65-F5344CB8AC3E}">
        <p14:creationId xmlns:p14="http://schemas.microsoft.com/office/powerpoint/2010/main" val="723736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10</a:t>
            </a:fld>
            <a:endParaRPr lang="en-US" dirty="0"/>
          </a:p>
        </p:txBody>
      </p:sp>
      <p:sp>
        <p:nvSpPr>
          <p:cNvPr id="6" name="Content Placeholder 5"/>
          <p:cNvSpPr>
            <a:spLocks noGrp="1"/>
          </p:cNvSpPr>
          <p:nvPr>
            <p:ph idx="1"/>
          </p:nvPr>
        </p:nvSpPr>
        <p:spPr>
          <a:xfrm>
            <a:off x="575310" y="1935648"/>
            <a:ext cx="5902242" cy="731352"/>
          </a:xfrm>
        </p:spPr>
        <p:txBody>
          <a:bodyPr/>
          <a:lstStyle/>
          <a:p>
            <a:r>
              <a:rPr lang="en-US" dirty="0" smtClean="0"/>
              <a:t>Sampled Step</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990268864"/>
              </p:ext>
            </p:extLst>
          </p:nvPr>
        </p:nvGraphicFramePr>
        <p:xfrm>
          <a:off x="7405042" y="1893802"/>
          <a:ext cx="4247540" cy="868815"/>
        </p:xfrm>
        <a:graphic>
          <a:graphicData uri="http://schemas.openxmlformats.org/presentationml/2006/ole">
            <mc:AlternateContent xmlns:mc="http://schemas.openxmlformats.org/markup-compatibility/2006">
              <mc:Choice xmlns:v="urn:schemas-microsoft-com:vml" Requires="v">
                <p:oleObj spid="_x0000_s3270" name="Equation" r:id="rId5" imgW="2234880" imgH="457200" progId="Equation.DSMT4">
                  <p:embed/>
                </p:oleObj>
              </mc:Choice>
              <mc:Fallback>
                <p:oleObj name="Equation" r:id="rId5" imgW="2234880" imgH="457200" progId="Equation.DSMT4">
                  <p:embed/>
                  <p:pic>
                    <p:nvPicPr>
                      <p:cNvPr id="0" name=""/>
                      <p:cNvPicPr/>
                      <p:nvPr/>
                    </p:nvPicPr>
                    <p:blipFill>
                      <a:blip r:embed="rId6"/>
                      <a:stretch>
                        <a:fillRect/>
                      </a:stretch>
                    </p:blipFill>
                    <p:spPr>
                      <a:xfrm>
                        <a:off x="7405042" y="1893802"/>
                        <a:ext cx="4247540" cy="868815"/>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652728109"/>
              </p:ext>
            </p:extLst>
          </p:nvPr>
        </p:nvGraphicFramePr>
        <p:xfrm>
          <a:off x="773957" y="2371835"/>
          <a:ext cx="2499603" cy="1225296"/>
        </p:xfrm>
        <a:graphic>
          <a:graphicData uri="http://schemas.openxmlformats.org/presentationml/2006/ole">
            <mc:AlternateContent xmlns:mc="http://schemas.openxmlformats.org/markup-compatibility/2006">
              <mc:Choice xmlns:v="urn:schemas-microsoft-com:vml" Requires="v">
                <p:oleObj spid="_x0000_s3271" name="Equation" r:id="rId7" imgW="1295280" imgH="634680" progId="Equation.DSMT4">
                  <p:embed/>
                </p:oleObj>
              </mc:Choice>
              <mc:Fallback>
                <p:oleObj name="Equation" r:id="rId7" imgW="1295280" imgH="634680" progId="Equation.DSMT4">
                  <p:embed/>
                  <p:pic>
                    <p:nvPicPr>
                      <p:cNvPr id="0" name=""/>
                      <p:cNvPicPr/>
                      <p:nvPr/>
                    </p:nvPicPr>
                    <p:blipFill>
                      <a:blip r:embed="rId8"/>
                      <a:stretch>
                        <a:fillRect/>
                      </a:stretch>
                    </p:blipFill>
                    <p:spPr>
                      <a:xfrm>
                        <a:off x="773957" y="2371835"/>
                        <a:ext cx="2499603" cy="1225296"/>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677361425"/>
              </p:ext>
            </p:extLst>
          </p:nvPr>
        </p:nvGraphicFramePr>
        <p:xfrm>
          <a:off x="3558554" y="2119234"/>
          <a:ext cx="2077320" cy="835444"/>
        </p:xfrm>
        <a:graphic>
          <a:graphicData uri="http://schemas.openxmlformats.org/presentationml/2006/ole">
            <mc:AlternateContent xmlns:mc="http://schemas.openxmlformats.org/markup-compatibility/2006">
              <mc:Choice xmlns:v="urn:schemas-microsoft-com:vml" Requires="v">
                <p:oleObj spid="_x0000_s3272" name="Equation" r:id="rId9" imgW="1168200" imgH="469800" progId="Equation.DSMT4">
                  <p:embed/>
                </p:oleObj>
              </mc:Choice>
              <mc:Fallback>
                <p:oleObj name="Equation" r:id="rId9" imgW="1168200" imgH="469800" progId="Equation.DSMT4">
                  <p:embed/>
                  <p:pic>
                    <p:nvPicPr>
                      <p:cNvPr id="0" name=""/>
                      <p:cNvPicPr/>
                      <p:nvPr/>
                    </p:nvPicPr>
                    <p:blipFill>
                      <a:blip r:embed="rId10"/>
                      <a:stretch>
                        <a:fillRect/>
                      </a:stretch>
                    </p:blipFill>
                    <p:spPr>
                      <a:xfrm>
                        <a:off x="3558554" y="2119234"/>
                        <a:ext cx="2077320" cy="835444"/>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4029692922"/>
              </p:ext>
            </p:extLst>
          </p:nvPr>
        </p:nvGraphicFramePr>
        <p:xfrm>
          <a:off x="3680893" y="2898911"/>
          <a:ext cx="1772491" cy="899089"/>
        </p:xfrm>
        <a:graphic>
          <a:graphicData uri="http://schemas.openxmlformats.org/presentationml/2006/ole">
            <mc:AlternateContent xmlns:mc="http://schemas.openxmlformats.org/markup-compatibility/2006">
              <mc:Choice xmlns:v="urn:schemas-microsoft-com:vml" Requires="v">
                <p:oleObj spid="_x0000_s3273" name="Equation" r:id="rId11" imgW="876240" imgH="444240" progId="Equation.DSMT4">
                  <p:embed/>
                </p:oleObj>
              </mc:Choice>
              <mc:Fallback>
                <p:oleObj name="Equation" r:id="rId11" imgW="876240" imgH="444240" progId="Equation.DSMT4">
                  <p:embed/>
                  <p:pic>
                    <p:nvPicPr>
                      <p:cNvPr id="0" name=""/>
                      <p:cNvPicPr/>
                      <p:nvPr/>
                    </p:nvPicPr>
                    <p:blipFill>
                      <a:blip r:embed="rId12"/>
                      <a:stretch>
                        <a:fillRect/>
                      </a:stretch>
                    </p:blipFill>
                    <p:spPr>
                      <a:xfrm>
                        <a:off x="3680893" y="2898911"/>
                        <a:ext cx="1772491" cy="899089"/>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3228439969"/>
              </p:ext>
            </p:extLst>
          </p:nvPr>
        </p:nvGraphicFramePr>
        <p:xfrm>
          <a:off x="5777319" y="3178977"/>
          <a:ext cx="1056321" cy="401402"/>
        </p:xfrm>
        <a:graphic>
          <a:graphicData uri="http://schemas.openxmlformats.org/presentationml/2006/ole">
            <mc:AlternateContent xmlns:mc="http://schemas.openxmlformats.org/markup-compatibility/2006">
              <mc:Choice xmlns:v="urn:schemas-microsoft-com:vml" Requires="v">
                <p:oleObj spid="_x0000_s3274" name="Equation" r:id="rId13" imgW="634680" imgH="241200" progId="Equation.DSMT4">
                  <p:embed/>
                </p:oleObj>
              </mc:Choice>
              <mc:Fallback>
                <p:oleObj name="Equation" r:id="rId13" imgW="634680" imgH="241200" progId="Equation.DSMT4">
                  <p:embed/>
                  <p:pic>
                    <p:nvPicPr>
                      <p:cNvPr id="0" name=""/>
                      <p:cNvPicPr/>
                      <p:nvPr/>
                    </p:nvPicPr>
                    <p:blipFill>
                      <a:blip r:embed="rId14"/>
                      <a:stretch>
                        <a:fillRect/>
                      </a:stretch>
                    </p:blipFill>
                    <p:spPr>
                      <a:xfrm>
                        <a:off x="5777319" y="3178977"/>
                        <a:ext cx="1056321" cy="401402"/>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782554532"/>
              </p:ext>
            </p:extLst>
          </p:nvPr>
        </p:nvGraphicFramePr>
        <p:xfrm>
          <a:off x="2379561" y="4025453"/>
          <a:ext cx="2801938" cy="1192212"/>
        </p:xfrm>
        <a:graphic>
          <a:graphicData uri="http://schemas.openxmlformats.org/presentationml/2006/ole">
            <mc:AlternateContent xmlns:mc="http://schemas.openxmlformats.org/markup-compatibility/2006">
              <mc:Choice xmlns:v="urn:schemas-microsoft-com:vml" Requires="v">
                <p:oleObj spid="_x0000_s3275" name="Equation" r:id="rId15" imgW="1612800" imgH="685800" progId="Equation.DSMT4">
                  <p:embed/>
                </p:oleObj>
              </mc:Choice>
              <mc:Fallback>
                <p:oleObj name="Equation" r:id="rId15" imgW="1612800" imgH="685800" progId="Equation.DSMT4">
                  <p:embed/>
                  <p:pic>
                    <p:nvPicPr>
                      <p:cNvPr id="0" name=""/>
                      <p:cNvPicPr/>
                      <p:nvPr/>
                    </p:nvPicPr>
                    <p:blipFill>
                      <a:blip r:embed="rId16"/>
                      <a:stretch>
                        <a:fillRect/>
                      </a:stretch>
                    </p:blipFill>
                    <p:spPr>
                      <a:xfrm>
                        <a:off x="2379561" y="4025453"/>
                        <a:ext cx="2801938" cy="1192212"/>
                      </a:xfrm>
                      <a:prstGeom prst="rect">
                        <a:avLst/>
                      </a:prstGeom>
                      <a:solidFill>
                        <a:schemeClr val="accent6">
                          <a:lumMod val="20000"/>
                          <a:lumOff val="80000"/>
                        </a:schemeClr>
                      </a:solidFill>
                    </p:spPr>
                  </p:pic>
                </p:oleObj>
              </mc:Fallback>
            </mc:AlternateContent>
          </a:graphicData>
        </a:graphic>
      </p:graphicFrame>
      <p:grpSp>
        <p:nvGrpSpPr>
          <p:cNvPr id="11" name="Group 10"/>
          <p:cNvGrpSpPr/>
          <p:nvPr/>
        </p:nvGrpSpPr>
        <p:grpSpPr>
          <a:xfrm>
            <a:off x="7494596" y="2583918"/>
            <a:ext cx="4232584" cy="1726090"/>
            <a:chOff x="7152789" y="1635145"/>
            <a:chExt cx="4232584" cy="1726090"/>
          </a:xfrm>
        </p:grpSpPr>
        <p:cxnSp>
          <p:nvCxnSpPr>
            <p:cNvPr id="9" name="Straight Arrow Connector 8"/>
            <p:cNvCxnSpPr/>
            <p:nvPr/>
          </p:nvCxnSpPr>
          <p:spPr>
            <a:xfrm flipV="1">
              <a:off x="7152789" y="3035281"/>
              <a:ext cx="4147457" cy="10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14491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81225" y="1779919"/>
              <a:ext cx="0" cy="153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87665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68143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1317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21795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94969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754475"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486217" y="2419456"/>
              <a:ext cx="0" cy="62459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0022733" y="2383896"/>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322740" y="2383896"/>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81206" y="3015474"/>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81213" y="3015474"/>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104512" y="2680978"/>
              <a:ext cx="280861" cy="369332"/>
            </a:xfrm>
            <a:prstGeom prst="rect">
              <a:avLst/>
            </a:prstGeom>
            <a:noFill/>
          </p:spPr>
          <p:txBody>
            <a:bodyPr wrap="square" rtlCol="0">
              <a:spAutoFit/>
            </a:bodyPr>
            <a:lstStyle/>
            <a:p>
              <a:r>
                <a:rPr lang="en-US" i="1" dirty="0" smtClean="0"/>
                <a:t>t</a:t>
              </a:r>
              <a:endParaRPr lang="en-US" i="1" dirty="0"/>
            </a:p>
          </p:txBody>
        </p:sp>
        <p:sp>
          <p:nvSpPr>
            <p:cNvPr id="31" name="TextBox 30"/>
            <p:cNvSpPr txBox="1"/>
            <p:nvPr/>
          </p:nvSpPr>
          <p:spPr>
            <a:xfrm>
              <a:off x="7988616" y="2988248"/>
              <a:ext cx="296876" cy="369332"/>
            </a:xfrm>
            <a:prstGeom prst="rect">
              <a:avLst/>
            </a:prstGeom>
            <a:noFill/>
          </p:spPr>
          <p:txBody>
            <a:bodyPr wrap="none" rtlCol="0">
              <a:spAutoFit/>
            </a:bodyPr>
            <a:lstStyle/>
            <a:p>
              <a:r>
                <a:rPr lang="en-US" dirty="0" smtClean="0"/>
                <a:t>T</a:t>
              </a:r>
              <a:endParaRPr lang="en-US" dirty="0"/>
            </a:p>
          </p:txBody>
        </p:sp>
        <p:sp>
          <p:nvSpPr>
            <p:cNvPr id="32" name="TextBox 31"/>
            <p:cNvSpPr txBox="1"/>
            <p:nvPr/>
          </p:nvSpPr>
          <p:spPr>
            <a:xfrm>
              <a:off x="8207040" y="2988248"/>
              <a:ext cx="413896" cy="369332"/>
            </a:xfrm>
            <a:prstGeom prst="rect">
              <a:avLst/>
            </a:prstGeom>
            <a:noFill/>
          </p:spPr>
          <p:txBody>
            <a:bodyPr wrap="none" rtlCol="0">
              <a:spAutoFit/>
            </a:bodyPr>
            <a:lstStyle/>
            <a:p>
              <a:r>
                <a:rPr lang="en-US" dirty="0" smtClean="0"/>
                <a:t>2T</a:t>
              </a:r>
              <a:endParaRPr lang="en-US" dirty="0"/>
            </a:p>
          </p:txBody>
        </p:sp>
        <p:sp>
          <p:nvSpPr>
            <p:cNvPr id="33" name="TextBox 32"/>
            <p:cNvSpPr txBox="1"/>
            <p:nvPr/>
          </p:nvSpPr>
          <p:spPr>
            <a:xfrm>
              <a:off x="8484357" y="2988248"/>
              <a:ext cx="413896" cy="369332"/>
            </a:xfrm>
            <a:prstGeom prst="rect">
              <a:avLst/>
            </a:prstGeom>
            <a:noFill/>
          </p:spPr>
          <p:txBody>
            <a:bodyPr wrap="none" rtlCol="0">
              <a:spAutoFit/>
            </a:bodyPr>
            <a:lstStyle/>
            <a:p>
              <a:r>
                <a:rPr lang="en-US" dirty="0"/>
                <a:t>3</a:t>
              </a:r>
              <a:r>
                <a:rPr lang="en-US" dirty="0" smtClean="0"/>
                <a:t>T</a:t>
              </a:r>
              <a:endParaRPr lang="en-US" dirty="0"/>
            </a:p>
          </p:txBody>
        </p:sp>
        <p:sp>
          <p:nvSpPr>
            <p:cNvPr id="34" name="TextBox 33"/>
            <p:cNvSpPr txBox="1"/>
            <p:nvPr/>
          </p:nvSpPr>
          <p:spPr>
            <a:xfrm>
              <a:off x="8777420" y="2988248"/>
              <a:ext cx="413896" cy="369332"/>
            </a:xfrm>
            <a:prstGeom prst="rect">
              <a:avLst/>
            </a:prstGeom>
            <a:noFill/>
          </p:spPr>
          <p:txBody>
            <a:bodyPr wrap="none" rtlCol="0">
              <a:spAutoFit/>
            </a:bodyPr>
            <a:lstStyle/>
            <a:p>
              <a:r>
                <a:rPr lang="en-US" dirty="0" smtClean="0"/>
                <a:t>4T</a:t>
              </a:r>
              <a:endParaRPr lang="en-US" dirty="0"/>
            </a:p>
          </p:txBody>
        </p:sp>
        <p:sp>
          <p:nvSpPr>
            <p:cNvPr id="35" name="TextBox 34"/>
            <p:cNvSpPr txBox="1"/>
            <p:nvPr/>
          </p:nvSpPr>
          <p:spPr>
            <a:xfrm>
              <a:off x="9017678" y="2988248"/>
              <a:ext cx="413896" cy="369332"/>
            </a:xfrm>
            <a:prstGeom prst="rect">
              <a:avLst/>
            </a:prstGeom>
            <a:noFill/>
          </p:spPr>
          <p:txBody>
            <a:bodyPr wrap="none" rtlCol="0">
              <a:spAutoFit/>
            </a:bodyPr>
            <a:lstStyle/>
            <a:p>
              <a:r>
                <a:rPr lang="en-US" dirty="0"/>
                <a:t>5</a:t>
              </a:r>
              <a:r>
                <a:rPr lang="en-US" dirty="0" smtClean="0"/>
                <a:t>T</a:t>
              </a:r>
              <a:endParaRPr lang="en-US" dirty="0"/>
            </a:p>
          </p:txBody>
        </p:sp>
        <p:sp>
          <p:nvSpPr>
            <p:cNvPr id="36" name="TextBox 35"/>
            <p:cNvSpPr txBox="1"/>
            <p:nvPr/>
          </p:nvSpPr>
          <p:spPr>
            <a:xfrm>
              <a:off x="9295142" y="2988248"/>
              <a:ext cx="413896" cy="369332"/>
            </a:xfrm>
            <a:prstGeom prst="rect">
              <a:avLst/>
            </a:prstGeom>
            <a:noFill/>
          </p:spPr>
          <p:txBody>
            <a:bodyPr wrap="none" rtlCol="0">
              <a:spAutoFit/>
            </a:bodyPr>
            <a:lstStyle/>
            <a:p>
              <a:r>
                <a:rPr lang="en-US" dirty="0" smtClean="0"/>
                <a:t>6T</a:t>
              </a:r>
              <a:endParaRPr lang="en-US" dirty="0"/>
            </a:p>
          </p:txBody>
        </p:sp>
        <p:sp>
          <p:nvSpPr>
            <p:cNvPr id="37" name="TextBox 36"/>
            <p:cNvSpPr txBox="1"/>
            <p:nvPr/>
          </p:nvSpPr>
          <p:spPr>
            <a:xfrm>
              <a:off x="9557133" y="2991903"/>
              <a:ext cx="413896" cy="369332"/>
            </a:xfrm>
            <a:prstGeom prst="rect">
              <a:avLst/>
            </a:prstGeom>
            <a:noFill/>
          </p:spPr>
          <p:txBody>
            <a:bodyPr wrap="none" rtlCol="0">
              <a:spAutoFit/>
            </a:bodyPr>
            <a:lstStyle/>
            <a:p>
              <a:r>
                <a:rPr lang="en-US" dirty="0"/>
                <a:t>7</a:t>
              </a:r>
              <a:r>
                <a:rPr lang="en-US" dirty="0" smtClean="0"/>
                <a:t>T</a:t>
              </a:r>
              <a:endParaRPr lang="en-US" dirty="0"/>
            </a:p>
          </p:txBody>
        </p:sp>
        <p:sp>
          <p:nvSpPr>
            <p:cNvPr id="42" name="TextBox 41"/>
            <p:cNvSpPr txBox="1"/>
            <p:nvPr/>
          </p:nvSpPr>
          <p:spPr>
            <a:xfrm>
              <a:off x="7846598" y="1635145"/>
              <a:ext cx="596638" cy="369332"/>
            </a:xfrm>
            <a:prstGeom prst="rect">
              <a:avLst/>
            </a:prstGeom>
            <a:noFill/>
          </p:spPr>
          <p:txBody>
            <a:bodyPr wrap="none" rtlCol="0">
              <a:spAutoFit/>
            </a:bodyPr>
            <a:lstStyle/>
            <a:p>
              <a:r>
                <a:rPr lang="en-US" i="1" dirty="0" smtClean="0"/>
                <a:t>1</a:t>
              </a:r>
              <a:r>
                <a:rPr lang="en-US" i="1" baseline="30000" dirty="0" smtClean="0"/>
                <a:t>*</a:t>
              </a:r>
              <a:r>
                <a:rPr lang="en-US" i="1" dirty="0" smtClean="0"/>
                <a:t>(t)</a:t>
              </a:r>
              <a:endParaRPr lang="en-US" i="1" dirty="0"/>
            </a:p>
          </p:txBody>
        </p:sp>
        <p:cxnSp>
          <p:nvCxnSpPr>
            <p:cNvPr id="10" name="Straight Connector 9"/>
            <p:cNvCxnSpPr/>
            <p:nvPr/>
          </p:nvCxnSpPr>
          <p:spPr>
            <a:xfrm>
              <a:off x="7827588" y="2419456"/>
              <a:ext cx="34597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1049864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11</a:t>
            </a:fld>
            <a:endParaRPr lang="en-US" dirty="0"/>
          </a:p>
        </p:txBody>
      </p:sp>
      <p:sp>
        <p:nvSpPr>
          <p:cNvPr id="6" name="Content Placeholder 5"/>
          <p:cNvSpPr>
            <a:spLocks noGrp="1"/>
          </p:cNvSpPr>
          <p:nvPr>
            <p:ph idx="1"/>
          </p:nvPr>
        </p:nvSpPr>
        <p:spPr>
          <a:xfrm>
            <a:off x="575310" y="1935648"/>
            <a:ext cx="5161461" cy="731352"/>
          </a:xfrm>
        </p:spPr>
        <p:txBody>
          <a:bodyPr/>
          <a:lstStyle/>
          <a:p>
            <a:r>
              <a:rPr lang="en-US" dirty="0" smtClean="0"/>
              <a:t>Sampled Ramp</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27672775"/>
              </p:ext>
            </p:extLst>
          </p:nvPr>
        </p:nvGraphicFramePr>
        <p:xfrm>
          <a:off x="7563023" y="1925452"/>
          <a:ext cx="4246563" cy="868363"/>
        </p:xfrm>
        <a:graphic>
          <a:graphicData uri="http://schemas.openxmlformats.org/presentationml/2006/ole">
            <mc:AlternateContent xmlns:mc="http://schemas.openxmlformats.org/markup-compatibility/2006">
              <mc:Choice xmlns:v="urn:schemas-microsoft-com:vml" Requires="v">
                <p:oleObj spid="_x0000_s5278" name="Equation" r:id="rId5" imgW="2234880" imgH="457200" progId="Equation.DSMT4">
                  <p:embed/>
                </p:oleObj>
              </mc:Choice>
              <mc:Fallback>
                <p:oleObj name="Equation" r:id="rId5" imgW="2234880" imgH="457200" progId="Equation.DSMT4">
                  <p:embed/>
                  <p:pic>
                    <p:nvPicPr>
                      <p:cNvPr id="7" name="Object 6"/>
                      <p:cNvPicPr/>
                      <p:nvPr/>
                    </p:nvPicPr>
                    <p:blipFill>
                      <a:blip r:embed="rId6"/>
                      <a:stretch>
                        <a:fillRect/>
                      </a:stretch>
                    </p:blipFill>
                    <p:spPr>
                      <a:xfrm>
                        <a:off x="7563023" y="1925452"/>
                        <a:ext cx="4246563" cy="868363"/>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3216795972"/>
              </p:ext>
            </p:extLst>
          </p:nvPr>
        </p:nvGraphicFramePr>
        <p:xfrm>
          <a:off x="718229" y="2421628"/>
          <a:ext cx="1789112" cy="1323975"/>
        </p:xfrm>
        <a:graphic>
          <a:graphicData uri="http://schemas.openxmlformats.org/presentationml/2006/ole">
            <mc:AlternateContent xmlns:mc="http://schemas.openxmlformats.org/markup-compatibility/2006">
              <mc:Choice xmlns:v="urn:schemas-microsoft-com:vml" Requires="v">
                <p:oleObj spid="_x0000_s5279" name="Equation" r:id="rId7" imgW="927000" imgH="685800" progId="Equation.DSMT4">
                  <p:embed/>
                </p:oleObj>
              </mc:Choice>
              <mc:Fallback>
                <p:oleObj name="Equation" r:id="rId7" imgW="927000" imgH="685800" progId="Equation.DSMT4">
                  <p:embed/>
                  <p:pic>
                    <p:nvPicPr>
                      <p:cNvPr id="39" name="Object 38"/>
                      <p:cNvPicPr/>
                      <p:nvPr/>
                    </p:nvPicPr>
                    <p:blipFill>
                      <a:blip r:embed="rId8"/>
                      <a:stretch>
                        <a:fillRect/>
                      </a:stretch>
                    </p:blipFill>
                    <p:spPr>
                      <a:xfrm>
                        <a:off x="718229" y="2421628"/>
                        <a:ext cx="1789112" cy="1323975"/>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383352398"/>
              </p:ext>
            </p:extLst>
          </p:nvPr>
        </p:nvGraphicFramePr>
        <p:xfrm>
          <a:off x="2743200" y="2343143"/>
          <a:ext cx="2867025" cy="835025"/>
        </p:xfrm>
        <a:graphic>
          <a:graphicData uri="http://schemas.openxmlformats.org/presentationml/2006/ole">
            <mc:AlternateContent xmlns:mc="http://schemas.openxmlformats.org/markup-compatibility/2006">
              <mc:Choice xmlns:v="urn:schemas-microsoft-com:vml" Requires="v">
                <p:oleObj spid="_x0000_s5280" name="Equation" r:id="rId9" imgW="1612800" imgH="469800" progId="Equation.DSMT4">
                  <p:embed/>
                </p:oleObj>
              </mc:Choice>
              <mc:Fallback>
                <p:oleObj name="Equation" r:id="rId9" imgW="1612800" imgH="469800" progId="Equation.DSMT4">
                  <p:embed/>
                  <p:pic>
                    <p:nvPicPr>
                      <p:cNvPr id="40" name="Object 39"/>
                      <p:cNvPicPr/>
                      <p:nvPr/>
                    </p:nvPicPr>
                    <p:blipFill>
                      <a:blip r:embed="rId10"/>
                      <a:stretch>
                        <a:fillRect/>
                      </a:stretch>
                    </p:blipFill>
                    <p:spPr>
                      <a:xfrm>
                        <a:off x="2743200" y="2343143"/>
                        <a:ext cx="2867025" cy="835025"/>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3466624802"/>
              </p:ext>
            </p:extLst>
          </p:nvPr>
        </p:nvGraphicFramePr>
        <p:xfrm>
          <a:off x="2696730" y="2991413"/>
          <a:ext cx="4341813" cy="898525"/>
        </p:xfrm>
        <a:graphic>
          <a:graphicData uri="http://schemas.openxmlformats.org/presentationml/2006/ole">
            <mc:AlternateContent xmlns:mc="http://schemas.openxmlformats.org/markup-compatibility/2006">
              <mc:Choice xmlns:v="urn:schemas-microsoft-com:vml" Requires="v">
                <p:oleObj spid="_x0000_s5281" name="Equation" r:id="rId11" imgW="2145960" imgH="444240" progId="Equation.DSMT4">
                  <p:embed/>
                </p:oleObj>
              </mc:Choice>
              <mc:Fallback>
                <p:oleObj name="Equation" r:id="rId11" imgW="2145960" imgH="444240" progId="Equation.DSMT4">
                  <p:embed/>
                  <p:pic>
                    <p:nvPicPr>
                      <p:cNvPr id="44" name="Object 43"/>
                      <p:cNvPicPr/>
                      <p:nvPr/>
                    </p:nvPicPr>
                    <p:blipFill>
                      <a:blip r:embed="rId12"/>
                      <a:stretch>
                        <a:fillRect/>
                      </a:stretch>
                    </p:blipFill>
                    <p:spPr>
                      <a:xfrm>
                        <a:off x="2696730" y="2991413"/>
                        <a:ext cx="4341813" cy="89852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883998939"/>
              </p:ext>
            </p:extLst>
          </p:nvPr>
        </p:nvGraphicFramePr>
        <p:xfrm>
          <a:off x="1849958" y="4160837"/>
          <a:ext cx="3508375" cy="1677988"/>
        </p:xfrm>
        <a:graphic>
          <a:graphicData uri="http://schemas.openxmlformats.org/presentationml/2006/ole">
            <mc:AlternateContent xmlns:mc="http://schemas.openxmlformats.org/markup-compatibility/2006">
              <mc:Choice xmlns:v="urn:schemas-microsoft-com:vml" Requires="v">
                <p:oleObj spid="_x0000_s5282" name="Equation" r:id="rId13" imgW="2019240" imgH="965160" progId="Equation.DSMT4">
                  <p:embed/>
                </p:oleObj>
              </mc:Choice>
              <mc:Fallback>
                <p:oleObj name="Equation" r:id="rId13" imgW="2019240" imgH="965160" progId="Equation.DSMT4">
                  <p:embed/>
                  <p:pic>
                    <p:nvPicPr>
                      <p:cNvPr id="46" name="Object 45"/>
                      <p:cNvPicPr/>
                      <p:nvPr/>
                    </p:nvPicPr>
                    <p:blipFill>
                      <a:blip r:embed="rId14"/>
                      <a:stretch>
                        <a:fillRect/>
                      </a:stretch>
                    </p:blipFill>
                    <p:spPr>
                      <a:xfrm>
                        <a:off x="1849958" y="4160837"/>
                        <a:ext cx="3508375" cy="1677988"/>
                      </a:xfrm>
                      <a:prstGeom prst="rect">
                        <a:avLst/>
                      </a:prstGeom>
                      <a:solidFill>
                        <a:schemeClr val="accent6">
                          <a:lumMod val="20000"/>
                          <a:lumOff val="80000"/>
                        </a:schemeClr>
                      </a:solidFill>
                    </p:spPr>
                  </p:pic>
                </p:oleObj>
              </mc:Fallback>
            </mc:AlternateContent>
          </a:graphicData>
        </a:graphic>
      </p:graphicFrame>
      <p:grpSp>
        <p:nvGrpSpPr>
          <p:cNvPr id="11" name="Group 10"/>
          <p:cNvGrpSpPr/>
          <p:nvPr/>
        </p:nvGrpSpPr>
        <p:grpSpPr>
          <a:xfrm>
            <a:off x="7653531" y="2931463"/>
            <a:ext cx="4232584" cy="1753147"/>
            <a:chOff x="7152789" y="1604433"/>
            <a:chExt cx="4232584" cy="1753147"/>
          </a:xfrm>
        </p:grpSpPr>
        <p:cxnSp>
          <p:nvCxnSpPr>
            <p:cNvPr id="9" name="Straight Arrow Connector 8"/>
            <p:cNvCxnSpPr/>
            <p:nvPr/>
          </p:nvCxnSpPr>
          <p:spPr>
            <a:xfrm flipV="1">
              <a:off x="7152789" y="3035281"/>
              <a:ext cx="4147457" cy="10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144917" y="2768600"/>
              <a:ext cx="0" cy="275450"/>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881225" y="1779919"/>
              <a:ext cx="0" cy="153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876657" y="3035281"/>
              <a:ext cx="0" cy="8769"/>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681437" y="2218267"/>
              <a:ext cx="0" cy="825784"/>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13177" y="2476606"/>
              <a:ext cx="0" cy="567444"/>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217957" y="1710267"/>
              <a:ext cx="0" cy="133378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949697" y="1972733"/>
              <a:ext cx="0" cy="1071317"/>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54475" y="2419456"/>
              <a:ext cx="0" cy="1"/>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486217" y="2419456"/>
              <a:ext cx="0" cy="1"/>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0022733" y="2365026"/>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322740" y="2365026"/>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81206" y="3015474"/>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81213" y="3015474"/>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104512" y="2680978"/>
              <a:ext cx="280861" cy="369332"/>
            </a:xfrm>
            <a:prstGeom prst="rect">
              <a:avLst/>
            </a:prstGeom>
            <a:noFill/>
          </p:spPr>
          <p:txBody>
            <a:bodyPr wrap="square" rtlCol="0">
              <a:spAutoFit/>
            </a:bodyPr>
            <a:lstStyle/>
            <a:p>
              <a:r>
                <a:rPr lang="en-US" i="1" dirty="0" smtClean="0"/>
                <a:t>t</a:t>
              </a:r>
              <a:endParaRPr lang="en-US" i="1" dirty="0"/>
            </a:p>
          </p:txBody>
        </p:sp>
        <p:sp>
          <p:nvSpPr>
            <p:cNvPr id="31" name="TextBox 30"/>
            <p:cNvSpPr txBox="1"/>
            <p:nvPr/>
          </p:nvSpPr>
          <p:spPr>
            <a:xfrm>
              <a:off x="7988616" y="2988248"/>
              <a:ext cx="296876" cy="369332"/>
            </a:xfrm>
            <a:prstGeom prst="rect">
              <a:avLst/>
            </a:prstGeom>
            <a:noFill/>
          </p:spPr>
          <p:txBody>
            <a:bodyPr wrap="none" rtlCol="0">
              <a:spAutoFit/>
            </a:bodyPr>
            <a:lstStyle/>
            <a:p>
              <a:r>
                <a:rPr lang="en-US" dirty="0" smtClean="0"/>
                <a:t>T</a:t>
              </a:r>
              <a:endParaRPr lang="en-US" dirty="0"/>
            </a:p>
          </p:txBody>
        </p:sp>
        <p:sp>
          <p:nvSpPr>
            <p:cNvPr id="32" name="TextBox 31"/>
            <p:cNvSpPr txBox="1"/>
            <p:nvPr/>
          </p:nvSpPr>
          <p:spPr>
            <a:xfrm>
              <a:off x="8207040" y="2988248"/>
              <a:ext cx="413896" cy="369332"/>
            </a:xfrm>
            <a:prstGeom prst="rect">
              <a:avLst/>
            </a:prstGeom>
            <a:noFill/>
          </p:spPr>
          <p:txBody>
            <a:bodyPr wrap="none" rtlCol="0">
              <a:spAutoFit/>
            </a:bodyPr>
            <a:lstStyle/>
            <a:p>
              <a:r>
                <a:rPr lang="en-US" dirty="0" smtClean="0"/>
                <a:t>2T</a:t>
              </a:r>
              <a:endParaRPr lang="en-US" dirty="0"/>
            </a:p>
          </p:txBody>
        </p:sp>
        <p:sp>
          <p:nvSpPr>
            <p:cNvPr id="33" name="TextBox 32"/>
            <p:cNvSpPr txBox="1"/>
            <p:nvPr/>
          </p:nvSpPr>
          <p:spPr>
            <a:xfrm>
              <a:off x="8484357" y="2988248"/>
              <a:ext cx="413896" cy="369332"/>
            </a:xfrm>
            <a:prstGeom prst="rect">
              <a:avLst/>
            </a:prstGeom>
            <a:noFill/>
          </p:spPr>
          <p:txBody>
            <a:bodyPr wrap="none" rtlCol="0">
              <a:spAutoFit/>
            </a:bodyPr>
            <a:lstStyle/>
            <a:p>
              <a:r>
                <a:rPr lang="en-US" dirty="0"/>
                <a:t>3</a:t>
              </a:r>
              <a:r>
                <a:rPr lang="en-US" dirty="0" smtClean="0"/>
                <a:t>T</a:t>
              </a:r>
              <a:endParaRPr lang="en-US" dirty="0"/>
            </a:p>
          </p:txBody>
        </p:sp>
        <p:sp>
          <p:nvSpPr>
            <p:cNvPr id="34" name="TextBox 33"/>
            <p:cNvSpPr txBox="1"/>
            <p:nvPr/>
          </p:nvSpPr>
          <p:spPr>
            <a:xfrm>
              <a:off x="8777420" y="2988248"/>
              <a:ext cx="413896" cy="369332"/>
            </a:xfrm>
            <a:prstGeom prst="rect">
              <a:avLst/>
            </a:prstGeom>
            <a:noFill/>
          </p:spPr>
          <p:txBody>
            <a:bodyPr wrap="none" rtlCol="0">
              <a:spAutoFit/>
            </a:bodyPr>
            <a:lstStyle/>
            <a:p>
              <a:r>
                <a:rPr lang="en-US" dirty="0" smtClean="0"/>
                <a:t>4T</a:t>
              </a:r>
              <a:endParaRPr lang="en-US" dirty="0"/>
            </a:p>
          </p:txBody>
        </p:sp>
        <p:sp>
          <p:nvSpPr>
            <p:cNvPr id="35" name="TextBox 34"/>
            <p:cNvSpPr txBox="1"/>
            <p:nvPr/>
          </p:nvSpPr>
          <p:spPr>
            <a:xfrm>
              <a:off x="9017678" y="2988248"/>
              <a:ext cx="413896" cy="369332"/>
            </a:xfrm>
            <a:prstGeom prst="rect">
              <a:avLst/>
            </a:prstGeom>
            <a:noFill/>
          </p:spPr>
          <p:txBody>
            <a:bodyPr wrap="none" rtlCol="0">
              <a:spAutoFit/>
            </a:bodyPr>
            <a:lstStyle/>
            <a:p>
              <a:r>
                <a:rPr lang="en-US" dirty="0"/>
                <a:t>5</a:t>
              </a:r>
              <a:r>
                <a:rPr lang="en-US" dirty="0" smtClean="0"/>
                <a:t>T</a:t>
              </a:r>
              <a:endParaRPr lang="en-US" dirty="0"/>
            </a:p>
          </p:txBody>
        </p:sp>
        <p:sp>
          <p:nvSpPr>
            <p:cNvPr id="42" name="TextBox 41"/>
            <p:cNvSpPr txBox="1"/>
            <p:nvPr/>
          </p:nvSpPr>
          <p:spPr>
            <a:xfrm>
              <a:off x="7846598" y="1635145"/>
              <a:ext cx="566181" cy="369332"/>
            </a:xfrm>
            <a:prstGeom prst="rect">
              <a:avLst/>
            </a:prstGeom>
            <a:noFill/>
          </p:spPr>
          <p:txBody>
            <a:bodyPr wrap="none" rtlCol="0">
              <a:spAutoFit/>
            </a:bodyPr>
            <a:lstStyle/>
            <a:p>
              <a:r>
                <a:rPr lang="en-US" i="1" baseline="30000" dirty="0" smtClean="0"/>
                <a:t>V*</a:t>
              </a:r>
              <a:r>
                <a:rPr lang="en-US" i="1" dirty="0" smtClean="0"/>
                <a:t>(t)</a:t>
              </a:r>
              <a:endParaRPr lang="en-US" i="1" dirty="0"/>
            </a:p>
          </p:txBody>
        </p:sp>
        <p:cxnSp>
          <p:nvCxnSpPr>
            <p:cNvPr id="10" name="Straight Connector 9"/>
            <p:cNvCxnSpPr/>
            <p:nvPr/>
          </p:nvCxnSpPr>
          <p:spPr>
            <a:xfrm flipV="1">
              <a:off x="7876657" y="1604433"/>
              <a:ext cx="1430848" cy="14308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3805352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12</a:t>
            </a:fld>
            <a:endParaRPr lang="en-US" dirty="0"/>
          </a:p>
        </p:txBody>
      </p:sp>
      <p:sp>
        <p:nvSpPr>
          <p:cNvPr id="6" name="Content Placeholder 5"/>
          <p:cNvSpPr>
            <a:spLocks noGrp="1"/>
          </p:cNvSpPr>
          <p:nvPr>
            <p:ph idx="1"/>
          </p:nvPr>
        </p:nvSpPr>
        <p:spPr>
          <a:xfrm>
            <a:off x="575310" y="1935648"/>
            <a:ext cx="11151870" cy="731352"/>
          </a:xfrm>
        </p:spPr>
        <p:txBody>
          <a:bodyPr/>
          <a:lstStyle/>
          <a:p>
            <a:r>
              <a:rPr lang="en-US" dirty="0" smtClean="0"/>
              <a:t>Sampled Parabolic</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71478035"/>
              </p:ext>
            </p:extLst>
          </p:nvPr>
        </p:nvGraphicFramePr>
        <p:xfrm>
          <a:off x="7335242" y="2048862"/>
          <a:ext cx="4487863" cy="1254125"/>
        </p:xfrm>
        <a:graphic>
          <a:graphicData uri="http://schemas.openxmlformats.org/presentationml/2006/ole">
            <mc:AlternateContent xmlns:mc="http://schemas.openxmlformats.org/markup-compatibility/2006">
              <mc:Choice xmlns:v="urn:schemas-microsoft-com:vml" Requires="v">
                <p:oleObj spid="_x0000_s6291" name="Equation" r:id="rId5" imgW="2361960" imgH="660240" progId="Equation.DSMT4">
                  <p:embed/>
                </p:oleObj>
              </mc:Choice>
              <mc:Fallback>
                <p:oleObj name="Equation" r:id="rId5" imgW="2361960" imgH="660240" progId="Equation.DSMT4">
                  <p:embed/>
                  <p:pic>
                    <p:nvPicPr>
                      <p:cNvPr id="7" name="Object 6"/>
                      <p:cNvPicPr/>
                      <p:nvPr/>
                    </p:nvPicPr>
                    <p:blipFill>
                      <a:blip r:embed="rId6"/>
                      <a:stretch>
                        <a:fillRect/>
                      </a:stretch>
                    </p:blipFill>
                    <p:spPr>
                      <a:xfrm>
                        <a:off x="7335242" y="2048862"/>
                        <a:ext cx="4487863" cy="1254125"/>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2864748206"/>
              </p:ext>
            </p:extLst>
          </p:nvPr>
        </p:nvGraphicFramePr>
        <p:xfrm>
          <a:off x="654435" y="2498841"/>
          <a:ext cx="1789112" cy="1323975"/>
        </p:xfrm>
        <a:graphic>
          <a:graphicData uri="http://schemas.openxmlformats.org/presentationml/2006/ole">
            <mc:AlternateContent xmlns:mc="http://schemas.openxmlformats.org/markup-compatibility/2006">
              <mc:Choice xmlns:v="urn:schemas-microsoft-com:vml" Requires="v">
                <p:oleObj spid="_x0000_s6292" name="Equation" r:id="rId7" imgW="927000" imgH="685800" progId="Equation.DSMT4">
                  <p:embed/>
                </p:oleObj>
              </mc:Choice>
              <mc:Fallback>
                <p:oleObj name="Equation" r:id="rId7" imgW="927000" imgH="685800" progId="Equation.DSMT4">
                  <p:embed/>
                  <p:pic>
                    <p:nvPicPr>
                      <p:cNvPr id="39" name="Object 38"/>
                      <p:cNvPicPr/>
                      <p:nvPr/>
                    </p:nvPicPr>
                    <p:blipFill>
                      <a:blip r:embed="rId8"/>
                      <a:stretch>
                        <a:fillRect/>
                      </a:stretch>
                    </p:blipFill>
                    <p:spPr>
                      <a:xfrm>
                        <a:off x="654435" y="2498841"/>
                        <a:ext cx="1789112" cy="1323975"/>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85001537"/>
              </p:ext>
            </p:extLst>
          </p:nvPr>
        </p:nvGraphicFramePr>
        <p:xfrm>
          <a:off x="2830854" y="2258452"/>
          <a:ext cx="2867025" cy="835025"/>
        </p:xfrm>
        <a:graphic>
          <a:graphicData uri="http://schemas.openxmlformats.org/presentationml/2006/ole">
            <mc:AlternateContent xmlns:mc="http://schemas.openxmlformats.org/markup-compatibility/2006">
              <mc:Choice xmlns:v="urn:schemas-microsoft-com:vml" Requires="v">
                <p:oleObj spid="_x0000_s6293" name="Equation" r:id="rId9" imgW="1612800" imgH="469800" progId="Equation.DSMT4">
                  <p:embed/>
                </p:oleObj>
              </mc:Choice>
              <mc:Fallback>
                <p:oleObj name="Equation" r:id="rId9" imgW="1612800" imgH="469800" progId="Equation.DSMT4">
                  <p:embed/>
                  <p:pic>
                    <p:nvPicPr>
                      <p:cNvPr id="40" name="Object 39"/>
                      <p:cNvPicPr/>
                      <p:nvPr/>
                    </p:nvPicPr>
                    <p:blipFill>
                      <a:blip r:embed="rId10"/>
                      <a:stretch>
                        <a:fillRect/>
                      </a:stretch>
                    </p:blipFill>
                    <p:spPr>
                      <a:xfrm>
                        <a:off x="2830854" y="2258452"/>
                        <a:ext cx="2867025" cy="835025"/>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9872323"/>
              </p:ext>
            </p:extLst>
          </p:nvPr>
        </p:nvGraphicFramePr>
        <p:xfrm>
          <a:off x="2602158" y="2947971"/>
          <a:ext cx="4624388" cy="898525"/>
        </p:xfrm>
        <a:graphic>
          <a:graphicData uri="http://schemas.openxmlformats.org/presentationml/2006/ole">
            <mc:AlternateContent xmlns:mc="http://schemas.openxmlformats.org/markup-compatibility/2006">
              <mc:Choice xmlns:v="urn:schemas-microsoft-com:vml" Requires="v">
                <p:oleObj spid="_x0000_s6294" name="Equation" r:id="rId11" imgW="2286000" imgH="444240" progId="Equation.DSMT4">
                  <p:embed/>
                </p:oleObj>
              </mc:Choice>
              <mc:Fallback>
                <p:oleObj name="Equation" r:id="rId11" imgW="2286000" imgH="444240" progId="Equation.DSMT4">
                  <p:embed/>
                  <p:pic>
                    <p:nvPicPr>
                      <p:cNvPr id="44" name="Object 43"/>
                      <p:cNvPicPr/>
                      <p:nvPr/>
                    </p:nvPicPr>
                    <p:blipFill>
                      <a:blip r:embed="rId12"/>
                      <a:stretch>
                        <a:fillRect/>
                      </a:stretch>
                    </p:blipFill>
                    <p:spPr>
                      <a:xfrm>
                        <a:off x="2602158" y="2947971"/>
                        <a:ext cx="4624388" cy="898525"/>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645724682"/>
              </p:ext>
            </p:extLst>
          </p:nvPr>
        </p:nvGraphicFramePr>
        <p:xfrm>
          <a:off x="1851385" y="3938423"/>
          <a:ext cx="3706813" cy="1809750"/>
        </p:xfrm>
        <a:graphic>
          <a:graphicData uri="http://schemas.openxmlformats.org/presentationml/2006/ole">
            <mc:AlternateContent xmlns:mc="http://schemas.openxmlformats.org/markup-compatibility/2006">
              <mc:Choice xmlns:v="urn:schemas-microsoft-com:vml" Requires="v">
                <p:oleObj spid="_x0000_s6295" name="Equation" r:id="rId13" imgW="2133360" imgH="1041120" progId="Equation.DSMT4">
                  <p:embed/>
                </p:oleObj>
              </mc:Choice>
              <mc:Fallback>
                <p:oleObj name="Equation" r:id="rId13" imgW="2133360" imgH="1041120" progId="Equation.DSMT4">
                  <p:embed/>
                  <p:pic>
                    <p:nvPicPr>
                      <p:cNvPr id="46" name="Object 45"/>
                      <p:cNvPicPr/>
                      <p:nvPr/>
                    </p:nvPicPr>
                    <p:blipFill>
                      <a:blip r:embed="rId14"/>
                      <a:stretch>
                        <a:fillRect/>
                      </a:stretch>
                    </p:blipFill>
                    <p:spPr>
                      <a:xfrm>
                        <a:off x="1851385" y="3938423"/>
                        <a:ext cx="3706813" cy="1809750"/>
                      </a:xfrm>
                      <a:prstGeom prst="rect">
                        <a:avLst/>
                      </a:prstGeom>
                      <a:solidFill>
                        <a:schemeClr val="accent6">
                          <a:lumMod val="20000"/>
                          <a:lumOff val="80000"/>
                        </a:schemeClr>
                      </a:solidFill>
                    </p:spPr>
                  </p:pic>
                </p:oleObj>
              </mc:Fallback>
            </mc:AlternateContent>
          </a:graphicData>
        </a:graphic>
      </p:graphicFrame>
      <p:grpSp>
        <p:nvGrpSpPr>
          <p:cNvPr id="52" name="Group 51"/>
          <p:cNvGrpSpPr/>
          <p:nvPr/>
        </p:nvGrpSpPr>
        <p:grpSpPr>
          <a:xfrm>
            <a:off x="7713012" y="3644019"/>
            <a:ext cx="4232584" cy="1858088"/>
            <a:chOff x="7542642" y="1829665"/>
            <a:chExt cx="4232584" cy="1858088"/>
          </a:xfrm>
        </p:grpSpPr>
        <p:cxnSp>
          <p:nvCxnSpPr>
            <p:cNvPr id="9" name="Straight Arrow Connector 8"/>
            <p:cNvCxnSpPr/>
            <p:nvPr/>
          </p:nvCxnSpPr>
          <p:spPr>
            <a:xfrm flipV="1">
              <a:off x="7542642" y="3355056"/>
              <a:ext cx="4147457" cy="10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1" idx="1"/>
            </p:cNvCxnSpPr>
            <p:nvPr/>
          </p:nvCxnSpPr>
          <p:spPr>
            <a:xfrm flipH="1" flipV="1">
              <a:off x="8531189" y="3246985"/>
              <a:ext cx="979" cy="116839"/>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271078" y="2099694"/>
              <a:ext cx="0" cy="153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266510" y="3355056"/>
              <a:ext cx="0" cy="8769"/>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071290" y="2607892"/>
              <a:ext cx="0" cy="754343"/>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801729" y="3028944"/>
              <a:ext cx="0" cy="333291"/>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339550" y="1854359"/>
              <a:ext cx="0" cy="1507876"/>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787042" y="2743994"/>
              <a:ext cx="0" cy="1"/>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518784" y="2743994"/>
              <a:ext cx="0" cy="1"/>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0055300" y="2721763"/>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355307" y="2721763"/>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671059" y="3335249"/>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971066" y="3335249"/>
              <a:ext cx="6350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494365" y="3000753"/>
              <a:ext cx="280861" cy="369332"/>
            </a:xfrm>
            <a:prstGeom prst="rect">
              <a:avLst/>
            </a:prstGeom>
            <a:noFill/>
          </p:spPr>
          <p:txBody>
            <a:bodyPr wrap="square" rtlCol="0">
              <a:spAutoFit/>
            </a:bodyPr>
            <a:lstStyle/>
            <a:p>
              <a:r>
                <a:rPr lang="en-US" i="1" dirty="0" smtClean="0"/>
                <a:t>t</a:t>
              </a:r>
              <a:endParaRPr lang="en-US" i="1" dirty="0"/>
            </a:p>
          </p:txBody>
        </p:sp>
        <p:sp>
          <p:nvSpPr>
            <p:cNvPr id="31" name="TextBox 30"/>
            <p:cNvSpPr txBox="1"/>
            <p:nvPr/>
          </p:nvSpPr>
          <p:spPr>
            <a:xfrm>
              <a:off x="8384778" y="3304414"/>
              <a:ext cx="296876" cy="369332"/>
            </a:xfrm>
            <a:prstGeom prst="rect">
              <a:avLst/>
            </a:prstGeom>
            <a:noFill/>
          </p:spPr>
          <p:txBody>
            <a:bodyPr wrap="none" rtlCol="0">
              <a:spAutoFit/>
            </a:bodyPr>
            <a:lstStyle/>
            <a:p>
              <a:r>
                <a:rPr lang="en-US" dirty="0" smtClean="0"/>
                <a:t>T</a:t>
              </a:r>
              <a:endParaRPr lang="en-US" dirty="0"/>
            </a:p>
          </p:txBody>
        </p:sp>
        <p:sp>
          <p:nvSpPr>
            <p:cNvPr id="32" name="TextBox 31"/>
            <p:cNvSpPr txBox="1"/>
            <p:nvPr/>
          </p:nvSpPr>
          <p:spPr>
            <a:xfrm>
              <a:off x="8598355" y="3304414"/>
              <a:ext cx="413896" cy="369332"/>
            </a:xfrm>
            <a:prstGeom prst="rect">
              <a:avLst/>
            </a:prstGeom>
            <a:noFill/>
          </p:spPr>
          <p:txBody>
            <a:bodyPr wrap="none" rtlCol="0">
              <a:spAutoFit/>
            </a:bodyPr>
            <a:lstStyle/>
            <a:p>
              <a:r>
                <a:rPr lang="en-US" dirty="0" smtClean="0"/>
                <a:t>2T</a:t>
              </a:r>
              <a:endParaRPr lang="en-US" dirty="0"/>
            </a:p>
          </p:txBody>
        </p:sp>
        <p:sp>
          <p:nvSpPr>
            <p:cNvPr id="33" name="TextBox 32"/>
            <p:cNvSpPr txBox="1"/>
            <p:nvPr/>
          </p:nvSpPr>
          <p:spPr>
            <a:xfrm>
              <a:off x="8859618" y="3312132"/>
              <a:ext cx="413896" cy="369332"/>
            </a:xfrm>
            <a:prstGeom prst="rect">
              <a:avLst/>
            </a:prstGeom>
            <a:noFill/>
          </p:spPr>
          <p:txBody>
            <a:bodyPr wrap="none" rtlCol="0">
              <a:spAutoFit/>
            </a:bodyPr>
            <a:lstStyle/>
            <a:p>
              <a:r>
                <a:rPr lang="en-US" dirty="0"/>
                <a:t>3</a:t>
              </a:r>
              <a:r>
                <a:rPr lang="en-US" dirty="0" smtClean="0"/>
                <a:t>T</a:t>
              </a:r>
              <a:endParaRPr lang="en-US" dirty="0"/>
            </a:p>
          </p:txBody>
        </p:sp>
        <p:sp>
          <p:nvSpPr>
            <p:cNvPr id="34" name="TextBox 33"/>
            <p:cNvSpPr txBox="1"/>
            <p:nvPr/>
          </p:nvSpPr>
          <p:spPr>
            <a:xfrm>
              <a:off x="9129005" y="3318421"/>
              <a:ext cx="413896" cy="369332"/>
            </a:xfrm>
            <a:prstGeom prst="rect">
              <a:avLst/>
            </a:prstGeom>
            <a:noFill/>
          </p:spPr>
          <p:txBody>
            <a:bodyPr wrap="none" rtlCol="0">
              <a:spAutoFit/>
            </a:bodyPr>
            <a:lstStyle/>
            <a:p>
              <a:r>
                <a:rPr lang="en-US" dirty="0" smtClean="0"/>
                <a:t>4T</a:t>
              </a:r>
              <a:endParaRPr lang="en-US" dirty="0"/>
            </a:p>
          </p:txBody>
        </p:sp>
        <p:sp>
          <p:nvSpPr>
            <p:cNvPr id="42" name="TextBox 41"/>
            <p:cNvSpPr txBox="1"/>
            <p:nvPr/>
          </p:nvSpPr>
          <p:spPr>
            <a:xfrm>
              <a:off x="8236451" y="1954920"/>
              <a:ext cx="569387" cy="369332"/>
            </a:xfrm>
            <a:prstGeom prst="rect">
              <a:avLst/>
            </a:prstGeom>
            <a:noFill/>
          </p:spPr>
          <p:txBody>
            <a:bodyPr wrap="none" rtlCol="0">
              <a:spAutoFit/>
            </a:bodyPr>
            <a:lstStyle/>
            <a:p>
              <a:r>
                <a:rPr lang="en-US" i="1" baseline="30000" dirty="0"/>
                <a:t>A</a:t>
              </a:r>
              <a:r>
                <a:rPr lang="en-US" i="1" baseline="30000" dirty="0" smtClean="0"/>
                <a:t>*</a:t>
              </a:r>
              <a:r>
                <a:rPr lang="en-US" i="1" dirty="0" smtClean="0"/>
                <a:t>(t)</a:t>
              </a:r>
              <a:endParaRPr lang="en-US" i="1" dirty="0"/>
            </a:p>
          </p:txBody>
        </p:sp>
        <p:sp>
          <p:nvSpPr>
            <p:cNvPr id="11" name="Freeform 10"/>
            <p:cNvSpPr/>
            <p:nvPr/>
          </p:nvSpPr>
          <p:spPr>
            <a:xfrm>
              <a:off x="8241629" y="1829665"/>
              <a:ext cx="1076960" cy="1534160"/>
            </a:xfrm>
            <a:custGeom>
              <a:avLst/>
              <a:gdLst>
                <a:gd name="connsiteX0" fmla="*/ 0 w 1076960"/>
                <a:gd name="connsiteY0" fmla="*/ 1534160 h 1534160"/>
                <a:gd name="connsiteX1" fmla="*/ 289560 w 1076960"/>
                <a:gd name="connsiteY1" fmla="*/ 1417320 h 1534160"/>
                <a:gd name="connsiteX2" fmla="*/ 589280 w 1076960"/>
                <a:gd name="connsiteY2" fmla="*/ 1158240 h 1534160"/>
                <a:gd name="connsiteX3" fmla="*/ 792480 w 1076960"/>
                <a:gd name="connsiteY3" fmla="*/ 848360 h 1534160"/>
                <a:gd name="connsiteX4" fmla="*/ 924560 w 1076960"/>
                <a:gd name="connsiteY4" fmla="*/ 477520 h 1534160"/>
                <a:gd name="connsiteX5" fmla="*/ 1046480 w 1076960"/>
                <a:gd name="connsiteY5" fmla="*/ 91440 h 1534160"/>
                <a:gd name="connsiteX6" fmla="*/ 1076960 w 1076960"/>
                <a:gd name="connsiteY6" fmla="*/ 0 h 1534160"/>
                <a:gd name="connsiteX7" fmla="*/ 1076960 w 1076960"/>
                <a:gd name="connsiteY7" fmla="*/ 0 h 153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960" h="1534160">
                  <a:moveTo>
                    <a:pt x="0" y="1534160"/>
                  </a:moveTo>
                  <a:cubicBezTo>
                    <a:pt x="95673" y="1507066"/>
                    <a:pt x="191347" y="1479973"/>
                    <a:pt x="289560" y="1417320"/>
                  </a:cubicBezTo>
                  <a:cubicBezTo>
                    <a:pt x="387773" y="1354667"/>
                    <a:pt x="505460" y="1253067"/>
                    <a:pt x="589280" y="1158240"/>
                  </a:cubicBezTo>
                  <a:cubicBezTo>
                    <a:pt x="673100" y="1063413"/>
                    <a:pt x="736600" y="961813"/>
                    <a:pt x="792480" y="848360"/>
                  </a:cubicBezTo>
                  <a:cubicBezTo>
                    <a:pt x="848360" y="734907"/>
                    <a:pt x="882227" y="603673"/>
                    <a:pt x="924560" y="477520"/>
                  </a:cubicBezTo>
                  <a:cubicBezTo>
                    <a:pt x="966893" y="351367"/>
                    <a:pt x="1021080" y="171026"/>
                    <a:pt x="1046480" y="91440"/>
                  </a:cubicBezTo>
                  <a:cubicBezTo>
                    <a:pt x="1071880" y="11854"/>
                    <a:pt x="1076960" y="0"/>
                    <a:pt x="1076960" y="0"/>
                  </a:cubicBezTo>
                  <a:lnTo>
                    <a:pt x="1076960" y="0"/>
                  </a:ln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2"/>
    </p:custDataLst>
    <p:extLst>
      <p:ext uri="{BB962C8B-B14F-4D97-AF65-F5344CB8AC3E}">
        <p14:creationId xmlns:p14="http://schemas.microsoft.com/office/powerpoint/2010/main" val="1005739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13</a:t>
            </a:fld>
            <a:endParaRPr lang="en-US" dirty="0"/>
          </a:p>
        </p:txBody>
      </p:sp>
      <p:sp>
        <p:nvSpPr>
          <p:cNvPr id="6" name="Content Placeholder 5"/>
          <p:cNvSpPr>
            <a:spLocks noGrp="1"/>
          </p:cNvSpPr>
          <p:nvPr>
            <p:ph idx="1"/>
          </p:nvPr>
        </p:nvSpPr>
        <p:spPr>
          <a:xfrm>
            <a:off x="575310" y="1935648"/>
            <a:ext cx="11151870" cy="894638"/>
          </a:xfrm>
        </p:spPr>
        <p:txBody>
          <a:bodyPr>
            <a:normAutofit fontScale="85000" lnSpcReduction="20000"/>
          </a:bodyPr>
          <a:lstStyle/>
          <a:p>
            <a:r>
              <a:rPr lang="en-US" dirty="0" smtClean="0"/>
              <a:t>Example 3.10: </a:t>
            </a:r>
            <a:r>
              <a:rPr lang="en-US" b="0" dirty="0"/>
              <a:t>Find the steady-state position error for the digital position control system</a:t>
            </a:r>
            <a:r>
              <a:rPr lang="en-US" dirty="0"/>
              <a:t> </a:t>
            </a:r>
            <a:br>
              <a:rPr lang="en-US" dirty="0"/>
            </a:br>
            <a:endParaRPr lang="en-US" dirty="0"/>
          </a:p>
        </p:txBody>
      </p:sp>
      <p:grpSp>
        <p:nvGrpSpPr>
          <p:cNvPr id="7" name="Group 6"/>
          <p:cNvGrpSpPr/>
          <p:nvPr/>
        </p:nvGrpSpPr>
        <p:grpSpPr>
          <a:xfrm>
            <a:off x="2849656" y="2543842"/>
            <a:ext cx="5138171" cy="760921"/>
            <a:chOff x="6589009" y="3307423"/>
            <a:chExt cx="5138171" cy="760921"/>
          </a:xfrm>
        </p:grpSpPr>
        <p:graphicFrame>
          <p:nvGraphicFramePr>
            <p:cNvPr id="8" name="Object 7"/>
            <p:cNvGraphicFramePr>
              <a:graphicFrameLocks noChangeAspect="1"/>
            </p:cNvGraphicFramePr>
            <p:nvPr>
              <p:extLst>
                <p:ext uri="{D42A27DB-BD31-4B8C-83A1-F6EECF244321}">
                  <p14:modId xmlns:p14="http://schemas.microsoft.com/office/powerpoint/2010/main" val="3900058017"/>
                </p:ext>
              </p:extLst>
            </p:nvPr>
          </p:nvGraphicFramePr>
          <p:xfrm>
            <a:off x="8407897" y="3357272"/>
            <a:ext cx="786804" cy="484187"/>
          </p:xfrm>
          <a:graphic>
            <a:graphicData uri="http://schemas.openxmlformats.org/presentationml/2006/ole">
              <mc:AlternateContent xmlns:mc="http://schemas.openxmlformats.org/markup-compatibility/2006">
                <mc:Choice xmlns:v="urn:schemas-microsoft-com:vml" Requires="v">
                  <p:oleObj spid="_x0000_s7456" name="Equation" r:id="rId5" imgW="330120" imgH="203040" progId="Equation.DSMT4">
                    <p:embed/>
                  </p:oleObj>
                </mc:Choice>
                <mc:Fallback>
                  <p:oleObj name="Equation" r:id="rId5" imgW="330120" imgH="203040" progId="Equation.DSMT4">
                    <p:embed/>
                    <p:pic>
                      <p:nvPicPr>
                        <p:cNvPr id="30" name="Object 29"/>
                        <p:cNvPicPr/>
                        <p:nvPr/>
                      </p:nvPicPr>
                      <p:blipFill>
                        <a:blip r:embed="rId6"/>
                        <a:stretch>
                          <a:fillRect/>
                        </a:stretch>
                      </p:blipFill>
                      <p:spPr>
                        <a:xfrm>
                          <a:off x="8407897" y="3357272"/>
                          <a:ext cx="786804" cy="484187"/>
                        </a:xfrm>
                        <a:prstGeom prst="rect">
                          <a:avLst/>
                        </a:prstGeom>
                        <a:ln w="19050">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881537"/>
                </p:ext>
              </p:extLst>
            </p:nvPr>
          </p:nvGraphicFramePr>
          <p:xfrm>
            <a:off x="9736668" y="3328988"/>
            <a:ext cx="1211263" cy="544512"/>
          </p:xfrm>
          <a:graphic>
            <a:graphicData uri="http://schemas.openxmlformats.org/presentationml/2006/ole">
              <mc:AlternateContent xmlns:mc="http://schemas.openxmlformats.org/markup-compatibility/2006">
                <mc:Choice xmlns:v="urn:schemas-microsoft-com:vml" Requires="v">
                  <p:oleObj spid="_x0000_s7457" name="Equation" r:id="rId7" imgW="507960" imgH="228600" progId="Equation.DSMT4">
                    <p:embed/>
                  </p:oleObj>
                </mc:Choice>
                <mc:Fallback>
                  <p:oleObj name="Equation" r:id="rId7" imgW="507960" imgH="228600" progId="Equation.DSMT4">
                    <p:embed/>
                    <p:pic>
                      <p:nvPicPr>
                        <p:cNvPr id="37" name="Object 36"/>
                        <p:cNvPicPr/>
                        <p:nvPr/>
                      </p:nvPicPr>
                      <p:blipFill>
                        <a:blip r:embed="rId8"/>
                        <a:stretch>
                          <a:fillRect/>
                        </a:stretch>
                      </p:blipFill>
                      <p:spPr>
                        <a:xfrm>
                          <a:off x="9736668" y="3328988"/>
                          <a:ext cx="1211263" cy="544512"/>
                        </a:xfrm>
                        <a:prstGeom prst="rect">
                          <a:avLst/>
                        </a:prstGeom>
                        <a:ln w="19050">
                          <a:solidFill>
                            <a:schemeClr val="tx1"/>
                          </a:solidFill>
                        </a:ln>
                      </p:spPr>
                    </p:pic>
                  </p:oleObj>
                </mc:Fallback>
              </mc:AlternateContent>
            </a:graphicData>
          </a:graphic>
        </p:graphicFrame>
        <p:sp>
          <p:nvSpPr>
            <p:cNvPr id="10" name="Flowchart: Summing Junction 9"/>
            <p:cNvSpPr/>
            <p:nvPr/>
          </p:nvSpPr>
          <p:spPr>
            <a:xfrm>
              <a:off x="7376410" y="3436647"/>
              <a:ext cx="321733" cy="320145"/>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a:stCxn id="10" idx="6"/>
              <a:endCxn id="8" idx="1"/>
            </p:cNvCxnSpPr>
            <p:nvPr/>
          </p:nvCxnSpPr>
          <p:spPr>
            <a:xfrm>
              <a:off x="7698143" y="3596720"/>
              <a:ext cx="709754" cy="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a:off x="9194701" y="3599365"/>
              <a:ext cx="541967" cy="1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flipV="1">
              <a:off x="10947931" y="3594416"/>
              <a:ext cx="779249" cy="6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2"/>
            </p:cNvCxnSpPr>
            <p:nvPr/>
          </p:nvCxnSpPr>
          <p:spPr>
            <a:xfrm>
              <a:off x="6589009" y="3596719"/>
              <a:ext cx="78740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0" idx="4"/>
            </p:cNvCxnSpPr>
            <p:nvPr/>
          </p:nvCxnSpPr>
          <p:spPr>
            <a:xfrm rot="10800000" flipV="1">
              <a:off x="7537277" y="3601244"/>
              <a:ext cx="3800278" cy="155548"/>
            </a:xfrm>
            <a:prstGeom prst="bentConnector4">
              <a:avLst>
                <a:gd name="adj1" fmla="val -17"/>
                <a:gd name="adj2" fmla="val 4592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98630" y="3307423"/>
              <a:ext cx="300082"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7248671" y="3699012"/>
              <a:ext cx="255198" cy="369332"/>
            </a:xfrm>
            <a:prstGeom prst="rect">
              <a:avLst/>
            </a:prstGeom>
            <a:noFill/>
          </p:spPr>
          <p:txBody>
            <a:bodyPr wrap="none" rtlCol="0">
              <a:spAutoFit/>
            </a:bodyPr>
            <a:lstStyle/>
            <a:p>
              <a:r>
                <a:rPr lang="en-US" dirty="0" smtClean="0"/>
                <a:t>-</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2298350362"/>
                </p:ext>
              </p:extLst>
            </p:nvPr>
          </p:nvGraphicFramePr>
          <p:xfrm>
            <a:off x="6610900" y="3357272"/>
            <a:ext cx="330200" cy="203200"/>
          </p:xfrm>
          <a:graphic>
            <a:graphicData uri="http://schemas.openxmlformats.org/presentationml/2006/ole">
              <mc:AlternateContent xmlns:mc="http://schemas.openxmlformats.org/markup-compatibility/2006">
                <mc:Choice xmlns:v="urn:schemas-microsoft-com:vml" Requires="v">
                  <p:oleObj spid="_x0000_s7458" name="Equation" r:id="rId9" imgW="330120" imgH="203040" progId="Equation.DSMT4">
                    <p:embed/>
                  </p:oleObj>
                </mc:Choice>
                <mc:Fallback>
                  <p:oleObj name="Equation" r:id="rId9" imgW="330120" imgH="203040" progId="Equation.DSMT4">
                    <p:embed/>
                    <p:pic>
                      <p:nvPicPr>
                        <p:cNvPr id="53" name="Object 52"/>
                        <p:cNvPicPr/>
                        <p:nvPr/>
                      </p:nvPicPr>
                      <p:blipFill>
                        <a:blip r:embed="rId10"/>
                        <a:stretch>
                          <a:fillRect/>
                        </a:stretch>
                      </p:blipFill>
                      <p:spPr>
                        <a:xfrm>
                          <a:off x="6610900" y="3357272"/>
                          <a:ext cx="330200" cy="203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59788279"/>
                </p:ext>
              </p:extLst>
            </p:nvPr>
          </p:nvGraphicFramePr>
          <p:xfrm>
            <a:off x="7790783" y="3373279"/>
            <a:ext cx="330200" cy="203200"/>
          </p:xfrm>
          <a:graphic>
            <a:graphicData uri="http://schemas.openxmlformats.org/presentationml/2006/ole">
              <mc:AlternateContent xmlns:mc="http://schemas.openxmlformats.org/markup-compatibility/2006">
                <mc:Choice xmlns:v="urn:schemas-microsoft-com:vml" Requires="v">
                  <p:oleObj spid="_x0000_s7459" name="Equation" r:id="rId11" imgW="330120" imgH="203040" progId="Equation.DSMT4">
                    <p:embed/>
                  </p:oleObj>
                </mc:Choice>
                <mc:Fallback>
                  <p:oleObj name="Equation" r:id="rId11" imgW="330120" imgH="203040" progId="Equation.DSMT4">
                    <p:embed/>
                    <p:pic>
                      <p:nvPicPr>
                        <p:cNvPr id="54" name="Object 53"/>
                        <p:cNvPicPr/>
                        <p:nvPr/>
                      </p:nvPicPr>
                      <p:blipFill>
                        <a:blip r:embed="rId12"/>
                        <a:stretch>
                          <a:fillRect/>
                        </a:stretch>
                      </p:blipFill>
                      <p:spPr>
                        <a:xfrm>
                          <a:off x="7790783" y="3373279"/>
                          <a:ext cx="330200" cy="2032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902790948"/>
                </p:ext>
              </p:extLst>
            </p:nvPr>
          </p:nvGraphicFramePr>
          <p:xfrm>
            <a:off x="11235342" y="3351793"/>
            <a:ext cx="317500" cy="203200"/>
          </p:xfrm>
          <a:graphic>
            <a:graphicData uri="http://schemas.openxmlformats.org/presentationml/2006/ole">
              <mc:AlternateContent xmlns:mc="http://schemas.openxmlformats.org/markup-compatibility/2006">
                <mc:Choice xmlns:v="urn:schemas-microsoft-com:vml" Requires="v">
                  <p:oleObj spid="_x0000_s7460" name="Equation" r:id="rId13" imgW="317160" imgH="203040" progId="Equation.DSMT4">
                    <p:embed/>
                  </p:oleObj>
                </mc:Choice>
                <mc:Fallback>
                  <p:oleObj name="Equation" r:id="rId13" imgW="317160" imgH="203040" progId="Equation.DSMT4">
                    <p:embed/>
                    <p:pic>
                      <p:nvPicPr>
                        <p:cNvPr id="55" name="Object 54"/>
                        <p:cNvPicPr/>
                        <p:nvPr/>
                      </p:nvPicPr>
                      <p:blipFill>
                        <a:blip r:embed="rId14"/>
                        <a:stretch>
                          <a:fillRect/>
                        </a:stretch>
                      </p:blipFill>
                      <p:spPr>
                        <a:xfrm>
                          <a:off x="11235342" y="3351793"/>
                          <a:ext cx="3175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417891076"/>
                </p:ext>
              </p:extLst>
            </p:nvPr>
          </p:nvGraphicFramePr>
          <p:xfrm>
            <a:off x="9274001" y="3335577"/>
            <a:ext cx="342900" cy="203200"/>
          </p:xfrm>
          <a:graphic>
            <a:graphicData uri="http://schemas.openxmlformats.org/presentationml/2006/ole">
              <mc:AlternateContent xmlns:mc="http://schemas.openxmlformats.org/markup-compatibility/2006">
                <mc:Choice xmlns:v="urn:schemas-microsoft-com:vml" Requires="v">
                  <p:oleObj spid="_x0000_s7461" name="Equation" r:id="rId15" imgW="342720" imgH="203040" progId="Equation.DSMT4">
                    <p:embed/>
                  </p:oleObj>
                </mc:Choice>
                <mc:Fallback>
                  <p:oleObj name="Equation" r:id="rId15" imgW="342720" imgH="203040" progId="Equation.DSMT4">
                    <p:embed/>
                    <p:pic>
                      <p:nvPicPr>
                        <p:cNvPr id="56" name="Object 55"/>
                        <p:cNvPicPr/>
                        <p:nvPr/>
                      </p:nvPicPr>
                      <p:blipFill>
                        <a:blip r:embed="rId16"/>
                        <a:stretch>
                          <a:fillRect/>
                        </a:stretch>
                      </p:blipFill>
                      <p:spPr>
                        <a:xfrm>
                          <a:off x="9274001" y="3335577"/>
                          <a:ext cx="342900" cy="203200"/>
                        </a:xfrm>
                        <a:prstGeom prst="rect">
                          <a:avLst/>
                        </a:prstGeom>
                      </p:spPr>
                    </p:pic>
                  </p:oleObj>
                </mc:Fallback>
              </mc:AlternateContent>
            </a:graphicData>
          </a:graphic>
        </p:graphicFrame>
      </p:grpSp>
      <p:graphicFrame>
        <p:nvGraphicFramePr>
          <p:cNvPr id="22" name="Object 21"/>
          <p:cNvGraphicFramePr>
            <a:graphicFrameLocks noChangeAspect="1"/>
          </p:cNvGraphicFramePr>
          <p:nvPr>
            <p:extLst>
              <p:ext uri="{D42A27DB-BD31-4B8C-83A1-F6EECF244321}">
                <p14:modId xmlns:p14="http://schemas.microsoft.com/office/powerpoint/2010/main" val="3855558482"/>
              </p:ext>
            </p:extLst>
          </p:nvPr>
        </p:nvGraphicFramePr>
        <p:xfrm>
          <a:off x="1044890" y="3678030"/>
          <a:ext cx="2156857" cy="795983"/>
        </p:xfrm>
        <a:graphic>
          <a:graphicData uri="http://schemas.openxmlformats.org/presentationml/2006/ole">
            <mc:AlternateContent xmlns:mc="http://schemas.openxmlformats.org/markup-compatibility/2006">
              <mc:Choice xmlns:v="urn:schemas-microsoft-com:vml" Requires="v">
                <p:oleObj spid="_x0000_s7462" name="Equation" r:id="rId17" imgW="1066680" imgH="393480" progId="Equation.DSMT4">
                  <p:embed/>
                </p:oleObj>
              </mc:Choice>
              <mc:Fallback>
                <p:oleObj name="Equation" r:id="rId17" imgW="1066680" imgH="393480" progId="Equation.DSMT4">
                  <p:embed/>
                  <p:pic>
                    <p:nvPicPr>
                      <p:cNvPr id="0" name=""/>
                      <p:cNvPicPr/>
                      <p:nvPr/>
                    </p:nvPicPr>
                    <p:blipFill>
                      <a:blip r:embed="rId18"/>
                      <a:stretch>
                        <a:fillRect/>
                      </a:stretch>
                    </p:blipFill>
                    <p:spPr>
                      <a:xfrm>
                        <a:off x="1044890" y="3678030"/>
                        <a:ext cx="2156857" cy="79598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878858730"/>
              </p:ext>
            </p:extLst>
          </p:nvPr>
        </p:nvGraphicFramePr>
        <p:xfrm>
          <a:off x="3509318" y="3689247"/>
          <a:ext cx="2876550" cy="846137"/>
        </p:xfrm>
        <a:graphic>
          <a:graphicData uri="http://schemas.openxmlformats.org/presentationml/2006/ole">
            <mc:AlternateContent xmlns:mc="http://schemas.openxmlformats.org/markup-compatibility/2006">
              <mc:Choice xmlns:v="urn:schemas-microsoft-com:vml" Requires="v">
                <p:oleObj spid="_x0000_s7463" name="Equation" r:id="rId19" imgW="1422360" imgH="419040" progId="Equation.DSMT4">
                  <p:embed/>
                </p:oleObj>
              </mc:Choice>
              <mc:Fallback>
                <p:oleObj name="Equation" r:id="rId19" imgW="1422360" imgH="419040" progId="Equation.DSMT4">
                  <p:embed/>
                  <p:pic>
                    <p:nvPicPr>
                      <p:cNvPr id="0" name=""/>
                      <p:cNvPicPr/>
                      <p:nvPr/>
                    </p:nvPicPr>
                    <p:blipFill>
                      <a:blip r:embed="rId20"/>
                      <a:stretch>
                        <a:fillRect/>
                      </a:stretch>
                    </p:blipFill>
                    <p:spPr>
                      <a:xfrm>
                        <a:off x="3509318" y="3689247"/>
                        <a:ext cx="2876550" cy="846137"/>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981740759"/>
              </p:ext>
            </p:extLst>
          </p:nvPr>
        </p:nvGraphicFramePr>
        <p:xfrm>
          <a:off x="6890098" y="3915482"/>
          <a:ext cx="1846782" cy="469024"/>
        </p:xfrm>
        <a:graphic>
          <a:graphicData uri="http://schemas.openxmlformats.org/presentationml/2006/ole">
            <mc:AlternateContent xmlns:mc="http://schemas.openxmlformats.org/markup-compatibility/2006">
              <mc:Choice xmlns:v="urn:schemas-microsoft-com:vml" Requires="v">
                <p:oleObj spid="_x0000_s7464" name="Equation" r:id="rId21" imgW="799920" imgH="203040" progId="Equation.DSMT4">
                  <p:embed/>
                </p:oleObj>
              </mc:Choice>
              <mc:Fallback>
                <p:oleObj name="Equation" r:id="rId21" imgW="799920" imgH="203040" progId="Equation.DSMT4">
                  <p:embed/>
                  <p:pic>
                    <p:nvPicPr>
                      <p:cNvPr id="0" name=""/>
                      <p:cNvPicPr/>
                      <p:nvPr/>
                    </p:nvPicPr>
                    <p:blipFill>
                      <a:blip r:embed="rId22"/>
                      <a:stretch>
                        <a:fillRect/>
                      </a:stretch>
                    </p:blipFill>
                    <p:spPr>
                      <a:xfrm>
                        <a:off x="6890098" y="3915482"/>
                        <a:ext cx="1846782" cy="469024"/>
                      </a:xfrm>
                      <a:prstGeom prst="rect">
                        <a:avLst/>
                      </a:prstGeom>
                    </p:spPr>
                  </p:pic>
                </p:oleObj>
              </mc:Fallback>
            </mc:AlternateContent>
          </a:graphicData>
        </a:graphic>
      </p:graphicFrame>
      <p:sp>
        <p:nvSpPr>
          <p:cNvPr id="25" name="Rectangle 24"/>
          <p:cNvSpPr/>
          <p:nvPr/>
        </p:nvSpPr>
        <p:spPr>
          <a:xfrm>
            <a:off x="1044890" y="4505838"/>
            <a:ext cx="6096000" cy="830997"/>
          </a:xfrm>
          <a:prstGeom prst="rect">
            <a:avLst/>
          </a:prstGeom>
        </p:spPr>
        <p:txBody>
          <a:bodyPr>
            <a:spAutoFit/>
          </a:bodyPr>
          <a:lstStyle/>
          <a:p>
            <a:r>
              <a:rPr lang="en-US" sz="2400" dirty="0">
                <a:latin typeface="Calibri" panose="020F0502020204030204" pitchFamily="34" charset="0"/>
                <a:cs typeface="Calibri" panose="020F0502020204030204" pitchFamily="34" charset="0"/>
              </a:rPr>
              <a:t>1. For a sampled unit step input</a:t>
            </a:r>
          </a:p>
          <a:p>
            <a:r>
              <a:rPr lang="en-US" sz="2400" dirty="0">
                <a:latin typeface="Calibri" panose="020F0502020204030204" pitchFamily="34" charset="0"/>
                <a:cs typeface="Calibri" panose="020F0502020204030204" pitchFamily="34" charset="0"/>
              </a:rPr>
              <a:t>2. For a sampled unit ramp input</a:t>
            </a:r>
          </a:p>
        </p:txBody>
      </p:sp>
      <p:graphicFrame>
        <p:nvGraphicFramePr>
          <p:cNvPr id="26" name="Object 25"/>
          <p:cNvGraphicFramePr>
            <a:graphicFrameLocks noChangeAspect="1"/>
          </p:cNvGraphicFramePr>
          <p:nvPr>
            <p:extLst>
              <p:ext uri="{D42A27DB-BD31-4B8C-83A1-F6EECF244321}">
                <p14:modId xmlns:p14="http://schemas.microsoft.com/office/powerpoint/2010/main" val="1557362766"/>
              </p:ext>
            </p:extLst>
          </p:nvPr>
        </p:nvGraphicFramePr>
        <p:xfrm>
          <a:off x="1666875" y="5280025"/>
          <a:ext cx="6791325" cy="777875"/>
        </p:xfrm>
        <a:graphic>
          <a:graphicData uri="http://schemas.openxmlformats.org/presentationml/2006/ole">
            <mc:AlternateContent xmlns:mc="http://schemas.openxmlformats.org/markup-compatibility/2006">
              <mc:Choice xmlns:v="urn:schemas-microsoft-com:vml" Requires="v">
                <p:oleObj spid="_x0000_s7465" name="Equation" r:id="rId23" imgW="3657600" imgH="419040" progId="Equation.DSMT4">
                  <p:embed/>
                </p:oleObj>
              </mc:Choice>
              <mc:Fallback>
                <p:oleObj name="Equation" r:id="rId23" imgW="3657600" imgH="419040" progId="Equation.DSMT4">
                  <p:embed/>
                  <p:pic>
                    <p:nvPicPr>
                      <p:cNvPr id="0" name=""/>
                      <p:cNvPicPr/>
                      <p:nvPr/>
                    </p:nvPicPr>
                    <p:blipFill>
                      <a:blip r:embed="rId24"/>
                      <a:stretch>
                        <a:fillRect/>
                      </a:stretch>
                    </p:blipFill>
                    <p:spPr>
                      <a:xfrm>
                        <a:off x="1666875" y="5280025"/>
                        <a:ext cx="6791325" cy="7778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33872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14</a:t>
            </a:fld>
            <a:endParaRPr lang="en-US" dirty="0"/>
          </a:p>
        </p:txBody>
      </p:sp>
      <p:sp>
        <p:nvSpPr>
          <p:cNvPr id="6" name="Content Placeholder 5"/>
          <p:cNvSpPr>
            <a:spLocks noGrp="1"/>
          </p:cNvSpPr>
          <p:nvPr>
            <p:ph idx="1"/>
          </p:nvPr>
        </p:nvSpPr>
        <p:spPr/>
        <p:txBody>
          <a:bodyPr/>
          <a:lstStyle/>
          <a:p>
            <a:r>
              <a:rPr lang="en-US" dirty="0" smtClean="0"/>
              <a:t>Example 3.10</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868430"/>
              </p:ext>
            </p:extLst>
          </p:nvPr>
        </p:nvGraphicFramePr>
        <p:xfrm>
          <a:off x="2584035" y="2281692"/>
          <a:ext cx="3404388" cy="1158194"/>
        </p:xfrm>
        <a:graphic>
          <a:graphicData uri="http://schemas.openxmlformats.org/presentationml/2006/ole">
            <mc:AlternateContent xmlns:mc="http://schemas.openxmlformats.org/markup-compatibility/2006">
              <mc:Choice xmlns:v="urn:schemas-microsoft-com:vml" Requires="v">
                <p:oleObj spid="_x0000_s8272" name="Equation" r:id="rId5" imgW="1231560" imgH="419040" progId="Equation.DSMT4">
                  <p:embed/>
                </p:oleObj>
              </mc:Choice>
              <mc:Fallback>
                <p:oleObj name="Equation" r:id="rId5" imgW="1231560" imgH="419040" progId="Equation.DSMT4">
                  <p:embed/>
                  <p:pic>
                    <p:nvPicPr>
                      <p:cNvPr id="0" name=""/>
                      <p:cNvPicPr/>
                      <p:nvPr/>
                    </p:nvPicPr>
                    <p:blipFill>
                      <a:blip r:embed="rId6"/>
                      <a:stretch>
                        <a:fillRect/>
                      </a:stretch>
                    </p:blipFill>
                    <p:spPr>
                      <a:xfrm>
                        <a:off x="2584035" y="2281692"/>
                        <a:ext cx="3404388" cy="1158194"/>
                      </a:xfrm>
                      <a:prstGeom prst="rect">
                        <a:avLst/>
                      </a:prstGeom>
                    </p:spPr>
                  </p:pic>
                </p:oleObj>
              </mc:Fallback>
            </mc:AlternateContent>
          </a:graphicData>
        </a:graphic>
      </p:graphicFrame>
      <p:sp>
        <p:nvSpPr>
          <p:cNvPr id="8" name="Rectangle 7"/>
          <p:cNvSpPr/>
          <p:nvPr/>
        </p:nvSpPr>
        <p:spPr>
          <a:xfrm>
            <a:off x="1044890" y="3983324"/>
            <a:ext cx="5551853" cy="461665"/>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1. For a sampled unit step </a:t>
            </a:r>
            <a:r>
              <a:rPr lang="en-US" sz="2400" dirty="0" smtClean="0">
                <a:latin typeface="Calibri" panose="020F0502020204030204" pitchFamily="34" charset="0"/>
                <a:cs typeface="Calibri" panose="020F0502020204030204" pitchFamily="34" charset="0"/>
              </a:rPr>
              <a:t>input</a:t>
            </a:r>
            <a:endParaRPr lang="en-US" sz="2400" dirty="0">
              <a:latin typeface="Calibri" panose="020F0502020204030204" pitchFamily="34" charset="0"/>
              <a:cs typeface="Calibri" panose="020F0502020204030204" pitchFamily="34" charset="0"/>
            </a:endParaRPr>
          </a:p>
        </p:txBody>
      </p:sp>
      <p:sp>
        <p:nvSpPr>
          <p:cNvPr id="9" name="Rectangle 8"/>
          <p:cNvSpPr/>
          <p:nvPr/>
        </p:nvSpPr>
        <p:spPr>
          <a:xfrm>
            <a:off x="1044890" y="4526762"/>
            <a:ext cx="4256999" cy="461665"/>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2. For a sampled unit ramp input</a:t>
            </a:r>
          </a:p>
        </p:txBody>
      </p:sp>
      <p:graphicFrame>
        <p:nvGraphicFramePr>
          <p:cNvPr id="10" name="Object 9"/>
          <p:cNvGraphicFramePr>
            <a:graphicFrameLocks noChangeAspect="1"/>
          </p:cNvGraphicFramePr>
          <p:nvPr>
            <p:extLst>
              <p:ext uri="{D42A27DB-BD31-4B8C-83A1-F6EECF244321}">
                <p14:modId xmlns:p14="http://schemas.microsoft.com/office/powerpoint/2010/main" val="1809027694"/>
              </p:ext>
            </p:extLst>
          </p:nvPr>
        </p:nvGraphicFramePr>
        <p:xfrm>
          <a:off x="5461372" y="3983324"/>
          <a:ext cx="1135371" cy="412862"/>
        </p:xfrm>
        <a:graphic>
          <a:graphicData uri="http://schemas.openxmlformats.org/presentationml/2006/ole">
            <mc:AlternateContent xmlns:mc="http://schemas.openxmlformats.org/markup-compatibility/2006">
              <mc:Choice xmlns:v="urn:schemas-microsoft-com:vml" Requires="v">
                <p:oleObj spid="_x0000_s8273" name="Equation" r:id="rId7" imgW="558720" imgH="203040" progId="Equation.DSMT4">
                  <p:embed/>
                </p:oleObj>
              </mc:Choice>
              <mc:Fallback>
                <p:oleObj name="Equation" r:id="rId7" imgW="558720" imgH="203040" progId="Equation.DSMT4">
                  <p:embed/>
                  <p:pic>
                    <p:nvPicPr>
                      <p:cNvPr id="0" name=""/>
                      <p:cNvPicPr/>
                      <p:nvPr/>
                    </p:nvPicPr>
                    <p:blipFill>
                      <a:blip r:embed="rId8"/>
                      <a:stretch>
                        <a:fillRect/>
                      </a:stretch>
                    </p:blipFill>
                    <p:spPr>
                      <a:xfrm>
                        <a:off x="5461372" y="3983324"/>
                        <a:ext cx="1135371" cy="412862"/>
                      </a:xfrm>
                      <a:prstGeom prst="rect">
                        <a:avLst/>
                      </a:prstGeom>
                    </p:spPr>
                  </p:pic>
                </p:oleObj>
              </mc:Fallback>
            </mc:AlternateContent>
          </a:graphicData>
        </a:graphic>
      </p:graphicFrame>
      <p:sp>
        <p:nvSpPr>
          <p:cNvPr id="11" name="Right Arrow 10"/>
          <p:cNvSpPr/>
          <p:nvPr/>
        </p:nvSpPr>
        <p:spPr>
          <a:xfrm>
            <a:off x="6151245" y="2692060"/>
            <a:ext cx="1240972" cy="33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555039" y="2658030"/>
            <a:ext cx="2826928" cy="369332"/>
          </a:xfrm>
          <a:prstGeom prst="rect">
            <a:avLst/>
          </a:prstGeom>
          <a:noFill/>
        </p:spPr>
        <p:txBody>
          <a:bodyPr wrap="none" rtlCol="0">
            <a:spAutoFit/>
          </a:bodyPr>
          <a:lstStyle/>
          <a:p>
            <a:r>
              <a:rPr lang="en-US" dirty="0" smtClean="0"/>
              <a:t>This system is Type 1 system</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1729763047"/>
              </p:ext>
            </p:extLst>
          </p:nvPr>
        </p:nvGraphicFramePr>
        <p:xfrm>
          <a:off x="5461372" y="4393693"/>
          <a:ext cx="4425258" cy="914718"/>
        </p:xfrm>
        <a:graphic>
          <a:graphicData uri="http://schemas.openxmlformats.org/presentationml/2006/ole">
            <mc:AlternateContent xmlns:mc="http://schemas.openxmlformats.org/markup-compatibility/2006">
              <mc:Choice xmlns:v="urn:schemas-microsoft-com:vml" Requires="v">
                <p:oleObj spid="_x0000_s8274" name="Equation" r:id="rId9" imgW="2273040" imgH="469800" progId="Equation.DSMT4">
                  <p:embed/>
                </p:oleObj>
              </mc:Choice>
              <mc:Fallback>
                <p:oleObj name="Equation" r:id="rId9" imgW="2273040" imgH="469800" progId="Equation.DSMT4">
                  <p:embed/>
                  <p:pic>
                    <p:nvPicPr>
                      <p:cNvPr id="0" name=""/>
                      <p:cNvPicPr/>
                      <p:nvPr/>
                    </p:nvPicPr>
                    <p:blipFill>
                      <a:blip r:embed="rId10"/>
                      <a:stretch>
                        <a:fillRect/>
                      </a:stretch>
                    </p:blipFill>
                    <p:spPr>
                      <a:xfrm>
                        <a:off x="5461372" y="4393693"/>
                        <a:ext cx="4425258" cy="91471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70812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15</a:t>
            </a:fld>
            <a:endParaRPr lang="en-US" dirty="0"/>
          </a:p>
        </p:txBody>
      </p:sp>
      <p:sp>
        <p:nvSpPr>
          <p:cNvPr id="6" name="Content Placeholder 5"/>
          <p:cNvSpPr>
            <a:spLocks noGrp="1"/>
          </p:cNvSpPr>
          <p:nvPr>
            <p:ph idx="1"/>
          </p:nvPr>
        </p:nvSpPr>
        <p:spPr>
          <a:xfrm>
            <a:off x="436445" y="1764193"/>
            <a:ext cx="11151870" cy="894638"/>
          </a:xfrm>
        </p:spPr>
        <p:txBody>
          <a:bodyPr>
            <a:normAutofit/>
          </a:bodyPr>
          <a:lstStyle/>
          <a:p>
            <a:r>
              <a:rPr lang="en-US" dirty="0" smtClean="0"/>
              <a:t>Example 3.11:</a:t>
            </a:r>
            <a:r>
              <a:rPr lang="en-US" b="0" dirty="0"/>
              <a:t>Find the steady-state error for the analog </a:t>
            </a:r>
            <a:r>
              <a:rPr lang="en-US" b="0" dirty="0" smtClean="0"/>
              <a:t>system</a:t>
            </a:r>
            <a:r>
              <a:rPr lang="en-US" dirty="0"/>
              <a:t/>
            </a:r>
            <a:br>
              <a:rPr lang="en-US" dirty="0"/>
            </a:br>
            <a:endParaRPr lang="en-US" dirty="0"/>
          </a:p>
        </p:txBody>
      </p:sp>
      <p:sp>
        <p:nvSpPr>
          <p:cNvPr id="25" name="Rectangle 24"/>
          <p:cNvSpPr/>
          <p:nvPr/>
        </p:nvSpPr>
        <p:spPr>
          <a:xfrm>
            <a:off x="575057" y="4170765"/>
            <a:ext cx="10172149" cy="461665"/>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For proportional </a:t>
            </a:r>
            <a:r>
              <a:rPr lang="en-US" sz="2400" dirty="0" smtClean="0">
                <a:latin typeface="Calibri" panose="020F0502020204030204" pitchFamily="34" charset="0"/>
                <a:cs typeface="Calibri" panose="020F0502020204030204" pitchFamily="34" charset="0"/>
              </a:rPr>
              <a:t>digital control </a:t>
            </a:r>
            <a:r>
              <a:rPr lang="en-US" sz="2400" dirty="0">
                <a:latin typeface="Calibri" panose="020F0502020204030204" pitchFamily="34" charset="0"/>
                <a:cs typeface="Calibri" panose="020F0502020204030204" pitchFamily="34" charset="0"/>
              </a:rPr>
              <a:t>with a unit step </a:t>
            </a:r>
            <a:r>
              <a:rPr lang="en-US" sz="2400" dirty="0" smtClean="0">
                <a:latin typeface="Calibri" panose="020F0502020204030204" pitchFamily="34" charset="0"/>
                <a:cs typeface="Calibri" panose="020F0502020204030204" pitchFamily="34" charset="0"/>
              </a:rPr>
              <a:t>input</a:t>
            </a:r>
            <a:endParaRPr lang="en-US" sz="2400" dirty="0">
              <a:latin typeface="Calibri" panose="020F0502020204030204" pitchFamily="34" charset="0"/>
              <a:cs typeface="Calibri" panose="020F0502020204030204" pitchFamily="34" charset="0"/>
            </a:endParaRPr>
          </a:p>
        </p:txBody>
      </p:sp>
      <p:grpSp>
        <p:nvGrpSpPr>
          <p:cNvPr id="27" name="Group 26"/>
          <p:cNvGrpSpPr/>
          <p:nvPr/>
        </p:nvGrpSpPr>
        <p:grpSpPr>
          <a:xfrm>
            <a:off x="3387545" y="4589796"/>
            <a:ext cx="4724731" cy="1554069"/>
            <a:chOff x="5859834" y="4297691"/>
            <a:chExt cx="4724731" cy="1554069"/>
          </a:xfrm>
        </p:grpSpPr>
        <p:sp>
          <p:nvSpPr>
            <p:cNvPr id="28" name="Flowchart: Summing Junction 27"/>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9" name="Object 28"/>
            <p:cNvGraphicFramePr>
              <a:graphicFrameLocks noChangeAspect="1"/>
            </p:cNvGraphicFramePr>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9462" name="Equation" r:id="rId5" imgW="330120" imgH="203040" progId="Equation.DSMT4">
                    <p:embed/>
                  </p:oleObj>
                </mc:Choice>
                <mc:Fallback>
                  <p:oleObj name="Equation" r:id="rId5" imgW="330120" imgH="203040" progId="Equation.DSMT4">
                    <p:embed/>
                    <p:pic>
                      <p:nvPicPr>
                        <p:cNvPr id="14" name="Object 13"/>
                        <p:cNvPicPr/>
                        <p:nvPr/>
                      </p:nvPicPr>
                      <p:blipFill>
                        <a:blip r:embed="rId6"/>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30" name="Flowchart: Process 29"/>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31" name="Flowchart: Process 30"/>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a:t>
              </a:r>
              <a:endParaRPr lang="en-US" sz="1600" dirty="0"/>
            </a:p>
          </p:txBody>
        </p:sp>
        <p:sp>
          <p:nvSpPr>
            <p:cNvPr id="32" name="Flowchart: Process 31"/>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33" name="Flowchart: Process 32"/>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34" name="Flowchart: Process 33"/>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35" name="Straight Arrow Connector 34"/>
            <p:cNvCxnSpPr>
              <a:stCxn id="28" idx="6"/>
              <a:endCxn id="30"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3"/>
              <a:endCxn id="29"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3"/>
              <a:endCxn id="31"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8"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8"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Process 41"/>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43" name="Object 42"/>
            <p:cNvGraphicFramePr>
              <a:graphicFrameLocks noChangeAspect="1"/>
            </p:cNvGraphicFramePr>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9463" name="Equation" r:id="rId7" imgW="330120" imgH="203040" progId="Equation.DSMT4">
                    <p:embed/>
                  </p:oleObj>
                </mc:Choice>
                <mc:Fallback>
                  <p:oleObj name="Equation" r:id="rId7" imgW="330120" imgH="203040" progId="Equation.DSMT4">
                    <p:embed/>
                    <p:pic>
                      <p:nvPicPr>
                        <p:cNvPr id="55" name="Object 54"/>
                        <p:cNvPicPr/>
                        <p:nvPr/>
                      </p:nvPicPr>
                      <p:blipFill>
                        <a:blip r:embed="rId8"/>
                        <a:stretch>
                          <a:fillRect/>
                        </a:stretch>
                      </p:blipFill>
                      <p:spPr>
                        <a:xfrm>
                          <a:off x="5859834" y="5038670"/>
                          <a:ext cx="579042" cy="356334"/>
                        </a:xfrm>
                        <a:prstGeom prst="rect">
                          <a:avLst/>
                        </a:prstGeom>
                      </p:spPr>
                    </p:pic>
                  </p:oleObj>
                </mc:Fallback>
              </mc:AlternateContent>
            </a:graphicData>
          </a:graphic>
        </p:graphicFrame>
        <p:graphicFrame>
          <p:nvGraphicFramePr>
            <p:cNvPr id="44" name="Object 43"/>
            <p:cNvGraphicFramePr>
              <a:graphicFrameLocks noChangeAspect="1"/>
            </p:cNvGraphicFramePr>
            <p:nvPr/>
          </p:nvGraphicFramePr>
          <p:xfrm>
            <a:off x="10071987" y="4947570"/>
            <a:ext cx="512578" cy="328050"/>
          </p:xfrm>
          <a:graphic>
            <a:graphicData uri="http://schemas.openxmlformats.org/presentationml/2006/ole">
              <mc:AlternateContent xmlns:mc="http://schemas.openxmlformats.org/markup-compatibility/2006">
                <mc:Choice xmlns:v="urn:schemas-microsoft-com:vml" Requires="v">
                  <p:oleObj spid="_x0000_s9464" name="Equation" r:id="rId9" imgW="317160" imgH="203040" progId="Equation.DSMT4">
                    <p:embed/>
                  </p:oleObj>
                </mc:Choice>
                <mc:Fallback>
                  <p:oleObj name="Equation" r:id="rId9" imgW="317160" imgH="203040" progId="Equation.DSMT4">
                    <p:embed/>
                    <p:pic>
                      <p:nvPicPr>
                        <p:cNvPr id="56" name="Object 55"/>
                        <p:cNvPicPr/>
                        <p:nvPr/>
                      </p:nvPicPr>
                      <p:blipFill>
                        <a:blip r:embed="rId10"/>
                        <a:stretch>
                          <a:fillRect/>
                        </a:stretch>
                      </p:blipFill>
                      <p:spPr>
                        <a:xfrm>
                          <a:off x="10071987" y="4947570"/>
                          <a:ext cx="512578" cy="328050"/>
                        </a:xfrm>
                        <a:prstGeom prst="rect">
                          <a:avLst/>
                        </a:prstGeom>
                      </p:spPr>
                    </p:pic>
                  </p:oleObj>
                </mc:Fallback>
              </mc:AlternateContent>
            </a:graphicData>
          </a:graphic>
        </p:graphicFrame>
        <p:graphicFrame>
          <p:nvGraphicFramePr>
            <p:cNvPr id="45" name="Object 44"/>
            <p:cNvGraphicFramePr>
              <a:graphicFrameLocks noChangeAspect="1"/>
            </p:cNvGraphicFramePr>
            <p:nvPr/>
          </p:nvGraphicFramePr>
          <p:xfrm>
            <a:off x="6525688" y="4827522"/>
            <a:ext cx="594079" cy="365587"/>
          </p:xfrm>
          <a:graphic>
            <a:graphicData uri="http://schemas.openxmlformats.org/presentationml/2006/ole">
              <mc:AlternateContent xmlns:mc="http://schemas.openxmlformats.org/markup-compatibility/2006">
                <mc:Choice xmlns:v="urn:schemas-microsoft-com:vml" Requires="v">
                  <p:oleObj spid="_x0000_s9465" name="Equation" r:id="rId11" imgW="330120" imgH="203040" progId="Equation.DSMT4">
                    <p:embed/>
                  </p:oleObj>
                </mc:Choice>
                <mc:Fallback>
                  <p:oleObj name="Equation" r:id="rId11" imgW="330120" imgH="203040" progId="Equation.DSMT4">
                    <p:embed/>
                    <p:pic>
                      <p:nvPicPr>
                        <p:cNvPr id="57" name="Object 56"/>
                        <p:cNvPicPr/>
                        <p:nvPr/>
                      </p:nvPicPr>
                      <p:blipFill>
                        <a:blip r:embed="rId12"/>
                        <a:stretch>
                          <a:fillRect/>
                        </a:stretch>
                      </p:blipFill>
                      <p:spPr>
                        <a:xfrm>
                          <a:off x="6525688" y="4827522"/>
                          <a:ext cx="594079" cy="365587"/>
                        </a:xfrm>
                        <a:prstGeom prst="rect">
                          <a:avLst/>
                        </a:prstGeom>
                      </p:spPr>
                    </p:pic>
                  </p:oleObj>
                </mc:Fallback>
              </mc:AlternateContent>
            </a:graphicData>
          </a:graphic>
        </p:graphicFrame>
        <p:sp>
          <p:nvSpPr>
            <p:cNvPr id="46" name="TextBox 45"/>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47" name="TextBox 46"/>
            <p:cNvSpPr txBox="1"/>
            <p:nvPr/>
          </p:nvSpPr>
          <p:spPr>
            <a:xfrm>
              <a:off x="6377393" y="5482428"/>
              <a:ext cx="255198" cy="369332"/>
            </a:xfrm>
            <a:prstGeom prst="rect">
              <a:avLst/>
            </a:prstGeom>
            <a:noFill/>
          </p:spPr>
          <p:txBody>
            <a:bodyPr wrap="none" rtlCol="0">
              <a:spAutoFit/>
            </a:bodyPr>
            <a:lstStyle/>
            <a:p>
              <a:r>
                <a:rPr lang="en-US" dirty="0"/>
                <a:t>-</a:t>
              </a:r>
            </a:p>
          </p:txBody>
        </p:sp>
      </p:grpSp>
      <p:graphicFrame>
        <p:nvGraphicFramePr>
          <p:cNvPr id="48" name="Object 47"/>
          <p:cNvGraphicFramePr>
            <a:graphicFrameLocks noChangeAspect="1"/>
          </p:cNvGraphicFramePr>
          <p:nvPr>
            <p:extLst>
              <p:ext uri="{D42A27DB-BD31-4B8C-83A1-F6EECF244321}">
                <p14:modId xmlns:p14="http://schemas.microsoft.com/office/powerpoint/2010/main" val="110264075"/>
              </p:ext>
            </p:extLst>
          </p:nvPr>
        </p:nvGraphicFramePr>
        <p:xfrm>
          <a:off x="3995765" y="2166928"/>
          <a:ext cx="2604263" cy="807127"/>
        </p:xfrm>
        <a:graphic>
          <a:graphicData uri="http://schemas.openxmlformats.org/presentationml/2006/ole">
            <mc:AlternateContent xmlns:mc="http://schemas.openxmlformats.org/markup-compatibility/2006">
              <mc:Choice xmlns:v="urn:schemas-microsoft-com:vml" Requires="v">
                <p:oleObj spid="_x0000_s9466" name="Equation" r:id="rId13" imgW="1269720" imgH="393480" progId="Equation.DSMT4">
                  <p:embed/>
                </p:oleObj>
              </mc:Choice>
              <mc:Fallback>
                <p:oleObj name="Equation" r:id="rId13" imgW="1269720" imgH="393480" progId="Equation.DSMT4">
                  <p:embed/>
                  <p:pic>
                    <p:nvPicPr>
                      <p:cNvPr id="0" name=""/>
                      <p:cNvPicPr/>
                      <p:nvPr/>
                    </p:nvPicPr>
                    <p:blipFill>
                      <a:blip r:embed="rId14"/>
                      <a:stretch>
                        <a:fillRect/>
                      </a:stretch>
                    </p:blipFill>
                    <p:spPr>
                      <a:xfrm>
                        <a:off x="3995765" y="2166928"/>
                        <a:ext cx="2604263" cy="807127"/>
                      </a:xfrm>
                      <a:prstGeom prst="rect">
                        <a:avLst/>
                      </a:prstGeom>
                    </p:spPr>
                  </p:pic>
                </p:oleObj>
              </mc:Fallback>
            </mc:AlternateContent>
          </a:graphicData>
        </a:graphic>
      </p:graphicFrame>
      <p:grpSp>
        <p:nvGrpSpPr>
          <p:cNvPr id="71" name="Group 70"/>
          <p:cNvGrpSpPr/>
          <p:nvPr/>
        </p:nvGrpSpPr>
        <p:grpSpPr>
          <a:xfrm>
            <a:off x="3931023" y="3217088"/>
            <a:ext cx="3584414" cy="760921"/>
            <a:chOff x="1287168" y="3727344"/>
            <a:chExt cx="3584414" cy="760921"/>
          </a:xfrm>
        </p:grpSpPr>
        <p:graphicFrame>
          <p:nvGraphicFramePr>
            <p:cNvPr id="51" name="Object 50"/>
            <p:cNvGraphicFramePr>
              <a:graphicFrameLocks noChangeAspect="1"/>
            </p:cNvGraphicFramePr>
            <p:nvPr>
              <p:extLst>
                <p:ext uri="{D42A27DB-BD31-4B8C-83A1-F6EECF244321}">
                  <p14:modId xmlns:p14="http://schemas.microsoft.com/office/powerpoint/2010/main" val="4043981745"/>
                </p:ext>
              </p:extLst>
            </p:nvPr>
          </p:nvGraphicFramePr>
          <p:xfrm>
            <a:off x="3092856" y="3803560"/>
            <a:ext cx="787400" cy="482600"/>
          </p:xfrm>
          <a:graphic>
            <a:graphicData uri="http://schemas.openxmlformats.org/presentationml/2006/ole">
              <mc:AlternateContent xmlns:mc="http://schemas.openxmlformats.org/markup-compatibility/2006">
                <mc:Choice xmlns:v="urn:schemas-microsoft-com:vml" Requires="v">
                  <p:oleObj spid="_x0000_s9467" name="Equation" r:id="rId15" imgW="330120" imgH="203040" progId="Equation.DSMT4">
                    <p:embed/>
                  </p:oleObj>
                </mc:Choice>
                <mc:Fallback>
                  <p:oleObj name="Equation" r:id="rId15" imgW="330120" imgH="203040" progId="Equation.DSMT4">
                    <p:embed/>
                    <p:pic>
                      <p:nvPicPr>
                        <p:cNvPr id="9" name="Object 8"/>
                        <p:cNvPicPr/>
                        <p:nvPr/>
                      </p:nvPicPr>
                      <p:blipFill>
                        <a:blip r:embed="rId16"/>
                        <a:stretch>
                          <a:fillRect/>
                        </a:stretch>
                      </p:blipFill>
                      <p:spPr>
                        <a:xfrm>
                          <a:off x="3092856" y="3803560"/>
                          <a:ext cx="787400" cy="482600"/>
                        </a:xfrm>
                        <a:prstGeom prst="rect">
                          <a:avLst/>
                        </a:prstGeom>
                        <a:ln w="19050">
                          <a:solidFill>
                            <a:schemeClr val="tx1"/>
                          </a:solidFill>
                        </a:ln>
                      </p:spPr>
                    </p:pic>
                  </p:oleObj>
                </mc:Fallback>
              </mc:AlternateContent>
            </a:graphicData>
          </a:graphic>
        </p:graphicFrame>
        <p:sp>
          <p:nvSpPr>
            <p:cNvPr id="52" name="Flowchart: Summing Junction 51"/>
            <p:cNvSpPr/>
            <p:nvPr/>
          </p:nvSpPr>
          <p:spPr>
            <a:xfrm>
              <a:off x="2074569" y="3856568"/>
              <a:ext cx="321733" cy="320145"/>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 name="Straight Arrow Connector 52"/>
            <p:cNvCxnSpPr>
              <a:stCxn id="52" idx="6"/>
            </p:cNvCxnSpPr>
            <p:nvPr/>
          </p:nvCxnSpPr>
          <p:spPr>
            <a:xfrm>
              <a:off x="2396302" y="4016641"/>
              <a:ext cx="709754" cy="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3"/>
            </p:cNvCxnSpPr>
            <p:nvPr/>
          </p:nvCxnSpPr>
          <p:spPr>
            <a:xfrm flipV="1">
              <a:off x="3880256" y="4038059"/>
              <a:ext cx="991326" cy="68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2"/>
            </p:cNvCxnSpPr>
            <p:nvPr/>
          </p:nvCxnSpPr>
          <p:spPr>
            <a:xfrm>
              <a:off x="1287168" y="4016640"/>
              <a:ext cx="78740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endCxn id="52" idx="4"/>
            </p:cNvCxnSpPr>
            <p:nvPr/>
          </p:nvCxnSpPr>
          <p:spPr>
            <a:xfrm rot="10800000" flipV="1">
              <a:off x="2235437" y="4038059"/>
              <a:ext cx="1901135" cy="138654"/>
            </a:xfrm>
            <a:prstGeom prst="bentConnector4">
              <a:avLst>
                <a:gd name="adj1" fmla="val -1183"/>
                <a:gd name="adj2" fmla="val 46114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796789" y="3727344"/>
              <a:ext cx="300082"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1946830" y="4118933"/>
              <a:ext cx="255198" cy="369332"/>
            </a:xfrm>
            <a:prstGeom prst="rect">
              <a:avLst/>
            </a:prstGeom>
            <a:noFill/>
          </p:spPr>
          <p:txBody>
            <a:bodyPr wrap="none" rtlCol="0">
              <a:spAutoFit/>
            </a:bodyPr>
            <a:lstStyle/>
            <a:p>
              <a:r>
                <a:rPr lang="en-US" dirty="0" smtClean="0"/>
                <a:t>-</a:t>
              </a:r>
              <a:endParaRPr lang="en-US" dirty="0"/>
            </a:p>
          </p:txBody>
        </p:sp>
        <p:graphicFrame>
          <p:nvGraphicFramePr>
            <p:cNvPr id="60" name="Object 59"/>
            <p:cNvGraphicFramePr>
              <a:graphicFrameLocks noChangeAspect="1"/>
            </p:cNvGraphicFramePr>
            <p:nvPr>
              <p:extLst>
                <p:ext uri="{D42A27DB-BD31-4B8C-83A1-F6EECF244321}">
                  <p14:modId xmlns:p14="http://schemas.microsoft.com/office/powerpoint/2010/main" val="367960926"/>
                </p:ext>
              </p:extLst>
            </p:nvPr>
          </p:nvGraphicFramePr>
          <p:xfrm>
            <a:off x="1316038" y="3776663"/>
            <a:ext cx="317500" cy="203200"/>
          </p:xfrm>
          <a:graphic>
            <a:graphicData uri="http://schemas.openxmlformats.org/presentationml/2006/ole">
              <mc:AlternateContent xmlns:mc="http://schemas.openxmlformats.org/markup-compatibility/2006">
                <mc:Choice xmlns:v="urn:schemas-microsoft-com:vml" Requires="v">
                  <p:oleObj spid="_x0000_s9468" name="Equation" r:id="rId17" imgW="317160" imgH="203040" progId="Equation.DSMT4">
                    <p:embed/>
                  </p:oleObj>
                </mc:Choice>
                <mc:Fallback>
                  <p:oleObj name="Equation" r:id="rId17" imgW="317160" imgH="203040" progId="Equation.DSMT4">
                    <p:embed/>
                    <p:pic>
                      <p:nvPicPr>
                        <p:cNvPr id="18" name="Object 17"/>
                        <p:cNvPicPr/>
                        <p:nvPr/>
                      </p:nvPicPr>
                      <p:blipFill>
                        <a:blip r:embed="rId18"/>
                        <a:stretch>
                          <a:fillRect/>
                        </a:stretch>
                      </p:blipFill>
                      <p:spPr>
                        <a:xfrm>
                          <a:off x="1316038" y="3776663"/>
                          <a:ext cx="317500" cy="203200"/>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3064902776"/>
                </p:ext>
              </p:extLst>
            </p:nvPr>
          </p:nvGraphicFramePr>
          <p:xfrm>
            <a:off x="2488942" y="3793200"/>
            <a:ext cx="330200" cy="203200"/>
          </p:xfrm>
          <a:graphic>
            <a:graphicData uri="http://schemas.openxmlformats.org/presentationml/2006/ole">
              <mc:AlternateContent xmlns:mc="http://schemas.openxmlformats.org/markup-compatibility/2006">
                <mc:Choice xmlns:v="urn:schemas-microsoft-com:vml" Requires="v">
                  <p:oleObj spid="_x0000_s9469" name="Equation" r:id="rId19" imgW="330120" imgH="203040" progId="Equation.DSMT4">
                    <p:embed/>
                  </p:oleObj>
                </mc:Choice>
                <mc:Fallback>
                  <p:oleObj name="Equation" r:id="rId19" imgW="330120" imgH="203040" progId="Equation.DSMT4">
                    <p:embed/>
                    <p:pic>
                      <p:nvPicPr>
                        <p:cNvPr id="19" name="Object 18"/>
                        <p:cNvPicPr/>
                        <p:nvPr/>
                      </p:nvPicPr>
                      <p:blipFill>
                        <a:blip r:embed="rId20"/>
                        <a:stretch>
                          <a:fillRect/>
                        </a:stretch>
                      </p:blipFill>
                      <p:spPr>
                        <a:xfrm>
                          <a:off x="2488942" y="3793200"/>
                          <a:ext cx="330200" cy="203200"/>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853574720"/>
                </p:ext>
              </p:extLst>
            </p:nvPr>
          </p:nvGraphicFramePr>
          <p:xfrm>
            <a:off x="4217169" y="3826762"/>
            <a:ext cx="317500" cy="203200"/>
          </p:xfrm>
          <a:graphic>
            <a:graphicData uri="http://schemas.openxmlformats.org/presentationml/2006/ole">
              <mc:AlternateContent xmlns:mc="http://schemas.openxmlformats.org/markup-compatibility/2006">
                <mc:Choice xmlns:v="urn:schemas-microsoft-com:vml" Requires="v">
                  <p:oleObj spid="_x0000_s9470" name="Equation" r:id="rId21" imgW="317160" imgH="203040" progId="Equation.DSMT4">
                    <p:embed/>
                  </p:oleObj>
                </mc:Choice>
                <mc:Fallback>
                  <p:oleObj name="Equation" r:id="rId21" imgW="317160" imgH="203040" progId="Equation.DSMT4">
                    <p:embed/>
                    <p:pic>
                      <p:nvPicPr>
                        <p:cNvPr id="20" name="Object 19"/>
                        <p:cNvPicPr/>
                        <p:nvPr/>
                      </p:nvPicPr>
                      <p:blipFill>
                        <a:blip r:embed="rId22"/>
                        <a:stretch>
                          <a:fillRect/>
                        </a:stretch>
                      </p:blipFill>
                      <p:spPr>
                        <a:xfrm>
                          <a:off x="4217169" y="3826762"/>
                          <a:ext cx="317500" cy="203200"/>
                        </a:xfrm>
                        <a:prstGeom prst="rect">
                          <a:avLst/>
                        </a:prstGeom>
                      </p:spPr>
                    </p:pic>
                  </p:oleObj>
                </mc:Fallback>
              </mc:AlternateContent>
            </a:graphicData>
          </a:graphic>
        </p:graphicFrame>
      </p:grpSp>
      <p:sp>
        <p:nvSpPr>
          <p:cNvPr id="72" name="Rectangle 71"/>
          <p:cNvSpPr/>
          <p:nvPr/>
        </p:nvSpPr>
        <p:spPr>
          <a:xfrm>
            <a:off x="626437" y="2828931"/>
            <a:ext cx="8827440" cy="461665"/>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1. For proportional analog control with a unit step </a:t>
            </a:r>
            <a:r>
              <a:rPr lang="en-US" sz="2400" dirty="0" smtClean="0">
                <a:latin typeface="Calibri" panose="020F0502020204030204" pitchFamily="34" charset="0"/>
                <a:cs typeface="Calibri" panose="020F0502020204030204" pitchFamily="34" charset="0"/>
              </a:rPr>
              <a:t>input</a:t>
            </a:r>
            <a:endParaRPr lang="en-US" sz="2400" dirty="0"/>
          </a:p>
        </p:txBody>
      </p:sp>
    </p:spTree>
    <p:custDataLst>
      <p:tags r:id="rId2"/>
    </p:custDataLst>
    <p:extLst>
      <p:ext uri="{BB962C8B-B14F-4D97-AF65-F5344CB8AC3E}">
        <p14:creationId xmlns:p14="http://schemas.microsoft.com/office/powerpoint/2010/main" val="3930055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16</a:t>
            </a:fld>
            <a:endParaRPr lang="en-US" dirty="0"/>
          </a:p>
        </p:txBody>
      </p:sp>
      <p:sp>
        <p:nvSpPr>
          <p:cNvPr id="6" name="Content Placeholder 5"/>
          <p:cNvSpPr>
            <a:spLocks noGrp="1"/>
          </p:cNvSpPr>
          <p:nvPr>
            <p:ph idx="1"/>
          </p:nvPr>
        </p:nvSpPr>
        <p:spPr/>
        <p:txBody>
          <a:bodyPr/>
          <a:lstStyle/>
          <a:p>
            <a:r>
              <a:rPr lang="en-US" dirty="0" smtClean="0"/>
              <a:t>Example 3.11</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56674671"/>
              </p:ext>
            </p:extLst>
          </p:nvPr>
        </p:nvGraphicFramePr>
        <p:xfrm>
          <a:off x="1180873" y="2474233"/>
          <a:ext cx="2408083" cy="666523"/>
        </p:xfrm>
        <a:graphic>
          <a:graphicData uri="http://schemas.openxmlformats.org/presentationml/2006/ole">
            <mc:AlternateContent xmlns:mc="http://schemas.openxmlformats.org/markup-compatibility/2006">
              <mc:Choice xmlns:v="urn:schemas-microsoft-com:vml" Requires="v">
                <p:oleObj spid="_x0000_s10369" name="Equation" r:id="rId5" imgW="1422360" imgH="393480" progId="Equation.DSMT4">
                  <p:embed/>
                </p:oleObj>
              </mc:Choice>
              <mc:Fallback>
                <p:oleObj name="Equation" r:id="rId5" imgW="1422360" imgH="393480" progId="Equation.DSMT4">
                  <p:embed/>
                  <p:pic>
                    <p:nvPicPr>
                      <p:cNvPr id="0" name=""/>
                      <p:cNvPicPr/>
                      <p:nvPr/>
                    </p:nvPicPr>
                    <p:blipFill>
                      <a:blip r:embed="rId6"/>
                      <a:stretch>
                        <a:fillRect/>
                      </a:stretch>
                    </p:blipFill>
                    <p:spPr>
                      <a:xfrm>
                        <a:off x="1180873" y="2474233"/>
                        <a:ext cx="2408083" cy="66652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62529302"/>
              </p:ext>
            </p:extLst>
          </p:nvPr>
        </p:nvGraphicFramePr>
        <p:xfrm>
          <a:off x="4052434" y="2474233"/>
          <a:ext cx="3132137" cy="676696"/>
        </p:xfrm>
        <a:graphic>
          <a:graphicData uri="http://schemas.openxmlformats.org/presentationml/2006/ole">
            <mc:AlternateContent xmlns:mc="http://schemas.openxmlformats.org/markup-compatibility/2006">
              <mc:Choice xmlns:v="urn:schemas-microsoft-com:vml" Requires="v">
                <p:oleObj spid="_x0000_s10370" name="Equation" r:id="rId7" imgW="2057400" imgH="444240" progId="Equation.DSMT4">
                  <p:embed/>
                </p:oleObj>
              </mc:Choice>
              <mc:Fallback>
                <p:oleObj name="Equation" r:id="rId7" imgW="2057400" imgH="444240" progId="Equation.DSMT4">
                  <p:embed/>
                  <p:pic>
                    <p:nvPicPr>
                      <p:cNvPr id="0" name=""/>
                      <p:cNvPicPr/>
                      <p:nvPr/>
                    </p:nvPicPr>
                    <p:blipFill>
                      <a:blip r:embed="rId8"/>
                      <a:stretch>
                        <a:fillRect/>
                      </a:stretch>
                    </p:blipFill>
                    <p:spPr>
                      <a:xfrm>
                        <a:off x="4052434" y="2474233"/>
                        <a:ext cx="3132137" cy="67669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25104548"/>
              </p:ext>
            </p:extLst>
          </p:nvPr>
        </p:nvGraphicFramePr>
        <p:xfrm>
          <a:off x="1007627" y="3490136"/>
          <a:ext cx="3210640" cy="802660"/>
        </p:xfrm>
        <a:graphic>
          <a:graphicData uri="http://schemas.openxmlformats.org/presentationml/2006/ole">
            <mc:AlternateContent xmlns:mc="http://schemas.openxmlformats.org/markup-compatibility/2006">
              <mc:Choice xmlns:v="urn:schemas-microsoft-com:vml" Requires="v">
                <p:oleObj spid="_x0000_s10371" name="Equation" r:id="rId9" imgW="1930320" imgH="482400" progId="Equation.DSMT4">
                  <p:embed/>
                </p:oleObj>
              </mc:Choice>
              <mc:Fallback>
                <p:oleObj name="Equation" r:id="rId9" imgW="1930320" imgH="482400" progId="Equation.DSMT4">
                  <p:embed/>
                  <p:pic>
                    <p:nvPicPr>
                      <p:cNvPr id="0" name=""/>
                      <p:cNvPicPr/>
                      <p:nvPr/>
                    </p:nvPicPr>
                    <p:blipFill>
                      <a:blip r:embed="rId10"/>
                      <a:stretch>
                        <a:fillRect/>
                      </a:stretch>
                    </p:blipFill>
                    <p:spPr>
                      <a:xfrm>
                        <a:off x="1007627" y="3490136"/>
                        <a:ext cx="3210640" cy="80266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07128033"/>
              </p:ext>
            </p:extLst>
          </p:nvPr>
        </p:nvGraphicFramePr>
        <p:xfrm>
          <a:off x="4757092" y="3607313"/>
          <a:ext cx="2255460" cy="685483"/>
        </p:xfrm>
        <a:graphic>
          <a:graphicData uri="http://schemas.openxmlformats.org/presentationml/2006/ole">
            <mc:AlternateContent xmlns:mc="http://schemas.openxmlformats.org/markup-compatibility/2006">
              <mc:Choice xmlns:v="urn:schemas-microsoft-com:vml" Requires="v">
                <p:oleObj spid="_x0000_s10372" name="Equation" r:id="rId11" imgW="1295280" imgH="393480" progId="Equation.DSMT4">
                  <p:embed/>
                </p:oleObj>
              </mc:Choice>
              <mc:Fallback>
                <p:oleObj name="Equation" r:id="rId11" imgW="1295280" imgH="393480" progId="Equation.DSMT4">
                  <p:embed/>
                  <p:pic>
                    <p:nvPicPr>
                      <p:cNvPr id="0" name=""/>
                      <p:cNvPicPr/>
                      <p:nvPr/>
                    </p:nvPicPr>
                    <p:blipFill>
                      <a:blip r:embed="rId12"/>
                      <a:stretch>
                        <a:fillRect/>
                      </a:stretch>
                    </p:blipFill>
                    <p:spPr>
                      <a:xfrm>
                        <a:off x="4757092" y="3607313"/>
                        <a:ext cx="2255460" cy="68548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42852732"/>
              </p:ext>
            </p:extLst>
          </p:nvPr>
        </p:nvGraphicFramePr>
        <p:xfrm>
          <a:off x="4757092" y="4275536"/>
          <a:ext cx="2302107" cy="732489"/>
        </p:xfrm>
        <a:graphic>
          <a:graphicData uri="http://schemas.openxmlformats.org/presentationml/2006/ole">
            <mc:AlternateContent xmlns:mc="http://schemas.openxmlformats.org/markup-compatibility/2006">
              <mc:Choice xmlns:v="urn:schemas-microsoft-com:vml" Requires="v">
                <p:oleObj spid="_x0000_s10373" name="Equation" r:id="rId13" imgW="1396800" imgH="444240" progId="Equation.DSMT4">
                  <p:embed/>
                </p:oleObj>
              </mc:Choice>
              <mc:Fallback>
                <p:oleObj name="Equation" r:id="rId13" imgW="1396800" imgH="444240" progId="Equation.DSMT4">
                  <p:embed/>
                  <p:pic>
                    <p:nvPicPr>
                      <p:cNvPr id="0" name=""/>
                      <p:cNvPicPr/>
                      <p:nvPr/>
                    </p:nvPicPr>
                    <p:blipFill>
                      <a:blip r:embed="rId14"/>
                      <a:stretch>
                        <a:fillRect/>
                      </a:stretch>
                    </p:blipFill>
                    <p:spPr>
                      <a:xfrm>
                        <a:off x="4757092" y="4275536"/>
                        <a:ext cx="2302107" cy="732489"/>
                      </a:xfrm>
                      <a:prstGeom prst="rect">
                        <a:avLst/>
                      </a:prstGeom>
                    </p:spPr>
                  </p:pic>
                </p:oleObj>
              </mc:Fallback>
            </mc:AlternateContent>
          </a:graphicData>
        </a:graphic>
      </p:graphicFrame>
      <p:cxnSp>
        <p:nvCxnSpPr>
          <p:cNvPr id="13" name="Straight Connector 12"/>
          <p:cNvCxnSpPr/>
          <p:nvPr/>
        </p:nvCxnSpPr>
        <p:spPr>
          <a:xfrm>
            <a:off x="1162015" y="3352799"/>
            <a:ext cx="72716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412955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Content Placeholder 5"/>
          <p:cNvSpPr>
            <a:spLocks noGrp="1"/>
          </p:cNvSpPr>
          <p:nvPr>
            <p:ph idx="1"/>
          </p:nvPr>
        </p:nvSpPr>
        <p:spPr/>
        <p:txBody>
          <a:bodyPr/>
          <a:lstStyle/>
          <a:p>
            <a:pPr>
              <a:lnSpc>
                <a:spcPct val="150000"/>
              </a:lnSpc>
            </a:pPr>
            <a:r>
              <a:rPr lang="en-US" dirty="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cơ</a:t>
            </a:r>
            <a:r>
              <a:rPr lang="en-US" dirty="0" smtClean="0">
                <a:solidFill>
                  <a:schemeClr val="bg2">
                    <a:lumMod val="75000"/>
                  </a:schemeClr>
                </a:solidFill>
              </a:rPr>
              <a:t> </a:t>
            </a:r>
            <a:r>
              <a:rPr lang="en-US" dirty="0" err="1" smtClean="0">
                <a:solidFill>
                  <a:schemeClr val="bg2">
                    <a:lumMod val="75000"/>
                  </a:schemeClr>
                </a:solidFill>
              </a:rPr>
              <a:t>bản</a:t>
            </a:r>
            <a:r>
              <a:rPr lang="en-US" dirty="0" smtClean="0">
                <a:solidFill>
                  <a:schemeClr val="bg2">
                    <a:lumMod val="75000"/>
                  </a:schemeClr>
                </a:solidFill>
              </a:rPr>
              <a:t> </a:t>
            </a:r>
            <a:r>
              <a:rPr lang="en-US" dirty="0" err="1" smtClean="0">
                <a:solidFill>
                  <a:schemeClr val="bg2">
                    <a:lumMod val="75000"/>
                  </a:schemeClr>
                </a:solidFill>
              </a:rPr>
              <a:t>đánh</a:t>
            </a:r>
            <a:r>
              <a:rPr lang="en-US" dirty="0" smtClean="0">
                <a:solidFill>
                  <a:schemeClr val="bg2">
                    <a:lumMod val="75000"/>
                  </a:schemeClr>
                </a:solidFill>
              </a:rPr>
              <a:t> </a:t>
            </a:r>
            <a:r>
              <a:rPr lang="en-US" dirty="0" err="1" smtClean="0">
                <a:solidFill>
                  <a:schemeClr val="bg2">
                    <a:lumMod val="75000"/>
                  </a:schemeClr>
                </a:solidFill>
              </a:rPr>
              <a:t>giá</a:t>
            </a:r>
            <a:r>
              <a:rPr lang="en-US" dirty="0" smtClean="0">
                <a:solidFill>
                  <a:schemeClr val="bg2">
                    <a:lumMod val="75000"/>
                  </a:schemeClr>
                </a:solidFill>
              </a:rPr>
              <a:t> </a:t>
            </a:r>
            <a:r>
              <a:rPr lang="en-US" dirty="0" err="1" smtClean="0">
                <a:solidFill>
                  <a:schemeClr val="bg2">
                    <a:lumMod val="75000"/>
                  </a:schemeClr>
                </a:solidFill>
              </a:rPr>
              <a:t>chất</a:t>
            </a:r>
            <a:r>
              <a:rPr lang="en-US" dirty="0" smtClean="0">
                <a:solidFill>
                  <a:schemeClr val="bg2">
                    <a:lumMod val="75000"/>
                  </a:schemeClr>
                </a:solidFill>
              </a:rPr>
              <a:t> </a:t>
            </a:r>
            <a:r>
              <a:rPr lang="en-US" dirty="0" err="1" smtClean="0">
                <a:solidFill>
                  <a:schemeClr val="bg2">
                    <a:lumMod val="75000"/>
                  </a:schemeClr>
                </a:solidFill>
              </a:rPr>
              <a:t>lượng</a:t>
            </a:r>
            <a:r>
              <a:rPr lang="en-US" dirty="0" smtClean="0">
                <a:solidFill>
                  <a:schemeClr val="bg2">
                    <a:lumMod val="75000"/>
                  </a:schemeClr>
                </a:solidFill>
              </a:rPr>
              <a:t> </a:t>
            </a:r>
            <a:r>
              <a:rPr lang="en-US" dirty="0" err="1" smtClean="0">
                <a:solidFill>
                  <a:schemeClr val="bg2">
                    <a:lumMod val="75000"/>
                  </a:schemeClr>
                </a:solidFill>
              </a:rPr>
              <a:t>làm</a:t>
            </a:r>
            <a:r>
              <a:rPr lang="en-US" dirty="0" smtClean="0">
                <a:solidFill>
                  <a:schemeClr val="bg2">
                    <a:lumMod val="75000"/>
                  </a:schemeClr>
                </a:solidFill>
              </a:rPr>
              <a:t> </a:t>
            </a:r>
            <a:r>
              <a:rPr lang="en-US" dirty="0" err="1" smtClean="0">
                <a:solidFill>
                  <a:schemeClr val="bg2">
                    <a:lumMod val="75000"/>
                  </a:schemeClr>
                </a:solidFill>
              </a:rPr>
              <a:t>việc</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smtClean="0"/>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sai</a:t>
            </a:r>
            <a:r>
              <a:rPr lang="en-US" dirty="0" smtClean="0">
                <a:solidFill>
                  <a:schemeClr val="bg2">
                    <a:lumMod val="75000"/>
                  </a:schemeClr>
                </a:solidFill>
              </a:rPr>
              <a:t> </a:t>
            </a:r>
            <a:r>
              <a:rPr lang="en-US" dirty="0" err="1" smtClean="0">
                <a:solidFill>
                  <a:schemeClr val="bg2">
                    <a:lumMod val="75000"/>
                  </a:schemeClr>
                </a:solidFill>
              </a:rPr>
              <a:t>số</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giữa</a:t>
            </a:r>
            <a:r>
              <a:rPr lang="en-US" dirty="0" smtClean="0">
                <a:solidFill>
                  <a:schemeClr val="bg2">
                    <a:lumMod val="75000"/>
                  </a:schemeClr>
                </a:solidFill>
              </a:rPr>
              <a:t> </a:t>
            </a:r>
            <a:r>
              <a:rPr lang="en-US" dirty="0" err="1" smtClean="0">
                <a:solidFill>
                  <a:schemeClr val="bg2">
                    <a:lumMod val="75000"/>
                  </a:schemeClr>
                </a:solidFill>
              </a:rPr>
              <a:t>sai</a:t>
            </a:r>
            <a:r>
              <a:rPr lang="en-US" dirty="0" smtClean="0">
                <a:solidFill>
                  <a:schemeClr val="bg2">
                    <a:lumMod val="75000"/>
                  </a:schemeClr>
                </a:solidFill>
              </a:rPr>
              <a:t> </a:t>
            </a:r>
            <a:r>
              <a:rPr lang="en-US" dirty="0" err="1" smtClean="0">
                <a:solidFill>
                  <a:schemeClr val="bg2">
                    <a:lumMod val="75000"/>
                  </a:schemeClr>
                </a:solidFill>
              </a:rPr>
              <a:t>số</a:t>
            </a:r>
            <a:r>
              <a:rPr lang="en-US" dirty="0" smtClean="0">
                <a:solidFill>
                  <a:schemeClr val="bg2">
                    <a:lumMod val="75000"/>
                  </a:schemeClr>
                </a:solidFill>
              </a:rPr>
              <a:t> </a:t>
            </a:r>
            <a:r>
              <a:rPr lang="en-US" dirty="0" err="1" smtClean="0">
                <a:solidFill>
                  <a:schemeClr val="bg2">
                    <a:lumMod val="75000"/>
                  </a:schemeClr>
                </a:solidFill>
              </a:rPr>
              <a:t>và</a:t>
            </a:r>
            <a:r>
              <a:rPr lang="en-US" dirty="0">
                <a:solidFill>
                  <a:schemeClr val="bg2">
                    <a:lumMod val="75000"/>
                  </a:schemeClr>
                </a:solidFill>
              </a:rPr>
              <a:t> </a:t>
            </a:r>
            <a:r>
              <a:rPr lang="en-US" dirty="0" err="1">
                <a:solidFill>
                  <a:schemeClr val="bg2">
                    <a:lumMod val="75000"/>
                  </a:schemeClr>
                </a:solidFill>
              </a:rPr>
              <a:t>bậc</a:t>
            </a:r>
            <a:r>
              <a:rPr lang="en-US" dirty="0">
                <a:solidFill>
                  <a:schemeClr val="bg2">
                    <a:lumMod val="75000"/>
                  </a:schemeClr>
                </a:solidFill>
              </a:rPr>
              <a:t> </a:t>
            </a:r>
            <a:r>
              <a:rPr lang="en-US" dirty="0" err="1">
                <a:solidFill>
                  <a:schemeClr val="bg2">
                    <a:lumMod val="75000"/>
                  </a:schemeClr>
                </a:solidFill>
              </a:rPr>
              <a:t>của</a:t>
            </a:r>
            <a:r>
              <a:rPr lang="en-US" dirty="0">
                <a:solidFill>
                  <a:schemeClr val="bg2">
                    <a:lumMod val="75000"/>
                  </a:schemeClr>
                </a:solidFill>
              </a:rPr>
              <a:t> </a:t>
            </a:r>
            <a:r>
              <a:rPr lang="en-US" dirty="0" err="1">
                <a:solidFill>
                  <a:schemeClr val="bg2">
                    <a:lumMod val="75000"/>
                  </a:schemeClr>
                </a:solidFill>
              </a:rPr>
              <a:t>hệ</a:t>
            </a:r>
            <a:r>
              <a:rPr lang="en-US" dirty="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a:t>Analog disturbances in a digital system </a:t>
            </a:r>
            <a:br>
              <a:rPr lang="en-US" dirty="0"/>
            </a:br>
            <a:r>
              <a:rPr lang="en-US" dirty="0" smtClean="0"/>
              <a:t> </a:t>
            </a:r>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17</a:t>
            </a:fld>
            <a:endParaRPr lang="en-US" dirty="0"/>
          </a:p>
        </p:txBody>
      </p:sp>
    </p:spTree>
    <p:custDataLst>
      <p:tags r:id="rId1"/>
    </p:custDataLst>
    <p:extLst>
      <p:ext uri="{BB962C8B-B14F-4D97-AF65-F5344CB8AC3E}">
        <p14:creationId xmlns:p14="http://schemas.microsoft.com/office/powerpoint/2010/main" val="1400049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disturbances in a digital system</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18</a:t>
            </a:fld>
            <a:endParaRPr lang="en-US" dirty="0"/>
          </a:p>
        </p:txBody>
      </p:sp>
      <p:sp>
        <p:nvSpPr>
          <p:cNvPr id="6" name="Content Placeholder 5"/>
          <p:cNvSpPr>
            <a:spLocks noGrp="1"/>
          </p:cNvSpPr>
          <p:nvPr>
            <p:ph idx="1"/>
          </p:nvPr>
        </p:nvSpPr>
        <p:spPr>
          <a:xfrm>
            <a:off x="320097" y="1768904"/>
            <a:ext cx="7844689" cy="850634"/>
          </a:xfrm>
        </p:spPr>
        <p:txBody>
          <a:bodyPr>
            <a:normAutofit lnSpcReduction="10000"/>
          </a:bodyPr>
          <a:lstStyle/>
          <a:p>
            <a:r>
              <a:rPr lang="en-US" b="0" dirty="0" smtClean="0"/>
              <a:t>All </a:t>
            </a:r>
            <a:r>
              <a:rPr lang="en-US" b="0" dirty="0"/>
              <a:t>disturbances are analog and are inputs to the analog subsystem in a digital control </a:t>
            </a:r>
            <a:r>
              <a:rPr lang="en-US" b="0" dirty="0" smtClean="0"/>
              <a:t>loop</a:t>
            </a:r>
            <a:endParaRPr lang="en-US" b="0" dirty="0"/>
          </a:p>
        </p:txBody>
      </p:sp>
      <p:graphicFrame>
        <p:nvGraphicFramePr>
          <p:cNvPr id="60" name="Object 59"/>
          <p:cNvGraphicFramePr>
            <a:graphicFrameLocks noChangeAspect="1"/>
          </p:cNvGraphicFramePr>
          <p:nvPr>
            <p:extLst>
              <p:ext uri="{D42A27DB-BD31-4B8C-83A1-F6EECF244321}">
                <p14:modId xmlns:p14="http://schemas.microsoft.com/office/powerpoint/2010/main" val="3644197974"/>
              </p:ext>
            </p:extLst>
          </p:nvPr>
        </p:nvGraphicFramePr>
        <p:xfrm>
          <a:off x="344452" y="4295441"/>
          <a:ext cx="6048684" cy="542099"/>
        </p:xfrm>
        <a:graphic>
          <a:graphicData uri="http://schemas.openxmlformats.org/presentationml/2006/ole">
            <mc:AlternateContent xmlns:mc="http://schemas.openxmlformats.org/markup-compatibility/2006">
              <mc:Choice xmlns:v="urn:schemas-microsoft-com:vml" Requires="v">
                <p:oleObj spid="_x0000_s11437" name="Equation" r:id="rId5" imgW="2692080" imgH="241200" progId="Equation.DSMT4">
                  <p:embed/>
                </p:oleObj>
              </mc:Choice>
              <mc:Fallback>
                <p:oleObj name="Equation" r:id="rId5" imgW="2692080" imgH="241200" progId="Equation.DSMT4">
                  <p:embed/>
                  <p:pic>
                    <p:nvPicPr>
                      <p:cNvPr id="0" name=""/>
                      <p:cNvPicPr/>
                      <p:nvPr/>
                    </p:nvPicPr>
                    <p:blipFill>
                      <a:blip r:embed="rId6"/>
                      <a:stretch>
                        <a:fillRect/>
                      </a:stretch>
                    </p:blipFill>
                    <p:spPr>
                      <a:xfrm>
                        <a:off x="344452" y="4295441"/>
                        <a:ext cx="6048684" cy="542099"/>
                      </a:xfrm>
                      <a:prstGeom prst="rect">
                        <a:avLst/>
                      </a:prstGeom>
                    </p:spPr>
                  </p:pic>
                </p:oleObj>
              </mc:Fallback>
            </mc:AlternateContent>
          </a:graphicData>
        </a:graphic>
      </p:graphicFrame>
      <p:graphicFrame>
        <p:nvGraphicFramePr>
          <p:cNvPr id="61" name="Object 60"/>
          <p:cNvGraphicFramePr>
            <a:graphicFrameLocks noChangeAspect="1"/>
          </p:cNvGraphicFramePr>
          <p:nvPr>
            <p:extLst>
              <p:ext uri="{D42A27DB-BD31-4B8C-83A1-F6EECF244321}">
                <p14:modId xmlns:p14="http://schemas.microsoft.com/office/powerpoint/2010/main" val="1316645555"/>
              </p:ext>
            </p:extLst>
          </p:nvPr>
        </p:nvGraphicFramePr>
        <p:xfrm>
          <a:off x="1144919" y="4866893"/>
          <a:ext cx="3132261" cy="854253"/>
        </p:xfrm>
        <a:graphic>
          <a:graphicData uri="http://schemas.openxmlformats.org/presentationml/2006/ole">
            <mc:AlternateContent xmlns:mc="http://schemas.openxmlformats.org/markup-compatibility/2006">
              <mc:Choice xmlns:v="urn:schemas-microsoft-com:vml" Requires="v">
                <p:oleObj spid="_x0000_s11438" name="Equation" r:id="rId7" imgW="1676160" imgH="457200" progId="Equation.DSMT4">
                  <p:embed/>
                </p:oleObj>
              </mc:Choice>
              <mc:Fallback>
                <p:oleObj name="Equation" r:id="rId7" imgW="1676160" imgH="457200" progId="Equation.DSMT4">
                  <p:embed/>
                  <p:pic>
                    <p:nvPicPr>
                      <p:cNvPr id="0" name=""/>
                      <p:cNvPicPr/>
                      <p:nvPr/>
                    </p:nvPicPr>
                    <p:blipFill>
                      <a:blip r:embed="rId8"/>
                      <a:stretch>
                        <a:fillRect/>
                      </a:stretch>
                    </p:blipFill>
                    <p:spPr>
                      <a:xfrm>
                        <a:off x="1144919" y="4866893"/>
                        <a:ext cx="3132261" cy="854253"/>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741476511"/>
              </p:ext>
            </p:extLst>
          </p:nvPr>
        </p:nvGraphicFramePr>
        <p:xfrm>
          <a:off x="1200797" y="5635466"/>
          <a:ext cx="2945380" cy="886410"/>
        </p:xfrm>
        <a:graphic>
          <a:graphicData uri="http://schemas.openxmlformats.org/presentationml/2006/ole">
            <mc:AlternateContent xmlns:mc="http://schemas.openxmlformats.org/markup-compatibility/2006">
              <mc:Choice xmlns:v="urn:schemas-microsoft-com:vml" Requires="v">
                <p:oleObj spid="_x0000_s11439" name="Equation" r:id="rId9" imgW="1434960" imgH="431640" progId="Equation.DSMT4">
                  <p:embed/>
                </p:oleObj>
              </mc:Choice>
              <mc:Fallback>
                <p:oleObj name="Equation" r:id="rId9" imgW="1434960" imgH="431640" progId="Equation.DSMT4">
                  <p:embed/>
                  <p:pic>
                    <p:nvPicPr>
                      <p:cNvPr id="0" name=""/>
                      <p:cNvPicPr/>
                      <p:nvPr/>
                    </p:nvPicPr>
                    <p:blipFill>
                      <a:blip r:embed="rId10"/>
                      <a:stretch>
                        <a:fillRect/>
                      </a:stretch>
                    </p:blipFill>
                    <p:spPr>
                      <a:xfrm>
                        <a:off x="1200797" y="5635466"/>
                        <a:ext cx="2945380" cy="886410"/>
                      </a:xfrm>
                      <a:prstGeom prst="rect">
                        <a:avLst/>
                      </a:prstGeom>
                    </p:spPr>
                  </p:pic>
                </p:oleObj>
              </mc:Fallback>
            </mc:AlternateContent>
          </a:graphicData>
        </a:graphic>
      </p:graphicFrame>
      <p:sp>
        <p:nvSpPr>
          <p:cNvPr id="63" name="Rectangle 62"/>
          <p:cNvSpPr/>
          <p:nvPr/>
        </p:nvSpPr>
        <p:spPr>
          <a:xfrm>
            <a:off x="6813981" y="4320094"/>
            <a:ext cx="5297325" cy="1200329"/>
          </a:xfrm>
          <a:prstGeom prst="rect">
            <a:avLst/>
          </a:prstGeom>
        </p:spPr>
        <p:txBody>
          <a:bodyPr wrap="square">
            <a:spAutoFit/>
          </a:bodyPr>
          <a:lstStyle/>
          <a:p>
            <a:r>
              <a:rPr lang="en-US" sz="2400" dirty="0">
                <a:solidFill>
                  <a:srgbClr val="000000"/>
                </a:solidFill>
                <a:latin typeface="AdvLeSa-Book"/>
              </a:rPr>
              <a:t>Because the disturbance is ideally zero, the steady state error due to a </a:t>
            </a:r>
            <a:r>
              <a:rPr lang="en-US" sz="2400" dirty="0" smtClean="0">
                <a:solidFill>
                  <a:srgbClr val="000000"/>
                </a:solidFill>
                <a:latin typeface="AdvLeSa-Book"/>
              </a:rPr>
              <a:t>disturbance</a:t>
            </a:r>
            <a:endParaRPr lang="en-US" sz="2400" dirty="0">
              <a:solidFill>
                <a:srgbClr val="000000"/>
              </a:solidFill>
              <a:latin typeface="AdvLeSa-Book"/>
            </a:endParaRPr>
          </a:p>
        </p:txBody>
      </p:sp>
      <p:graphicFrame>
        <p:nvGraphicFramePr>
          <p:cNvPr id="64" name="Object 63"/>
          <p:cNvGraphicFramePr>
            <a:graphicFrameLocks noChangeAspect="1"/>
          </p:cNvGraphicFramePr>
          <p:nvPr>
            <p:extLst>
              <p:ext uri="{D42A27DB-BD31-4B8C-83A1-F6EECF244321}">
                <p14:modId xmlns:p14="http://schemas.microsoft.com/office/powerpoint/2010/main" val="1803413015"/>
              </p:ext>
            </p:extLst>
          </p:nvPr>
        </p:nvGraphicFramePr>
        <p:xfrm>
          <a:off x="6930765" y="5544693"/>
          <a:ext cx="4625319" cy="650435"/>
        </p:xfrm>
        <a:graphic>
          <a:graphicData uri="http://schemas.openxmlformats.org/presentationml/2006/ole">
            <mc:AlternateContent xmlns:mc="http://schemas.openxmlformats.org/markup-compatibility/2006">
              <mc:Choice xmlns:v="urn:schemas-microsoft-com:vml" Requires="v">
                <p:oleObj spid="_x0000_s11440" name="Equation" r:id="rId11" imgW="1625400" imgH="228600" progId="Equation.DSMT4">
                  <p:embed/>
                </p:oleObj>
              </mc:Choice>
              <mc:Fallback>
                <p:oleObj name="Equation" r:id="rId11" imgW="1625400" imgH="228600" progId="Equation.DSMT4">
                  <p:embed/>
                  <p:pic>
                    <p:nvPicPr>
                      <p:cNvPr id="0" name=""/>
                      <p:cNvPicPr/>
                      <p:nvPr/>
                    </p:nvPicPr>
                    <p:blipFill>
                      <a:blip r:embed="rId12"/>
                      <a:stretch>
                        <a:fillRect/>
                      </a:stretch>
                    </p:blipFill>
                    <p:spPr>
                      <a:xfrm>
                        <a:off x="6930765" y="5544693"/>
                        <a:ext cx="4625319" cy="650435"/>
                      </a:xfrm>
                      <a:prstGeom prst="rect">
                        <a:avLst/>
                      </a:prstGeom>
                      <a:solidFill>
                        <a:schemeClr val="accent6">
                          <a:lumMod val="20000"/>
                          <a:lumOff val="80000"/>
                        </a:schemeClr>
                      </a:solidFill>
                    </p:spPr>
                  </p:pic>
                </p:oleObj>
              </mc:Fallback>
            </mc:AlternateContent>
          </a:graphicData>
        </a:graphic>
      </p:graphicFrame>
      <p:grpSp>
        <p:nvGrpSpPr>
          <p:cNvPr id="66" name="Group 65"/>
          <p:cNvGrpSpPr/>
          <p:nvPr/>
        </p:nvGrpSpPr>
        <p:grpSpPr>
          <a:xfrm>
            <a:off x="4021982" y="1095555"/>
            <a:ext cx="8047682" cy="2197331"/>
            <a:chOff x="3931023" y="1153842"/>
            <a:chExt cx="8047682" cy="2197331"/>
          </a:xfrm>
        </p:grpSpPr>
        <p:graphicFrame>
          <p:nvGraphicFramePr>
            <p:cNvPr id="7" name="Object 6"/>
            <p:cNvGraphicFramePr>
              <a:graphicFrameLocks noChangeAspect="1"/>
            </p:cNvGraphicFramePr>
            <p:nvPr>
              <p:extLst>
                <p:ext uri="{D42A27DB-BD31-4B8C-83A1-F6EECF244321}">
                  <p14:modId xmlns:p14="http://schemas.microsoft.com/office/powerpoint/2010/main" val="2452335784"/>
                </p:ext>
              </p:extLst>
            </p:nvPr>
          </p:nvGraphicFramePr>
          <p:xfrm>
            <a:off x="5246276" y="2682632"/>
            <a:ext cx="686735" cy="412041"/>
          </p:xfrm>
          <a:graphic>
            <a:graphicData uri="http://schemas.openxmlformats.org/presentationml/2006/ole">
              <mc:AlternateContent xmlns:mc="http://schemas.openxmlformats.org/markup-compatibility/2006">
                <mc:Choice xmlns:v="urn:schemas-microsoft-com:vml" Requires="v">
                  <p:oleObj spid="_x0000_s11441" name="Equation" r:id="rId13" imgW="380880" imgH="228600" progId="Equation.DSMT4">
                    <p:embed/>
                  </p:oleObj>
                </mc:Choice>
                <mc:Fallback>
                  <p:oleObj name="Equation" r:id="rId13" imgW="380880" imgH="228600" progId="Equation.DSMT4">
                    <p:embed/>
                    <p:pic>
                      <p:nvPicPr>
                        <p:cNvPr id="0" name=""/>
                        <p:cNvPicPr/>
                        <p:nvPr/>
                      </p:nvPicPr>
                      <p:blipFill>
                        <a:blip r:embed="rId14"/>
                        <a:stretch>
                          <a:fillRect/>
                        </a:stretch>
                      </p:blipFill>
                      <p:spPr>
                        <a:xfrm>
                          <a:off x="5246276" y="2682632"/>
                          <a:ext cx="686735" cy="412041"/>
                        </a:xfrm>
                        <a:prstGeom prst="rect">
                          <a:avLst/>
                        </a:prstGeom>
                        <a:ln w="12700">
                          <a:solidFill>
                            <a:schemeClr val="tx1"/>
                          </a:solid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675513"/>
                </p:ext>
              </p:extLst>
            </p:nvPr>
          </p:nvGraphicFramePr>
          <p:xfrm>
            <a:off x="6894472" y="2704148"/>
            <a:ext cx="686736" cy="384175"/>
          </p:xfrm>
          <a:graphic>
            <a:graphicData uri="http://schemas.openxmlformats.org/presentationml/2006/ole">
              <mc:AlternateContent xmlns:mc="http://schemas.openxmlformats.org/markup-compatibility/2006">
                <mc:Choice xmlns:v="urn:schemas-microsoft-com:vml" Requires="v">
                  <p:oleObj spid="_x0000_s11442" name="Equation" r:id="rId15" imgW="380880" imgH="177480" progId="Equation.DSMT4">
                    <p:embed/>
                  </p:oleObj>
                </mc:Choice>
                <mc:Fallback>
                  <p:oleObj name="Equation" r:id="rId15" imgW="380880" imgH="177480" progId="Equation.DSMT4">
                    <p:embed/>
                    <p:pic>
                      <p:nvPicPr>
                        <p:cNvPr id="0" name=""/>
                        <p:cNvPicPr/>
                        <p:nvPr/>
                      </p:nvPicPr>
                      <p:blipFill>
                        <a:blip r:embed="rId16"/>
                        <a:stretch>
                          <a:fillRect/>
                        </a:stretch>
                      </p:blipFill>
                      <p:spPr>
                        <a:xfrm>
                          <a:off x="6894472" y="2704148"/>
                          <a:ext cx="686736" cy="384175"/>
                        </a:xfrm>
                        <a:prstGeom prst="rect">
                          <a:avLst/>
                        </a:prstGeom>
                        <a:ln w="12700">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81168505"/>
                </p:ext>
              </p:extLst>
            </p:nvPr>
          </p:nvGraphicFramePr>
          <p:xfrm>
            <a:off x="9517394" y="2714382"/>
            <a:ext cx="595171" cy="366259"/>
          </p:xfrm>
          <a:graphic>
            <a:graphicData uri="http://schemas.openxmlformats.org/presentationml/2006/ole">
              <mc:AlternateContent xmlns:mc="http://schemas.openxmlformats.org/markup-compatibility/2006">
                <mc:Choice xmlns:v="urn:schemas-microsoft-com:vml" Requires="v">
                  <p:oleObj spid="_x0000_s11443" name="Equation" r:id="rId17" imgW="330120" imgH="203040" progId="Equation.DSMT4">
                    <p:embed/>
                  </p:oleObj>
                </mc:Choice>
                <mc:Fallback>
                  <p:oleObj name="Equation" r:id="rId17" imgW="330120" imgH="203040" progId="Equation.DSMT4">
                    <p:embed/>
                    <p:pic>
                      <p:nvPicPr>
                        <p:cNvPr id="0" name=""/>
                        <p:cNvPicPr/>
                        <p:nvPr/>
                      </p:nvPicPr>
                      <p:blipFill>
                        <a:blip r:embed="rId18"/>
                        <a:stretch>
                          <a:fillRect/>
                        </a:stretch>
                      </p:blipFill>
                      <p:spPr>
                        <a:xfrm>
                          <a:off x="9517394" y="2714382"/>
                          <a:ext cx="595171" cy="366259"/>
                        </a:xfrm>
                        <a:prstGeom prst="rect">
                          <a:avLst/>
                        </a:prstGeom>
                        <a:ln w="12700">
                          <a:solidFill>
                            <a:schemeClr val="tx1"/>
                          </a:solid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7998792"/>
                </p:ext>
              </p:extLst>
            </p:nvPr>
          </p:nvGraphicFramePr>
          <p:xfrm>
            <a:off x="8360204" y="1709582"/>
            <a:ext cx="709626" cy="412041"/>
          </p:xfrm>
          <a:graphic>
            <a:graphicData uri="http://schemas.openxmlformats.org/presentationml/2006/ole">
              <mc:AlternateContent xmlns:mc="http://schemas.openxmlformats.org/markup-compatibility/2006">
                <mc:Choice xmlns:v="urn:schemas-microsoft-com:vml" Requires="v">
                  <p:oleObj spid="_x0000_s11444" name="Equation" r:id="rId19" imgW="393480" imgH="228600" progId="Equation.DSMT4">
                    <p:embed/>
                  </p:oleObj>
                </mc:Choice>
                <mc:Fallback>
                  <p:oleObj name="Equation" r:id="rId19" imgW="393480" imgH="228600" progId="Equation.DSMT4">
                    <p:embed/>
                    <p:pic>
                      <p:nvPicPr>
                        <p:cNvPr id="0" name=""/>
                        <p:cNvPicPr/>
                        <p:nvPr/>
                      </p:nvPicPr>
                      <p:blipFill>
                        <a:blip r:embed="rId20"/>
                        <a:stretch>
                          <a:fillRect/>
                        </a:stretch>
                      </p:blipFill>
                      <p:spPr>
                        <a:xfrm>
                          <a:off x="8360204" y="1709582"/>
                          <a:ext cx="709626" cy="412041"/>
                        </a:xfrm>
                        <a:prstGeom prst="rect">
                          <a:avLst/>
                        </a:prstGeom>
                        <a:ln w="12700">
                          <a:solidFill>
                            <a:schemeClr val="tx1"/>
                          </a:solidFill>
                        </a:ln>
                      </p:spPr>
                    </p:pic>
                  </p:oleObj>
                </mc:Fallback>
              </mc:AlternateContent>
            </a:graphicData>
          </a:graphic>
        </p:graphicFrame>
        <p:cxnSp>
          <p:nvCxnSpPr>
            <p:cNvPr id="18" name="Straight Connector 17"/>
            <p:cNvCxnSpPr>
              <a:stCxn id="7" idx="3"/>
            </p:cNvCxnSpPr>
            <p:nvPr/>
          </p:nvCxnSpPr>
          <p:spPr>
            <a:xfrm>
              <a:off x="5933011" y="2888652"/>
              <a:ext cx="46298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95997" y="2710498"/>
              <a:ext cx="178154" cy="178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8" idx="1"/>
            </p:cNvCxnSpPr>
            <p:nvPr/>
          </p:nvCxnSpPr>
          <p:spPr>
            <a:xfrm>
              <a:off x="6551572" y="2896235"/>
              <a:ext cx="34290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Flowchart: Summing Junction 25"/>
            <p:cNvSpPr/>
            <p:nvPr/>
          </p:nvSpPr>
          <p:spPr>
            <a:xfrm>
              <a:off x="8552195" y="2734309"/>
              <a:ext cx="338393" cy="33839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endCxn id="26" idx="0"/>
            </p:cNvCxnSpPr>
            <p:nvPr/>
          </p:nvCxnSpPr>
          <p:spPr>
            <a:xfrm>
              <a:off x="8721391" y="2121623"/>
              <a:ext cx="1" cy="6126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721391" y="1153842"/>
              <a:ext cx="0" cy="5557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26" idx="2"/>
            </p:cNvCxnSpPr>
            <p:nvPr/>
          </p:nvCxnSpPr>
          <p:spPr>
            <a:xfrm>
              <a:off x="7581208" y="2896235"/>
              <a:ext cx="970987" cy="7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6"/>
              <a:endCxn id="9" idx="1"/>
            </p:cNvCxnSpPr>
            <p:nvPr/>
          </p:nvCxnSpPr>
          <p:spPr>
            <a:xfrm flipV="1">
              <a:off x="8890588" y="2897511"/>
              <a:ext cx="626806" cy="5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112565" y="2888652"/>
              <a:ext cx="663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10776439" y="2667635"/>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1123572" y="2896235"/>
              <a:ext cx="855133" cy="0"/>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5" name="Flowchart: Summing Junction 44"/>
            <p:cNvSpPr/>
            <p:nvPr/>
          </p:nvSpPr>
          <p:spPr>
            <a:xfrm>
              <a:off x="4138481" y="2710039"/>
              <a:ext cx="338393" cy="33839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5" idx="6"/>
              <a:endCxn id="7" idx="1"/>
            </p:cNvCxnSpPr>
            <p:nvPr/>
          </p:nvCxnSpPr>
          <p:spPr>
            <a:xfrm>
              <a:off x="4476874" y="2879236"/>
              <a:ext cx="769402" cy="941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45" idx="4"/>
            </p:cNvCxnSpPr>
            <p:nvPr/>
          </p:nvCxnSpPr>
          <p:spPr>
            <a:xfrm rot="10800000" flipV="1">
              <a:off x="4307679" y="2896234"/>
              <a:ext cx="7112227" cy="152197"/>
            </a:xfrm>
            <a:prstGeom prst="bentConnector4">
              <a:avLst>
                <a:gd name="adj1" fmla="val -473"/>
                <a:gd name="adj2" fmla="val 57285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88998" y="2961031"/>
              <a:ext cx="296876" cy="369332"/>
            </a:xfrm>
            <a:prstGeom prst="rect">
              <a:avLst/>
            </a:prstGeom>
            <a:noFill/>
          </p:spPr>
          <p:txBody>
            <a:bodyPr wrap="none" rtlCol="0">
              <a:spAutoFit/>
            </a:bodyPr>
            <a:lstStyle/>
            <a:p>
              <a:r>
                <a:rPr lang="en-US" dirty="0" smtClean="0"/>
                <a:t>T</a:t>
              </a:r>
              <a:endParaRPr lang="en-US" dirty="0"/>
            </a:p>
          </p:txBody>
        </p:sp>
        <p:sp>
          <p:nvSpPr>
            <p:cNvPr id="54" name="TextBox 53"/>
            <p:cNvSpPr txBox="1"/>
            <p:nvPr/>
          </p:nvSpPr>
          <p:spPr>
            <a:xfrm>
              <a:off x="10760129" y="2961031"/>
              <a:ext cx="296876" cy="369332"/>
            </a:xfrm>
            <a:prstGeom prst="rect">
              <a:avLst/>
            </a:prstGeom>
            <a:noFill/>
          </p:spPr>
          <p:txBody>
            <a:bodyPr wrap="none" rtlCol="0">
              <a:spAutoFit/>
            </a:bodyPr>
            <a:lstStyle/>
            <a:p>
              <a:r>
                <a:rPr lang="en-US" dirty="0" smtClean="0"/>
                <a:t>T</a:t>
              </a:r>
              <a:endParaRPr lang="en-US" dirty="0"/>
            </a:p>
          </p:txBody>
        </p:sp>
        <p:sp>
          <p:nvSpPr>
            <p:cNvPr id="55" name="TextBox 54"/>
            <p:cNvSpPr txBox="1"/>
            <p:nvPr/>
          </p:nvSpPr>
          <p:spPr>
            <a:xfrm>
              <a:off x="8441122" y="2412603"/>
              <a:ext cx="300082" cy="369332"/>
            </a:xfrm>
            <a:prstGeom prst="rect">
              <a:avLst/>
            </a:prstGeom>
            <a:noFill/>
          </p:spPr>
          <p:txBody>
            <a:bodyPr wrap="none" rtlCol="0">
              <a:spAutoFit/>
            </a:bodyPr>
            <a:lstStyle/>
            <a:p>
              <a:r>
                <a:rPr lang="en-US" dirty="0" smtClean="0"/>
                <a:t>+</a:t>
              </a:r>
              <a:endParaRPr lang="en-US" dirty="0"/>
            </a:p>
          </p:txBody>
        </p:sp>
        <p:sp>
          <p:nvSpPr>
            <p:cNvPr id="56" name="TextBox 55"/>
            <p:cNvSpPr txBox="1"/>
            <p:nvPr/>
          </p:nvSpPr>
          <p:spPr>
            <a:xfrm>
              <a:off x="8228772" y="2903657"/>
              <a:ext cx="300082" cy="369332"/>
            </a:xfrm>
            <a:prstGeom prst="rect">
              <a:avLst/>
            </a:prstGeom>
            <a:noFill/>
          </p:spPr>
          <p:txBody>
            <a:bodyPr wrap="none" rtlCol="0">
              <a:spAutoFit/>
            </a:bodyPr>
            <a:lstStyle/>
            <a:p>
              <a:r>
                <a:rPr lang="en-US" dirty="0" smtClean="0"/>
                <a:t>+</a:t>
              </a:r>
              <a:endParaRPr lang="en-US" dirty="0"/>
            </a:p>
          </p:txBody>
        </p:sp>
        <p:sp>
          <p:nvSpPr>
            <p:cNvPr id="57" name="TextBox 56"/>
            <p:cNvSpPr txBox="1"/>
            <p:nvPr/>
          </p:nvSpPr>
          <p:spPr>
            <a:xfrm>
              <a:off x="3931023" y="2981841"/>
              <a:ext cx="255198" cy="369332"/>
            </a:xfrm>
            <a:prstGeom prst="rect">
              <a:avLst/>
            </a:prstGeom>
            <a:noFill/>
          </p:spPr>
          <p:txBody>
            <a:bodyPr wrap="none" rtlCol="0">
              <a:spAutoFit/>
            </a:bodyPr>
            <a:lstStyle/>
            <a:p>
              <a:r>
                <a:rPr lang="en-US" dirty="0" smtClean="0"/>
                <a:t>-</a:t>
              </a:r>
              <a:endParaRPr lang="en-US" dirty="0"/>
            </a:p>
          </p:txBody>
        </p:sp>
        <p:graphicFrame>
          <p:nvGraphicFramePr>
            <p:cNvPr id="58" name="Object 57"/>
            <p:cNvGraphicFramePr>
              <a:graphicFrameLocks noChangeAspect="1"/>
            </p:cNvGraphicFramePr>
            <p:nvPr>
              <p:extLst>
                <p:ext uri="{D42A27DB-BD31-4B8C-83A1-F6EECF244321}">
                  <p14:modId xmlns:p14="http://schemas.microsoft.com/office/powerpoint/2010/main" val="4105720154"/>
                </p:ext>
              </p:extLst>
            </p:nvPr>
          </p:nvGraphicFramePr>
          <p:xfrm>
            <a:off x="11538439" y="2674905"/>
            <a:ext cx="368300" cy="228600"/>
          </p:xfrm>
          <a:graphic>
            <a:graphicData uri="http://schemas.openxmlformats.org/presentationml/2006/ole">
              <mc:AlternateContent xmlns:mc="http://schemas.openxmlformats.org/markup-compatibility/2006">
                <mc:Choice xmlns:v="urn:schemas-microsoft-com:vml" Requires="v">
                  <p:oleObj spid="_x0000_s11445" name="Equation" r:id="rId21" imgW="368280" imgH="228600" progId="Equation.DSMT4">
                    <p:embed/>
                  </p:oleObj>
                </mc:Choice>
                <mc:Fallback>
                  <p:oleObj name="Equation" r:id="rId21" imgW="368280" imgH="228600" progId="Equation.DSMT4">
                    <p:embed/>
                    <p:pic>
                      <p:nvPicPr>
                        <p:cNvPr id="0" name=""/>
                        <p:cNvPicPr/>
                        <p:nvPr/>
                      </p:nvPicPr>
                      <p:blipFill>
                        <a:blip r:embed="rId22"/>
                        <a:stretch>
                          <a:fillRect/>
                        </a:stretch>
                      </p:blipFill>
                      <p:spPr>
                        <a:xfrm>
                          <a:off x="11538439" y="2674905"/>
                          <a:ext cx="368300" cy="228600"/>
                        </a:xfrm>
                        <a:prstGeom prst="rect">
                          <a:avLst/>
                        </a:prstGeom>
                      </p:spPr>
                    </p:pic>
                  </p:oleObj>
                </mc:Fallback>
              </mc:AlternateContent>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3452087019"/>
                </p:ext>
              </p:extLst>
            </p:nvPr>
          </p:nvGraphicFramePr>
          <p:xfrm>
            <a:off x="8741203" y="1329015"/>
            <a:ext cx="411263" cy="243711"/>
          </p:xfrm>
          <a:graphic>
            <a:graphicData uri="http://schemas.openxmlformats.org/presentationml/2006/ole">
              <mc:AlternateContent xmlns:mc="http://schemas.openxmlformats.org/markup-compatibility/2006">
                <mc:Choice xmlns:v="urn:schemas-microsoft-com:vml" Requires="v">
                  <p:oleObj spid="_x0000_s11446" name="Equation" r:id="rId23" imgW="342720" imgH="203040" progId="Equation.DSMT4">
                    <p:embed/>
                  </p:oleObj>
                </mc:Choice>
                <mc:Fallback>
                  <p:oleObj name="Equation" r:id="rId23" imgW="342720" imgH="203040" progId="Equation.DSMT4">
                    <p:embed/>
                    <p:pic>
                      <p:nvPicPr>
                        <p:cNvPr id="0" name=""/>
                        <p:cNvPicPr/>
                        <p:nvPr/>
                      </p:nvPicPr>
                      <p:blipFill>
                        <a:blip r:embed="rId24"/>
                        <a:stretch>
                          <a:fillRect/>
                        </a:stretch>
                      </p:blipFill>
                      <p:spPr>
                        <a:xfrm>
                          <a:off x="8741203" y="1329015"/>
                          <a:ext cx="411263" cy="243711"/>
                        </a:xfrm>
                        <a:prstGeom prst="rect">
                          <a:avLst/>
                        </a:prstGeom>
                      </p:spPr>
                    </p:pic>
                  </p:oleObj>
                </mc:Fallback>
              </mc:AlternateContent>
            </a:graphicData>
          </a:graphic>
        </p:graphicFrame>
      </p:grpSp>
      <p:sp>
        <p:nvSpPr>
          <p:cNvPr id="11" name="Rectangle 10"/>
          <p:cNvSpPr/>
          <p:nvPr/>
        </p:nvSpPr>
        <p:spPr>
          <a:xfrm>
            <a:off x="219749" y="3817902"/>
            <a:ext cx="8312332" cy="461665"/>
          </a:xfrm>
          <a:prstGeom prst="rect">
            <a:avLst/>
          </a:prstGeom>
        </p:spPr>
        <p:txBody>
          <a:bodyPr wrap="square">
            <a:spAutoFit/>
          </a:bodyPr>
          <a:lstStyle/>
          <a:p>
            <a:r>
              <a:rPr lang="en-US" sz="2400" dirty="0">
                <a:solidFill>
                  <a:srgbClr val="000000"/>
                </a:solidFill>
                <a:latin typeface="AdvPSA88A"/>
              </a:rPr>
              <a:t>The Laplace transform of the impulse-sampled output</a:t>
            </a:r>
            <a:r>
              <a:rPr lang="en-US" sz="2400" dirty="0"/>
              <a:t> </a:t>
            </a:r>
          </a:p>
        </p:txBody>
      </p:sp>
      <p:cxnSp>
        <p:nvCxnSpPr>
          <p:cNvPr id="14" name="Elbow Connector 13"/>
          <p:cNvCxnSpPr/>
          <p:nvPr/>
        </p:nvCxnSpPr>
        <p:spPr>
          <a:xfrm>
            <a:off x="587185" y="4882767"/>
            <a:ext cx="569609" cy="411252"/>
          </a:xfrm>
          <a:prstGeom prst="bentConnector3">
            <a:avLst>
              <a:gd name="adj1" fmla="val 110"/>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endCxn id="62" idx="1"/>
          </p:cNvCxnSpPr>
          <p:nvPr/>
        </p:nvCxnSpPr>
        <p:spPr>
          <a:xfrm rot="16200000" flipH="1">
            <a:off x="805913" y="5683787"/>
            <a:ext cx="634604" cy="15516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custDataLst>
      <p:tags r:id="rId2"/>
    </p:custDataLst>
    <p:extLst>
      <p:ext uri="{BB962C8B-B14F-4D97-AF65-F5344CB8AC3E}">
        <p14:creationId xmlns:p14="http://schemas.microsoft.com/office/powerpoint/2010/main" val="1903247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disturbances in a digital system</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19</a:t>
            </a:fld>
            <a:endParaRPr lang="en-US" dirty="0"/>
          </a:p>
        </p:txBody>
      </p:sp>
      <p:sp>
        <p:nvSpPr>
          <p:cNvPr id="6" name="Content Placeholder 5"/>
          <p:cNvSpPr>
            <a:spLocks noGrp="1"/>
          </p:cNvSpPr>
          <p:nvPr>
            <p:ph idx="1"/>
          </p:nvPr>
        </p:nvSpPr>
        <p:spPr>
          <a:xfrm>
            <a:off x="575310" y="1935648"/>
            <a:ext cx="11151870" cy="540852"/>
          </a:xfrm>
        </p:spPr>
        <p:txBody>
          <a:bodyPr/>
          <a:lstStyle/>
          <a:p>
            <a:r>
              <a:rPr lang="en-US" dirty="0" smtClean="0"/>
              <a:t>Example 3.9</a:t>
            </a:r>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1937637119"/>
              </p:ext>
            </p:extLst>
          </p:nvPr>
        </p:nvGraphicFramePr>
        <p:xfrm>
          <a:off x="5157111" y="3638515"/>
          <a:ext cx="5862658" cy="957761"/>
        </p:xfrm>
        <a:graphic>
          <a:graphicData uri="http://schemas.openxmlformats.org/presentationml/2006/ole">
            <mc:AlternateContent xmlns:mc="http://schemas.openxmlformats.org/markup-compatibility/2006">
              <mc:Choice xmlns:v="urn:schemas-microsoft-com:vml" Requires="v">
                <p:oleObj spid="_x0000_s12401" name="Equation" r:id="rId5" imgW="2565360" imgH="419040" progId="Equation.DSMT4">
                  <p:embed/>
                </p:oleObj>
              </mc:Choice>
              <mc:Fallback>
                <p:oleObj name="Equation" r:id="rId5" imgW="2565360" imgH="419040" progId="Equation.DSMT4">
                  <p:embed/>
                  <p:pic>
                    <p:nvPicPr>
                      <p:cNvPr id="0" name=""/>
                      <p:cNvPicPr/>
                      <p:nvPr/>
                    </p:nvPicPr>
                    <p:blipFill>
                      <a:blip r:embed="rId6"/>
                      <a:stretch>
                        <a:fillRect/>
                      </a:stretch>
                    </p:blipFill>
                    <p:spPr>
                      <a:xfrm>
                        <a:off x="5157111" y="3638515"/>
                        <a:ext cx="5862658" cy="957761"/>
                      </a:xfrm>
                      <a:prstGeom prst="rect">
                        <a:avLst/>
                      </a:prstGeom>
                    </p:spPr>
                  </p:pic>
                </p:oleObj>
              </mc:Fallback>
            </mc:AlternateContent>
          </a:graphicData>
        </a:graphic>
      </p:graphicFrame>
      <p:sp>
        <p:nvSpPr>
          <p:cNvPr id="33" name="Rectangle 32"/>
          <p:cNvSpPr/>
          <p:nvPr/>
        </p:nvSpPr>
        <p:spPr>
          <a:xfrm>
            <a:off x="641462" y="2354070"/>
            <a:ext cx="3216851" cy="1938992"/>
          </a:xfrm>
          <a:prstGeom prst="rect">
            <a:avLst/>
          </a:prstGeom>
        </p:spPr>
        <p:txBody>
          <a:bodyPr wrap="square">
            <a:spAutoFit/>
          </a:bodyPr>
          <a:lstStyle/>
          <a:p>
            <a:r>
              <a:rPr lang="en-US" sz="2400" dirty="0">
                <a:solidFill>
                  <a:srgbClr val="000000"/>
                </a:solidFill>
                <a:latin typeface="AdvLeSa-Book"/>
              </a:rPr>
              <a:t>Find the steady-state response of the system to </a:t>
            </a:r>
            <a:r>
              <a:rPr lang="en-US" sz="2400" b="1" dirty="0">
                <a:solidFill>
                  <a:srgbClr val="000000"/>
                </a:solidFill>
                <a:latin typeface="AdvLeSa-Book"/>
              </a:rPr>
              <a:t>an impulse disturbance of strength </a:t>
            </a:r>
            <a:r>
              <a:rPr lang="en-US" sz="2400" b="1" i="1" dirty="0" smtClean="0">
                <a:solidFill>
                  <a:srgbClr val="000000"/>
                </a:solidFill>
                <a:latin typeface="AdvLeSaBookItalic"/>
              </a:rPr>
              <a:t>A</a:t>
            </a:r>
            <a:endParaRPr lang="en-US" sz="2400" b="1" dirty="0"/>
          </a:p>
        </p:txBody>
      </p:sp>
      <p:grpSp>
        <p:nvGrpSpPr>
          <p:cNvPr id="36" name="Group 35"/>
          <p:cNvGrpSpPr/>
          <p:nvPr/>
        </p:nvGrpSpPr>
        <p:grpSpPr>
          <a:xfrm>
            <a:off x="3931023" y="928283"/>
            <a:ext cx="8047682" cy="2197331"/>
            <a:chOff x="3931023" y="928283"/>
            <a:chExt cx="8047682" cy="2197331"/>
          </a:xfrm>
        </p:grpSpPr>
        <p:graphicFrame>
          <p:nvGraphicFramePr>
            <p:cNvPr id="8" name="Object 7"/>
            <p:cNvGraphicFramePr>
              <a:graphicFrameLocks noChangeAspect="1"/>
            </p:cNvGraphicFramePr>
            <p:nvPr>
              <p:extLst>
                <p:ext uri="{D42A27DB-BD31-4B8C-83A1-F6EECF244321}">
                  <p14:modId xmlns:p14="http://schemas.microsoft.com/office/powerpoint/2010/main" val="1462341291"/>
                </p:ext>
              </p:extLst>
            </p:nvPr>
          </p:nvGraphicFramePr>
          <p:xfrm>
            <a:off x="5246276" y="2457073"/>
            <a:ext cx="686735" cy="412041"/>
          </p:xfrm>
          <a:graphic>
            <a:graphicData uri="http://schemas.openxmlformats.org/presentationml/2006/ole">
              <mc:AlternateContent xmlns:mc="http://schemas.openxmlformats.org/markup-compatibility/2006">
                <mc:Choice xmlns:v="urn:schemas-microsoft-com:vml" Requires="v">
                  <p:oleObj spid="_x0000_s12402" name="Equation" r:id="rId7" imgW="380880" imgH="228600" progId="Equation.DSMT4">
                    <p:embed/>
                  </p:oleObj>
                </mc:Choice>
                <mc:Fallback>
                  <p:oleObj name="Equation" r:id="rId7" imgW="380880" imgH="228600" progId="Equation.DSMT4">
                    <p:embed/>
                    <p:pic>
                      <p:nvPicPr>
                        <p:cNvPr id="7" name="Object 6"/>
                        <p:cNvPicPr/>
                        <p:nvPr/>
                      </p:nvPicPr>
                      <p:blipFill>
                        <a:blip r:embed="rId8"/>
                        <a:stretch>
                          <a:fillRect/>
                        </a:stretch>
                      </p:blipFill>
                      <p:spPr>
                        <a:xfrm>
                          <a:off x="5246276" y="2457073"/>
                          <a:ext cx="686735" cy="412041"/>
                        </a:xfrm>
                        <a:prstGeom prst="rect">
                          <a:avLst/>
                        </a:prstGeom>
                        <a:ln w="12700">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46030147"/>
                </p:ext>
              </p:extLst>
            </p:nvPr>
          </p:nvGraphicFramePr>
          <p:xfrm>
            <a:off x="6894472" y="2478589"/>
            <a:ext cx="686736" cy="384175"/>
          </p:xfrm>
          <a:graphic>
            <a:graphicData uri="http://schemas.openxmlformats.org/presentationml/2006/ole">
              <mc:AlternateContent xmlns:mc="http://schemas.openxmlformats.org/markup-compatibility/2006">
                <mc:Choice xmlns:v="urn:schemas-microsoft-com:vml" Requires="v">
                  <p:oleObj spid="_x0000_s12403" name="Equation" r:id="rId9" imgW="380880" imgH="177480" progId="Equation.DSMT4">
                    <p:embed/>
                  </p:oleObj>
                </mc:Choice>
                <mc:Fallback>
                  <p:oleObj name="Equation" r:id="rId9" imgW="380880" imgH="177480" progId="Equation.DSMT4">
                    <p:embed/>
                    <p:pic>
                      <p:nvPicPr>
                        <p:cNvPr id="8" name="Object 7"/>
                        <p:cNvPicPr/>
                        <p:nvPr/>
                      </p:nvPicPr>
                      <p:blipFill>
                        <a:blip r:embed="rId10"/>
                        <a:stretch>
                          <a:fillRect/>
                        </a:stretch>
                      </p:blipFill>
                      <p:spPr>
                        <a:xfrm>
                          <a:off x="6894472" y="2478589"/>
                          <a:ext cx="686736" cy="384175"/>
                        </a:xfrm>
                        <a:prstGeom prst="rect">
                          <a:avLst/>
                        </a:prstGeom>
                        <a:ln w="12700">
                          <a:solidFill>
                            <a:schemeClr val="tx1"/>
                          </a:solid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43420848"/>
                </p:ext>
              </p:extLst>
            </p:nvPr>
          </p:nvGraphicFramePr>
          <p:xfrm>
            <a:off x="9517394" y="2488823"/>
            <a:ext cx="595171" cy="366259"/>
          </p:xfrm>
          <a:graphic>
            <a:graphicData uri="http://schemas.openxmlformats.org/presentationml/2006/ole">
              <mc:AlternateContent xmlns:mc="http://schemas.openxmlformats.org/markup-compatibility/2006">
                <mc:Choice xmlns:v="urn:schemas-microsoft-com:vml" Requires="v">
                  <p:oleObj spid="_x0000_s12404" name="Equation" r:id="rId11" imgW="330120" imgH="203040" progId="Equation.DSMT4">
                    <p:embed/>
                  </p:oleObj>
                </mc:Choice>
                <mc:Fallback>
                  <p:oleObj name="Equation" r:id="rId11" imgW="330120" imgH="203040" progId="Equation.DSMT4">
                    <p:embed/>
                    <p:pic>
                      <p:nvPicPr>
                        <p:cNvPr id="9" name="Object 8"/>
                        <p:cNvPicPr/>
                        <p:nvPr/>
                      </p:nvPicPr>
                      <p:blipFill>
                        <a:blip r:embed="rId12"/>
                        <a:stretch>
                          <a:fillRect/>
                        </a:stretch>
                      </p:blipFill>
                      <p:spPr>
                        <a:xfrm>
                          <a:off x="9517394" y="2488823"/>
                          <a:ext cx="595171" cy="366259"/>
                        </a:xfrm>
                        <a:prstGeom prst="rect">
                          <a:avLst/>
                        </a:prstGeom>
                        <a:ln w="12700">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59780353"/>
                </p:ext>
              </p:extLst>
            </p:nvPr>
          </p:nvGraphicFramePr>
          <p:xfrm>
            <a:off x="8360204" y="1484023"/>
            <a:ext cx="709626" cy="412041"/>
          </p:xfrm>
          <a:graphic>
            <a:graphicData uri="http://schemas.openxmlformats.org/presentationml/2006/ole">
              <mc:AlternateContent xmlns:mc="http://schemas.openxmlformats.org/markup-compatibility/2006">
                <mc:Choice xmlns:v="urn:schemas-microsoft-com:vml" Requires="v">
                  <p:oleObj spid="_x0000_s12405" name="Equation" r:id="rId13" imgW="393480" imgH="228600" progId="Equation.DSMT4">
                    <p:embed/>
                  </p:oleObj>
                </mc:Choice>
                <mc:Fallback>
                  <p:oleObj name="Equation" r:id="rId13" imgW="393480" imgH="228600" progId="Equation.DSMT4">
                    <p:embed/>
                    <p:pic>
                      <p:nvPicPr>
                        <p:cNvPr id="10" name="Object 9"/>
                        <p:cNvPicPr/>
                        <p:nvPr/>
                      </p:nvPicPr>
                      <p:blipFill>
                        <a:blip r:embed="rId14"/>
                        <a:stretch>
                          <a:fillRect/>
                        </a:stretch>
                      </p:blipFill>
                      <p:spPr>
                        <a:xfrm>
                          <a:off x="8360204" y="1484023"/>
                          <a:ext cx="709626" cy="412041"/>
                        </a:xfrm>
                        <a:prstGeom prst="rect">
                          <a:avLst/>
                        </a:prstGeom>
                        <a:ln w="12700">
                          <a:solidFill>
                            <a:schemeClr val="tx1"/>
                          </a:solidFill>
                        </a:ln>
                      </p:spPr>
                    </p:pic>
                  </p:oleObj>
                </mc:Fallback>
              </mc:AlternateContent>
            </a:graphicData>
          </a:graphic>
        </p:graphicFrame>
        <p:cxnSp>
          <p:nvCxnSpPr>
            <p:cNvPr id="12" name="Straight Connector 11"/>
            <p:cNvCxnSpPr>
              <a:stCxn id="8" idx="3"/>
            </p:cNvCxnSpPr>
            <p:nvPr/>
          </p:nvCxnSpPr>
          <p:spPr>
            <a:xfrm>
              <a:off x="5933011" y="2663093"/>
              <a:ext cx="46298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395997" y="2484939"/>
              <a:ext cx="178154" cy="178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6551572" y="2670676"/>
              <a:ext cx="342900" cy="0"/>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Flowchart: Summing Junction 14"/>
            <p:cNvSpPr/>
            <p:nvPr/>
          </p:nvSpPr>
          <p:spPr>
            <a:xfrm>
              <a:off x="8552195" y="2508750"/>
              <a:ext cx="338393" cy="33839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15" idx="0"/>
            </p:cNvCxnSpPr>
            <p:nvPr/>
          </p:nvCxnSpPr>
          <p:spPr>
            <a:xfrm>
              <a:off x="8721391" y="1896064"/>
              <a:ext cx="1" cy="6126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21391" y="928283"/>
              <a:ext cx="0" cy="5557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2"/>
            </p:cNvCxnSpPr>
            <p:nvPr/>
          </p:nvCxnSpPr>
          <p:spPr>
            <a:xfrm>
              <a:off x="7581208" y="2670676"/>
              <a:ext cx="970987" cy="7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6"/>
              <a:endCxn id="10" idx="1"/>
            </p:cNvCxnSpPr>
            <p:nvPr/>
          </p:nvCxnSpPr>
          <p:spPr>
            <a:xfrm flipV="1">
              <a:off x="8890588" y="2671952"/>
              <a:ext cx="626806" cy="5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12565" y="2663093"/>
              <a:ext cx="663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0776439" y="2442076"/>
              <a:ext cx="2286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123572" y="2670676"/>
              <a:ext cx="855133" cy="0"/>
            </a:xfrm>
            <a:prstGeom prst="line">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Flowchart: Summing Junction 22"/>
            <p:cNvSpPr/>
            <p:nvPr/>
          </p:nvSpPr>
          <p:spPr>
            <a:xfrm>
              <a:off x="4138481" y="2484480"/>
              <a:ext cx="338393" cy="33839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3" idx="6"/>
              <a:endCxn id="8" idx="1"/>
            </p:cNvCxnSpPr>
            <p:nvPr/>
          </p:nvCxnSpPr>
          <p:spPr>
            <a:xfrm>
              <a:off x="4476874" y="2653677"/>
              <a:ext cx="769402" cy="941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23" idx="4"/>
            </p:cNvCxnSpPr>
            <p:nvPr/>
          </p:nvCxnSpPr>
          <p:spPr>
            <a:xfrm rot="10800000" flipV="1">
              <a:off x="4307679" y="2670675"/>
              <a:ext cx="7112227" cy="152197"/>
            </a:xfrm>
            <a:prstGeom prst="bentConnector4">
              <a:avLst>
                <a:gd name="adj1" fmla="val -473"/>
                <a:gd name="adj2" fmla="val 57285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88998" y="2735472"/>
              <a:ext cx="296876" cy="369332"/>
            </a:xfrm>
            <a:prstGeom prst="rect">
              <a:avLst/>
            </a:prstGeom>
            <a:noFill/>
          </p:spPr>
          <p:txBody>
            <a:bodyPr wrap="none" rtlCol="0">
              <a:spAutoFit/>
            </a:bodyPr>
            <a:lstStyle/>
            <a:p>
              <a:r>
                <a:rPr lang="en-US" dirty="0" smtClean="0"/>
                <a:t>T</a:t>
              </a:r>
              <a:endParaRPr lang="en-US" dirty="0"/>
            </a:p>
          </p:txBody>
        </p:sp>
        <p:sp>
          <p:nvSpPr>
            <p:cNvPr id="27" name="TextBox 26"/>
            <p:cNvSpPr txBox="1"/>
            <p:nvPr/>
          </p:nvSpPr>
          <p:spPr>
            <a:xfrm>
              <a:off x="10760129" y="2735472"/>
              <a:ext cx="296876" cy="369332"/>
            </a:xfrm>
            <a:prstGeom prst="rect">
              <a:avLst/>
            </a:prstGeom>
            <a:noFill/>
          </p:spPr>
          <p:txBody>
            <a:bodyPr wrap="none" rtlCol="0">
              <a:spAutoFit/>
            </a:bodyPr>
            <a:lstStyle/>
            <a:p>
              <a:r>
                <a:rPr lang="en-US" dirty="0" smtClean="0"/>
                <a:t>T</a:t>
              </a:r>
              <a:endParaRPr lang="en-US" dirty="0"/>
            </a:p>
          </p:txBody>
        </p:sp>
        <p:sp>
          <p:nvSpPr>
            <p:cNvPr id="28" name="TextBox 27"/>
            <p:cNvSpPr txBox="1"/>
            <p:nvPr/>
          </p:nvSpPr>
          <p:spPr>
            <a:xfrm>
              <a:off x="8441122" y="2187044"/>
              <a:ext cx="300082"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8228772" y="2678098"/>
              <a:ext cx="300082" cy="369332"/>
            </a:xfrm>
            <a:prstGeom prst="rect">
              <a:avLst/>
            </a:prstGeom>
            <a:noFill/>
          </p:spPr>
          <p:txBody>
            <a:bodyPr wrap="none" rtlCol="0">
              <a:spAutoFit/>
            </a:bodyPr>
            <a:lstStyle/>
            <a:p>
              <a:r>
                <a:rPr lang="en-US" dirty="0" smtClean="0"/>
                <a:t>+</a:t>
              </a:r>
              <a:endParaRPr lang="en-US" dirty="0"/>
            </a:p>
          </p:txBody>
        </p:sp>
        <p:sp>
          <p:nvSpPr>
            <p:cNvPr id="30" name="TextBox 29"/>
            <p:cNvSpPr txBox="1"/>
            <p:nvPr/>
          </p:nvSpPr>
          <p:spPr>
            <a:xfrm>
              <a:off x="3931023" y="2756282"/>
              <a:ext cx="255198" cy="369332"/>
            </a:xfrm>
            <a:prstGeom prst="rect">
              <a:avLst/>
            </a:prstGeom>
            <a:noFill/>
          </p:spPr>
          <p:txBody>
            <a:bodyPr wrap="none" rtlCol="0">
              <a:spAutoFit/>
            </a:bodyPr>
            <a:lstStyle/>
            <a:p>
              <a:r>
                <a:rPr lang="en-US" dirty="0" smtClean="0"/>
                <a:t>-</a:t>
              </a:r>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3838866465"/>
                </p:ext>
              </p:extLst>
            </p:nvPr>
          </p:nvGraphicFramePr>
          <p:xfrm>
            <a:off x="11538439" y="2449346"/>
            <a:ext cx="368300" cy="228600"/>
          </p:xfrm>
          <a:graphic>
            <a:graphicData uri="http://schemas.openxmlformats.org/presentationml/2006/ole">
              <mc:AlternateContent xmlns:mc="http://schemas.openxmlformats.org/markup-compatibility/2006">
                <mc:Choice xmlns:v="urn:schemas-microsoft-com:vml" Requires="v">
                  <p:oleObj spid="_x0000_s12406" name="Equation" r:id="rId15" imgW="368280" imgH="228600" progId="Equation.DSMT4">
                    <p:embed/>
                  </p:oleObj>
                </mc:Choice>
                <mc:Fallback>
                  <p:oleObj name="Equation" r:id="rId15" imgW="368280" imgH="228600" progId="Equation.DSMT4">
                    <p:embed/>
                    <p:pic>
                      <p:nvPicPr>
                        <p:cNvPr id="58" name="Object 57"/>
                        <p:cNvPicPr/>
                        <p:nvPr/>
                      </p:nvPicPr>
                      <p:blipFill>
                        <a:blip r:embed="rId16"/>
                        <a:stretch>
                          <a:fillRect/>
                        </a:stretch>
                      </p:blipFill>
                      <p:spPr>
                        <a:xfrm>
                          <a:off x="11538439" y="2449346"/>
                          <a:ext cx="368300" cy="2286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751501472"/>
                </p:ext>
              </p:extLst>
            </p:nvPr>
          </p:nvGraphicFramePr>
          <p:xfrm>
            <a:off x="8690563" y="1169197"/>
            <a:ext cx="400050" cy="241300"/>
          </p:xfrm>
          <a:graphic>
            <a:graphicData uri="http://schemas.openxmlformats.org/presentationml/2006/ole">
              <mc:AlternateContent xmlns:mc="http://schemas.openxmlformats.org/markup-compatibility/2006">
                <mc:Choice xmlns:v="urn:schemas-microsoft-com:vml" Requires="v">
                  <p:oleObj spid="_x0000_s12407" name="Equation" r:id="rId17" imgW="400087" imgH="241212" progId="Equation.DSMT4">
                    <p:embed/>
                  </p:oleObj>
                </mc:Choice>
                <mc:Fallback>
                  <p:oleObj name="Equation" r:id="rId17" imgW="400087" imgH="241212" progId="Equation.DSMT4">
                    <p:embed/>
                    <p:pic>
                      <p:nvPicPr>
                        <p:cNvPr id="0" name=""/>
                        <p:cNvPicPr/>
                        <p:nvPr/>
                      </p:nvPicPr>
                      <p:blipFill>
                        <a:blip r:embed="rId18"/>
                        <a:stretch>
                          <a:fillRect/>
                        </a:stretch>
                      </p:blipFill>
                      <p:spPr>
                        <a:xfrm>
                          <a:off x="8690563" y="1169197"/>
                          <a:ext cx="400050" cy="2413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337819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9" name="Date Placeholder 8"/>
          <p:cNvSpPr>
            <a:spLocks noGrp="1"/>
          </p:cNvSpPr>
          <p:nvPr>
            <p:ph type="dt" sz="half" idx="10"/>
          </p:nvPr>
        </p:nvSpPr>
        <p:spPr/>
        <p:txBody>
          <a:bodyPr/>
          <a:lstStyle/>
          <a:p>
            <a:fld id="{C595F3E3-34B4-47EA-B314-622F7A185FD4}"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2</a:t>
            </a:fld>
            <a:endParaRPr lang="en-US"/>
          </a:p>
        </p:txBody>
      </p:sp>
      <p:sp>
        <p:nvSpPr>
          <p:cNvPr id="6" name="Content Placeholder 5"/>
          <p:cNvSpPr>
            <a:spLocks noGrp="1"/>
          </p:cNvSpPr>
          <p:nvPr>
            <p:ph idx="1"/>
          </p:nvPr>
        </p:nvSpPr>
        <p:spPr>
          <a:xfrm>
            <a:off x="575310" y="1935648"/>
            <a:ext cx="11151870" cy="1613613"/>
          </a:xfrm>
        </p:spPr>
        <p:txBody>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r>
              <a:rPr lang="en-US" dirty="0"/>
              <a:t>Find the steady-state tracking error for a closed-loop control system.</a:t>
            </a:r>
          </a:p>
          <a:p>
            <a:pPr lvl="1">
              <a:buFont typeface="Wingdings" panose="05000000000000000000" pitchFamily="2" charset="2"/>
              <a:buChar char="ü"/>
            </a:pPr>
            <a:r>
              <a:rPr lang="en-US" dirty="0" smtClean="0"/>
              <a:t>Find </a:t>
            </a:r>
            <a:r>
              <a:rPr lang="en-US" dirty="0"/>
              <a:t>the steady-state error caused by a disturbance input for a closed-loop control system.</a:t>
            </a:r>
          </a:p>
        </p:txBody>
      </p:sp>
      <p:sp>
        <p:nvSpPr>
          <p:cNvPr id="7" name="Content Placeholder 6"/>
          <p:cNvSpPr>
            <a:spLocks noGrp="1"/>
          </p:cNvSpPr>
          <p:nvPr>
            <p:ph sz="half" idx="4294967295"/>
          </p:nvPr>
        </p:nvSpPr>
        <p:spPr>
          <a:xfrm>
            <a:off x="714599" y="3670352"/>
            <a:ext cx="10873291" cy="2068712"/>
          </a:xfrm>
        </p:spPr>
        <p:txBody>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r>
              <a:rPr lang="en-US" dirty="0" err="1"/>
              <a:t>Chú</a:t>
            </a:r>
            <a:r>
              <a:rPr lang="en-US" dirty="0"/>
              <a:t> ý </a:t>
            </a:r>
            <a:r>
              <a:rPr lang="en-US" dirty="0" err="1"/>
              <a:t>nghe</a:t>
            </a:r>
            <a:r>
              <a:rPr lang="en-US" dirty="0"/>
              <a:t> </a:t>
            </a:r>
            <a:r>
              <a:rPr lang="en-US" dirty="0" err="1"/>
              <a:t>giảng</a:t>
            </a:r>
            <a:endParaRPr lang="en-US" dirty="0"/>
          </a:p>
          <a:p>
            <a:pPr lvl="1">
              <a:buFont typeface="Wingdings" panose="05000000000000000000" pitchFamily="2" charset="2"/>
              <a:buChar char="ü"/>
            </a:pPr>
            <a:r>
              <a:rPr lang="en-US" dirty="0" err="1"/>
              <a:t>Làm</a:t>
            </a:r>
            <a:r>
              <a:rPr lang="en-US" dirty="0"/>
              <a:t> </a:t>
            </a:r>
            <a:r>
              <a:rPr lang="en-US" dirty="0" err="1"/>
              <a:t>lại</a:t>
            </a:r>
            <a:r>
              <a:rPr lang="en-US" dirty="0"/>
              <a:t> </a:t>
            </a:r>
            <a:r>
              <a:rPr lang="en-US" dirty="0" err="1"/>
              <a:t>các</a:t>
            </a:r>
            <a:r>
              <a:rPr lang="en-US" dirty="0"/>
              <a:t> </a:t>
            </a:r>
            <a:r>
              <a:rPr lang="en-US" dirty="0" err="1"/>
              <a:t>ví</a:t>
            </a:r>
            <a:r>
              <a:rPr lang="en-US" dirty="0"/>
              <a:t> </a:t>
            </a:r>
            <a:r>
              <a:rPr lang="en-US" dirty="0" err="1"/>
              <a:t>dụ</a:t>
            </a:r>
            <a:r>
              <a:rPr lang="en-US" dirty="0"/>
              <a:t> </a:t>
            </a:r>
            <a:r>
              <a:rPr lang="en-US" dirty="0" err="1"/>
              <a:t>và</a:t>
            </a:r>
            <a:r>
              <a:rPr lang="en-US" dirty="0"/>
              <a:t> </a:t>
            </a:r>
            <a:r>
              <a:rPr lang="en-US" dirty="0" err="1"/>
              <a:t>tự</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bài</a:t>
            </a:r>
            <a:r>
              <a:rPr lang="en-US" dirty="0"/>
              <a:t> </a:t>
            </a:r>
            <a:r>
              <a:rPr lang="en-US" dirty="0" err="1"/>
              <a:t>tập</a:t>
            </a:r>
            <a:r>
              <a:rPr lang="en-US" dirty="0"/>
              <a:t> </a:t>
            </a:r>
            <a:r>
              <a:rPr lang="en-US" dirty="0" err="1"/>
              <a:t>về</a:t>
            </a:r>
            <a:r>
              <a:rPr lang="en-US" dirty="0"/>
              <a:t> </a:t>
            </a:r>
            <a:r>
              <a:rPr lang="en-US" dirty="0" err="1"/>
              <a:t>nhà</a:t>
            </a:r>
            <a:r>
              <a:rPr lang="en-US" dirty="0"/>
              <a:t>.</a:t>
            </a:r>
          </a:p>
          <a:p>
            <a:pPr lvl="1">
              <a:buFont typeface="Wingdings" panose="05000000000000000000" pitchFamily="2" charset="2"/>
              <a:buChar char="ü"/>
            </a:pPr>
            <a:r>
              <a:rPr lang="en-US" dirty="0" err="1"/>
              <a:t>Sử</a:t>
            </a:r>
            <a:r>
              <a:rPr lang="en-US" dirty="0"/>
              <a:t> </a:t>
            </a:r>
            <a:r>
              <a:rPr lang="en-US" dirty="0" err="1"/>
              <a:t>dụng</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matlab</a:t>
            </a:r>
            <a:r>
              <a:rPr lang="en-US" dirty="0"/>
              <a:t> </a:t>
            </a:r>
            <a:r>
              <a:rPr lang="en-US" dirty="0" err="1"/>
              <a:t>để</a:t>
            </a:r>
            <a:r>
              <a:rPr lang="en-US" dirty="0"/>
              <a:t> </a:t>
            </a:r>
            <a:r>
              <a:rPr lang="en-US" dirty="0" err="1"/>
              <a:t>kiểm</a:t>
            </a:r>
            <a:r>
              <a:rPr lang="en-US" dirty="0"/>
              <a:t> </a:t>
            </a:r>
            <a:r>
              <a:rPr lang="en-US" dirty="0" err="1"/>
              <a:t>chứng</a:t>
            </a:r>
            <a:r>
              <a:rPr lang="en-US" dirty="0"/>
              <a:t> </a:t>
            </a:r>
            <a:r>
              <a:rPr lang="en-US" dirty="0" err="1"/>
              <a:t>lý</a:t>
            </a:r>
            <a:r>
              <a:rPr lang="en-US" dirty="0"/>
              <a:t> </a:t>
            </a:r>
            <a:r>
              <a:rPr lang="en-US" dirty="0" err="1" smtClean="0"/>
              <a:t>thuyết</a:t>
            </a:r>
            <a:endParaRPr lang="en-US" dirty="0"/>
          </a:p>
        </p:txBody>
      </p:sp>
    </p:spTree>
    <p:custDataLst>
      <p:tags r:id="rId1"/>
    </p:custDataLst>
    <p:extLst>
      <p:ext uri="{BB962C8B-B14F-4D97-AF65-F5344CB8AC3E}">
        <p14:creationId xmlns:p14="http://schemas.microsoft.com/office/powerpoint/2010/main" val="4178751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disturbances in a digital system</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20</a:t>
            </a:fld>
            <a:endParaRPr lang="en-US" dirty="0"/>
          </a:p>
        </p:txBody>
      </p:sp>
      <p:sp>
        <p:nvSpPr>
          <p:cNvPr id="8" name="Content Placeholder 5"/>
          <p:cNvSpPr txBox="1">
            <a:spLocks/>
          </p:cNvSpPr>
          <p:nvPr/>
        </p:nvSpPr>
        <p:spPr>
          <a:xfrm>
            <a:off x="575310" y="2042773"/>
            <a:ext cx="11151870" cy="540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Solution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529902799"/>
              </p:ext>
            </p:extLst>
          </p:nvPr>
        </p:nvGraphicFramePr>
        <p:xfrm>
          <a:off x="1085353" y="2704391"/>
          <a:ext cx="5559840" cy="926640"/>
        </p:xfrm>
        <a:graphic>
          <a:graphicData uri="http://schemas.openxmlformats.org/presentationml/2006/ole">
            <mc:AlternateContent xmlns:mc="http://schemas.openxmlformats.org/markup-compatibility/2006">
              <mc:Choice xmlns:v="urn:schemas-microsoft-com:vml" Requires="v">
                <p:oleObj spid="_x0000_s13389" name="Equation" r:id="rId5" imgW="2666880" imgH="444240" progId="Equation.DSMT4">
                  <p:embed/>
                </p:oleObj>
              </mc:Choice>
              <mc:Fallback>
                <p:oleObj name="Equation" r:id="rId5" imgW="2666880" imgH="444240" progId="Equation.DSMT4">
                  <p:embed/>
                  <p:pic>
                    <p:nvPicPr>
                      <p:cNvPr id="37" name="Object 36"/>
                      <p:cNvPicPr/>
                      <p:nvPr/>
                    </p:nvPicPr>
                    <p:blipFill>
                      <a:blip r:embed="rId6"/>
                      <a:stretch>
                        <a:fillRect/>
                      </a:stretch>
                    </p:blipFill>
                    <p:spPr>
                      <a:xfrm>
                        <a:off x="1085353" y="2704391"/>
                        <a:ext cx="5559840" cy="92664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29696421"/>
              </p:ext>
            </p:extLst>
          </p:nvPr>
        </p:nvGraphicFramePr>
        <p:xfrm>
          <a:off x="1085353" y="3930003"/>
          <a:ext cx="4622520" cy="924504"/>
        </p:xfrm>
        <a:graphic>
          <a:graphicData uri="http://schemas.openxmlformats.org/presentationml/2006/ole">
            <mc:AlternateContent xmlns:mc="http://schemas.openxmlformats.org/markup-compatibility/2006">
              <mc:Choice xmlns:v="urn:schemas-microsoft-com:vml" Requires="v">
                <p:oleObj spid="_x0000_s13390" name="Equation" r:id="rId7" imgW="2158920" imgH="431640" progId="Equation.DSMT4">
                  <p:embed/>
                </p:oleObj>
              </mc:Choice>
              <mc:Fallback>
                <p:oleObj name="Equation" r:id="rId7" imgW="2158920" imgH="431640" progId="Equation.DSMT4">
                  <p:embed/>
                  <p:pic>
                    <p:nvPicPr>
                      <p:cNvPr id="38" name="Object 37"/>
                      <p:cNvPicPr/>
                      <p:nvPr/>
                    </p:nvPicPr>
                    <p:blipFill>
                      <a:blip r:embed="rId8"/>
                      <a:stretch>
                        <a:fillRect/>
                      </a:stretch>
                    </p:blipFill>
                    <p:spPr>
                      <a:xfrm>
                        <a:off x="1085353" y="3930003"/>
                        <a:ext cx="4622520" cy="92450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35303630"/>
              </p:ext>
            </p:extLst>
          </p:nvPr>
        </p:nvGraphicFramePr>
        <p:xfrm>
          <a:off x="1165562" y="5081508"/>
          <a:ext cx="2988830" cy="904875"/>
        </p:xfrm>
        <a:graphic>
          <a:graphicData uri="http://schemas.openxmlformats.org/presentationml/2006/ole">
            <mc:AlternateContent xmlns:mc="http://schemas.openxmlformats.org/markup-compatibility/2006">
              <mc:Choice xmlns:v="urn:schemas-microsoft-com:vml" Requires="v">
                <p:oleObj spid="_x0000_s13391" name="Equation" r:id="rId9" imgW="1384200" imgH="419040" progId="Equation.DSMT4">
                  <p:embed/>
                </p:oleObj>
              </mc:Choice>
              <mc:Fallback>
                <p:oleObj name="Equation" r:id="rId9" imgW="1384200" imgH="419040" progId="Equation.DSMT4">
                  <p:embed/>
                  <p:pic>
                    <p:nvPicPr>
                      <p:cNvPr id="0" name=""/>
                      <p:cNvPicPr/>
                      <p:nvPr/>
                    </p:nvPicPr>
                    <p:blipFill>
                      <a:blip r:embed="rId10"/>
                      <a:stretch>
                        <a:fillRect/>
                      </a:stretch>
                    </p:blipFill>
                    <p:spPr>
                      <a:xfrm>
                        <a:off x="1165562" y="5081508"/>
                        <a:ext cx="2988830" cy="9048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90623542"/>
              </p:ext>
            </p:extLst>
          </p:nvPr>
        </p:nvGraphicFramePr>
        <p:xfrm>
          <a:off x="5988423" y="4654232"/>
          <a:ext cx="3015333" cy="1486128"/>
        </p:xfrm>
        <a:graphic>
          <a:graphicData uri="http://schemas.openxmlformats.org/presentationml/2006/ole">
            <mc:AlternateContent xmlns:mc="http://schemas.openxmlformats.org/markup-compatibility/2006">
              <mc:Choice xmlns:v="urn:schemas-microsoft-com:vml" Requires="v">
                <p:oleObj spid="_x0000_s13392" name="Equation" r:id="rId11" imgW="1777680" imgH="876240" progId="Equation.DSMT4">
                  <p:embed/>
                </p:oleObj>
              </mc:Choice>
              <mc:Fallback>
                <p:oleObj name="Equation" r:id="rId11" imgW="1777680" imgH="876240" progId="Equation.DSMT4">
                  <p:embed/>
                  <p:pic>
                    <p:nvPicPr>
                      <p:cNvPr id="0" name=""/>
                      <p:cNvPicPr/>
                      <p:nvPr/>
                    </p:nvPicPr>
                    <p:blipFill>
                      <a:blip r:embed="rId12"/>
                      <a:stretch>
                        <a:fillRect/>
                      </a:stretch>
                    </p:blipFill>
                    <p:spPr>
                      <a:xfrm>
                        <a:off x="5988423" y="4654232"/>
                        <a:ext cx="3015333" cy="1486128"/>
                      </a:xfrm>
                      <a:prstGeom prst="rect">
                        <a:avLst/>
                      </a:prstGeom>
                    </p:spPr>
                  </p:pic>
                </p:oleObj>
              </mc:Fallback>
            </mc:AlternateContent>
          </a:graphicData>
        </a:graphic>
      </p:graphicFrame>
      <p:sp>
        <p:nvSpPr>
          <p:cNvPr id="6" name="TextBox 5"/>
          <p:cNvSpPr txBox="1"/>
          <p:nvPr/>
        </p:nvSpPr>
        <p:spPr>
          <a:xfrm>
            <a:off x="623643" y="2447010"/>
            <a:ext cx="2557110" cy="461665"/>
          </a:xfrm>
          <a:prstGeom prst="rect">
            <a:avLst/>
          </a:prstGeom>
          <a:noFill/>
        </p:spPr>
        <p:txBody>
          <a:bodyPr wrap="none" rtlCol="0">
            <a:spAutoFit/>
          </a:bodyPr>
          <a:lstStyle/>
          <a:p>
            <a:r>
              <a:rPr lang="en-US" sz="2400" dirty="0" smtClean="0"/>
              <a:t>Loop Gain function</a:t>
            </a:r>
            <a:endParaRPr lang="en-US" sz="2400" dirty="0"/>
          </a:p>
        </p:txBody>
      </p:sp>
      <p:sp>
        <p:nvSpPr>
          <p:cNvPr id="7" name="Rectangle 6"/>
          <p:cNvSpPr/>
          <p:nvPr/>
        </p:nvSpPr>
        <p:spPr>
          <a:xfrm>
            <a:off x="575310" y="3604953"/>
            <a:ext cx="9245584" cy="461665"/>
          </a:xfrm>
          <a:prstGeom prst="rect">
            <a:avLst/>
          </a:prstGeom>
        </p:spPr>
        <p:txBody>
          <a:bodyPr wrap="square">
            <a:spAutoFit/>
          </a:bodyPr>
          <a:lstStyle/>
          <a:p>
            <a:r>
              <a:rPr lang="en-US" sz="2400" dirty="0">
                <a:solidFill>
                  <a:srgbClr val="000000"/>
                </a:solidFill>
                <a:latin typeface="AdvLeSa-Book"/>
              </a:rPr>
              <a:t>The </a:t>
            </a:r>
            <a:r>
              <a:rPr lang="en-US" sz="2400" i="1" dirty="0">
                <a:solidFill>
                  <a:srgbClr val="000000"/>
                </a:solidFill>
                <a:latin typeface="AdvLeSaBookItalic"/>
              </a:rPr>
              <a:t>z</a:t>
            </a:r>
            <a:r>
              <a:rPr lang="en-US" sz="2400" dirty="0">
                <a:solidFill>
                  <a:srgbClr val="000000"/>
                </a:solidFill>
                <a:latin typeface="AdvLeSa-Book"/>
              </a:rPr>
              <a:t>-transform of the corresponding impulse response </a:t>
            </a:r>
            <a:r>
              <a:rPr lang="en-US" sz="2400" dirty="0" smtClean="0">
                <a:solidFill>
                  <a:srgbClr val="000000"/>
                </a:solidFill>
                <a:latin typeface="AdvLeSa-Book"/>
              </a:rPr>
              <a:t>sequence</a:t>
            </a:r>
            <a:endParaRPr lang="en-US" sz="2400" dirty="0"/>
          </a:p>
        </p:txBody>
      </p:sp>
      <p:sp>
        <p:nvSpPr>
          <p:cNvPr id="14" name="Rectangle 13"/>
          <p:cNvSpPr/>
          <p:nvPr/>
        </p:nvSpPr>
        <p:spPr>
          <a:xfrm>
            <a:off x="635611" y="4732561"/>
            <a:ext cx="6096000" cy="461665"/>
          </a:xfrm>
          <a:prstGeom prst="rect">
            <a:avLst/>
          </a:prstGeom>
        </p:spPr>
        <p:txBody>
          <a:bodyPr>
            <a:spAutoFit/>
          </a:bodyPr>
          <a:lstStyle/>
          <a:p>
            <a:r>
              <a:rPr lang="en-US" sz="2400" dirty="0" smtClean="0">
                <a:solidFill>
                  <a:srgbClr val="000000"/>
                </a:solidFill>
                <a:latin typeface="AdvLeSa-Book"/>
              </a:rPr>
              <a:t>The equivalent digital transfer function</a:t>
            </a:r>
            <a:endParaRPr lang="en-US" sz="2400" dirty="0"/>
          </a:p>
        </p:txBody>
      </p:sp>
    </p:spTree>
    <p:custDataLst>
      <p:tags r:id="rId2"/>
    </p:custDataLst>
    <p:extLst>
      <p:ext uri="{BB962C8B-B14F-4D97-AF65-F5344CB8AC3E}">
        <p14:creationId xmlns:p14="http://schemas.microsoft.com/office/powerpoint/2010/main" val="2431599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disturbances in a digital system</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21</a:t>
            </a:fld>
            <a:endParaRPr lang="en-US" dirty="0"/>
          </a:p>
        </p:txBody>
      </p:sp>
      <p:sp>
        <p:nvSpPr>
          <p:cNvPr id="6" name="Content Placeholder 5"/>
          <p:cNvSpPr>
            <a:spLocks noGrp="1"/>
          </p:cNvSpPr>
          <p:nvPr>
            <p:ph idx="1"/>
          </p:nvPr>
        </p:nvSpPr>
        <p:spPr>
          <a:xfrm>
            <a:off x="575310" y="1935648"/>
            <a:ext cx="11151870" cy="570046"/>
          </a:xfrm>
        </p:spPr>
        <p:txBody>
          <a:bodyPr/>
          <a:lstStyle/>
          <a:p>
            <a:r>
              <a:rPr lang="en-US" dirty="0" smtClean="0"/>
              <a:t>Solution</a:t>
            </a:r>
            <a:endParaRPr lang="en-US" dirty="0"/>
          </a:p>
        </p:txBody>
      </p:sp>
      <p:sp>
        <p:nvSpPr>
          <p:cNvPr id="7" name="Rectangle 6"/>
          <p:cNvSpPr/>
          <p:nvPr/>
        </p:nvSpPr>
        <p:spPr>
          <a:xfrm>
            <a:off x="1242950" y="2283826"/>
            <a:ext cx="3032167" cy="461665"/>
          </a:xfrm>
          <a:prstGeom prst="rect">
            <a:avLst/>
          </a:prstGeom>
        </p:spPr>
        <p:txBody>
          <a:bodyPr wrap="square">
            <a:spAutoFit/>
          </a:bodyPr>
          <a:lstStyle/>
          <a:p>
            <a:r>
              <a:rPr lang="en-US" sz="2400" dirty="0">
                <a:solidFill>
                  <a:srgbClr val="000000"/>
                </a:solidFill>
                <a:latin typeface="AdvLeSa-Book"/>
              </a:rPr>
              <a:t>the sampled output</a:t>
            </a:r>
            <a:r>
              <a:rPr lang="en-US" sz="2400" dirty="0"/>
              <a:t> </a:t>
            </a:r>
          </a:p>
        </p:txBody>
      </p:sp>
      <p:graphicFrame>
        <p:nvGraphicFramePr>
          <p:cNvPr id="8" name="Object 7"/>
          <p:cNvGraphicFramePr>
            <a:graphicFrameLocks noChangeAspect="1"/>
          </p:cNvGraphicFramePr>
          <p:nvPr>
            <p:extLst>
              <p:ext uri="{D42A27DB-BD31-4B8C-83A1-F6EECF244321}">
                <p14:modId xmlns:p14="http://schemas.microsoft.com/office/powerpoint/2010/main" val="1730471139"/>
              </p:ext>
            </p:extLst>
          </p:nvPr>
        </p:nvGraphicFramePr>
        <p:xfrm>
          <a:off x="2215985" y="2745491"/>
          <a:ext cx="3263610" cy="1604264"/>
        </p:xfrm>
        <a:graphic>
          <a:graphicData uri="http://schemas.openxmlformats.org/presentationml/2006/ole">
            <mc:AlternateContent xmlns:mc="http://schemas.openxmlformats.org/markup-compatibility/2006">
              <mc:Choice xmlns:v="urn:schemas-microsoft-com:vml" Requires="v">
                <p:oleObj spid="_x0000_s14370" name="Equation" r:id="rId5" imgW="3009727" imgH="1479594" progId="Equation.DSMT4">
                  <p:embed/>
                </p:oleObj>
              </mc:Choice>
              <mc:Fallback>
                <p:oleObj name="Equation" r:id="rId5" imgW="3009727" imgH="1479594" progId="Equation.DSMT4">
                  <p:embed/>
                  <p:pic>
                    <p:nvPicPr>
                      <p:cNvPr id="0" name=""/>
                      <p:cNvPicPr/>
                      <p:nvPr/>
                    </p:nvPicPr>
                    <p:blipFill>
                      <a:blip r:embed="rId6"/>
                      <a:stretch>
                        <a:fillRect/>
                      </a:stretch>
                    </p:blipFill>
                    <p:spPr>
                      <a:xfrm>
                        <a:off x="2215985" y="2745491"/>
                        <a:ext cx="3263610" cy="1604264"/>
                      </a:xfrm>
                      <a:prstGeom prst="rect">
                        <a:avLst/>
                      </a:prstGeom>
                    </p:spPr>
                  </p:pic>
                </p:oleObj>
              </mc:Fallback>
            </mc:AlternateContent>
          </a:graphicData>
        </a:graphic>
      </p:graphicFrame>
      <p:sp>
        <p:nvSpPr>
          <p:cNvPr id="9" name="Rectangle 8"/>
          <p:cNvSpPr/>
          <p:nvPr/>
        </p:nvSpPr>
        <p:spPr>
          <a:xfrm>
            <a:off x="1248860" y="4308610"/>
            <a:ext cx="9804769" cy="461665"/>
          </a:xfrm>
          <a:prstGeom prst="rect">
            <a:avLst/>
          </a:prstGeom>
        </p:spPr>
        <p:txBody>
          <a:bodyPr wrap="square">
            <a:spAutoFit/>
          </a:bodyPr>
          <a:lstStyle/>
          <a:p>
            <a:r>
              <a:rPr lang="en-US" sz="2400" dirty="0" smtClean="0">
                <a:solidFill>
                  <a:srgbClr val="000000"/>
                </a:solidFill>
                <a:latin typeface="AdvLeSa-Book"/>
              </a:rPr>
              <a:t>we </a:t>
            </a:r>
            <a:r>
              <a:rPr lang="en-US" sz="2400" dirty="0">
                <a:solidFill>
                  <a:srgbClr val="000000"/>
                </a:solidFill>
                <a:latin typeface="AdvLeSa-Book"/>
              </a:rPr>
              <a:t>use the final value </a:t>
            </a:r>
            <a:r>
              <a:rPr lang="en-US" sz="2400" dirty="0" smtClean="0">
                <a:solidFill>
                  <a:srgbClr val="000000"/>
                </a:solidFill>
                <a:latin typeface="AdvLeSa-Book"/>
              </a:rPr>
              <a:t>theorem to </a:t>
            </a:r>
            <a:r>
              <a:rPr lang="en-US" sz="2400" dirty="0">
                <a:solidFill>
                  <a:srgbClr val="000000"/>
                </a:solidFill>
                <a:latin typeface="AdvLeSa-Book"/>
              </a:rPr>
              <a:t>obtain the steady-state </a:t>
            </a:r>
            <a:r>
              <a:rPr lang="en-US" sz="2400" dirty="0" smtClean="0">
                <a:solidFill>
                  <a:srgbClr val="000000"/>
                </a:solidFill>
                <a:latin typeface="AdvLeSa-Book"/>
              </a:rPr>
              <a:t>response</a:t>
            </a:r>
            <a:endParaRPr lang="en-US"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933482305"/>
              </p:ext>
            </p:extLst>
          </p:nvPr>
        </p:nvGraphicFramePr>
        <p:xfrm>
          <a:off x="1873383" y="4873727"/>
          <a:ext cx="2571750" cy="493713"/>
        </p:xfrm>
        <a:graphic>
          <a:graphicData uri="http://schemas.openxmlformats.org/presentationml/2006/ole">
            <mc:AlternateContent xmlns:mc="http://schemas.openxmlformats.org/markup-compatibility/2006">
              <mc:Choice xmlns:v="urn:schemas-microsoft-com:vml" Requires="v">
                <p:oleObj spid="_x0000_s14371" name="Equation" r:id="rId7" imgW="1320480" imgH="253800" progId="Equation.DSMT4">
                  <p:embed/>
                </p:oleObj>
              </mc:Choice>
              <mc:Fallback>
                <p:oleObj name="Equation" r:id="rId7" imgW="1320480" imgH="253800" progId="Equation.DSMT4">
                  <p:embed/>
                  <p:pic>
                    <p:nvPicPr>
                      <p:cNvPr id="13" name="Object 12"/>
                      <p:cNvPicPr/>
                      <p:nvPr/>
                    </p:nvPicPr>
                    <p:blipFill>
                      <a:blip r:embed="rId8"/>
                      <a:stretch>
                        <a:fillRect/>
                      </a:stretch>
                    </p:blipFill>
                    <p:spPr>
                      <a:xfrm>
                        <a:off x="1873383" y="4873727"/>
                        <a:ext cx="2571750" cy="493713"/>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74535224"/>
              </p:ext>
            </p:extLst>
          </p:nvPr>
        </p:nvGraphicFramePr>
        <p:xfrm>
          <a:off x="5231595" y="4751883"/>
          <a:ext cx="1839298" cy="810167"/>
        </p:xfrm>
        <a:graphic>
          <a:graphicData uri="http://schemas.openxmlformats.org/presentationml/2006/ole">
            <mc:AlternateContent xmlns:mc="http://schemas.openxmlformats.org/markup-compatibility/2006">
              <mc:Choice xmlns:v="urn:schemas-microsoft-com:vml" Requires="v">
                <p:oleObj spid="_x0000_s14372" name="Equation" r:id="rId9" imgW="1066680" imgH="469800" progId="Equation.DSMT4">
                  <p:embed/>
                </p:oleObj>
              </mc:Choice>
              <mc:Fallback>
                <p:oleObj name="Equation" r:id="rId9" imgW="1066680" imgH="469800" progId="Equation.DSMT4">
                  <p:embed/>
                  <p:pic>
                    <p:nvPicPr>
                      <p:cNvPr id="15" name="Object 14"/>
                      <p:cNvPicPr/>
                      <p:nvPr/>
                    </p:nvPicPr>
                    <p:blipFill>
                      <a:blip r:embed="rId10"/>
                      <a:stretch>
                        <a:fillRect/>
                      </a:stretch>
                    </p:blipFill>
                    <p:spPr>
                      <a:xfrm>
                        <a:off x="5231595" y="4751883"/>
                        <a:ext cx="1839298" cy="810167"/>
                      </a:xfrm>
                      <a:prstGeom prst="rect">
                        <a:avLst/>
                      </a:prstGeom>
                      <a:solidFill>
                        <a:schemeClr val="accent6">
                          <a:lumMod val="20000"/>
                          <a:lumOff val="80000"/>
                        </a:schemeClr>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535844466"/>
              </p:ext>
            </p:extLst>
          </p:nvPr>
        </p:nvGraphicFramePr>
        <p:xfrm>
          <a:off x="5224790" y="5626745"/>
          <a:ext cx="3032458" cy="801436"/>
        </p:xfrm>
        <a:graphic>
          <a:graphicData uri="http://schemas.openxmlformats.org/presentationml/2006/ole">
            <mc:AlternateContent xmlns:mc="http://schemas.openxmlformats.org/markup-compatibility/2006">
              <mc:Choice xmlns:v="urn:schemas-microsoft-com:vml" Requires="v">
                <p:oleObj spid="_x0000_s14373" name="Equation" r:id="rId11" imgW="1777680" imgH="469800" progId="Equation.DSMT4">
                  <p:embed/>
                </p:oleObj>
              </mc:Choice>
              <mc:Fallback>
                <p:oleObj name="Equation" r:id="rId11" imgW="1777680" imgH="469800" progId="Equation.DSMT4">
                  <p:embed/>
                  <p:pic>
                    <p:nvPicPr>
                      <p:cNvPr id="16" name="Object 15"/>
                      <p:cNvPicPr/>
                      <p:nvPr/>
                    </p:nvPicPr>
                    <p:blipFill>
                      <a:blip r:embed="rId12"/>
                      <a:stretch>
                        <a:fillRect/>
                      </a:stretch>
                    </p:blipFill>
                    <p:spPr>
                      <a:xfrm>
                        <a:off x="5224790" y="5626745"/>
                        <a:ext cx="3032458" cy="801436"/>
                      </a:xfrm>
                      <a:prstGeom prst="rect">
                        <a:avLst/>
                      </a:prstGeom>
                      <a:solidFill>
                        <a:schemeClr val="accent6">
                          <a:lumMod val="20000"/>
                          <a:lumOff val="80000"/>
                        </a:schemeClr>
                      </a:solidFill>
                    </p:spPr>
                  </p:pic>
                </p:oleObj>
              </mc:Fallback>
            </mc:AlternateContent>
          </a:graphicData>
        </a:graphic>
      </p:graphicFrame>
      <p:sp>
        <p:nvSpPr>
          <p:cNvPr id="13" name="Right Arrow 12"/>
          <p:cNvSpPr/>
          <p:nvPr/>
        </p:nvSpPr>
        <p:spPr>
          <a:xfrm>
            <a:off x="4560125" y="5006594"/>
            <a:ext cx="558140" cy="25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777666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22</a:t>
            </a:fld>
            <a:endParaRPr lang="en-US" dirty="0"/>
          </a:p>
        </p:txBody>
      </p:sp>
      <p:sp>
        <p:nvSpPr>
          <p:cNvPr id="6" name="Content Placeholder 5"/>
          <p:cNvSpPr>
            <a:spLocks noGrp="1"/>
          </p:cNvSpPr>
          <p:nvPr>
            <p:ph idx="1"/>
          </p:nvPr>
        </p:nvSpPr>
        <p:spPr>
          <a:xfrm>
            <a:off x="575310" y="1935648"/>
            <a:ext cx="11151870" cy="4058752"/>
          </a:xfrm>
        </p:spPr>
        <p:txBody>
          <a:bodyPr/>
          <a:lstStyle/>
          <a:p>
            <a:r>
              <a:rPr lang="en-US" dirty="0"/>
              <a:t>Find the steady-state tracking error for a closed-loop control system.</a:t>
            </a:r>
          </a:p>
          <a:p>
            <a:r>
              <a:rPr lang="en-US" dirty="0"/>
              <a:t>Find the steady-state error caused by a disturbance input for a closed-loop control system</a:t>
            </a:r>
            <a:r>
              <a:rPr lang="en-US" dirty="0" smtClean="0"/>
              <a:t>.</a:t>
            </a:r>
          </a:p>
          <a:p>
            <a:r>
              <a:rPr lang="en-US" dirty="0"/>
              <a:t>Analog disturbances in a digital system</a:t>
            </a:r>
            <a:endParaRPr lang="en-US" dirty="0" smtClean="0"/>
          </a:p>
          <a:p>
            <a:endParaRPr lang="en-US" dirty="0"/>
          </a:p>
        </p:txBody>
      </p:sp>
    </p:spTree>
    <p:custDataLst>
      <p:tags r:id="rId1"/>
    </p:custDataLst>
    <p:extLst>
      <p:ext uri="{BB962C8B-B14F-4D97-AF65-F5344CB8AC3E}">
        <p14:creationId xmlns:p14="http://schemas.microsoft.com/office/powerpoint/2010/main" val="3024888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định</a:t>
            </a:r>
            <a:r>
              <a:rPr lang="en-US" dirty="0" smtClean="0"/>
              <a:t> </a:t>
            </a:r>
            <a:r>
              <a:rPr lang="en-US" dirty="0" err="1" smtClean="0"/>
              <a:t>nghĩa</a:t>
            </a: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6" name="Content Placeholder 5"/>
          <p:cNvSpPr>
            <a:spLocks noGrp="1"/>
          </p:cNvSpPr>
          <p:nvPr>
            <p:ph idx="1"/>
          </p:nvPr>
        </p:nvSpPr>
        <p:spPr>
          <a:xfrm>
            <a:off x="575310" y="1935648"/>
            <a:ext cx="11151870" cy="910294"/>
          </a:xfrm>
          <a:solidFill>
            <a:schemeClr val="accent4">
              <a:lumMod val="20000"/>
              <a:lumOff val="80000"/>
            </a:schemeClr>
          </a:solidFill>
        </p:spPr>
        <p:txBody>
          <a:bodyPr/>
          <a:lstStyle/>
          <a:p>
            <a:pPr marL="0" indent="0">
              <a:buNone/>
            </a:pPr>
            <a:r>
              <a:rPr lang="en-US" b="1" dirty="0" err="1" smtClean="0">
                <a:solidFill>
                  <a:srgbClr val="006600"/>
                </a:solidFill>
              </a:rPr>
              <a:t>Hàm</a:t>
            </a:r>
            <a:r>
              <a:rPr lang="en-US" b="1" dirty="0" smtClean="0">
                <a:solidFill>
                  <a:srgbClr val="006600"/>
                </a:solidFill>
              </a:rPr>
              <a:t> </a:t>
            </a:r>
            <a:r>
              <a:rPr lang="en-US" b="1" dirty="0" err="1" smtClean="0">
                <a:solidFill>
                  <a:srgbClr val="006600"/>
                </a:solidFill>
              </a:rPr>
              <a:t>số</a:t>
            </a:r>
            <a:r>
              <a:rPr lang="en-US" b="1" dirty="0" smtClean="0">
                <a:solidFill>
                  <a:srgbClr val="006600"/>
                </a:solidFill>
              </a:rPr>
              <a:t> </a:t>
            </a:r>
            <a:r>
              <a:rPr lang="en-US" b="1" dirty="0" err="1" smtClean="0">
                <a:solidFill>
                  <a:srgbClr val="006600"/>
                </a:solidFill>
              </a:rPr>
              <a:t>truyền</a:t>
            </a:r>
            <a:r>
              <a:rPr lang="en-US" b="1" dirty="0" smtClean="0">
                <a:solidFill>
                  <a:srgbClr val="006600"/>
                </a:solidFill>
              </a:rPr>
              <a:t>:</a:t>
            </a:r>
            <a:r>
              <a:rPr lang="en-US" dirty="0" smtClean="0">
                <a:solidFill>
                  <a:srgbClr val="006600"/>
                </a:solidFill>
              </a:rPr>
              <a:t> </a:t>
            </a:r>
            <a:r>
              <a:rPr lang="en-US" dirty="0" err="1" smtClean="0">
                <a:solidFill>
                  <a:srgbClr val="C00000"/>
                </a:solidFill>
              </a:rPr>
              <a:t>là</a:t>
            </a:r>
            <a:r>
              <a:rPr lang="en-US" dirty="0" smtClean="0">
                <a:solidFill>
                  <a:srgbClr val="C00000"/>
                </a:solidFill>
              </a:rPr>
              <a:t> </a:t>
            </a:r>
            <a:r>
              <a:rPr lang="en-US" dirty="0" err="1" smtClean="0">
                <a:solidFill>
                  <a:srgbClr val="C00000"/>
                </a:solidFill>
              </a:rPr>
              <a:t>tỷ</a:t>
            </a:r>
            <a:r>
              <a:rPr lang="en-US" dirty="0" smtClean="0">
                <a:solidFill>
                  <a:srgbClr val="C00000"/>
                </a:solidFill>
              </a:rPr>
              <a:t> </a:t>
            </a:r>
            <a:r>
              <a:rPr lang="en-US" dirty="0" err="1" smtClean="0">
                <a:solidFill>
                  <a:srgbClr val="C00000"/>
                </a:solidFill>
              </a:rPr>
              <a:t>số</a:t>
            </a:r>
            <a:r>
              <a:rPr lang="en-US" dirty="0" smtClean="0">
                <a:solidFill>
                  <a:srgbClr val="C00000"/>
                </a:solidFill>
              </a:rPr>
              <a:t> </a:t>
            </a:r>
            <a:r>
              <a:rPr lang="en-US" dirty="0" err="1" smtClean="0">
                <a:solidFill>
                  <a:srgbClr val="C00000"/>
                </a:solidFill>
              </a:rPr>
              <a:t>giữa</a:t>
            </a:r>
            <a:r>
              <a:rPr lang="en-US" dirty="0" smtClean="0">
                <a:solidFill>
                  <a:srgbClr val="C00000"/>
                </a:solidFill>
              </a:rPr>
              <a:t> </a:t>
            </a:r>
            <a:r>
              <a:rPr lang="en-US" dirty="0" err="1" smtClean="0">
                <a:solidFill>
                  <a:srgbClr val="C00000"/>
                </a:solidFill>
              </a:rPr>
              <a:t>ảnh</a:t>
            </a:r>
            <a:r>
              <a:rPr lang="en-US" dirty="0" smtClean="0">
                <a:solidFill>
                  <a:srgbClr val="C00000"/>
                </a:solidFill>
              </a:rPr>
              <a:t> Laplace </a:t>
            </a:r>
            <a:r>
              <a:rPr lang="en-US" dirty="0" err="1" smtClean="0">
                <a:solidFill>
                  <a:srgbClr val="C00000"/>
                </a:solidFill>
              </a:rPr>
              <a:t>lượng</a:t>
            </a:r>
            <a:r>
              <a:rPr lang="en-US" dirty="0" smtClean="0">
                <a:solidFill>
                  <a:srgbClr val="C00000"/>
                </a:solidFill>
              </a:rPr>
              <a:t> </a:t>
            </a:r>
            <a:r>
              <a:rPr lang="en-US" dirty="0" err="1" smtClean="0">
                <a:solidFill>
                  <a:srgbClr val="C00000"/>
                </a:solidFill>
              </a:rPr>
              <a:t>ra</a:t>
            </a:r>
            <a:r>
              <a:rPr lang="en-US" dirty="0" smtClean="0">
                <a:solidFill>
                  <a:srgbClr val="C00000"/>
                </a:solidFill>
              </a:rPr>
              <a:t> </a:t>
            </a:r>
            <a:r>
              <a:rPr lang="en-US" dirty="0" err="1" smtClean="0">
                <a:solidFill>
                  <a:srgbClr val="C00000"/>
                </a:solidFill>
              </a:rPr>
              <a:t>với</a:t>
            </a:r>
            <a:r>
              <a:rPr lang="en-US" dirty="0" smtClean="0">
                <a:solidFill>
                  <a:srgbClr val="C00000"/>
                </a:solidFill>
              </a:rPr>
              <a:t> </a:t>
            </a:r>
            <a:r>
              <a:rPr lang="en-US" dirty="0" err="1" smtClean="0">
                <a:solidFill>
                  <a:srgbClr val="C00000"/>
                </a:solidFill>
              </a:rPr>
              <a:t>ảnh</a:t>
            </a:r>
            <a:r>
              <a:rPr lang="en-US" dirty="0" smtClean="0">
                <a:solidFill>
                  <a:srgbClr val="C00000"/>
                </a:solidFill>
              </a:rPr>
              <a:t> Laplace </a:t>
            </a:r>
            <a:r>
              <a:rPr lang="en-US" dirty="0" err="1" smtClean="0">
                <a:solidFill>
                  <a:srgbClr val="C00000"/>
                </a:solidFill>
              </a:rPr>
              <a:t>lượng</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với</a:t>
            </a:r>
            <a:r>
              <a:rPr lang="en-US" dirty="0" smtClean="0">
                <a:solidFill>
                  <a:srgbClr val="C00000"/>
                </a:solidFill>
              </a:rPr>
              <a:t> điều </a:t>
            </a:r>
            <a:r>
              <a:rPr lang="en-US" dirty="0" err="1" smtClean="0">
                <a:solidFill>
                  <a:srgbClr val="C00000"/>
                </a:solidFill>
              </a:rPr>
              <a:t>kiện</a:t>
            </a:r>
            <a:r>
              <a:rPr lang="en-US" dirty="0" smtClean="0">
                <a:solidFill>
                  <a:srgbClr val="C00000"/>
                </a:solidFill>
              </a:rPr>
              <a:t> ban </a:t>
            </a:r>
            <a:r>
              <a:rPr lang="en-US" dirty="0" err="1" smtClean="0">
                <a:solidFill>
                  <a:srgbClr val="C00000"/>
                </a:solidFill>
              </a:rPr>
              <a:t>đầu</a:t>
            </a:r>
            <a:r>
              <a:rPr lang="en-US" dirty="0" smtClean="0">
                <a:solidFill>
                  <a:srgbClr val="C00000"/>
                </a:solidFill>
              </a:rPr>
              <a:t> </a:t>
            </a:r>
            <a:r>
              <a:rPr lang="en-US" dirty="0" err="1" smtClean="0">
                <a:solidFill>
                  <a:srgbClr val="C00000"/>
                </a:solidFill>
              </a:rPr>
              <a:t>bằng</a:t>
            </a:r>
            <a:r>
              <a:rPr lang="en-US" dirty="0" smtClean="0">
                <a:solidFill>
                  <a:srgbClr val="C00000"/>
                </a:solidFill>
              </a:rPr>
              <a:t> 0</a:t>
            </a:r>
            <a:endParaRPr lang="en-US" dirty="0">
              <a:solidFill>
                <a:srgbClr val="C00000"/>
              </a:solidFill>
            </a:endParaRPr>
          </a:p>
        </p:txBody>
      </p:sp>
      <p:sp>
        <p:nvSpPr>
          <p:cNvPr id="7" name="TextBox 6"/>
          <p:cNvSpPr txBox="1"/>
          <p:nvPr/>
        </p:nvSpPr>
        <p:spPr>
          <a:xfrm>
            <a:off x="5071431" y="1132461"/>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Template </a:t>
            </a:r>
            <a:r>
              <a:rPr lang="en-US" b="1" dirty="0" err="1" smtClean="0"/>
              <a:t>cho</a:t>
            </a:r>
            <a:r>
              <a:rPr lang="en-US" b="1" dirty="0" smtClean="0"/>
              <a:t> </a:t>
            </a:r>
            <a:r>
              <a:rPr lang="en-US" b="1" dirty="0" err="1" smtClean="0"/>
              <a:t>khái</a:t>
            </a:r>
            <a:r>
              <a:rPr lang="en-US" b="1" dirty="0" smtClean="0"/>
              <a:t> </a:t>
            </a:r>
            <a:r>
              <a:rPr lang="en-US" b="1" dirty="0" err="1" smtClean="0"/>
              <a:t>niệm</a:t>
            </a:r>
            <a:r>
              <a:rPr lang="en-US" b="1" dirty="0" smtClean="0"/>
              <a:t>, </a:t>
            </a:r>
            <a:r>
              <a:rPr lang="en-US" b="1" dirty="0" err="1" smtClean="0"/>
              <a:t>định</a:t>
            </a:r>
            <a:r>
              <a:rPr lang="en-US" b="1" dirty="0" smtClean="0"/>
              <a:t> </a:t>
            </a:r>
            <a:r>
              <a:rPr lang="en-US" b="1" dirty="0" err="1" smtClean="0"/>
              <a:t>nghĩa</a:t>
            </a:r>
            <a:r>
              <a:rPr lang="en-US" b="1" dirty="0" smtClean="0"/>
              <a:t>, </a:t>
            </a:r>
            <a:r>
              <a:rPr lang="en-US" b="1" dirty="0" err="1" smtClean="0"/>
              <a:t>tên</a:t>
            </a:r>
            <a:r>
              <a:rPr lang="en-US" b="1" dirty="0" smtClean="0"/>
              <a:t> </a:t>
            </a:r>
            <a:r>
              <a:rPr lang="en-US" b="1" dirty="0" err="1" smtClean="0"/>
              <a:t>chữ</a:t>
            </a:r>
            <a:r>
              <a:rPr lang="en-US" b="1" dirty="0" smtClean="0"/>
              <a:t> </a:t>
            </a:r>
            <a:r>
              <a:rPr lang="en-US" b="1" dirty="0" err="1" smtClean="0"/>
              <a:t>Xanh</a:t>
            </a:r>
            <a:r>
              <a:rPr lang="en-US" b="1" dirty="0" smtClean="0"/>
              <a:t>, </a:t>
            </a:r>
            <a:r>
              <a:rPr lang="en-US" b="1" dirty="0" err="1" smtClean="0"/>
              <a:t>nền</a:t>
            </a:r>
            <a:r>
              <a:rPr lang="en-US" b="1" dirty="0" smtClean="0"/>
              <a:t> </a:t>
            </a:r>
            <a:r>
              <a:rPr lang="en-US" b="1" dirty="0" err="1" smtClean="0"/>
              <a:t>vàng</a:t>
            </a:r>
            <a:r>
              <a:rPr lang="en-US" b="1" dirty="0" smtClean="0"/>
              <a:t>, </a:t>
            </a:r>
            <a:r>
              <a:rPr lang="en-US" b="1" dirty="0" err="1" smtClean="0"/>
              <a:t>chữ</a:t>
            </a:r>
            <a:r>
              <a:rPr lang="en-US" b="1" dirty="0" smtClean="0"/>
              <a:t> </a:t>
            </a:r>
            <a:r>
              <a:rPr lang="en-US" b="1" dirty="0" err="1" smtClean="0"/>
              <a:t>đỏ</a:t>
            </a:r>
            <a:endParaRPr lang="en-US" b="1"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23</a:t>
            </a:fld>
            <a:endParaRPr lang="en-US" dirty="0"/>
          </a:p>
        </p:txBody>
      </p:sp>
    </p:spTree>
    <p:custDataLst>
      <p:tags r:id="rId1"/>
    </p:custDataLst>
    <p:extLst>
      <p:ext uri="{BB962C8B-B14F-4D97-AF65-F5344CB8AC3E}">
        <p14:creationId xmlns:p14="http://schemas.microsoft.com/office/powerpoint/2010/main" val="1714742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ước</a:t>
            </a:r>
            <a:r>
              <a:rPr lang="en-US" dirty="0" smtClean="0"/>
              <a:t> </a:t>
            </a:r>
            <a:r>
              <a:rPr lang="en-US" dirty="0" err="1" smtClean="0"/>
              <a:t>về</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mã</a:t>
            </a:r>
            <a:r>
              <a:rPr lang="en-US" dirty="0" smtClean="0"/>
              <a:t> </a:t>
            </a:r>
            <a:r>
              <a:rPr lang="en-US" dirty="0" err="1" smtClean="0"/>
              <a:t>nguồn</a:t>
            </a: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7" name="Rectangle 6"/>
          <p:cNvSpPr>
            <a:spLocks noChangeArrowheads="1"/>
          </p:cNvSpPr>
          <p:nvPr/>
        </p:nvSpPr>
        <p:spPr bwMode="auto">
          <a:xfrm>
            <a:off x="482842" y="2666028"/>
            <a:ext cx="3814763" cy="2859757"/>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fact_do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dirty="0">
                <a:latin typeface="Courier New" pitchFamily="49" charset="0"/>
              </a:rPr>
              <a:t>  do {</a:t>
            </a: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 while (x &gt; 1);</a:t>
            </a:r>
          </a:p>
          <a:p>
            <a:pPr>
              <a:lnSpc>
                <a:spcPct val="100000"/>
              </a:lnSpc>
            </a:pPr>
            <a:endParaRPr lang="en-US" sz="1800" dirty="0">
              <a:latin typeface="Courier New" pitchFamily="49" charset="0"/>
            </a:endParaRP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8" name="Rectangle 7"/>
          <p:cNvSpPr>
            <a:spLocks noChangeArrowheads="1"/>
          </p:cNvSpPr>
          <p:nvPr/>
        </p:nvSpPr>
        <p:spPr bwMode="auto">
          <a:xfrm>
            <a:off x="7222122" y="2660775"/>
            <a:ext cx="3814763" cy="2859757"/>
          </a:xfrm>
          <a:prstGeom prst="rect">
            <a:avLst/>
          </a:prstGeom>
          <a:solidFill>
            <a:srgbClr val="D5F1CF"/>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fact_goto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i="1" dirty="0">
                <a:latin typeface="Courier New" pitchFamily="49" charset="0"/>
              </a:rPr>
              <a:t>loop:</a:t>
            </a:r>
            <a:endParaRPr lang="en-US" sz="1800" dirty="0">
              <a:latin typeface="Courier New" pitchFamily="49" charset="0"/>
            </a:endParaRP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if (x &gt; 1)</a:t>
            </a:r>
          </a:p>
          <a:p>
            <a:pPr>
              <a:lnSpc>
                <a:spcPct val="100000"/>
              </a:lnSpc>
            </a:pPr>
            <a:r>
              <a:rPr lang="en-US" sz="1800" dirty="0">
                <a:latin typeface="Courier New" pitchFamily="49" charset="0"/>
              </a:rPr>
              <a:t>    </a:t>
            </a:r>
            <a:r>
              <a:rPr lang="en-US" sz="1800" dirty="0" err="1">
                <a:latin typeface="Courier New" pitchFamily="49" charset="0"/>
              </a:rPr>
              <a:t>goto</a:t>
            </a:r>
            <a:r>
              <a:rPr lang="en-US" sz="1800" i="1" dirty="0">
                <a:latin typeface="Courier New" pitchFamily="49" charset="0"/>
              </a:rPr>
              <a:t> loop</a:t>
            </a:r>
            <a:r>
              <a:rPr lang="en-US" sz="1800" dirty="0">
                <a:latin typeface="Courier New" pitchFamily="49" charset="0"/>
              </a:rPr>
              <a:t>;</a:t>
            </a: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10" name="TextBox 9"/>
          <p:cNvSpPr txBox="1"/>
          <p:nvPr/>
        </p:nvSpPr>
        <p:spPr>
          <a:xfrm>
            <a:off x="575310" y="2225562"/>
            <a:ext cx="2042547" cy="369332"/>
          </a:xfrm>
          <a:prstGeom prst="rect">
            <a:avLst/>
          </a:prstGeom>
          <a:noFill/>
        </p:spPr>
        <p:txBody>
          <a:bodyPr wrap="none" rtlCol="0">
            <a:spAutoFit/>
          </a:bodyPr>
          <a:lstStyle/>
          <a:p>
            <a:r>
              <a:rPr lang="en-US" b="1" dirty="0" err="1" smtClean="0"/>
              <a:t>Phiên</a:t>
            </a:r>
            <a:r>
              <a:rPr lang="en-US" b="1" dirty="0" smtClean="0"/>
              <a:t> </a:t>
            </a:r>
            <a:r>
              <a:rPr lang="en-US" b="1" dirty="0" err="1" smtClean="0"/>
              <a:t>bản</a:t>
            </a:r>
            <a:r>
              <a:rPr lang="en-US" b="1" dirty="0" smtClean="0"/>
              <a:t> </a:t>
            </a:r>
            <a:r>
              <a:rPr lang="en-US" b="1" dirty="0" err="1" smtClean="0"/>
              <a:t>đầu</a:t>
            </a:r>
            <a:r>
              <a:rPr lang="en-US" b="1" dirty="0" smtClean="0"/>
              <a:t> </a:t>
            </a:r>
            <a:r>
              <a:rPr lang="en-US" b="1" dirty="0" err="1" smtClean="0"/>
              <a:t>tiên</a:t>
            </a:r>
            <a:r>
              <a:rPr lang="en-US" b="1" dirty="0" smtClean="0"/>
              <a:t> </a:t>
            </a:r>
            <a:endParaRPr lang="en-US" b="1" dirty="0"/>
          </a:p>
        </p:txBody>
      </p:sp>
      <p:sp>
        <p:nvSpPr>
          <p:cNvPr id="11" name="TextBox 10"/>
          <p:cNvSpPr txBox="1"/>
          <p:nvPr/>
        </p:nvSpPr>
        <p:spPr>
          <a:xfrm>
            <a:off x="7222122" y="2291443"/>
            <a:ext cx="1987082" cy="369332"/>
          </a:xfrm>
          <a:prstGeom prst="rect">
            <a:avLst/>
          </a:prstGeom>
          <a:noFill/>
        </p:spPr>
        <p:txBody>
          <a:bodyPr wrap="none" rtlCol="0">
            <a:spAutoFit/>
          </a:bodyPr>
          <a:lstStyle/>
          <a:p>
            <a:r>
              <a:rPr lang="en-US" b="1" dirty="0" err="1" smtClean="0">
                <a:latin typeface="Calibri" panose="020F0502020204030204" pitchFamily="34" charset="0"/>
                <a:cs typeface="Calibri" panose="020F0502020204030204" pitchFamily="34" charset="0"/>
              </a:rPr>
              <a:t>Phiên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bản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thay</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thế</a:t>
            </a:r>
            <a:endParaRPr lang="en-US" b="1" dirty="0">
              <a:latin typeface="Calibri" panose="020F0502020204030204" pitchFamily="34" charset="0"/>
              <a:cs typeface="Calibri" panose="020F0502020204030204" pitchFamily="34" charset="0"/>
            </a:endParaRPr>
          </a:p>
        </p:txBody>
      </p:sp>
      <p:sp>
        <p:nvSpPr>
          <p:cNvPr id="12" name="TextBox 11"/>
          <p:cNvSpPr txBox="1"/>
          <p:nvPr/>
        </p:nvSpPr>
        <p:spPr>
          <a:xfrm>
            <a:off x="8302677" y="867441"/>
            <a:ext cx="3655695" cy="923330"/>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Mã</a:t>
            </a:r>
            <a:r>
              <a:rPr lang="en-US" b="1" dirty="0" smtClean="0"/>
              <a:t> </a:t>
            </a:r>
            <a:r>
              <a:rPr lang="en-US" b="1" dirty="0" err="1" smtClean="0"/>
              <a:t>nguồn</a:t>
            </a:r>
            <a:r>
              <a:rPr lang="en-US" b="1" dirty="0" smtClean="0"/>
              <a:t> </a:t>
            </a:r>
            <a:r>
              <a:rPr lang="en-US" b="1" dirty="0" err="1" smtClean="0"/>
              <a:t>được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có</a:t>
            </a:r>
            <a:r>
              <a:rPr lang="en-US" b="1" dirty="0" smtClean="0"/>
              <a:t> </a:t>
            </a:r>
            <a:r>
              <a:rPr lang="en-US" b="1" dirty="0" err="1" smtClean="0"/>
              <a:t>màu</a:t>
            </a:r>
            <a:r>
              <a:rPr lang="en-US" b="1" dirty="0" smtClean="0"/>
              <a:t> </a:t>
            </a:r>
            <a:r>
              <a:rPr lang="en-US" b="1" dirty="0" err="1" smtClean="0"/>
              <a:t>vàng</a:t>
            </a:r>
            <a:r>
              <a:rPr lang="en-US" b="1" dirty="0" smtClean="0"/>
              <a:t>, </a:t>
            </a:r>
            <a:r>
              <a:rPr lang="en-US" b="1" dirty="0" err="1" smtClean="0"/>
              <a:t>mã</a:t>
            </a:r>
            <a:r>
              <a:rPr lang="en-US" b="1" dirty="0" smtClean="0"/>
              <a:t> </a:t>
            </a:r>
            <a:r>
              <a:rPr lang="en-US" b="1" dirty="0" err="1" smtClean="0"/>
              <a:t>nguồn</a:t>
            </a:r>
            <a:r>
              <a:rPr lang="en-US" b="1" dirty="0" smtClean="0"/>
              <a:t> </a:t>
            </a:r>
            <a:r>
              <a:rPr lang="en-US" b="1" dirty="0" err="1" smtClean="0"/>
              <a:t>thay</a:t>
            </a:r>
            <a:r>
              <a:rPr lang="en-US" b="1" dirty="0" smtClean="0"/>
              <a:t> </a:t>
            </a:r>
            <a:r>
              <a:rPr lang="en-US" b="1" dirty="0" err="1" smtClean="0"/>
              <a:t>thế</a:t>
            </a:r>
            <a:r>
              <a:rPr lang="en-US" b="1" dirty="0" smtClean="0"/>
              <a:t> </a:t>
            </a:r>
            <a:r>
              <a:rPr lang="en-US" b="1" dirty="0" err="1" smtClean="0"/>
              <a:t>dược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màu</a:t>
            </a:r>
            <a:r>
              <a:rPr lang="en-US" b="1" dirty="0" smtClean="0"/>
              <a:t> </a:t>
            </a:r>
            <a:r>
              <a:rPr lang="en-US" b="1" dirty="0" err="1" smtClean="0"/>
              <a:t>xanh</a:t>
            </a:r>
            <a:endParaRPr lang="en-US" b="1" dirty="0"/>
          </a:p>
        </p:txBody>
      </p:sp>
      <p:sp>
        <p:nvSpPr>
          <p:cNvPr id="6" name="Date Placeholder 5"/>
          <p:cNvSpPr>
            <a:spLocks noGrp="1"/>
          </p:cNvSpPr>
          <p:nvPr>
            <p:ph type="dt" sz="half" idx="10"/>
          </p:nvPr>
        </p:nvSpPr>
        <p:spPr/>
        <p:txBody>
          <a:bodyPr/>
          <a:lstStyle/>
          <a:p>
            <a:fld id="{11891DB9-9552-4C43-A4EE-FB1937776907}"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24</a:t>
            </a:fld>
            <a:endParaRPr lang="en-US" dirty="0"/>
          </a:p>
        </p:txBody>
      </p:sp>
    </p:spTree>
    <p:custDataLst>
      <p:tags r:id="rId1"/>
    </p:custDataLst>
    <p:extLst>
      <p:ext uri="{BB962C8B-B14F-4D97-AF65-F5344CB8AC3E}">
        <p14:creationId xmlns:p14="http://schemas.microsoft.com/office/powerpoint/2010/main" val="1427893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5859379" y="1570523"/>
            <a:ext cx="5302623"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8FA9A87B-0D61-42C2-8924-0C2E9F210039}"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25</a:t>
            </a:fld>
            <a:endParaRPr lang="en-US" dirty="0"/>
          </a:p>
        </p:txBody>
      </p:sp>
    </p:spTree>
    <p:custDataLst>
      <p:tags r:id="rId1"/>
    </p:custDataLst>
    <p:extLst>
      <p:ext uri="{BB962C8B-B14F-4D97-AF65-F5344CB8AC3E}">
        <p14:creationId xmlns:p14="http://schemas.microsoft.com/office/powerpoint/2010/main" val="3299362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9297760" y="939627"/>
            <a:ext cx="2609850"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Section Template</a:t>
            </a:r>
            <a:endParaRPr lang="en-US" b="1" dirty="0"/>
          </a:p>
        </p:txBody>
      </p:sp>
      <p:sp>
        <p:nvSpPr>
          <p:cNvPr id="11" name="Date Placeholder 10"/>
          <p:cNvSpPr>
            <a:spLocks noGrp="1"/>
          </p:cNvSpPr>
          <p:nvPr>
            <p:ph type="dt" sz="half" idx="10"/>
          </p:nvPr>
        </p:nvSpPr>
        <p:spPr/>
        <p:txBody>
          <a:bodyPr/>
          <a:lstStyle/>
          <a:p>
            <a:fld id="{8B278334-AED1-4495-B345-08F6EFD5A608}" type="datetime1">
              <a:rPr lang="en-US" smtClean="0"/>
              <a:t>12/12/2023</a:t>
            </a:fld>
            <a:endParaRPr lang="en-US"/>
          </a:p>
        </p:txBody>
      </p:sp>
      <p:sp>
        <p:nvSpPr>
          <p:cNvPr id="12" name="Footer Placeholder 11"/>
          <p:cNvSpPr>
            <a:spLocks noGrp="1"/>
          </p:cNvSpPr>
          <p:nvPr>
            <p:ph type="ftr" sz="quarter" idx="11"/>
          </p:nvPr>
        </p:nvSpPr>
        <p:spPr/>
        <p:txBody>
          <a:bodyPr/>
          <a:lstStyle/>
          <a:p>
            <a:r>
              <a:rPr lang="en-US" smtClean="0"/>
              <a:t>04AB: Kỹ thuật điều khiển tự động + BTL</a:t>
            </a:r>
            <a:endParaRPr lang="en-US" dirty="0"/>
          </a:p>
        </p:txBody>
      </p:sp>
      <p:sp>
        <p:nvSpPr>
          <p:cNvPr id="13" name="Slide Number Placeholder 12"/>
          <p:cNvSpPr>
            <a:spLocks noGrp="1"/>
          </p:cNvSpPr>
          <p:nvPr>
            <p:ph type="sldNum" sz="quarter" idx="12"/>
          </p:nvPr>
        </p:nvSpPr>
        <p:spPr/>
        <p:txBody>
          <a:bodyPr/>
          <a:lstStyle/>
          <a:p>
            <a:fld id="{6C8D5577-F68C-4681-900C-68FE3015038C}" type="slidenum">
              <a:rPr lang="en-US" smtClean="0"/>
              <a:pPr/>
              <a:t>26</a:t>
            </a:fld>
            <a:endParaRPr lang="en-US"/>
          </a:p>
        </p:txBody>
      </p:sp>
      <p:sp>
        <p:nvSpPr>
          <p:cNvPr id="15" name="Text Placeholder 14"/>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136239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6" name="Content Placeholder 5"/>
          <p:cNvSpPr>
            <a:spLocks noGrp="1"/>
          </p:cNvSpPr>
          <p:nvPr>
            <p:ph sz="half" idx="1"/>
          </p:nvPr>
        </p:nvSpPr>
        <p:spPr/>
        <p:txBody>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endParaRPr lang="en-US" dirty="0"/>
          </a:p>
        </p:txBody>
      </p:sp>
      <p:sp>
        <p:nvSpPr>
          <p:cNvPr id="7" name="Content Placeholder 6"/>
          <p:cNvSpPr>
            <a:spLocks noGrp="1"/>
          </p:cNvSpPr>
          <p:nvPr>
            <p:ph sz="half" idx="2"/>
          </p:nvPr>
        </p:nvSpPr>
        <p:spPr/>
        <p:txBody>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endParaRPr lang="en-US" dirty="0"/>
          </a:p>
        </p:txBody>
      </p:sp>
      <p:sp>
        <p:nvSpPr>
          <p:cNvPr id="8" name="TextBox 7"/>
          <p:cNvSpPr txBox="1"/>
          <p:nvPr/>
        </p:nvSpPr>
        <p:spPr>
          <a:xfrm>
            <a:off x="8469630" y="664528"/>
            <a:ext cx="3655695"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Mục</a:t>
            </a:r>
            <a:r>
              <a:rPr lang="en-US" b="1" dirty="0" smtClean="0"/>
              <a:t> </a:t>
            </a:r>
            <a:r>
              <a:rPr lang="en-US" b="1" dirty="0" err="1" smtClean="0"/>
              <a:t>đích</a:t>
            </a:r>
            <a:r>
              <a:rPr lang="en-US" b="1" dirty="0" smtClean="0"/>
              <a:t>, </a:t>
            </a:r>
            <a:r>
              <a:rPr lang="en-US" b="1" dirty="0" err="1" smtClean="0"/>
              <a:t>yêu</a:t>
            </a:r>
            <a:r>
              <a:rPr lang="en-US" b="1" dirty="0" smtClean="0"/>
              <a:t> </a:t>
            </a:r>
            <a:r>
              <a:rPr lang="en-US" b="1" dirty="0" err="1" smtClean="0"/>
              <a:t>cầu</a:t>
            </a:r>
            <a:endParaRPr lang="en-US" b="1" dirty="0"/>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C595F3E3-34B4-47EA-B314-622F7A185FD4}" type="datetime1">
              <a:rPr lang="en-US" smtClean="0"/>
              <a:t>12/12/2023</a:t>
            </a:fld>
            <a:endParaRPr lang="en-US"/>
          </a:p>
        </p:txBody>
      </p:sp>
      <p:sp>
        <p:nvSpPr>
          <p:cNvPr id="10" name="Slide Number Placeholder 9"/>
          <p:cNvSpPr>
            <a:spLocks noGrp="1"/>
          </p:cNvSpPr>
          <p:nvPr>
            <p:ph type="sldNum" sz="quarter" idx="12"/>
          </p:nvPr>
        </p:nvSpPr>
        <p:spPr/>
        <p:txBody>
          <a:bodyPr/>
          <a:lstStyle/>
          <a:p>
            <a:fld id="{6C8D5577-F68C-4681-900C-68FE3015038C}" type="slidenum">
              <a:rPr lang="en-US" smtClean="0"/>
              <a:pPr/>
              <a:t>27</a:t>
            </a:fld>
            <a:endParaRPr lang="en-US"/>
          </a:p>
        </p:txBody>
      </p:sp>
    </p:spTree>
    <p:custDataLst>
      <p:tags r:id="rId1"/>
    </p:custDataLst>
    <p:extLst>
      <p:ext uri="{BB962C8B-B14F-4D97-AF65-F5344CB8AC3E}">
        <p14:creationId xmlns:p14="http://schemas.microsoft.com/office/powerpoint/2010/main" val="29204103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dirty="0" smtClean="0"/>
              <a:t>04AB: </a:t>
            </a:r>
            <a:r>
              <a:rPr lang="en-US" dirty="0" err="1" smtClean="0"/>
              <a:t>Kỹ</a:t>
            </a:r>
            <a:r>
              <a:rPr lang="en-US" dirty="0" smtClean="0"/>
              <a:t> </a:t>
            </a:r>
            <a:r>
              <a:rPr lang="en-US" dirty="0" err="1" smtClean="0"/>
              <a:t>thuật</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tự</a:t>
            </a:r>
            <a:r>
              <a:rPr lang="en-US" dirty="0" smtClean="0"/>
              <a:t> </a:t>
            </a:r>
            <a:r>
              <a:rPr lang="en-US" dirty="0" err="1" smtClean="0"/>
              <a:t>động</a:t>
            </a:r>
            <a:r>
              <a:rPr lang="en-US" dirty="0" smtClean="0"/>
              <a:t>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8339001" y="940735"/>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A7B47B98-DBAD-480D-919F-29227970AB1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28</a:t>
            </a:fld>
            <a:endParaRPr lang="en-US" dirty="0"/>
          </a:p>
        </p:txBody>
      </p:sp>
    </p:spTree>
    <p:custDataLst>
      <p:tags r:id="rId1"/>
    </p:custDataLst>
    <p:extLst>
      <p:ext uri="{BB962C8B-B14F-4D97-AF65-F5344CB8AC3E}">
        <p14:creationId xmlns:p14="http://schemas.microsoft.com/office/powerpoint/2010/main" val="2704418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8469630" y="664528"/>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1C5DE640-EADC-440A-A1DF-DBA34443A2B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29</a:t>
            </a:fld>
            <a:endParaRPr lang="en-US" dirty="0"/>
          </a:p>
        </p:txBody>
      </p:sp>
    </p:spTree>
    <p:custDataLst>
      <p:tags r:id="rId1"/>
    </p:custDataLst>
    <p:extLst>
      <p:ext uri="{BB962C8B-B14F-4D97-AF65-F5344CB8AC3E}">
        <p14:creationId xmlns:p14="http://schemas.microsoft.com/office/powerpoint/2010/main" val="1782025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Content Placeholder 5"/>
          <p:cNvSpPr>
            <a:spLocks noGrp="1"/>
          </p:cNvSpPr>
          <p:nvPr>
            <p:ph idx="1"/>
          </p:nvPr>
        </p:nvSpPr>
        <p:spPr/>
        <p:txBody>
          <a:bodyPr/>
          <a:lstStyle/>
          <a:p>
            <a:pPr>
              <a:lnSpc>
                <a:spcPct val="150000"/>
              </a:lnSpc>
            </a:pPr>
            <a:r>
              <a:rPr lang="en-US" dirty="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hệ</a:t>
            </a:r>
            <a:r>
              <a:rPr lang="en-US" dirty="0" smtClean="0"/>
              <a:t> </a:t>
            </a:r>
            <a:r>
              <a:rPr lang="en-US" dirty="0" err="1" smtClean="0"/>
              <a:t>thống</a:t>
            </a:r>
            <a:endParaRPr lang="en-US" dirty="0" smtClean="0"/>
          </a:p>
          <a:p>
            <a:pPr>
              <a:lnSpc>
                <a:spcPct val="150000"/>
              </a:lnSpc>
            </a:pPr>
            <a:r>
              <a:rPr lang="en-US" dirty="0" smtClean="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sai</a:t>
            </a:r>
            <a:r>
              <a:rPr lang="en-US" dirty="0" smtClean="0"/>
              <a:t> </a:t>
            </a:r>
            <a:r>
              <a:rPr lang="en-US" dirty="0" err="1" smtClean="0"/>
              <a:t>số</a:t>
            </a:r>
            <a:r>
              <a:rPr lang="en-US" dirty="0" smtClean="0"/>
              <a:t> </a:t>
            </a:r>
            <a:r>
              <a:rPr lang="en-US" dirty="0" err="1" smtClean="0"/>
              <a:t>và</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sai</a:t>
            </a:r>
            <a:r>
              <a:rPr lang="en-US" dirty="0" smtClean="0"/>
              <a:t> </a:t>
            </a:r>
            <a:r>
              <a:rPr lang="en-US" dirty="0" err="1" smtClean="0"/>
              <a:t>số</a:t>
            </a:r>
            <a:r>
              <a:rPr lang="en-US" dirty="0" smtClean="0"/>
              <a:t> </a:t>
            </a:r>
            <a:r>
              <a:rPr lang="en-US" dirty="0" err="1" smtClean="0"/>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smtClean="0"/>
              <a:t>thống</a:t>
            </a:r>
            <a:endParaRPr lang="en-US" dirty="0" smtClean="0"/>
          </a:p>
          <a:p>
            <a:pPr>
              <a:lnSpc>
                <a:spcPct val="150000"/>
              </a:lnSpc>
            </a:pPr>
            <a:r>
              <a:rPr lang="en-US" dirty="0"/>
              <a:t>Analog disturbances in a digital system </a:t>
            </a:r>
            <a:br>
              <a:rPr lang="en-US" dirty="0"/>
            </a:br>
            <a:r>
              <a:rPr lang="en-US" dirty="0" smtClean="0"/>
              <a:t> </a:t>
            </a:r>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3</a:t>
            </a:fld>
            <a:endParaRPr lang="en-US" dirty="0"/>
          </a:p>
        </p:txBody>
      </p:sp>
    </p:spTree>
    <p:custDataLst>
      <p:tags r:id="rId1"/>
    </p:custDataLst>
    <p:extLst>
      <p:ext uri="{BB962C8B-B14F-4D97-AF65-F5344CB8AC3E}">
        <p14:creationId xmlns:p14="http://schemas.microsoft.com/office/powerpoint/2010/main" val="1773003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Content Placeholder 5"/>
          <p:cNvSpPr>
            <a:spLocks noGrp="1"/>
          </p:cNvSpPr>
          <p:nvPr>
            <p:ph idx="1"/>
          </p:nvPr>
        </p:nvSpPr>
        <p:spPr/>
        <p:txBody>
          <a:bodyPr/>
          <a:lstStyle/>
          <a:p>
            <a:pPr>
              <a:lnSpc>
                <a:spcPct val="150000"/>
              </a:lnSpc>
            </a:pPr>
            <a:r>
              <a:rPr lang="en-US" dirty="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hệ</a:t>
            </a:r>
            <a:r>
              <a:rPr lang="en-US" dirty="0" smtClean="0"/>
              <a:t> </a:t>
            </a:r>
            <a:r>
              <a:rPr lang="en-US" dirty="0" err="1" smtClean="0"/>
              <a:t>thống</a:t>
            </a:r>
            <a:endParaRPr lang="en-US" dirty="0" smtClean="0"/>
          </a:p>
          <a:p>
            <a:pPr>
              <a:lnSpc>
                <a:spcPct val="150000"/>
              </a:lnSpc>
            </a:pPr>
            <a:r>
              <a:rPr lang="en-US" dirty="0" smtClean="0"/>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sai</a:t>
            </a:r>
            <a:r>
              <a:rPr lang="en-US" dirty="0" smtClean="0">
                <a:solidFill>
                  <a:schemeClr val="bg2">
                    <a:lumMod val="75000"/>
                  </a:schemeClr>
                </a:solidFill>
              </a:rPr>
              <a:t> </a:t>
            </a:r>
            <a:r>
              <a:rPr lang="en-US" dirty="0" err="1" smtClean="0">
                <a:solidFill>
                  <a:schemeClr val="bg2">
                    <a:lumMod val="75000"/>
                  </a:schemeClr>
                </a:solidFill>
              </a:rPr>
              <a:t>số</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giữa</a:t>
            </a:r>
            <a:r>
              <a:rPr lang="en-US" dirty="0" smtClean="0">
                <a:solidFill>
                  <a:schemeClr val="bg2">
                    <a:lumMod val="75000"/>
                  </a:schemeClr>
                </a:solidFill>
              </a:rPr>
              <a:t> </a:t>
            </a:r>
            <a:r>
              <a:rPr lang="en-US" dirty="0" err="1" smtClean="0">
                <a:solidFill>
                  <a:schemeClr val="bg2">
                    <a:lumMod val="75000"/>
                  </a:schemeClr>
                </a:solidFill>
              </a:rPr>
              <a:t>sai</a:t>
            </a:r>
            <a:r>
              <a:rPr lang="en-US" dirty="0" smtClean="0">
                <a:solidFill>
                  <a:schemeClr val="bg2">
                    <a:lumMod val="75000"/>
                  </a:schemeClr>
                </a:solidFill>
              </a:rPr>
              <a:t> </a:t>
            </a:r>
            <a:r>
              <a:rPr lang="en-US" dirty="0" err="1" smtClean="0">
                <a:solidFill>
                  <a:schemeClr val="bg2">
                    <a:lumMod val="75000"/>
                  </a:schemeClr>
                </a:solidFill>
              </a:rPr>
              <a:t>số</a:t>
            </a:r>
            <a:r>
              <a:rPr lang="en-US" dirty="0" smtClean="0">
                <a:solidFill>
                  <a:schemeClr val="bg2">
                    <a:lumMod val="75000"/>
                  </a:schemeClr>
                </a:solidFill>
              </a:rPr>
              <a:t> </a:t>
            </a:r>
            <a:r>
              <a:rPr lang="en-US" dirty="0" err="1" smtClean="0">
                <a:solidFill>
                  <a:schemeClr val="bg2">
                    <a:lumMod val="75000"/>
                  </a:schemeClr>
                </a:solidFill>
              </a:rPr>
              <a:t>và</a:t>
            </a:r>
            <a:r>
              <a:rPr lang="en-US" dirty="0">
                <a:solidFill>
                  <a:schemeClr val="bg2">
                    <a:lumMod val="75000"/>
                  </a:schemeClr>
                </a:solidFill>
              </a:rPr>
              <a:t> </a:t>
            </a:r>
            <a:r>
              <a:rPr lang="en-US" dirty="0" err="1">
                <a:solidFill>
                  <a:schemeClr val="bg2">
                    <a:lumMod val="75000"/>
                  </a:schemeClr>
                </a:solidFill>
              </a:rPr>
              <a:t>bậc</a:t>
            </a:r>
            <a:r>
              <a:rPr lang="en-US" dirty="0">
                <a:solidFill>
                  <a:schemeClr val="bg2">
                    <a:lumMod val="75000"/>
                  </a:schemeClr>
                </a:solidFill>
              </a:rPr>
              <a:t> </a:t>
            </a:r>
            <a:r>
              <a:rPr lang="en-US" dirty="0" err="1">
                <a:solidFill>
                  <a:schemeClr val="bg2">
                    <a:lumMod val="75000"/>
                  </a:schemeClr>
                </a:solidFill>
              </a:rPr>
              <a:t>của</a:t>
            </a:r>
            <a:r>
              <a:rPr lang="en-US" dirty="0">
                <a:solidFill>
                  <a:schemeClr val="bg2">
                    <a:lumMod val="75000"/>
                  </a:schemeClr>
                </a:solidFill>
              </a:rPr>
              <a:t> </a:t>
            </a:r>
            <a:r>
              <a:rPr lang="en-US" dirty="0" err="1">
                <a:solidFill>
                  <a:schemeClr val="bg2">
                    <a:lumMod val="75000"/>
                  </a:schemeClr>
                </a:solidFill>
              </a:rPr>
              <a:t>hệ</a:t>
            </a:r>
            <a:r>
              <a:rPr lang="en-US" dirty="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a:solidFill>
                  <a:schemeClr val="bg2">
                    <a:lumMod val="75000"/>
                  </a:schemeClr>
                </a:solidFill>
              </a:rPr>
              <a:t>Analog disturbances in a digital system </a:t>
            </a:r>
            <a:r>
              <a:rPr lang="en-US" dirty="0"/>
              <a:t/>
            </a:r>
            <a:br>
              <a:rPr lang="en-US" dirty="0"/>
            </a:br>
            <a:r>
              <a:rPr lang="en-US" dirty="0" smtClean="0"/>
              <a:t> </a:t>
            </a:r>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4</a:t>
            </a:fld>
            <a:endParaRPr lang="en-US" dirty="0"/>
          </a:p>
        </p:txBody>
      </p:sp>
    </p:spTree>
    <p:custDataLst>
      <p:tags r:id="rId1"/>
    </p:custDataLst>
    <p:extLst>
      <p:ext uri="{BB962C8B-B14F-4D97-AF65-F5344CB8AC3E}">
        <p14:creationId xmlns:p14="http://schemas.microsoft.com/office/powerpoint/2010/main" val="109518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đánh</a:t>
            </a:r>
            <a:r>
              <a:rPr lang="en-US" dirty="0"/>
              <a:t> </a:t>
            </a:r>
            <a:r>
              <a:rPr lang="en-US" dirty="0" err="1"/>
              <a:t>giá</a:t>
            </a:r>
            <a:r>
              <a:rPr lang="en-US" dirty="0"/>
              <a:t> </a:t>
            </a:r>
            <a:r>
              <a:rPr lang="en-US" dirty="0" err="1"/>
              <a:t>chất</a:t>
            </a:r>
            <a:r>
              <a:rPr lang="en-US" dirty="0"/>
              <a:t> </a:t>
            </a:r>
            <a:r>
              <a:rPr lang="en-US" dirty="0" err="1"/>
              <a:t>lượng</a:t>
            </a:r>
            <a:r>
              <a:rPr lang="en-US" dirty="0"/>
              <a:t> </a:t>
            </a:r>
            <a:r>
              <a:rPr lang="en-US" dirty="0" err="1"/>
              <a:t>làm</a:t>
            </a:r>
            <a:r>
              <a:rPr lang="en-US" dirty="0"/>
              <a:t> </a:t>
            </a:r>
            <a:r>
              <a:rPr lang="en-US" dirty="0" err="1"/>
              <a:t>việc</a:t>
            </a:r>
            <a:r>
              <a:rPr lang="en-US" dirty="0"/>
              <a:t> </a:t>
            </a:r>
            <a:r>
              <a:rPr lang="en-US" dirty="0" err="1"/>
              <a:t>hệ</a:t>
            </a:r>
            <a:r>
              <a:rPr lang="en-US" dirty="0"/>
              <a:t> </a:t>
            </a:r>
            <a:r>
              <a:rPr lang="en-US" dirty="0" err="1" smtClean="0"/>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a:t>
            </a:fld>
            <a:endParaRPr lang="en-US" dirty="0"/>
          </a:p>
        </p:txBody>
      </p:sp>
      <p:sp>
        <p:nvSpPr>
          <p:cNvPr id="6" name="Content Placeholder 5"/>
          <p:cNvSpPr>
            <a:spLocks noGrp="1"/>
          </p:cNvSpPr>
          <p:nvPr>
            <p:ph idx="1"/>
          </p:nvPr>
        </p:nvSpPr>
        <p:spPr>
          <a:xfrm>
            <a:off x="693844" y="1621284"/>
            <a:ext cx="11151870" cy="545585"/>
          </a:xfrm>
        </p:spPr>
        <p:txBody>
          <a:bodyPr/>
          <a:lstStyle/>
          <a:p>
            <a:r>
              <a:rPr lang="en-US" dirty="0" smtClean="0"/>
              <a:t>Sai </a:t>
            </a:r>
            <a:r>
              <a:rPr lang="en-US" dirty="0" err="1" smtClean="0"/>
              <a:t>số</a:t>
            </a:r>
            <a:r>
              <a:rPr lang="en-US" dirty="0" smtClean="0"/>
              <a:t> </a:t>
            </a:r>
            <a:r>
              <a:rPr lang="en-US" dirty="0" err="1" smtClean="0"/>
              <a:t>bám</a:t>
            </a:r>
            <a:r>
              <a:rPr lang="en-US" dirty="0" smtClean="0"/>
              <a:t> </a:t>
            </a:r>
            <a:r>
              <a:rPr lang="en-US" dirty="0" err="1" smtClean="0"/>
              <a:t>là</a:t>
            </a:r>
            <a:r>
              <a:rPr lang="en-US" dirty="0" smtClean="0"/>
              <a:t> </a:t>
            </a:r>
            <a:r>
              <a:rPr lang="en-US" dirty="0" err="1" smtClean="0"/>
              <a:t>sai</a:t>
            </a:r>
            <a:r>
              <a:rPr lang="en-US" dirty="0" smtClean="0"/>
              <a:t> </a:t>
            </a:r>
            <a:r>
              <a:rPr lang="en-US" dirty="0" err="1" smtClean="0"/>
              <a:t>lệch</a:t>
            </a:r>
            <a:r>
              <a:rPr lang="en-US" dirty="0" smtClean="0"/>
              <a:t> </a:t>
            </a:r>
            <a:r>
              <a:rPr lang="en-US" dirty="0" err="1" smtClean="0"/>
              <a:t>giữa</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đầu</a:t>
            </a:r>
            <a:r>
              <a:rPr lang="en-US" dirty="0" smtClean="0"/>
              <a:t> </a:t>
            </a:r>
            <a:r>
              <a:rPr lang="en-US" dirty="0" err="1" smtClean="0"/>
              <a:t>ra</a:t>
            </a:r>
            <a:r>
              <a:rPr lang="en-US" dirty="0" smtClean="0"/>
              <a:t> so </a:t>
            </a:r>
            <a:r>
              <a:rPr lang="en-US" dirty="0" err="1" smtClean="0"/>
              <a:t>với</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chuẩn</a:t>
            </a:r>
            <a:endParaRPr lang="en-US" dirty="0"/>
          </a:p>
        </p:txBody>
      </p:sp>
      <p:grpSp>
        <p:nvGrpSpPr>
          <p:cNvPr id="43" name="Group 42"/>
          <p:cNvGrpSpPr/>
          <p:nvPr/>
        </p:nvGrpSpPr>
        <p:grpSpPr>
          <a:xfrm>
            <a:off x="6589009" y="2027535"/>
            <a:ext cx="5138171" cy="760921"/>
            <a:chOff x="6589009" y="3307423"/>
            <a:chExt cx="5138171" cy="760921"/>
          </a:xfrm>
        </p:grpSpPr>
        <p:graphicFrame>
          <p:nvGraphicFramePr>
            <p:cNvPr id="7" name="Object 6"/>
            <p:cNvGraphicFramePr>
              <a:graphicFrameLocks noChangeAspect="1"/>
            </p:cNvGraphicFramePr>
            <p:nvPr>
              <p:extLst>
                <p:ext uri="{D42A27DB-BD31-4B8C-83A1-F6EECF244321}">
                  <p14:modId xmlns:p14="http://schemas.microsoft.com/office/powerpoint/2010/main" val="3578222290"/>
                </p:ext>
              </p:extLst>
            </p:nvPr>
          </p:nvGraphicFramePr>
          <p:xfrm>
            <a:off x="8407897" y="3357272"/>
            <a:ext cx="786804" cy="484187"/>
          </p:xfrm>
          <a:graphic>
            <a:graphicData uri="http://schemas.openxmlformats.org/presentationml/2006/ole">
              <mc:AlternateContent xmlns:mc="http://schemas.openxmlformats.org/markup-compatibility/2006">
                <mc:Choice xmlns:v="urn:schemas-microsoft-com:vml" Requires="v">
                  <p:oleObj spid="_x0000_s1379" name="Equation" r:id="rId5" imgW="330120" imgH="203040" progId="Equation.DSMT4">
                    <p:embed/>
                  </p:oleObj>
                </mc:Choice>
                <mc:Fallback>
                  <p:oleObj name="Equation" r:id="rId5" imgW="330120" imgH="203040" progId="Equation.DSMT4">
                    <p:embed/>
                    <p:pic>
                      <p:nvPicPr>
                        <p:cNvPr id="0" name=""/>
                        <p:cNvPicPr/>
                        <p:nvPr/>
                      </p:nvPicPr>
                      <p:blipFill>
                        <a:blip r:embed="rId6"/>
                        <a:stretch>
                          <a:fillRect/>
                        </a:stretch>
                      </p:blipFill>
                      <p:spPr>
                        <a:xfrm>
                          <a:off x="8407897" y="3357272"/>
                          <a:ext cx="786804" cy="484187"/>
                        </a:xfrm>
                        <a:prstGeom prst="rect">
                          <a:avLst/>
                        </a:prstGeom>
                        <a:ln w="19050">
                          <a:solidFill>
                            <a:schemeClr val="tx1"/>
                          </a:solid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84584377"/>
                </p:ext>
              </p:extLst>
            </p:nvPr>
          </p:nvGraphicFramePr>
          <p:xfrm>
            <a:off x="9736668" y="3328988"/>
            <a:ext cx="1211263" cy="544512"/>
          </p:xfrm>
          <a:graphic>
            <a:graphicData uri="http://schemas.openxmlformats.org/presentationml/2006/ole">
              <mc:AlternateContent xmlns:mc="http://schemas.openxmlformats.org/markup-compatibility/2006">
                <mc:Choice xmlns:v="urn:schemas-microsoft-com:vml" Requires="v">
                  <p:oleObj spid="_x0000_s1380" name="Equation" r:id="rId7" imgW="507960" imgH="228600" progId="Equation.DSMT4">
                    <p:embed/>
                  </p:oleObj>
                </mc:Choice>
                <mc:Fallback>
                  <p:oleObj name="Equation" r:id="rId7" imgW="507960" imgH="228600" progId="Equation.DSMT4">
                    <p:embed/>
                    <p:pic>
                      <p:nvPicPr>
                        <p:cNvPr id="0" name=""/>
                        <p:cNvPicPr/>
                        <p:nvPr/>
                      </p:nvPicPr>
                      <p:blipFill>
                        <a:blip r:embed="rId8"/>
                        <a:stretch>
                          <a:fillRect/>
                        </a:stretch>
                      </p:blipFill>
                      <p:spPr>
                        <a:xfrm>
                          <a:off x="9736668" y="3328988"/>
                          <a:ext cx="1211263" cy="544512"/>
                        </a:xfrm>
                        <a:prstGeom prst="rect">
                          <a:avLst/>
                        </a:prstGeom>
                        <a:ln w="19050">
                          <a:solidFill>
                            <a:schemeClr val="tx1"/>
                          </a:solidFill>
                        </a:ln>
                      </p:spPr>
                    </p:pic>
                  </p:oleObj>
                </mc:Fallback>
              </mc:AlternateContent>
            </a:graphicData>
          </a:graphic>
        </p:graphicFrame>
        <p:sp>
          <p:nvSpPr>
            <p:cNvPr id="9" name="Flowchart: Summing Junction 8"/>
            <p:cNvSpPr/>
            <p:nvPr/>
          </p:nvSpPr>
          <p:spPr>
            <a:xfrm>
              <a:off x="7376410" y="3436647"/>
              <a:ext cx="321733" cy="320145"/>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a:stCxn id="9" idx="6"/>
              <a:endCxn id="7" idx="1"/>
            </p:cNvCxnSpPr>
            <p:nvPr/>
          </p:nvCxnSpPr>
          <p:spPr>
            <a:xfrm>
              <a:off x="7698143" y="3596720"/>
              <a:ext cx="709754" cy="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a:off x="9194701" y="3599365"/>
              <a:ext cx="541967" cy="1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p:cNvCxnSpPr>
            <p:nvPr/>
          </p:nvCxnSpPr>
          <p:spPr>
            <a:xfrm flipV="1">
              <a:off x="10947931" y="3594416"/>
              <a:ext cx="779249" cy="6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a:off x="6589009" y="3596719"/>
              <a:ext cx="78740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9" idx="4"/>
            </p:cNvCxnSpPr>
            <p:nvPr/>
          </p:nvCxnSpPr>
          <p:spPr>
            <a:xfrm rot="10800000" flipV="1">
              <a:off x="7537277" y="3601244"/>
              <a:ext cx="3800278" cy="155548"/>
            </a:xfrm>
            <a:prstGeom prst="bentConnector4">
              <a:avLst>
                <a:gd name="adj1" fmla="val -17"/>
                <a:gd name="adj2" fmla="val 4592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98630" y="3307423"/>
              <a:ext cx="300082" cy="369332"/>
            </a:xfrm>
            <a:prstGeom prst="rect">
              <a:avLst/>
            </a:prstGeom>
            <a:noFill/>
          </p:spPr>
          <p:txBody>
            <a:bodyPr wrap="none" rtlCol="0">
              <a:spAutoFit/>
            </a:bodyPr>
            <a:lstStyle/>
            <a:p>
              <a:r>
                <a:rPr lang="en-US" dirty="0" smtClean="0"/>
                <a:t>+</a:t>
              </a:r>
              <a:endParaRPr lang="en-US" dirty="0"/>
            </a:p>
          </p:txBody>
        </p:sp>
        <p:sp>
          <p:nvSpPr>
            <p:cNvPr id="32" name="TextBox 31"/>
            <p:cNvSpPr txBox="1"/>
            <p:nvPr/>
          </p:nvSpPr>
          <p:spPr>
            <a:xfrm>
              <a:off x="7248671" y="3699012"/>
              <a:ext cx="255198" cy="369332"/>
            </a:xfrm>
            <a:prstGeom prst="rect">
              <a:avLst/>
            </a:prstGeom>
            <a:noFill/>
          </p:spPr>
          <p:txBody>
            <a:bodyPr wrap="none" rtlCol="0">
              <a:spAutoFit/>
            </a:bodyPr>
            <a:lstStyle/>
            <a:p>
              <a:r>
                <a:rPr lang="en-US" dirty="0" smtClean="0"/>
                <a:t>-</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3049885373"/>
                </p:ext>
              </p:extLst>
            </p:nvPr>
          </p:nvGraphicFramePr>
          <p:xfrm>
            <a:off x="6610900" y="3357272"/>
            <a:ext cx="330200" cy="203200"/>
          </p:xfrm>
          <a:graphic>
            <a:graphicData uri="http://schemas.openxmlformats.org/presentationml/2006/ole">
              <mc:AlternateContent xmlns:mc="http://schemas.openxmlformats.org/markup-compatibility/2006">
                <mc:Choice xmlns:v="urn:schemas-microsoft-com:vml" Requires="v">
                  <p:oleObj spid="_x0000_s1381"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6610900" y="3357272"/>
                          <a:ext cx="330200" cy="2032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596143363"/>
                </p:ext>
              </p:extLst>
            </p:nvPr>
          </p:nvGraphicFramePr>
          <p:xfrm>
            <a:off x="7790783" y="3373279"/>
            <a:ext cx="330200" cy="203200"/>
          </p:xfrm>
          <a:graphic>
            <a:graphicData uri="http://schemas.openxmlformats.org/presentationml/2006/ole">
              <mc:AlternateContent xmlns:mc="http://schemas.openxmlformats.org/markup-compatibility/2006">
                <mc:Choice xmlns:v="urn:schemas-microsoft-com:vml" Requires="v">
                  <p:oleObj spid="_x0000_s1382" name="Equation" r:id="rId11" imgW="330120" imgH="203040" progId="Equation.DSMT4">
                    <p:embed/>
                  </p:oleObj>
                </mc:Choice>
                <mc:Fallback>
                  <p:oleObj name="Equation" r:id="rId11" imgW="330120" imgH="203040" progId="Equation.DSMT4">
                    <p:embed/>
                    <p:pic>
                      <p:nvPicPr>
                        <p:cNvPr id="0" name=""/>
                        <p:cNvPicPr/>
                        <p:nvPr/>
                      </p:nvPicPr>
                      <p:blipFill>
                        <a:blip r:embed="rId12"/>
                        <a:stretch>
                          <a:fillRect/>
                        </a:stretch>
                      </p:blipFill>
                      <p:spPr>
                        <a:xfrm>
                          <a:off x="7790783" y="3373279"/>
                          <a:ext cx="330200" cy="2032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689718406"/>
                </p:ext>
              </p:extLst>
            </p:nvPr>
          </p:nvGraphicFramePr>
          <p:xfrm>
            <a:off x="11235342" y="3351793"/>
            <a:ext cx="317500" cy="203200"/>
          </p:xfrm>
          <a:graphic>
            <a:graphicData uri="http://schemas.openxmlformats.org/presentationml/2006/ole">
              <mc:AlternateContent xmlns:mc="http://schemas.openxmlformats.org/markup-compatibility/2006">
                <mc:Choice xmlns:v="urn:schemas-microsoft-com:vml" Requires="v">
                  <p:oleObj spid="_x0000_s1383" name="Equation" r:id="rId13" imgW="317160" imgH="203040" progId="Equation.DSMT4">
                    <p:embed/>
                  </p:oleObj>
                </mc:Choice>
                <mc:Fallback>
                  <p:oleObj name="Equation" r:id="rId13" imgW="317160" imgH="203040" progId="Equation.DSMT4">
                    <p:embed/>
                    <p:pic>
                      <p:nvPicPr>
                        <p:cNvPr id="0" name=""/>
                        <p:cNvPicPr/>
                        <p:nvPr/>
                      </p:nvPicPr>
                      <p:blipFill>
                        <a:blip r:embed="rId14"/>
                        <a:stretch>
                          <a:fillRect/>
                        </a:stretch>
                      </p:blipFill>
                      <p:spPr>
                        <a:xfrm>
                          <a:off x="11235342" y="3351793"/>
                          <a:ext cx="317500" cy="203200"/>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4283467626"/>
                </p:ext>
              </p:extLst>
            </p:nvPr>
          </p:nvGraphicFramePr>
          <p:xfrm>
            <a:off x="9274001" y="3335577"/>
            <a:ext cx="342900" cy="203200"/>
          </p:xfrm>
          <a:graphic>
            <a:graphicData uri="http://schemas.openxmlformats.org/presentationml/2006/ole">
              <mc:AlternateContent xmlns:mc="http://schemas.openxmlformats.org/markup-compatibility/2006">
                <mc:Choice xmlns:v="urn:schemas-microsoft-com:vml" Requires="v">
                  <p:oleObj spid="_x0000_s1384" name="Equation" r:id="rId15" imgW="342720" imgH="203040" progId="Equation.DSMT4">
                    <p:embed/>
                  </p:oleObj>
                </mc:Choice>
                <mc:Fallback>
                  <p:oleObj name="Equation" r:id="rId15" imgW="342720" imgH="203040" progId="Equation.DSMT4">
                    <p:embed/>
                    <p:pic>
                      <p:nvPicPr>
                        <p:cNvPr id="0" name=""/>
                        <p:cNvPicPr/>
                        <p:nvPr/>
                      </p:nvPicPr>
                      <p:blipFill>
                        <a:blip r:embed="rId16"/>
                        <a:stretch>
                          <a:fillRect/>
                        </a:stretch>
                      </p:blipFill>
                      <p:spPr>
                        <a:xfrm>
                          <a:off x="9274001" y="3335577"/>
                          <a:ext cx="342900" cy="203200"/>
                        </a:xfrm>
                        <a:prstGeom prst="rect">
                          <a:avLst/>
                        </a:prstGeom>
                      </p:spPr>
                    </p:pic>
                  </p:oleObj>
                </mc:Fallback>
              </mc:AlternateContent>
            </a:graphicData>
          </a:graphic>
        </p:graphicFrame>
      </p:grpSp>
      <p:graphicFrame>
        <p:nvGraphicFramePr>
          <p:cNvPr id="44" name="Object 43"/>
          <p:cNvGraphicFramePr>
            <a:graphicFrameLocks noChangeAspect="1"/>
          </p:cNvGraphicFramePr>
          <p:nvPr>
            <p:extLst>
              <p:ext uri="{D42A27DB-BD31-4B8C-83A1-F6EECF244321}">
                <p14:modId xmlns:p14="http://schemas.microsoft.com/office/powerpoint/2010/main" val="3235535733"/>
              </p:ext>
            </p:extLst>
          </p:nvPr>
        </p:nvGraphicFramePr>
        <p:xfrm>
          <a:off x="2084545" y="2240873"/>
          <a:ext cx="2377880" cy="475576"/>
        </p:xfrm>
        <a:graphic>
          <a:graphicData uri="http://schemas.openxmlformats.org/presentationml/2006/ole">
            <mc:AlternateContent xmlns:mc="http://schemas.openxmlformats.org/markup-compatibility/2006">
              <mc:Choice xmlns:v="urn:schemas-microsoft-com:vml" Requires="v">
                <p:oleObj spid="_x0000_s1385" name="Equation" r:id="rId17" imgW="1015920" imgH="203040" progId="Equation.DSMT4">
                  <p:embed/>
                </p:oleObj>
              </mc:Choice>
              <mc:Fallback>
                <p:oleObj name="Equation" r:id="rId17" imgW="1015920" imgH="203040" progId="Equation.DSMT4">
                  <p:embed/>
                  <p:pic>
                    <p:nvPicPr>
                      <p:cNvPr id="0" name=""/>
                      <p:cNvPicPr/>
                      <p:nvPr/>
                    </p:nvPicPr>
                    <p:blipFill>
                      <a:blip r:embed="rId18"/>
                      <a:stretch>
                        <a:fillRect/>
                      </a:stretch>
                    </p:blipFill>
                    <p:spPr>
                      <a:xfrm>
                        <a:off x="2084545" y="2240873"/>
                        <a:ext cx="2377880" cy="475576"/>
                      </a:xfrm>
                      <a:prstGeom prst="rect">
                        <a:avLst/>
                      </a:prstGeom>
                    </p:spPr>
                  </p:pic>
                </p:oleObj>
              </mc:Fallback>
            </mc:AlternateContent>
          </a:graphicData>
        </a:graphic>
      </p:graphicFrame>
      <p:sp>
        <p:nvSpPr>
          <p:cNvPr id="45" name="Content Placeholder 5"/>
          <p:cNvSpPr txBox="1">
            <a:spLocks/>
          </p:cNvSpPr>
          <p:nvPr/>
        </p:nvSpPr>
        <p:spPr>
          <a:xfrm>
            <a:off x="693844" y="3059132"/>
            <a:ext cx="11151870" cy="545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Đối</a:t>
            </a:r>
            <a:r>
              <a:rPr lang="en-US" dirty="0" smtClean="0"/>
              <a:t> </a:t>
            </a:r>
            <a:r>
              <a:rPr lang="en-US" dirty="0" err="1" smtClean="0"/>
              <a:t>với</a:t>
            </a:r>
            <a:r>
              <a:rPr lang="en-US" dirty="0" smtClean="0"/>
              <a:t> </a:t>
            </a:r>
            <a:r>
              <a:rPr lang="en-US" dirty="0" err="1" smtClean="0"/>
              <a:t>hệ</a:t>
            </a:r>
            <a:r>
              <a:rPr lang="en-US" dirty="0" smtClean="0"/>
              <a:t> </a:t>
            </a:r>
            <a:r>
              <a:rPr lang="en-US" dirty="0" err="1" smtClean="0"/>
              <a:t>kín</a:t>
            </a:r>
            <a:r>
              <a:rPr lang="en-US" dirty="0" smtClean="0"/>
              <a:t> (closed-loop system) ta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lại</a:t>
            </a:r>
            <a:endParaRPr lang="en-US" dirty="0"/>
          </a:p>
        </p:txBody>
      </p:sp>
      <p:graphicFrame>
        <p:nvGraphicFramePr>
          <p:cNvPr id="46" name="Object 45"/>
          <p:cNvGraphicFramePr>
            <a:graphicFrameLocks noChangeAspect="1"/>
          </p:cNvGraphicFramePr>
          <p:nvPr>
            <p:extLst>
              <p:ext uri="{D42A27DB-BD31-4B8C-83A1-F6EECF244321}">
                <p14:modId xmlns:p14="http://schemas.microsoft.com/office/powerpoint/2010/main" val="1079622546"/>
              </p:ext>
            </p:extLst>
          </p:nvPr>
        </p:nvGraphicFramePr>
        <p:xfrm>
          <a:off x="1929730" y="3437440"/>
          <a:ext cx="5168900" cy="1519237"/>
        </p:xfrm>
        <a:graphic>
          <a:graphicData uri="http://schemas.openxmlformats.org/presentationml/2006/ole">
            <mc:AlternateContent xmlns:mc="http://schemas.openxmlformats.org/markup-compatibility/2006">
              <mc:Choice xmlns:v="urn:schemas-microsoft-com:vml" Requires="v">
                <p:oleObj spid="_x0000_s1386" name="Equation" r:id="rId19" imgW="2247840" imgH="660240" progId="Equation.DSMT4">
                  <p:embed/>
                </p:oleObj>
              </mc:Choice>
              <mc:Fallback>
                <p:oleObj name="Equation" r:id="rId19" imgW="2247840" imgH="660240" progId="Equation.DSMT4">
                  <p:embed/>
                  <p:pic>
                    <p:nvPicPr>
                      <p:cNvPr id="0" name=""/>
                      <p:cNvPicPr/>
                      <p:nvPr/>
                    </p:nvPicPr>
                    <p:blipFill>
                      <a:blip r:embed="rId20"/>
                      <a:stretch>
                        <a:fillRect/>
                      </a:stretch>
                    </p:blipFill>
                    <p:spPr>
                      <a:xfrm>
                        <a:off x="1929730" y="3437440"/>
                        <a:ext cx="5168900" cy="1519237"/>
                      </a:xfrm>
                      <a:prstGeom prst="rect">
                        <a:avLst/>
                      </a:prstGeom>
                    </p:spPr>
                  </p:pic>
                </p:oleObj>
              </mc:Fallback>
            </mc:AlternateContent>
          </a:graphicData>
        </a:graphic>
      </p:graphicFrame>
      <p:sp>
        <p:nvSpPr>
          <p:cNvPr id="47" name="Content Placeholder 5"/>
          <p:cNvSpPr txBox="1">
            <a:spLocks/>
          </p:cNvSpPr>
          <p:nvPr/>
        </p:nvSpPr>
        <p:spPr>
          <a:xfrm>
            <a:off x="697235" y="4891372"/>
            <a:ext cx="11151870" cy="545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Áp</a:t>
            </a:r>
            <a:r>
              <a:rPr lang="en-US" dirty="0" smtClean="0"/>
              <a:t> </a:t>
            </a:r>
            <a:r>
              <a:rPr lang="en-US" dirty="0" err="1" smtClean="0"/>
              <a:t>dụng</a:t>
            </a:r>
            <a:r>
              <a:rPr lang="en-US" dirty="0" smtClean="0"/>
              <a:t> </a:t>
            </a:r>
            <a:r>
              <a:rPr lang="en-US" dirty="0" err="1" smtClean="0"/>
              <a:t>định</a:t>
            </a:r>
            <a:r>
              <a:rPr lang="en-US" dirty="0" smtClean="0"/>
              <a:t> </a:t>
            </a:r>
            <a:r>
              <a:rPr lang="en-US" dirty="0" err="1" smtClean="0"/>
              <a:t>lý</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cuối</a:t>
            </a:r>
            <a:r>
              <a:rPr lang="en-US" dirty="0" smtClean="0"/>
              <a:t> </a:t>
            </a:r>
            <a:r>
              <a:rPr lang="en-US" dirty="0" err="1" smtClean="0"/>
              <a:t>của</a:t>
            </a:r>
            <a:r>
              <a:rPr lang="en-US" dirty="0" smtClean="0"/>
              <a:t> </a:t>
            </a:r>
            <a:r>
              <a:rPr lang="en-US" dirty="0" err="1" smtClean="0"/>
              <a:t>hàm</a:t>
            </a:r>
            <a:r>
              <a:rPr lang="en-US" dirty="0" smtClean="0"/>
              <a:t> </a:t>
            </a:r>
            <a:r>
              <a:rPr lang="en-US" dirty="0" err="1" smtClean="0"/>
              <a:t>gốc</a:t>
            </a:r>
            <a:endParaRPr lang="en-US" dirty="0"/>
          </a:p>
        </p:txBody>
      </p:sp>
      <p:graphicFrame>
        <p:nvGraphicFramePr>
          <p:cNvPr id="48" name="Object 47"/>
          <p:cNvGraphicFramePr>
            <a:graphicFrameLocks noChangeAspect="1"/>
          </p:cNvGraphicFramePr>
          <p:nvPr>
            <p:extLst>
              <p:ext uri="{D42A27DB-BD31-4B8C-83A1-F6EECF244321}">
                <p14:modId xmlns:p14="http://schemas.microsoft.com/office/powerpoint/2010/main" val="2194009986"/>
              </p:ext>
            </p:extLst>
          </p:nvPr>
        </p:nvGraphicFramePr>
        <p:xfrm>
          <a:off x="1576388" y="5300663"/>
          <a:ext cx="9672637" cy="657225"/>
        </p:xfrm>
        <a:graphic>
          <a:graphicData uri="http://schemas.openxmlformats.org/presentationml/2006/ole">
            <mc:AlternateContent xmlns:mc="http://schemas.openxmlformats.org/markup-compatibility/2006">
              <mc:Choice xmlns:v="urn:schemas-microsoft-com:vml" Requires="v">
                <p:oleObj spid="_x0000_s1387" name="Equation" r:id="rId21" imgW="4483080" imgH="304560" progId="Equation.DSMT4">
                  <p:embed/>
                </p:oleObj>
              </mc:Choice>
              <mc:Fallback>
                <p:oleObj name="Equation" r:id="rId21" imgW="4483080" imgH="304560" progId="Equation.DSMT4">
                  <p:embed/>
                  <p:pic>
                    <p:nvPicPr>
                      <p:cNvPr id="0" name=""/>
                      <p:cNvPicPr/>
                      <p:nvPr/>
                    </p:nvPicPr>
                    <p:blipFill>
                      <a:blip r:embed="rId22"/>
                      <a:stretch>
                        <a:fillRect/>
                      </a:stretch>
                    </p:blipFill>
                    <p:spPr>
                      <a:xfrm>
                        <a:off x="1576388" y="5300663"/>
                        <a:ext cx="9672637" cy="657225"/>
                      </a:xfrm>
                      <a:prstGeom prst="rect">
                        <a:avLst/>
                      </a:prstGeom>
                      <a:noFill/>
                      <a:ln>
                        <a:noFill/>
                      </a:ln>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2892461548"/>
              </p:ext>
            </p:extLst>
          </p:nvPr>
        </p:nvGraphicFramePr>
        <p:xfrm>
          <a:off x="1754188" y="5891213"/>
          <a:ext cx="4276725" cy="558800"/>
        </p:xfrm>
        <a:graphic>
          <a:graphicData uri="http://schemas.openxmlformats.org/presentationml/2006/ole">
            <mc:AlternateContent xmlns:mc="http://schemas.openxmlformats.org/markup-compatibility/2006">
              <mc:Choice xmlns:v="urn:schemas-microsoft-com:vml" Requires="v">
                <p:oleObj spid="_x0000_s1388" name="Equation" r:id="rId23" imgW="1942920" imgH="253800" progId="Equation.DSMT4">
                  <p:embed/>
                </p:oleObj>
              </mc:Choice>
              <mc:Fallback>
                <p:oleObj name="Equation" r:id="rId23" imgW="1942920" imgH="253800" progId="Equation.DSMT4">
                  <p:embed/>
                  <p:pic>
                    <p:nvPicPr>
                      <p:cNvPr id="0" name=""/>
                      <p:cNvPicPr/>
                      <p:nvPr/>
                    </p:nvPicPr>
                    <p:blipFill>
                      <a:blip r:embed="rId24"/>
                      <a:stretch>
                        <a:fillRect/>
                      </a:stretch>
                    </p:blipFill>
                    <p:spPr>
                      <a:xfrm>
                        <a:off x="1754188" y="5891213"/>
                        <a:ext cx="4276725" cy="558800"/>
                      </a:xfrm>
                      <a:prstGeom prst="rect">
                        <a:avLst/>
                      </a:prstGeom>
                      <a:solidFill>
                        <a:schemeClr val="accent6">
                          <a:lumMod val="20000"/>
                          <a:lumOff val="80000"/>
                        </a:schemeClr>
                      </a:solidFill>
                    </p:spPr>
                  </p:pic>
                </p:oleObj>
              </mc:Fallback>
            </mc:AlternateContent>
          </a:graphicData>
        </a:graphic>
      </p:graphicFrame>
    </p:spTree>
    <p:custDataLst>
      <p:tags r:id="rId2"/>
    </p:custDataLst>
    <p:extLst>
      <p:ext uri="{BB962C8B-B14F-4D97-AF65-F5344CB8AC3E}">
        <p14:creationId xmlns:p14="http://schemas.microsoft.com/office/powerpoint/2010/main" val="531379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đánh</a:t>
            </a:r>
            <a:r>
              <a:rPr lang="en-US" dirty="0"/>
              <a:t> </a:t>
            </a:r>
            <a:r>
              <a:rPr lang="en-US" dirty="0" err="1"/>
              <a:t>giá</a:t>
            </a:r>
            <a:r>
              <a:rPr lang="en-US" dirty="0"/>
              <a:t> </a:t>
            </a:r>
            <a:r>
              <a:rPr lang="en-US" dirty="0" err="1"/>
              <a:t>chất</a:t>
            </a:r>
            <a:r>
              <a:rPr lang="en-US" dirty="0"/>
              <a:t> </a:t>
            </a:r>
            <a:r>
              <a:rPr lang="en-US" dirty="0" err="1"/>
              <a:t>lượng</a:t>
            </a:r>
            <a:r>
              <a:rPr lang="en-US" dirty="0"/>
              <a:t> </a:t>
            </a:r>
            <a:r>
              <a:rPr lang="en-US" dirty="0" err="1"/>
              <a:t>làm</a:t>
            </a:r>
            <a:r>
              <a:rPr lang="en-US" dirty="0"/>
              <a:t> </a:t>
            </a:r>
            <a:r>
              <a:rPr lang="en-US" dirty="0" err="1"/>
              <a:t>việc</a:t>
            </a:r>
            <a:r>
              <a:rPr lang="en-US" dirty="0"/>
              <a:t> </a:t>
            </a:r>
            <a:r>
              <a:rPr lang="en-US" dirty="0" err="1"/>
              <a:t>hệ</a:t>
            </a:r>
            <a:r>
              <a:rPr lang="en-US" dirty="0"/>
              <a:t> </a:t>
            </a:r>
            <a:r>
              <a:rPr lang="en-US" dirty="0" err="1" smtClean="0"/>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a:t>
            </a:fld>
            <a:endParaRPr lang="en-US" dirty="0"/>
          </a:p>
        </p:txBody>
      </p:sp>
      <p:sp>
        <p:nvSpPr>
          <p:cNvPr id="6" name="Content Placeholder 5"/>
          <p:cNvSpPr>
            <a:spLocks noGrp="1"/>
          </p:cNvSpPr>
          <p:nvPr>
            <p:ph idx="1"/>
          </p:nvPr>
        </p:nvSpPr>
        <p:spPr>
          <a:xfrm>
            <a:off x="412488" y="1769953"/>
            <a:ext cx="11151870" cy="937370"/>
          </a:xfrm>
        </p:spPr>
        <p:txBody>
          <a:bodyPr>
            <a:normAutofit/>
          </a:bodyPr>
          <a:lstStyle/>
          <a:p>
            <a:r>
              <a:rPr lang="en-US" dirty="0" err="1" smtClean="0"/>
              <a:t>Hàm</a:t>
            </a:r>
            <a:r>
              <a:rPr lang="en-US" dirty="0" smtClean="0"/>
              <a:t> </a:t>
            </a:r>
            <a:r>
              <a:rPr lang="en-US" dirty="0" err="1" smtClean="0"/>
              <a:t>ảnh</a:t>
            </a:r>
            <a:r>
              <a:rPr lang="en-US" dirty="0" smtClean="0"/>
              <a:t> Z </a:t>
            </a:r>
            <a:r>
              <a:rPr lang="en-US" dirty="0" err="1" smtClean="0"/>
              <a:t>của</a:t>
            </a:r>
            <a:r>
              <a:rPr lang="en-US" dirty="0" smtClean="0"/>
              <a:t> </a:t>
            </a:r>
            <a:r>
              <a:rPr lang="en-US" dirty="0" err="1" smtClean="0"/>
              <a:t>sai</a:t>
            </a:r>
            <a:r>
              <a:rPr lang="en-US" dirty="0" smtClean="0"/>
              <a:t> </a:t>
            </a:r>
            <a:r>
              <a:rPr lang="en-US" dirty="0" err="1" smtClean="0"/>
              <a:t>số</a:t>
            </a:r>
            <a:r>
              <a:rPr lang="en-US" dirty="0" smtClean="0"/>
              <a:t> </a:t>
            </a:r>
            <a:r>
              <a:rPr lang="en-US" dirty="0" err="1" smtClean="0"/>
              <a:t>bám</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theo</a:t>
            </a:r>
            <a:r>
              <a:rPr lang="en-US" dirty="0"/>
              <a:t/>
            </a:r>
            <a:br>
              <a:rPr lang="en-US" dirty="0"/>
            </a:br>
            <a:endParaRPr lang="en-US" dirty="0"/>
          </a:p>
        </p:txBody>
      </p:sp>
      <p:graphicFrame>
        <p:nvGraphicFramePr>
          <p:cNvPr id="49" name="Object 48"/>
          <p:cNvGraphicFramePr>
            <a:graphicFrameLocks noChangeAspect="1"/>
          </p:cNvGraphicFramePr>
          <p:nvPr>
            <p:extLst>
              <p:ext uri="{D42A27DB-BD31-4B8C-83A1-F6EECF244321}">
                <p14:modId xmlns:p14="http://schemas.microsoft.com/office/powerpoint/2010/main" val="1364802969"/>
              </p:ext>
            </p:extLst>
          </p:nvPr>
        </p:nvGraphicFramePr>
        <p:xfrm>
          <a:off x="650875" y="3338513"/>
          <a:ext cx="5448300" cy="1036637"/>
        </p:xfrm>
        <a:graphic>
          <a:graphicData uri="http://schemas.openxmlformats.org/presentationml/2006/ole">
            <mc:AlternateContent xmlns:mc="http://schemas.openxmlformats.org/markup-compatibility/2006">
              <mc:Choice xmlns:v="urn:schemas-microsoft-com:vml" Requires="v">
                <p:oleObj spid="_x0000_s2357" name="Equation" r:id="rId5" imgW="2476440" imgH="469800" progId="Equation.DSMT4">
                  <p:embed/>
                </p:oleObj>
              </mc:Choice>
              <mc:Fallback>
                <p:oleObj name="Equation" r:id="rId5" imgW="2476440" imgH="469800" progId="Equation.DSMT4">
                  <p:embed/>
                  <p:pic>
                    <p:nvPicPr>
                      <p:cNvPr id="49" name="Object 48"/>
                      <p:cNvPicPr/>
                      <p:nvPr/>
                    </p:nvPicPr>
                    <p:blipFill>
                      <a:blip r:embed="rId6"/>
                      <a:stretch>
                        <a:fillRect/>
                      </a:stretch>
                    </p:blipFill>
                    <p:spPr>
                      <a:xfrm>
                        <a:off x="650875" y="3338513"/>
                        <a:ext cx="5448300" cy="1036637"/>
                      </a:xfrm>
                      <a:prstGeom prst="rect">
                        <a:avLst/>
                      </a:prstGeom>
                      <a:solidFill>
                        <a:schemeClr val="accent6">
                          <a:lumMod val="20000"/>
                          <a:lumOff val="80000"/>
                        </a:schemeClr>
                      </a:solidFill>
                    </p:spPr>
                  </p:pic>
                </p:oleObj>
              </mc:Fallback>
            </mc:AlternateContent>
          </a:graphicData>
        </a:graphic>
      </p:graphicFrame>
      <p:grpSp>
        <p:nvGrpSpPr>
          <p:cNvPr id="29" name="Group 28"/>
          <p:cNvGrpSpPr/>
          <p:nvPr/>
        </p:nvGrpSpPr>
        <p:grpSpPr>
          <a:xfrm>
            <a:off x="6589009" y="2257954"/>
            <a:ext cx="5138171" cy="760921"/>
            <a:chOff x="6589009" y="3307423"/>
            <a:chExt cx="5138171" cy="760921"/>
          </a:xfrm>
        </p:grpSpPr>
        <p:graphicFrame>
          <p:nvGraphicFramePr>
            <p:cNvPr id="30" name="Object 29"/>
            <p:cNvGraphicFramePr>
              <a:graphicFrameLocks noChangeAspect="1"/>
            </p:cNvGraphicFramePr>
            <p:nvPr>
              <p:extLst>
                <p:ext uri="{D42A27DB-BD31-4B8C-83A1-F6EECF244321}">
                  <p14:modId xmlns:p14="http://schemas.microsoft.com/office/powerpoint/2010/main" val="1705555569"/>
                </p:ext>
              </p:extLst>
            </p:nvPr>
          </p:nvGraphicFramePr>
          <p:xfrm>
            <a:off x="8407897" y="3357272"/>
            <a:ext cx="786804" cy="484187"/>
          </p:xfrm>
          <a:graphic>
            <a:graphicData uri="http://schemas.openxmlformats.org/presentationml/2006/ole">
              <mc:AlternateContent xmlns:mc="http://schemas.openxmlformats.org/markup-compatibility/2006">
                <mc:Choice xmlns:v="urn:schemas-microsoft-com:vml" Requires="v">
                  <p:oleObj spid="_x0000_s2358" name="Equation" r:id="rId7" imgW="330120" imgH="203040" progId="Equation.DSMT4">
                    <p:embed/>
                  </p:oleObj>
                </mc:Choice>
                <mc:Fallback>
                  <p:oleObj name="Equation" r:id="rId7" imgW="330120" imgH="203040" progId="Equation.DSMT4">
                    <p:embed/>
                    <p:pic>
                      <p:nvPicPr>
                        <p:cNvPr id="7" name="Object 6"/>
                        <p:cNvPicPr/>
                        <p:nvPr/>
                      </p:nvPicPr>
                      <p:blipFill>
                        <a:blip r:embed="rId8"/>
                        <a:stretch>
                          <a:fillRect/>
                        </a:stretch>
                      </p:blipFill>
                      <p:spPr>
                        <a:xfrm>
                          <a:off x="8407897" y="3357272"/>
                          <a:ext cx="786804" cy="484187"/>
                        </a:xfrm>
                        <a:prstGeom prst="rect">
                          <a:avLst/>
                        </a:prstGeom>
                        <a:ln w="19050">
                          <a:solidFill>
                            <a:schemeClr val="tx1"/>
                          </a:solidFill>
                        </a:ln>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573618145"/>
                </p:ext>
              </p:extLst>
            </p:nvPr>
          </p:nvGraphicFramePr>
          <p:xfrm>
            <a:off x="9736668" y="3328988"/>
            <a:ext cx="1211263" cy="544512"/>
          </p:xfrm>
          <a:graphic>
            <a:graphicData uri="http://schemas.openxmlformats.org/presentationml/2006/ole">
              <mc:AlternateContent xmlns:mc="http://schemas.openxmlformats.org/markup-compatibility/2006">
                <mc:Choice xmlns:v="urn:schemas-microsoft-com:vml" Requires="v">
                  <p:oleObj spid="_x0000_s2359" name="Equation" r:id="rId9" imgW="507960" imgH="228600" progId="Equation.DSMT4">
                    <p:embed/>
                  </p:oleObj>
                </mc:Choice>
                <mc:Fallback>
                  <p:oleObj name="Equation" r:id="rId9" imgW="507960" imgH="228600" progId="Equation.DSMT4">
                    <p:embed/>
                    <p:pic>
                      <p:nvPicPr>
                        <p:cNvPr id="8" name="Object 7"/>
                        <p:cNvPicPr/>
                        <p:nvPr/>
                      </p:nvPicPr>
                      <p:blipFill>
                        <a:blip r:embed="rId10"/>
                        <a:stretch>
                          <a:fillRect/>
                        </a:stretch>
                      </p:blipFill>
                      <p:spPr>
                        <a:xfrm>
                          <a:off x="9736668" y="3328988"/>
                          <a:ext cx="1211263" cy="544512"/>
                        </a:xfrm>
                        <a:prstGeom prst="rect">
                          <a:avLst/>
                        </a:prstGeom>
                        <a:ln w="19050">
                          <a:solidFill>
                            <a:schemeClr val="tx1"/>
                          </a:solidFill>
                        </a:ln>
                      </p:spPr>
                    </p:pic>
                  </p:oleObj>
                </mc:Fallback>
              </mc:AlternateContent>
            </a:graphicData>
          </a:graphic>
        </p:graphicFrame>
        <p:sp>
          <p:nvSpPr>
            <p:cNvPr id="38" name="Flowchart: Summing Junction 37"/>
            <p:cNvSpPr/>
            <p:nvPr/>
          </p:nvSpPr>
          <p:spPr>
            <a:xfrm>
              <a:off x="7376410" y="3436647"/>
              <a:ext cx="321733" cy="320145"/>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a:stCxn id="38" idx="6"/>
              <a:endCxn id="30" idx="1"/>
            </p:cNvCxnSpPr>
            <p:nvPr/>
          </p:nvCxnSpPr>
          <p:spPr>
            <a:xfrm>
              <a:off x="7698143" y="3596720"/>
              <a:ext cx="709754" cy="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3"/>
              <a:endCxn id="37" idx="1"/>
            </p:cNvCxnSpPr>
            <p:nvPr/>
          </p:nvCxnSpPr>
          <p:spPr>
            <a:xfrm>
              <a:off x="9194701" y="3599365"/>
              <a:ext cx="541967" cy="1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3"/>
            </p:cNvCxnSpPr>
            <p:nvPr/>
          </p:nvCxnSpPr>
          <p:spPr>
            <a:xfrm flipV="1">
              <a:off x="10947931" y="3594416"/>
              <a:ext cx="779249" cy="6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8" idx="2"/>
            </p:cNvCxnSpPr>
            <p:nvPr/>
          </p:nvCxnSpPr>
          <p:spPr>
            <a:xfrm>
              <a:off x="6589009" y="3596719"/>
              <a:ext cx="78740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38" idx="4"/>
            </p:cNvCxnSpPr>
            <p:nvPr/>
          </p:nvCxnSpPr>
          <p:spPr>
            <a:xfrm rot="10800000" flipV="1">
              <a:off x="7537277" y="3601244"/>
              <a:ext cx="3800278" cy="155548"/>
            </a:xfrm>
            <a:prstGeom prst="bentConnector4">
              <a:avLst>
                <a:gd name="adj1" fmla="val -17"/>
                <a:gd name="adj2" fmla="val 4592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098630" y="3307423"/>
              <a:ext cx="300082" cy="369332"/>
            </a:xfrm>
            <a:prstGeom prst="rect">
              <a:avLst/>
            </a:prstGeom>
            <a:noFill/>
          </p:spPr>
          <p:txBody>
            <a:bodyPr wrap="none" rtlCol="0">
              <a:spAutoFit/>
            </a:bodyPr>
            <a:lstStyle/>
            <a:p>
              <a:r>
                <a:rPr lang="en-US" dirty="0" smtClean="0"/>
                <a:t>+</a:t>
              </a:r>
              <a:endParaRPr lang="en-US" dirty="0"/>
            </a:p>
          </p:txBody>
        </p:sp>
        <p:sp>
          <p:nvSpPr>
            <p:cNvPr id="52" name="TextBox 51"/>
            <p:cNvSpPr txBox="1"/>
            <p:nvPr/>
          </p:nvSpPr>
          <p:spPr>
            <a:xfrm>
              <a:off x="7248671" y="3699012"/>
              <a:ext cx="255198" cy="369332"/>
            </a:xfrm>
            <a:prstGeom prst="rect">
              <a:avLst/>
            </a:prstGeom>
            <a:noFill/>
          </p:spPr>
          <p:txBody>
            <a:bodyPr wrap="none" rtlCol="0">
              <a:spAutoFit/>
            </a:bodyPr>
            <a:lstStyle/>
            <a:p>
              <a:r>
                <a:rPr lang="en-US" dirty="0" smtClean="0"/>
                <a:t>-</a:t>
              </a:r>
              <a:endParaRPr lang="en-US" dirty="0"/>
            </a:p>
          </p:txBody>
        </p:sp>
        <p:graphicFrame>
          <p:nvGraphicFramePr>
            <p:cNvPr id="53" name="Object 52"/>
            <p:cNvGraphicFramePr>
              <a:graphicFrameLocks noChangeAspect="1"/>
            </p:cNvGraphicFramePr>
            <p:nvPr>
              <p:extLst>
                <p:ext uri="{D42A27DB-BD31-4B8C-83A1-F6EECF244321}">
                  <p14:modId xmlns:p14="http://schemas.microsoft.com/office/powerpoint/2010/main" val="1226750318"/>
                </p:ext>
              </p:extLst>
            </p:nvPr>
          </p:nvGraphicFramePr>
          <p:xfrm>
            <a:off x="6610900" y="3357272"/>
            <a:ext cx="330200" cy="203200"/>
          </p:xfrm>
          <a:graphic>
            <a:graphicData uri="http://schemas.openxmlformats.org/presentationml/2006/ole">
              <mc:AlternateContent xmlns:mc="http://schemas.openxmlformats.org/markup-compatibility/2006">
                <mc:Choice xmlns:v="urn:schemas-microsoft-com:vml" Requires="v">
                  <p:oleObj spid="_x0000_s2360" name="Equation" r:id="rId11" imgW="330120" imgH="203040" progId="Equation.DSMT4">
                    <p:embed/>
                  </p:oleObj>
                </mc:Choice>
                <mc:Fallback>
                  <p:oleObj name="Equation" r:id="rId11" imgW="330120" imgH="203040" progId="Equation.DSMT4">
                    <p:embed/>
                    <p:pic>
                      <p:nvPicPr>
                        <p:cNvPr id="33" name="Object 32"/>
                        <p:cNvPicPr/>
                        <p:nvPr/>
                      </p:nvPicPr>
                      <p:blipFill>
                        <a:blip r:embed="rId12"/>
                        <a:stretch>
                          <a:fillRect/>
                        </a:stretch>
                      </p:blipFill>
                      <p:spPr>
                        <a:xfrm>
                          <a:off x="6610900" y="3357272"/>
                          <a:ext cx="330200" cy="2032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331456721"/>
                </p:ext>
              </p:extLst>
            </p:nvPr>
          </p:nvGraphicFramePr>
          <p:xfrm>
            <a:off x="7790783" y="3373279"/>
            <a:ext cx="330200" cy="203200"/>
          </p:xfrm>
          <a:graphic>
            <a:graphicData uri="http://schemas.openxmlformats.org/presentationml/2006/ole">
              <mc:AlternateContent xmlns:mc="http://schemas.openxmlformats.org/markup-compatibility/2006">
                <mc:Choice xmlns:v="urn:schemas-microsoft-com:vml" Requires="v">
                  <p:oleObj spid="_x0000_s2361" name="Equation" r:id="rId13" imgW="330120" imgH="203040" progId="Equation.DSMT4">
                    <p:embed/>
                  </p:oleObj>
                </mc:Choice>
                <mc:Fallback>
                  <p:oleObj name="Equation" r:id="rId13" imgW="330120" imgH="203040" progId="Equation.DSMT4">
                    <p:embed/>
                    <p:pic>
                      <p:nvPicPr>
                        <p:cNvPr id="34" name="Object 33"/>
                        <p:cNvPicPr/>
                        <p:nvPr/>
                      </p:nvPicPr>
                      <p:blipFill>
                        <a:blip r:embed="rId14"/>
                        <a:stretch>
                          <a:fillRect/>
                        </a:stretch>
                      </p:blipFill>
                      <p:spPr>
                        <a:xfrm>
                          <a:off x="7790783" y="3373279"/>
                          <a:ext cx="330200" cy="203200"/>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881768820"/>
                </p:ext>
              </p:extLst>
            </p:nvPr>
          </p:nvGraphicFramePr>
          <p:xfrm>
            <a:off x="11235342" y="3351793"/>
            <a:ext cx="317500" cy="203200"/>
          </p:xfrm>
          <a:graphic>
            <a:graphicData uri="http://schemas.openxmlformats.org/presentationml/2006/ole">
              <mc:AlternateContent xmlns:mc="http://schemas.openxmlformats.org/markup-compatibility/2006">
                <mc:Choice xmlns:v="urn:schemas-microsoft-com:vml" Requires="v">
                  <p:oleObj spid="_x0000_s2362" name="Equation" r:id="rId15" imgW="317160" imgH="203040" progId="Equation.DSMT4">
                    <p:embed/>
                  </p:oleObj>
                </mc:Choice>
                <mc:Fallback>
                  <p:oleObj name="Equation" r:id="rId15" imgW="317160" imgH="203040" progId="Equation.DSMT4">
                    <p:embed/>
                    <p:pic>
                      <p:nvPicPr>
                        <p:cNvPr id="35" name="Object 34"/>
                        <p:cNvPicPr/>
                        <p:nvPr/>
                      </p:nvPicPr>
                      <p:blipFill>
                        <a:blip r:embed="rId16"/>
                        <a:stretch>
                          <a:fillRect/>
                        </a:stretch>
                      </p:blipFill>
                      <p:spPr>
                        <a:xfrm>
                          <a:off x="11235342" y="3351793"/>
                          <a:ext cx="317500" cy="203200"/>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2756141784"/>
                </p:ext>
              </p:extLst>
            </p:nvPr>
          </p:nvGraphicFramePr>
          <p:xfrm>
            <a:off x="9274001" y="3335577"/>
            <a:ext cx="342900" cy="203200"/>
          </p:xfrm>
          <a:graphic>
            <a:graphicData uri="http://schemas.openxmlformats.org/presentationml/2006/ole">
              <mc:AlternateContent xmlns:mc="http://schemas.openxmlformats.org/markup-compatibility/2006">
                <mc:Choice xmlns:v="urn:schemas-microsoft-com:vml" Requires="v">
                  <p:oleObj spid="_x0000_s2363" name="Equation" r:id="rId17" imgW="342720" imgH="203040" progId="Equation.DSMT4">
                    <p:embed/>
                  </p:oleObj>
                </mc:Choice>
                <mc:Fallback>
                  <p:oleObj name="Equation" r:id="rId17" imgW="342720" imgH="203040" progId="Equation.DSMT4">
                    <p:embed/>
                    <p:pic>
                      <p:nvPicPr>
                        <p:cNvPr id="36" name="Object 35"/>
                        <p:cNvPicPr/>
                        <p:nvPr/>
                      </p:nvPicPr>
                      <p:blipFill>
                        <a:blip r:embed="rId18"/>
                        <a:stretch>
                          <a:fillRect/>
                        </a:stretch>
                      </p:blipFill>
                      <p:spPr>
                        <a:xfrm>
                          <a:off x="9274001" y="3335577"/>
                          <a:ext cx="342900" cy="203200"/>
                        </a:xfrm>
                        <a:prstGeom prst="rect">
                          <a:avLst/>
                        </a:prstGeom>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4066964418"/>
              </p:ext>
            </p:extLst>
          </p:nvPr>
        </p:nvGraphicFramePr>
        <p:xfrm>
          <a:off x="904056" y="2227148"/>
          <a:ext cx="5056187" cy="1054100"/>
        </p:xfrm>
        <a:graphic>
          <a:graphicData uri="http://schemas.openxmlformats.org/presentationml/2006/ole">
            <mc:AlternateContent xmlns:mc="http://schemas.openxmlformats.org/markup-compatibility/2006">
              <mc:Choice xmlns:v="urn:schemas-microsoft-com:vml" Requires="v">
                <p:oleObj spid="_x0000_s2364" name="Equation" r:id="rId19" imgW="2070000" imgH="431640" progId="Equation.DSMT4">
                  <p:embed/>
                </p:oleObj>
              </mc:Choice>
              <mc:Fallback>
                <p:oleObj name="Equation" r:id="rId19" imgW="2070000" imgH="431640" progId="Equation.DSMT4">
                  <p:embed/>
                  <p:pic>
                    <p:nvPicPr>
                      <p:cNvPr id="0" name=""/>
                      <p:cNvPicPr/>
                      <p:nvPr/>
                    </p:nvPicPr>
                    <p:blipFill>
                      <a:blip r:embed="rId20"/>
                      <a:stretch>
                        <a:fillRect/>
                      </a:stretch>
                    </p:blipFill>
                    <p:spPr>
                      <a:xfrm>
                        <a:off x="904056" y="2227148"/>
                        <a:ext cx="5056187" cy="1054100"/>
                      </a:xfrm>
                      <a:prstGeom prst="rect">
                        <a:avLst/>
                      </a:prstGeom>
                    </p:spPr>
                  </p:pic>
                </p:oleObj>
              </mc:Fallback>
            </mc:AlternateContent>
          </a:graphicData>
        </a:graphic>
      </p:graphicFrame>
      <p:sp>
        <p:nvSpPr>
          <p:cNvPr id="72" name="Content Placeholder 5"/>
          <p:cNvSpPr txBox="1">
            <a:spLocks/>
          </p:cNvSpPr>
          <p:nvPr/>
        </p:nvSpPr>
        <p:spPr>
          <a:xfrm>
            <a:off x="400972" y="4358643"/>
            <a:ext cx="11151870" cy="937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Biểu</a:t>
            </a:r>
            <a:r>
              <a:rPr lang="en-US" dirty="0" smtClean="0"/>
              <a:t> </a:t>
            </a:r>
            <a:r>
              <a:rPr lang="en-US" dirty="0" err="1" smtClean="0"/>
              <a:t>diễn</a:t>
            </a:r>
            <a:r>
              <a:rPr lang="en-US" dirty="0" smtClean="0"/>
              <a:t> </a:t>
            </a:r>
            <a:r>
              <a:rPr lang="en-US" dirty="0" err="1" smtClean="0"/>
              <a:t>lại</a:t>
            </a:r>
            <a:r>
              <a:rPr lang="en-US" dirty="0" smtClean="0"/>
              <a:t> </a:t>
            </a:r>
            <a:r>
              <a:rPr lang="en-US" i="1" dirty="0" smtClean="0"/>
              <a:t>L(z) </a:t>
            </a:r>
            <a:r>
              <a:rPr lang="en-US" dirty="0" err="1" smtClean="0"/>
              <a:t>dưới</a:t>
            </a:r>
            <a:r>
              <a:rPr lang="en-US" dirty="0" smtClean="0"/>
              <a:t> </a:t>
            </a:r>
            <a:r>
              <a:rPr lang="en-US" dirty="0" err="1" smtClean="0"/>
              <a:t>dạng</a:t>
            </a:r>
            <a:r>
              <a:rPr lang="en-US" dirty="0" smtClean="0"/>
              <a:t/>
            </a:r>
            <a:br>
              <a:rPr lang="en-US" dirty="0" smtClean="0"/>
            </a:b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712260575"/>
              </p:ext>
            </p:extLst>
          </p:nvPr>
        </p:nvGraphicFramePr>
        <p:xfrm>
          <a:off x="558800" y="4789488"/>
          <a:ext cx="5307013" cy="1195387"/>
        </p:xfrm>
        <a:graphic>
          <a:graphicData uri="http://schemas.openxmlformats.org/presentationml/2006/ole">
            <mc:AlternateContent xmlns:mc="http://schemas.openxmlformats.org/markup-compatibility/2006">
              <mc:Choice xmlns:v="urn:schemas-microsoft-com:vml" Requires="v">
                <p:oleObj spid="_x0000_s2365" name="Equation" r:id="rId21" imgW="2082600" imgH="469800" progId="Equation.DSMT4">
                  <p:embed/>
                </p:oleObj>
              </mc:Choice>
              <mc:Fallback>
                <p:oleObj name="Equation" r:id="rId21" imgW="2082600" imgH="469800" progId="Equation.DSMT4">
                  <p:embed/>
                  <p:pic>
                    <p:nvPicPr>
                      <p:cNvPr id="0" name=""/>
                      <p:cNvPicPr/>
                      <p:nvPr/>
                    </p:nvPicPr>
                    <p:blipFill>
                      <a:blip r:embed="rId22"/>
                      <a:stretch>
                        <a:fillRect/>
                      </a:stretch>
                    </p:blipFill>
                    <p:spPr>
                      <a:xfrm>
                        <a:off x="558800" y="4789488"/>
                        <a:ext cx="5307013" cy="119538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43775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Content Placeholder 5"/>
          <p:cNvSpPr>
            <a:spLocks noGrp="1"/>
          </p:cNvSpPr>
          <p:nvPr>
            <p:ph idx="1"/>
          </p:nvPr>
        </p:nvSpPr>
        <p:spPr/>
        <p:txBody>
          <a:bodyPr/>
          <a:lstStyle/>
          <a:p>
            <a:pPr>
              <a:lnSpc>
                <a:spcPct val="150000"/>
              </a:lnSpc>
            </a:pPr>
            <a:r>
              <a:rPr lang="en-US" dirty="0">
                <a:solidFill>
                  <a:schemeClr val="bg2">
                    <a:lumMod val="75000"/>
                  </a:schemeClr>
                </a:solidFill>
              </a:rPr>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cơ</a:t>
            </a:r>
            <a:r>
              <a:rPr lang="en-US" dirty="0" smtClean="0">
                <a:solidFill>
                  <a:schemeClr val="bg2">
                    <a:lumMod val="75000"/>
                  </a:schemeClr>
                </a:solidFill>
              </a:rPr>
              <a:t> </a:t>
            </a:r>
            <a:r>
              <a:rPr lang="en-US" dirty="0" err="1" smtClean="0">
                <a:solidFill>
                  <a:schemeClr val="bg2">
                    <a:lumMod val="75000"/>
                  </a:schemeClr>
                </a:solidFill>
              </a:rPr>
              <a:t>bản</a:t>
            </a:r>
            <a:r>
              <a:rPr lang="en-US" dirty="0" smtClean="0">
                <a:solidFill>
                  <a:schemeClr val="bg2">
                    <a:lumMod val="75000"/>
                  </a:schemeClr>
                </a:solidFill>
              </a:rPr>
              <a:t> </a:t>
            </a:r>
            <a:r>
              <a:rPr lang="en-US" dirty="0" err="1" smtClean="0">
                <a:solidFill>
                  <a:schemeClr val="bg2">
                    <a:lumMod val="75000"/>
                  </a:schemeClr>
                </a:solidFill>
              </a:rPr>
              <a:t>đánh</a:t>
            </a:r>
            <a:r>
              <a:rPr lang="en-US" dirty="0" smtClean="0">
                <a:solidFill>
                  <a:schemeClr val="bg2">
                    <a:lumMod val="75000"/>
                  </a:schemeClr>
                </a:solidFill>
              </a:rPr>
              <a:t> </a:t>
            </a:r>
            <a:r>
              <a:rPr lang="en-US" dirty="0" err="1" smtClean="0">
                <a:solidFill>
                  <a:schemeClr val="bg2">
                    <a:lumMod val="75000"/>
                  </a:schemeClr>
                </a:solidFill>
              </a:rPr>
              <a:t>giá</a:t>
            </a:r>
            <a:r>
              <a:rPr lang="en-US" dirty="0" smtClean="0">
                <a:solidFill>
                  <a:schemeClr val="bg2">
                    <a:lumMod val="75000"/>
                  </a:schemeClr>
                </a:solidFill>
              </a:rPr>
              <a:t> </a:t>
            </a:r>
            <a:r>
              <a:rPr lang="en-US" dirty="0" err="1" smtClean="0">
                <a:solidFill>
                  <a:schemeClr val="bg2">
                    <a:lumMod val="75000"/>
                  </a:schemeClr>
                </a:solidFill>
              </a:rPr>
              <a:t>chất</a:t>
            </a:r>
            <a:r>
              <a:rPr lang="en-US" dirty="0" smtClean="0">
                <a:solidFill>
                  <a:schemeClr val="bg2">
                    <a:lumMod val="75000"/>
                  </a:schemeClr>
                </a:solidFill>
              </a:rPr>
              <a:t> </a:t>
            </a:r>
            <a:r>
              <a:rPr lang="en-US" dirty="0" err="1" smtClean="0">
                <a:solidFill>
                  <a:schemeClr val="bg2">
                    <a:lumMod val="75000"/>
                  </a:schemeClr>
                </a:solidFill>
              </a:rPr>
              <a:t>lượng</a:t>
            </a:r>
            <a:r>
              <a:rPr lang="en-US" dirty="0" smtClean="0">
                <a:solidFill>
                  <a:schemeClr val="bg2">
                    <a:lumMod val="75000"/>
                  </a:schemeClr>
                </a:solidFill>
              </a:rPr>
              <a:t> </a:t>
            </a:r>
            <a:r>
              <a:rPr lang="en-US" dirty="0" err="1" smtClean="0">
                <a:solidFill>
                  <a:schemeClr val="bg2">
                    <a:lumMod val="75000"/>
                  </a:schemeClr>
                </a:solidFill>
              </a:rPr>
              <a:t>làm</a:t>
            </a:r>
            <a:r>
              <a:rPr lang="en-US" dirty="0" smtClean="0">
                <a:solidFill>
                  <a:schemeClr val="bg2">
                    <a:lumMod val="75000"/>
                  </a:schemeClr>
                </a:solidFill>
              </a:rPr>
              <a:t> </a:t>
            </a:r>
            <a:r>
              <a:rPr lang="en-US" dirty="0" err="1" smtClean="0">
                <a:solidFill>
                  <a:schemeClr val="bg2">
                    <a:lumMod val="75000"/>
                  </a:schemeClr>
                </a:solidFill>
              </a:rPr>
              <a:t>việc</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smtClean="0">
              <a:solidFill>
                <a:schemeClr val="bg2">
                  <a:lumMod val="75000"/>
                </a:schemeClr>
              </a:solidFill>
            </a:endParaRPr>
          </a:p>
          <a:p>
            <a:pPr>
              <a:lnSpc>
                <a:spcPct val="150000"/>
              </a:lnSpc>
            </a:pPr>
            <a:r>
              <a:rPr lang="en-US" dirty="0" smtClean="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sai</a:t>
            </a:r>
            <a:r>
              <a:rPr lang="en-US" dirty="0" smtClean="0"/>
              <a:t> </a:t>
            </a:r>
            <a:r>
              <a:rPr lang="en-US" dirty="0" err="1" smtClean="0"/>
              <a:t>số</a:t>
            </a:r>
            <a:r>
              <a:rPr lang="en-US" dirty="0" smtClean="0"/>
              <a:t> </a:t>
            </a:r>
            <a:r>
              <a:rPr lang="en-US" dirty="0" err="1" smtClean="0"/>
              <a:t>và</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sai</a:t>
            </a:r>
            <a:r>
              <a:rPr lang="en-US" dirty="0" smtClean="0"/>
              <a:t> </a:t>
            </a:r>
            <a:r>
              <a:rPr lang="en-US" dirty="0" err="1" smtClean="0"/>
              <a:t>số</a:t>
            </a:r>
            <a:r>
              <a:rPr lang="en-US" dirty="0" smtClean="0"/>
              <a:t> </a:t>
            </a:r>
            <a:r>
              <a:rPr lang="en-US" dirty="0" err="1" smtClean="0"/>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smtClean="0"/>
              <a:t>thống</a:t>
            </a:r>
            <a:endParaRPr lang="en-US" dirty="0" smtClean="0"/>
          </a:p>
          <a:p>
            <a:pPr>
              <a:lnSpc>
                <a:spcPct val="150000"/>
              </a:lnSpc>
            </a:pPr>
            <a:r>
              <a:rPr lang="en-US" dirty="0">
                <a:solidFill>
                  <a:schemeClr val="bg2">
                    <a:lumMod val="75000"/>
                  </a:schemeClr>
                </a:solidFill>
              </a:rPr>
              <a:t>Analog disturbances in a digital system </a:t>
            </a:r>
            <a:r>
              <a:rPr lang="en-US" dirty="0"/>
              <a:t/>
            </a:r>
            <a:br>
              <a:rPr lang="en-US" dirty="0"/>
            </a:br>
            <a:r>
              <a:rPr lang="en-US" dirty="0" smtClean="0"/>
              <a:t> </a:t>
            </a:r>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7</a:t>
            </a:fld>
            <a:endParaRPr lang="en-US" dirty="0"/>
          </a:p>
        </p:txBody>
      </p:sp>
    </p:spTree>
    <p:custDataLst>
      <p:tags r:id="rId1"/>
    </p:custDataLst>
    <p:extLst>
      <p:ext uri="{BB962C8B-B14F-4D97-AF65-F5344CB8AC3E}">
        <p14:creationId xmlns:p14="http://schemas.microsoft.com/office/powerpoint/2010/main" val="2909048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a:t>
            </a:fld>
            <a:endParaRPr lang="en-US" dirty="0"/>
          </a:p>
        </p:txBody>
      </p:sp>
      <p:sp>
        <p:nvSpPr>
          <p:cNvPr id="8" name="Content Placeholder 5"/>
          <p:cNvSpPr txBox="1">
            <a:spLocks/>
          </p:cNvSpPr>
          <p:nvPr/>
        </p:nvSpPr>
        <p:spPr>
          <a:xfrm>
            <a:off x="575310" y="2922725"/>
            <a:ext cx="11151870" cy="910294"/>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rgbClr val="006600"/>
                </a:solidFill>
              </a:rPr>
              <a:t>Type Number: </a:t>
            </a:r>
            <a:r>
              <a:rPr lang="en-US" dirty="0">
                <a:solidFill>
                  <a:srgbClr val="C00000"/>
                </a:solidFill>
              </a:rPr>
              <a:t>The type number of the system is the number of unity poles in the system z-transfer </a:t>
            </a:r>
            <a:r>
              <a:rPr lang="en-US" dirty="0" smtClean="0">
                <a:solidFill>
                  <a:srgbClr val="C00000"/>
                </a:solidFill>
              </a:rPr>
              <a:t>function ( index </a:t>
            </a:r>
            <a:r>
              <a:rPr lang="en-US" i="1" dirty="0" smtClean="0">
                <a:solidFill>
                  <a:srgbClr val="C00000"/>
                </a:solidFill>
              </a:rPr>
              <a:t>m)</a:t>
            </a:r>
            <a:endParaRPr lang="en-US" i="1" dirty="0">
              <a:solidFill>
                <a:srgbClr val="C000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704112610"/>
              </p:ext>
            </p:extLst>
          </p:nvPr>
        </p:nvGraphicFramePr>
        <p:xfrm>
          <a:off x="2664831" y="1625620"/>
          <a:ext cx="4572261" cy="1091443"/>
        </p:xfrm>
        <a:graphic>
          <a:graphicData uri="http://schemas.openxmlformats.org/presentationml/2006/ole">
            <mc:AlternateContent xmlns:mc="http://schemas.openxmlformats.org/markup-compatibility/2006">
              <mc:Choice xmlns:v="urn:schemas-microsoft-com:vml" Requires="v">
                <p:oleObj spid="_x0000_s4196" name="Equation" r:id="rId5" imgW="1968480" imgH="469800" progId="Equation.DSMT4">
                  <p:embed/>
                </p:oleObj>
              </mc:Choice>
              <mc:Fallback>
                <p:oleObj name="Equation" r:id="rId5" imgW="1968480" imgH="469800" progId="Equation.DSMT4">
                  <p:embed/>
                  <p:pic>
                    <p:nvPicPr>
                      <p:cNvPr id="0" name=""/>
                      <p:cNvPicPr/>
                      <p:nvPr/>
                    </p:nvPicPr>
                    <p:blipFill>
                      <a:blip r:embed="rId6"/>
                      <a:stretch>
                        <a:fillRect/>
                      </a:stretch>
                    </p:blipFill>
                    <p:spPr>
                      <a:xfrm>
                        <a:off x="2664831" y="1625620"/>
                        <a:ext cx="4572261" cy="109144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41910780"/>
              </p:ext>
            </p:extLst>
          </p:nvPr>
        </p:nvGraphicFramePr>
        <p:xfrm>
          <a:off x="1928813" y="3951288"/>
          <a:ext cx="6553200" cy="1012825"/>
        </p:xfrm>
        <a:graphic>
          <a:graphicData uri="http://schemas.openxmlformats.org/presentationml/2006/ole">
            <mc:AlternateContent xmlns:mc="http://schemas.openxmlformats.org/markup-compatibility/2006">
              <mc:Choice xmlns:v="urn:schemas-microsoft-com:vml" Requires="v">
                <p:oleObj spid="_x0000_s4197" name="Equation" r:id="rId7" imgW="3124080" imgH="482400" progId="Equation.DSMT4">
                  <p:embed/>
                </p:oleObj>
              </mc:Choice>
              <mc:Fallback>
                <p:oleObj name="Equation" r:id="rId7" imgW="3124080" imgH="482400" progId="Equation.DSMT4">
                  <p:embed/>
                  <p:pic>
                    <p:nvPicPr>
                      <p:cNvPr id="0" name=""/>
                      <p:cNvPicPr/>
                      <p:nvPr/>
                    </p:nvPicPr>
                    <p:blipFill>
                      <a:blip r:embed="rId8"/>
                      <a:stretch>
                        <a:fillRect/>
                      </a:stretch>
                    </p:blipFill>
                    <p:spPr>
                      <a:xfrm>
                        <a:off x="1928813" y="3951288"/>
                        <a:ext cx="6553200" cy="1012825"/>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940838660"/>
              </p:ext>
            </p:extLst>
          </p:nvPr>
        </p:nvGraphicFramePr>
        <p:xfrm>
          <a:off x="1928813" y="5200651"/>
          <a:ext cx="4306092" cy="1055687"/>
        </p:xfrm>
        <a:graphic>
          <a:graphicData uri="http://schemas.openxmlformats.org/presentationml/2006/ole">
            <mc:AlternateContent xmlns:mc="http://schemas.openxmlformats.org/markup-compatibility/2006">
              <mc:Choice xmlns:v="urn:schemas-microsoft-com:vml" Requires="v">
                <p:oleObj spid="_x0000_s4198" name="Equation" r:id="rId9" imgW="1968480" imgH="482400" progId="Equation.DSMT4">
                  <p:embed/>
                </p:oleObj>
              </mc:Choice>
              <mc:Fallback>
                <p:oleObj name="Equation" r:id="rId9" imgW="1968480" imgH="482400" progId="Equation.DSMT4">
                  <p:embed/>
                  <p:pic>
                    <p:nvPicPr>
                      <p:cNvPr id="0" name=""/>
                      <p:cNvPicPr/>
                      <p:nvPr/>
                    </p:nvPicPr>
                    <p:blipFill>
                      <a:blip r:embed="rId10"/>
                      <a:stretch>
                        <a:fillRect/>
                      </a:stretch>
                    </p:blipFill>
                    <p:spPr>
                      <a:xfrm>
                        <a:off x="1928813" y="5200651"/>
                        <a:ext cx="4306092" cy="1055687"/>
                      </a:xfrm>
                      <a:prstGeom prst="rect">
                        <a:avLst/>
                      </a:prstGeom>
                      <a:solidFill>
                        <a:schemeClr val="accent6">
                          <a:lumMod val="20000"/>
                          <a:lumOff val="80000"/>
                        </a:schemeClr>
                      </a:solidFill>
                      <a:ln>
                        <a:noFill/>
                      </a:ln>
                    </p:spPr>
                  </p:pic>
                </p:oleObj>
              </mc:Fallback>
            </mc:AlternateContent>
          </a:graphicData>
        </a:graphic>
      </p:graphicFrame>
    </p:spTree>
    <p:custDataLst>
      <p:tags r:id="rId2"/>
    </p:custDataLst>
    <p:extLst>
      <p:ext uri="{BB962C8B-B14F-4D97-AF65-F5344CB8AC3E}">
        <p14:creationId xmlns:p14="http://schemas.microsoft.com/office/powerpoint/2010/main" val="517770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xác</a:t>
            </a:r>
            <a:r>
              <a:rPr lang="en-US" dirty="0"/>
              <a:t> </a:t>
            </a:r>
            <a:r>
              <a:rPr lang="en-US" dirty="0" err="1"/>
              <a:t>định</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sai</a:t>
            </a:r>
            <a:r>
              <a:rPr lang="en-US" dirty="0"/>
              <a:t> </a:t>
            </a:r>
            <a:r>
              <a:rPr lang="en-US" dirty="0" err="1"/>
              <a:t>số</a:t>
            </a:r>
            <a:r>
              <a:rPr lang="en-US" dirty="0"/>
              <a:t> </a:t>
            </a:r>
            <a:r>
              <a:rPr lang="en-US" dirty="0" err="1"/>
              <a:t>và</a:t>
            </a:r>
            <a:r>
              <a:rPr lang="en-US" dirty="0"/>
              <a:t> </a:t>
            </a:r>
            <a:r>
              <a:rPr lang="en-US" dirty="0" err="1"/>
              <a:t>bậc</a:t>
            </a:r>
            <a:r>
              <a:rPr lang="en-US" dirty="0"/>
              <a:t> </a:t>
            </a:r>
            <a:r>
              <a:rPr lang="en-US" dirty="0" err="1"/>
              <a:t>của</a:t>
            </a:r>
            <a:r>
              <a:rPr lang="en-US" dirty="0"/>
              <a:t> </a:t>
            </a:r>
            <a:r>
              <a:rPr lang="en-US" dirty="0" err="1"/>
              <a:t>hệ</a:t>
            </a:r>
            <a:r>
              <a:rPr lang="en-US" dirty="0"/>
              <a:t> </a:t>
            </a:r>
            <a:r>
              <a:rPr lang="en-US" dirty="0" err="1"/>
              <a:t>thống</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9</a:t>
            </a:fld>
            <a:endParaRPr lang="en-US" dirty="0"/>
          </a:p>
        </p:txBody>
      </p:sp>
      <p:sp>
        <p:nvSpPr>
          <p:cNvPr id="7" name="Content Placeholder 5"/>
          <p:cNvSpPr txBox="1">
            <a:spLocks noGrp="1"/>
          </p:cNvSpPr>
          <p:nvPr>
            <p:ph idx="1"/>
          </p:nvPr>
        </p:nvSpPr>
        <p:spPr>
          <a:xfrm>
            <a:off x="575310" y="2109820"/>
            <a:ext cx="11151870" cy="222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Chúng</a:t>
            </a:r>
            <a:r>
              <a:rPr lang="en-US" dirty="0" smtClean="0"/>
              <a:t> ta </a:t>
            </a:r>
            <a:r>
              <a:rPr lang="en-US" dirty="0" err="1" smtClean="0"/>
              <a:t>đánh</a:t>
            </a:r>
            <a:r>
              <a:rPr lang="en-US" dirty="0" smtClean="0"/>
              <a:t> </a:t>
            </a:r>
            <a:r>
              <a:rPr lang="en-US" dirty="0" err="1" smtClean="0"/>
              <a:t>giá</a:t>
            </a:r>
            <a:r>
              <a:rPr lang="en-US" dirty="0" smtClean="0"/>
              <a:t> </a:t>
            </a:r>
            <a:r>
              <a:rPr lang="en-US" dirty="0" err="1" smtClean="0"/>
              <a:t>giá</a:t>
            </a:r>
            <a:r>
              <a:rPr lang="en-US" dirty="0" smtClean="0"/>
              <a:t> </a:t>
            </a:r>
            <a:r>
              <a:rPr lang="en-US" dirty="0" err="1" smtClean="0"/>
              <a:t>trị</a:t>
            </a:r>
            <a:r>
              <a:rPr lang="en-US" dirty="0" smtClean="0"/>
              <a:t> </a:t>
            </a:r>
            <a:r>
              <a:rPr lang="en-US" dirty="0" err="1" smtClean="0"/>
              <a:t>sai</a:t>
            </a:r>
            <a:r>
              <a:rPr lang="en-US" dirty="0" smtClean="0"/>
              <a:t> </a:t>
            </a:r>
            <a:r>
              <a:rPr lang="en-US" dirty="0" err="1" smtClean="0"/>
              <a:t>số</a:t>
            </a:r>
            <a:r>
              <a:rPr lang="en-US" dirty="0" smtClean="0"/>
              <a:t> </a:t>
            </a:r>
            <a:r>
              <a:rPr lang="en-US" dirty="0" err="1" smtClean="0"/>
              <a:t>này</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điển</a:t>
            </a:r>
            <a:r>
              <a:rPr lang="en-US" dirty="0" smtClean="0"/>
              <a:t> </a:t>
            </a:r>
            <a:r>
              <a:rPr lang="en-US" dirty="0" err="1" smtClean="0"/>
              <a:t>hình</a:t>
            </a:r>
            <a:endParaRPr lang="en-US" dirty="0" smtClean="0"/>
          </a:p>
          <a:p>
            <a:pPr lvl="1"/>
            <a:r>
              <a:rPr lang="en-US" sz="3200" dirty="0" smtClean="0"/>
              <a:t>sampled step</a:t>
            </a:r>
          </a:p>
          <a:p>
            <a:pPr lvl="1"/>
            <a:r>
              <a:rPr lang="en-US" sz="3200" dirty="0" smtClean="0"/>
              <a:t>sampled ramp</a:t>
            </a:r>
          </a:p>
          <a:p>
            <a:pPr lvl="1"/>
            <a:r>
              <a:rPr lang="en-US" sz="3200" dirty="0" smtClean="0"/>
              <a:t>sampled parabolic</a:t>
            </a:r>
            <a:endParaRPr lang="en-US" dirty="0"/>
          </a:p>
        </p:txBody>
      </p:sp>
    </p:spTree>
    <p:custDataLst>
      <p:tags r:id="rId1"/>
    </p:custDataLst>
    <p:extLst>
      <p:ext uri="{BB962C8B-B14F-4D97-AF65-F5344CB8AC3E}">
        <p14:creationId xmlns:p14="http://schemas.microsoft.com/office/powerpoint/2010/main" val="234635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A6650D27-B4E0-47E9-BE05-FC016661D4BD}"/>
  <p:tag name="ISPRING_RESOURCE_FOLDER" val="J:\GiangDay_HungNN\2. KTDKTD+BTL\eLearning (2023)\slides_building\ktdktd_elearning\15_SteadyError(digital)_ispring\"/>
  <p:tag name="ISPRING_PRESENTATION_PATH" val="J:\GiangDay_HungNN\2. KTDKTD+BTL\eLearning (2023)\slides_building\ktdktd_elearning\15_SteadyError(digital)_ispring.pptx"/>
  <p:tag name="ISPRING_PROJECT_VERSION" val="9.3"/>
  <p:tag name="ISPRING_PROJECT_FOLDER_UPDATED" val="1"/>
  <p:tag name="ISPRING_SCREEN_RECS_UPDATED" val="J:\GiangDay_HungNN\2. KTDKTD+BTL\eLearning (2023)\slides_building\ktdktd_elearning\15_SteadyError(digital)_ispring\"/>
  <p:tag name="ISPRING_PRESENTATION_INFO_2" val="&lt;?xml version=&quot;1.0&quot; encoding=&quot;UTF-8&quot; standalone=&quot;no&quot; ?&gt;&#10;&lt;presentation2&gt;&#10;&#10;  &lt;slides&gt;&#10;    &lt;slide id=&quot;{24EA66CD-E801-428C-B4FD-68479DA7CD8E}&quot; pptId=&quot;256&quot;/&gt;&#10;    &lt;slide id=&quot;{87CAB630-1C72-4435-800C-EE14DFD31227}&quot; pptId=&quot;285&quot;/&gt;&#10;    &lt;slide id=&quot;{5058811C-8B97-4701-B3E1-7516085A944C}&quot; pptId=&quot;279&quot;/&gt;&#10;    &lt;slide id=&quot;{7E3C2A8A-FD25-49D8-ABB2-07B6D02B938E}&quot; pptId=&quot;303&quot;/&gt;&#10;    &lt;slide id=&quot;{22EA5590-15FE-4FC7-A3A7-2D08A9530EB7}&quot; pptId=&quot;286&quot;/&gt;&#10;    &lt;slide id=&quot;{993C084F-7D06-42C6-AE38-7C7FF4FDDFF6}&quot; pptId=&quot;287&quot;/&gt;&#10;    &lt;slide id=&quot;{8C6A66AF-A36D-415A-B898-07A6D1319EC2}&quot; pptId=&quot;299&quot;/&gt;&#10;    &lt;slide id=&quot;{E51F3E0B-5266-4592-B3A0-AEBFC203EE2D}&quot; pptId=&quot;290&quot;/&gt;&#10;    &lt;slide id=&quot;{F391C143-6020-4F6C-8E53-CA153082497A}&quot; pptId=&quot;289&quot;/&gt;&#10;    &lt;slide id=&quot;{C5D59238-BA63-4EB5-B94F-196B4E9785C3}&quot; pptId=&quot;288&quot;/&gt;&#10;    &lt;slide id=&quot;{55FD29E3-F35E-4733-AB04-1C30DA6459FA}&quot; pptId=&quot;291&quot;/&gt;&#10;    &lt;slide id=&quot;{388DAED7-BD4E-48E2-ABA0-37B0A210508F}&quot; pptId=&quot;292&quot;/&gt;&#10;    &lt;slide id=&quot;{4093519C-2D7C-4C46-AFC8-B27C2810DC0F}&quot; pptId=&quot;293&quot;/&gt;&#10;    &lt;slide id=&quot;{07B5C316-DBE4-4D9C-82AC-8343897B9CAC}&quot; pptId=&quot;294&quot;/&gt;&#10;    &lt;slide id=&quot;{AE964BAB-CEBC-4977-8B02-A95A739B4828}&quot; pptId=&quot;295&quot;/&gt;&#10;    &lt;slide id=&quot;{39C43A81-097D-461F-B005-6B11A838C932}&quot; pptId=&quot;296&quot;/&gt;&#10;    &lt;slide id=&quot;{91635903-B2A7-4310-9D95-190AE1927DA9}&quot; pptId=&quot;300&quot;/&gt;&#10;    &lt;slide id=&quot;{78638CB8-D168-45D9-A8AC-5AAC85AFB16F}&quot; pptId=&quot;298&quot;/&gt;&#10;    &lt;slide id=&quot;{807EEAAE-F6AC-4402-9316-8EC2A1448A2F}&quot; pptId=&quot;301&quot;/&gt;&#10;    &lt;slide id=&quot;{FCC52DA7-1376-4925-A7D0-14E1320A03BA}&quot; pptId=&quot;302&quot;/&gt;&#10;    &lt;slide id=&quot;{2ADAA01A-5CFE-477D-8302-88B01064F594}&quot; pptId=&quot;304&quot;/&gt;&#10;    &lt;slide id=&quot;{C79F82FC-117C-4B3B-A956-6E2D3ACD6891}&quot; pptId=&quot;297&quot;/&gt;&#10;    &lt;slide id=&quot;{C44BAA66-ECAF-4C40-8D5F-77A1AF625D77}&quot; pptId=&quot;278&quot;/&gt;&#10;    &lt;slide id=&quot;{7AD269B0-52DC-4F1D-9F0F-BC0B0406706F}&quot; pptId=&quot;277&quot;/&gt;&#10;    &lt;slide id=&quot;{E83FC3BE-5088-442F-8220-9FAAA6F3743C}&quot; pptId=&quot;274&quot;/&gt;&#10;    &lt;slide id=&quot;{E204AE23-D3A5-41D7-ACA1-FF4F1CDED475}&quot; pptId=&quot;262&quot;/&gt;&#10;    &lt;slide id=&quot;{1B409847-F304-4830-9BFA-EE7A6C2CCF33}&quot; pptId=&quot;273&quot;/&gt;&#10;    &lt;slide id=&quot;{45B59A65-C63B-44CE-B04F-94E558F670F1}&quot; pptId=&quot;275&quot;/&gt;&#10;    &lt;slide id=&quot;{BE4B35D4-9CBB-4ADB-B7ED-C0FCF482E8CF}&quot; pptId=&quot;276&quot;/&gt;&#10;  &lt;/slides&gt;&#10;&#10;  &lt;narration&gt;&#10;    &lt;audioTracks&gt;&#10;      &lt;audioTrack muted=&quot;false&quot; name=&quot;Audio 1&quot; resource=&quot;63b808c9&quot; slideId=&quot;{24EA66CD-E801-428C-B4FD-68479DA7CD8E}&quot; startTime=&quot;0&quot; stepIndex=&quot;0&quot; volume=&quot;1&quot;&gt;&#10;        &lt;audio channels=&quot;1&quot; format=&quot;s16&quot; sampleRate=&quot;44100&quot;/&gt;&#10;      &lt;/audioTrack&gt;&#10;      &lt;audioTrack muted=&quot;false&quot; name=&quot;Audio 2&quot; resource=&quot;57b0068a&quot; slideId=&quot;{87CAB630-1C72-4435-800C-EE14DFD31227}&quot; startTime=&quot;0&quot; stepIndex=&quot;0&quot; volume=&quot;1&quot;&gt;&#10;        &lt;audio channels=&quot;1&quot; format=&quot;s16&quot; sampleRate=&quot;44100&quot;/&gt;&#10;      &lt;/audioTrack&gt;&#10;      &lt;audioTrack muted=&quot;false&quot; name=&quot;Audio 3&quot; resource=&quot;3abf49f2&quot; slideId=&quot;{5058811C-8B97-4701-B3E1-7516085A944C}&quot; startTime=&quot;0&quot; stepIndex=&quot;0&quot; volume=&quot;1&quot;&gt;&#10;        &lt;audio channels=&quot;1&quot; format=&quot;s16&quot; sampleRate=&quot;44100&quot;/&gt;&#10;      &lt;/audioTrack&gt;&#10;      &lt;audioTrack muted=&quot;false&quot; name=&quot;Audio 4&quot; resource=&quot;a09212e5&quot; slideId=&quot;{22EA5590-15FE-4FC7-A3A7-2D08A9530EB7}&quot; startTime=&quot;0&quot; stepIndex=&quot;0&quot; volume=&quot;1&quot;&gt;&#10;        &lt;audio channels=&quot;1&quot; format=&quot;s16&quot; sampleRate=&quot;44100&quot;/&gt;&#10;      &lt;/audioTrack&gt;&#10;      &lt;audioTrack muted=&quot;false&quot; name=&quot;Audio 5&quot; resource=&quot;541ab03c&quot; slideId=&quot;{993C084F-7D06-42C6-AE38-7C7FF4FDDFF6}&quot; startTime=&quot;0&quot; stepIndex=&quot;0&quot; volume=&quot;1&quot;&gt;&#10;        &lt;audio channels=&quot;1&quot; format=&quot;s16&quot; sampleRate=&quot;44100&quot;/&gt;&#10;      &lt;/audioTrack&gt;&#10;      &lt;audioTrack muted=&quot;false&quot; name=&quot;Audio 6&quot; resource=&quot;604ef303&quot; slideId=&quot;{E51F3E0B-5266-4592-B3A0-AEBFC203EE2D}&quot; startTime=&quot;0&quot; stepIndex=&quot;0&quot; volume=&quot;1&quot;&gt;&#10;        &lt;audio channels=&quot;1&quot; format=&quot;s16&quot; sampleRate=&quot;44100&quot;/&gt;&#10;      &lt;/audioTrack&gt;&#10;      &lt;audioTrack muted=&quot;false&quot; name=&quot;Audio 7&quot; resource=&quot;be2dbfd9&quot; slideId=&quot;{F391C143-6020-4F6C-8E53-CA153082497A}&quot; startTime=&quot;0&quot; stepIndex=&quot;0&quot; volume=&quot;1&quot;&gt;&#10;        &lt;audio channels=&quot;1&quot; format=&quot;s16&quot; sampleRate=&quot;44100&quot;/&gt;&#10;      &lt;/audioTrack&gt;&#10;      &lt;audioTrack muted=&quot;false&quot; name=&quot;Audio 8&quot; resource=&quot;0dd2cf96&quot; slideId=&quot;{C5D59238-BA63-4EB5-B94F-196B4E9785C3}&quot; startTime=&quot;0&quot; stepIndex=&quot;0&quot; volume=&quot;1&quot;&gt;&#10;        &lt;audio channels=&quot;1&quot; format=&quot;s16&quot; sampleRate=&quot;44100&quot;/&gt;&#10;      &lt;/audioTrack&gt;&#10;      &lt;audioTrack muted=&quot;false&quot; name=&quot;Audio 9&quot; resource=&quot;f9ea72dd&quot; slideId=&quot;{55FD29E3-F35E-4733-AB04-1C30DA6459FA}&quot; startTime=&quot;0&quot; stepIndex=&quot;0&quot; volume=&quot;1&quot;&gt;&#10;        &lt;audio channels=&quot;1&quot; format=&quot;s16&quot; sampleRate=&quot;44100&quot;/&gt;&#10;      &lt;/audioTrack&gt;&#10;      &lt;audioTrack muted=&quot;false&quot; name=&quot;Audio 10&quot; resource=&quot;8f8186f1&quot; slideId=&quot;{388DAED7-BD4E-48E2-ABA0-37B0A210508F}&quot; startTime=&quot;0&quot; stepIndex=&quot;0&quot; volume=&quot;1&quot;&gt;&#10;        &lt;audio channels=&quot;1&quot; format=&quot;s16&quot; sampleRate=&quot;44100&quot;/&gt;&#10;      &lt;/audioTrack&gt;&#10;      &lt;audioTrack muted=&quot;false&quot; name=&quot;Audio 11&quot; resource=&quot;160c0dd1&quot; slideId=&quot;{4093519C-2D7C-4C46-AFC8-B27C2810DC0F}&quot; startTime=&quot;0&quot; stepIndex=&quot;0&quot; volume=&quot;1&quot;&gt;&#10;        &lt;audio channels=&quot;1&quot; format=&quot;s16&quot; sampleRate=&quot;44100&quot;/&gt;&#10;      &lt;/audioTrack&gt;&#10;      &lt;audioTrack muted=&quot;false&quot; name=&quot;Audio 12&quot; resource=&quot;07803bb1&quot; slideId=&quot;{07B5C316-DBE4-4D9C-82AC-8343897B9CAC}&quot; startTime=&quot;0&quot; stepIndex=&quot;0&quot; volume=&quot;1&quot;&gt;&#10;        &lt;audio channels=&quot;1&quot; format=&quot;s16&quot; sampleRate=&quot;44100&quot;/&gt;&#10;      &lt;/audioTrack&gt;&#10;      &lt;audioTrack muted=&quot;false&quot; name=&quot;Audio 13&quot; resource=&quot;fae3195c&quot; slideId=&quot;{AE964BAB-CEBC-4977-8B02-A95A739B4828}&quot; startTime=&quot;0&quot; stepIndex=&quot;0&quot; volume=&quot;1&quot;&gt;&#10;        &lt;audio channels=&quot;1&quot; format=&quot;s16&quot; sampleRate=&quot;44100&quot;/&gt;&#10;      &lt;/audioTrack&gt;&#10;      &lt;audioTrack muted=&quot;false&quot; name=&quot;Audio 14&quot; resource=&quot;12f18e3a&quot; slideId=&quot;{39C43A81-097D-461F-B005-6B11A838C932}&quot; startTime=&quot;0&quot; stepIndex=&quot;0&quot; volume=&quot;1&quot;&gt;&#10;        &lt;audio channels=&quot;1&quot; format=&quot;s16&quot; sampleRate=&quot;44100&quot;/&gt;&#10;      &lt;/audioTrack&gt;&#10;      &lt;audioTrack muted=&quot;false&quot; name=&quot;Audio 16&quot; resource=&quot;86e5dade&quot; slideId=&quot;{91635903-B2A7-4310-9D95-190AE1927DA9}&quot; startTime=&quot;0&quot; stepIndex=&quot;0&quot; volume=&quot;1&quot;&gt;&#10;        &lt;audio channels=&quot;1&quot; format=&quot;s16&quot; sampleRate=&quot;44100&quot;/&gt;&#10;      &lt;/audioTrack&gt;&#10;      &lt;audioTrack muted=&quot;false&quot; name=&quot;Audio 17&quot; resource=&quot;0c35330f&quot; slideId=&quot;{78638CB8-D168-45D9-A8AC-5AAC85AFB16F}&quot; startTime=&quot;0&quot; stepIndex=&quot;0&quot; volume=&quot;1&quot;&gt;&#10;        &lt;audio channels=&quot;1&quot; format=&quot;s16&quot; sampleRate=&quot;44100&quot;/&gt;&#10;      &lt;/audioTrack&gt;&#10;      &lt;audioTrack muted=&quot;false&quot; name=&quot;Audio 18&quot; resource=&quot;1104ed3d&quot; slideId=&quot;{807EEAAE-F6AC-4402-9316-8EC2A1448A2F}&quot; startTime=&quot;0&quot; stepIndex=&quot;0&quot; volume=&quot;1&quot;&gt;&#10;        &lt;audio channels=&quot;1&quot; format=&quot;s16&quot; sampleRate=&quot;44100&quot;/&gt;&#10;      &lt;/audioTrack&gt;&#10;      &lt;audioTrack muted=&quot;false&quot; name=&quot;Audio 19&quot; resource=&quot;e6319802&quot; slideId=&quot;{FCC52DA7-1376-4925-A7D0-14E1320A03BA}&quot; startTime=&quot;0&quot; stepIndex=&quot;0&quot; volume=&quot;1&quot;&gt;&#10;        &lt;audio channels=&quot;1&quot; format=&quot;s16&quot; sampleRate=&quot;44100&quot;/&gt;&#10;      &lt;/audioTrack&gt;&#10;      &lt;audioTrack muted=&quot;false&quot; name=&quot;Audio 20&quot; resource=&quot;1648fc89&quot; slideId=&quot;{2ADAA01A-5CFE-477D-8302-88B01064F594}&quot; startTime=&quot;0&quot; stepIndex=&quot;0&quot; volume=&quot;1&quot;&gt;&#10;        &lt;audio channels=&quot;1&quot; format=&quot;s16&quot; sampleRate=&quot;44100&quot;/&gt;&#10;      &lt;/audioTrack&gt;&#10;      &lt;audioTrack muted=&quot;false&quot; name=&quot;Audio 21&quot; resource=&quot;540ad1e5&quot; slideId=&quot;{C79F82FC-117C-4B3B-A956-6E2D3ACD6891}&quot; startTime=&quot;0&quot; stepIndex=&quot;0&quot; volume=&quot;1&quot;&gt;&#10;        &lt;audio channels=&quot;1&quot; format=&quot;s16&quot; sampleRate=&quot;44100&quot;/&gt;&#10;      &lt;/audioTrack&gt;&#10;    &lt;/audioTracks&gt;&#10;    &lt;videoTracks/&gt;&#10;  &lt;/narration&gt;&#10;&#10;&lt;/presentation2&gt;&#10;"/>
  <p:tag name="ISPRING_LMS_API_VERSION" val="SCORM 1.2"/>
  <p:tag name="ISPRING_ULTRA_SCORM_COURSE_ID" val="D482ACE2-51FA-4F9D-A656-C603A0FB70A0"/>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6\uFFFDm\uFFFD{6E64F3C5-D791-4013-82F9-C6F800E16875}&quot;,&quot;J:\\GiangDay_HungNN\\2. KTDKTD+BTL\\eLearning (2023)\\slides_building\\ktdktd_elearning\\15_SteadyError(digital)_published&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ULTRA_SCORM_SLIDE_COUNT" val="22"/>
  <p:tag name="ISPRING_SCORM_RATE_SLIDES" val="0"/>
  <p:tag name="ISPRING_SCORM_RATE_QUIZZES" val="0"/>
  <p:tag name="ISPRING_SCORM_PASSING_SCORE" val="0.000000"/>
  <p:tag name="ISPRING_CURRENT_PLAYER_ID" val="universal"/>
  <p:tag name="ISPRING_PRESENTATION_TITLE" val="15_SteadyError(digital)_ispring"/>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7.385"/>
  <p:tag name="ISPRING_SLIDE_ID_2" val="{F391C143-6020-4F6C-8E53-CA153082497A}"/>
</p:tagLst>
</file>

<file path=ppt/tags/tag1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7.077"/>
  <p:tag name="ISPRING_SLIDE_ID_2" val="{C5D59238-BA63-4EB5-B94F-196B4E9785C3}"/>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5.164"/>
  <p:tag name="ISPRING_SLIDE_ID_2" val="{55FD29E3-F35E-4733-AB04-1C30DA6459FA}"/>
</p:tagLst>
</file>

<file path=ppt/tags/tag1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8.267"/>
  <p:tag name="ISPRING_SLIDE_ID_2" val="{388DAED7-BD4E-48E2-ABA0-37B0A210508F}"/>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7.863"/>
  <p:tag name="ISPRING_SLIDE_ID_2" val="{4093519C-2D7C-4C46-AFC8-B27C2810DC0F}"/>
</p:tagLst>
</file>

<file path=ppt/tags/tag1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9.454"/>
  <p:tag name="ISPRING_SLIDE_ID_2" val="{07B5C316-DBE4-4D9C-82AC-8343897B9CAC}"/>
</p:tagLst>
</file>

<file path=ppt/tags/tag1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9.293"/>
  <p:tag name="ISPRING_SLIDE_ID_2" val="{AE964BAB-CEBC-4977-8B02-A95A739B4828}"/>
</p:tagLst>
</file>

<file path=ppt/tags/tag1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3.837"/>
  <p:tag name="ISPRING_SLIDE_ID_2" val="{39C43A81-097D-461F-B005-6B11A838C932}"/>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29.517"/>
  <p:tag name="ISPRING_CUSTOM_TIMING_USED" val="1"/>
  <p:tag name="ISPRING_SLIDE_ID_2" val="{91635903-B2A7-4310-9D95-190AE1927DA9}"/>
</p:tagLst>
</file>

<file path=ppt/tags/tag19.xml><?xml version="1.0" encoding="utf-8"?>
<p:tagLst xmlns:a="http://schemas.openxmlformats.org/drawingml/2006/main" xmlns:r="http://schemas.openxmlformats.org/officeDocument/2006/relationships" xmlns:p="http://schemas.openxmlformats.org/presentationml/2006/main">
  <p:tag name="ISPRING_SLIDE_ID_2" val="{78638CB8-D168-45D9-A8AC-5AAC85AFB16F}"/>
  <p:tag name="GENSWF_ADVANCE_TIME" val="127.466"/>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GENSWF_ADVANCE_TIME" val="27.151"/>
  <p:tag name="ISPRING_CUSTOM_TIMING_USED" val="1"/>
  <p:tag name="ISPRING_SLIDE_ID_2" val="{24EA66CD-E801-428C-B4FD-68479DA7CD8E}"/>
</p:tagLst>
</file>

<file path=ppt/tags/tag20.xml><?xml version="1.0" encoding="utf-8"?>
<p:tagLst xmlns:a="http://schemas.openxmlformats.org/drawingml/2006/main" xmlns:r="http://schemas.openxmlformats.org/officeDocument/2006/relationships" xmlns:p="http://schemas.openxmlformats.org/presentationml/2006/main">
  <p:tag name="ISPRING_SLIDE_ID_2" val="{807EEAAE-F6AC-4402-9316-8EC2A1448A2F}"/>
  <p:tag name="GENSWF_ADVANCE_TIME" val="43.041"/>
  <p:tag name="ISPRING_CUSTOM_TIMING_USED" val="1"/>
</p:tagLst>
</file>

<file path=ppt/tags/tag21.xml><?xml version="1.0" encoding="utf-8"?>
<p:tagLst xmlns:a="http://schemas.openxmlformats.org/drawingml/2006/main" xmlns:r="http://schemas.openxmlformats.org/officeDocument/2006/relationships" xmlns:p="http://schemas.openxmlformats.org/presentationml/2006/main">
  <p:tag name="ISPRING_SLIDE_ID_2" val="{FCC52DA7-1376-4925-A7D0-14E1320A03BA}"/>
  <p:tag name="GENSWF_ADVANCE_TIME" val="53.257"/>
  <p:tag name="ISPRING_CUSTOM_TIMING_USED" val="1"/>
</p:tagLst>
</file>

<file path=ppt/tags/tag22.xml><?xml version="1.0" encoding="utf-8"?>
<p:tagLst xmlns:a="http://schemas.openxmlformats.org/drawingml/2006/main" xmlns:r="http://schemas.openxmlformats.org/officeDocument/2006/relationships" xmlns:p="http://schemas.openxmlformats.org/presentationml/2006/main">
  <p:tag name="ISPRING_SLIDE_ID_2" val="{2ADAA01A-5CFE-477D-8302-88B01064F594}"/>
  <p:tag name="GENSWF_ADVANCE_TIME" val="91.200"/>
  <p:tag name="ISPRING_CUSTOM_TIMING_USED" val="1"/>
</p:tagLst>
</file>

<file path=ppt/tags/tag23.xml><?xml version="1.0" encoding="utf-8"?>
<p:tagLst xmlns:a="http://schemas.openxmlformats.org/drawingml/2006/main" xmlns:r="http://schemas.openxmlformats.org/officeDocument/2006/relationships" xmlns:p="http://schemas.openxmlformats.org/presentationml/2006/main">
  <p:tag name="ISPRING_CUSTOM_TIMING_USED" val="1"/>
  <p:tag name="ISPRING_SLIDE_ID_2" val="{C79F82FC-117C-4B3B-A956-6E2D3ACD6891}"/>
  <p:tag name="GENSWF_ADVANCE_TIME" val="50.345"/>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44BAA66-ECAF-4C40-8D5F-77A1AF625D77}"/>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7AD269B0-52DC-4F1D-9F0F-BC0B0406706F}"/>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83FC3BE-5088-442F-8220-9FAAA6F3743C}"/>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204AE23-D3A5-41D7-ACA1-FF4F1CDED475}"/>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1B409847-F304-4830-9BFA-EE7A6C2CCF33}"/>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45B59A65-C63B-44CE-B04F-94E558F670F1}"/>
</p:tagLst>
</file>

<file path=ppt/tags/tag3.xml><?xml version="1.0" encoding="utf-8"?>
<p:tagLst xmlns:a="http://schemas.openxmlformats.org/drawingml/2006/main" xmlns:r="http://schemas.openxmlformats.org/officeDocument/2006/relationships" xmlns:p="http://schemas.openxmlformats.org/presentationml/2006/main">
  <p:tag name="GENSWF_ADVANCE_TIME" val="33.932"/>
  <p:tag name="ISPRING_CUSTOM_TIMING_USED" val="1"/>
  <p:tag name="ISPRING_SLIDE_ID_2" val="{87CAB630-1C72-4435-800C-EE14DFD31227}"/>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E4B35D4-9CBB-4ADB-B7ED-C0FCF482E8CF}"/>
</p:tagLst>
</file>

<file path=ppt/tags/tag4.xml><?xml version="1.0" encoding="utf-8"?>
<p:tagLst xmlns:a="http://schemas.openxmlformats.org/drawingml/2006/main" xmlns:r="http://schemas.openxmlformats.org/officeDocument/2006/relationships" xmlns:p="http://schemas.openxmlformats.org/presentationml/2006/main">
  <p:tag name="GENSWF_ADVANCE_TIME" val="29.517"/>
  <p:tag name="ISPRING_CUSTOM_TIMING_USED" val="1"/>
  <p:tag name="ISPRING_SLIDE_ID_2" val="{5058811C-8B97-4701-B3E1-7516085A944C}"/>
</p:tagLst>
</file>

<file path=ppt/tags/tag5.xml><?xml version="1.0" encoding="utf-8"?>
<p:tagLst xmlns:a="http://schemas.openxmlformats.org/drawingml/2006/main" xmlns:r="http://schemas.openxmlformats.org/officeDocument/2006/relationships" xmlns:p="http://schemas.openxmlformats.org/presentationml/2006/main">
  <p:tag name="GENSWF_ADVANCE_TIME" val="29.517"/>
  <p:tag name="ISPRING_CUSTOM_TIMING_USED" val="1"/>
  <p:tag name="ISPRING_SLIDE_ID_2" val="{7E3C2A8A-FD25-49D8-ABB2-07B6D02B938E}"/>
</p:tagLst>
</file>

<file path=ppt/tags/tag6.xml><?xml version="1.0" encoding="utf-8"?>
<p:tagLst xmlns:a="http://schemas.openxmlformats.org/drawingml/2006/main" xmlns:r="http://schemas.openxmlformats.org/officeDocument/2006/relationships" xmlns:p="http://schemas.openxmlformats.org/presentationml/2006/main">
  <p:tag name="GENSWF_ADVANCE_TIME" val="80.540"/>
  <p:tag name="ISPRING_CUSTOM_TIMING_USED" val="1"/>
  <p:tag name="ISPRING_SLIDE_ID_2" val="{22EA5590-15FE-4FC7-A3A7-2D08A9530EB7}"/>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0.995"/>
  <p:tag name="ISPRING_SLIDE_ID_2" val="{993C084F-7D06-42C6-AE38-7C7FF4FDDFF6}"/>
</p:tagLst>
</file>

<file path=ppt/tags/tag8.xml><?xml version="1.0" encoding="utf-8"?>
<p:tagLst xmlns:a="http://schemas.openxmlformats.org/drawingml/2006/main" xmlns:r="http://schemas.openxmlformats.org/officeDocument/2006/relationships" xmlns:p="http://schemas.openxmlformats.org/presentationml/2006/main">
  <p:tag name="GENSWF_ADVANCE_TIME" val="29.517"/>
  <p:tag name="ISPRING_CUSTOM_TIMING_USED" val="1"/>
  <p:tag name="ISPRING_SLIDE_ID_2" val="{8C6A66AF-A36D-415A-B898-07A6D1319EC2}"/>
</p:tagLst>
</file>

<file path=ppt/tags/tag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7.932"/>
  <p:tag name="ISPRING_SLIDE_ID_2" val="{E51F3E0B-5266-4592-B3A0-AEBFC203EE2D}"/>
</p:tagLst>
</file>

<file path=ppt/theme/theme1.xml><?xml version="1.0" encoding="utf-8"?>
<a:theme xmlns:a="http://schemas.openxmlformats.org/drawingml/2006/main" name="Slide Template of HVKTQ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4068</TotalTime>
  <Words>1723</Words>
  <Application>Microsoft Office PowerPoint</Application>
  <PresentationFormat>Widescreen</PresentationFormat>
  <Paragraphs>303</Paragraphs>
  <Slides>29</Slides>
  <Notes>29</Notes>
  <HiddenSlides>7</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3" baseType="lpstr">
      <vt:lpstr>.VnArial</vt:lpstr>
      <vt:lpstr>AdvLeSa-Book</vt:lpstr>
      <vt:lpstr>AdvLeSaBookItalic</vt:lpstr>
      <vt:lpstr>AdvPSA88A</vt:lpstr>
      <vt:lpstr>Arial</vt:lpstr>
      <vt:lpstr>Arial Unicode MS</vt:lpstr>
      <vt:lpstr>Calibri</vt:lpstr>
      <vt:lpstr>Calibri Light</vt:lpstr>
      <vt:lpstr>CIDFont+F1</vt:lpstr>
      <vt:lpstr>Courier New</vt:lpstr>
      <vt:lpstr>Wingdings</vt:lpstr>
      <vt:lpstr>Slide Template of HVKTQS</vt:lpstr>
      <vt:lpstr>Equation</vt:lpstr>
      <vt:lpstr>MathType 7.0 Equation</vt:lpstr>
      <vt:lpstr>Sai số HTĐKTĐ gián đoạn trong chế độ xác lập  15th Lecture, 9th Sep 2023</vt:lpstr>
      <vt:lpstr>Mục đích, Yêu cầu</vt:lpstr>
      <vt:lpstr>Nội dung chính</vt:lpstr>
      <vt:lpstr>Nội dung chính</vt:lpstr>
      <vt:lpstr>Khái niệm cơ bản đánh giá chất lượng làm việc hệ thống</vt:lpstr>
      <vt:lpstr>Khái niệm cơ bản đánh giá chất lượng làm việc hệ thống</vt:lpstr>
      <vt:lpstr>Nội dung chính</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Cách xác định sai số và mối quan hệ giữa sai số và bậc của hệ thống</vt:lpstr>
      <vt:lpstr>Nội dung chính</vt:lpstr>
      <vt:lpstr>Analog disturbances in a digital system</vt:lpstr>
      <vt:lpstr>Analog disturbances in a digital system</vt:lpstr>
      <vt:lpstr>Analog disturbances in a digital system</vt:lpstr>
      <vt:lpstr>Analog disturbances in a digital system</vt:lpstr>
      <vt:lpstr>Summary</vt:lpstr>
      <vt:lpstr>Khái niệm, định nghĩa</vt:lpstr>
      <vt:lpstr>Quy ước về biểu diễn mã nguồn</vt:lpstr>
      <vt:lpstr>Nội dung bài học</vt:lpstr>
      <vt:lpstr>PowerPoint Presentation</vt:lpstr>
      <vt:lpstr>Mục đích, Yêu cầu</vt:lpstr>
      <vt:lpstr>Nội dung chính</vt:lpstr>
      <vt:lpstr>Nội dung chính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15_SteadyError(digital)_ispring</dc:title>
  <dc:creator>myselfHungNN</dc:creator>
  <cp:lastModifiedBy>myselfHungNN</cp:lastModifiedBy>
  <cp:revision>772</cp:revision>
  <cp:lastPrinted>2023-12-10T15:41:00Z</cp:lastPrinted>
  <dcterms:created xsi:type="dcterms:W3CDTF">2022-03-23T03:34:10Z</dcterms:created>
  <dcterms:modified xsi:type="dcterms:W3CDTF">2023-12-12T08:11:40Z</dcterms:modified>
</cp:coreProperties>
</file>