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85" r:id="rId3"/>
    <p:sldId id="279" r:id="rId4"/>
    <p:sldId id="280" r:id="rId5"/>
    <p:sldId id="281" r:id="rId6"/>
    <p:sldId id="282" r:id="rId7"/>
    <p:sldId id="283" r:id="rId8"/>
    <p:sldId id="284" r:id="rId9"/>
    <p:sldId id="278" r:id="rId10"/>
    <p:sldId id="277" r:id="rId11"/>
    <p:sldId id="274" r:id="rId12"/>
    <p:sldId id="262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25E"/>
    <a:srgbClr val="006600"/>
    <a:srgbClr val="0000FF"/>
    <a:srgbClr val="008080"/>
    <a:srgbClr val="006666"/>
    <a:srgbClr val="C5C5C5"/>
    <a:srgbClr val="339966"/>
    <a:srgbClr val="DDDDD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72" autoAdjust="0"/>
    <p:restoredTop sz="87457" autoAdjust="0"/>
  </p:normalViewPr>
  <p:slideViewPr>
    <p:cSldViewPr snapToGrid="0">
      <p:cViewPr varScale="1">
        <p:scale>
          <a:sx n="53" d="100"/>
          <a:sy n="53" d="100"/>
        </p:scale>
        <p:origin x="56" y="224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55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B26A7-C79E-4566-8FB5-C3BC855F345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2EE1E-F13F-45B1-8437-1F3F79378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509963"/>
            <a:ext cx="9144000" cy="165576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B7EFFE7-DEA2-4D02-AA1E-150AD740BB1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A22EF53-F281-4DAF-89C1-449626544EF9}"/>
              </a:ext>
            </a:extLst>
          </p:cNvPr>
          <p:cNvSpPr txBox="1"/>
          <p:nvPr userDrawn="1"/>
        </p:nvSpPr>
        <p:spPr>
          <a:xfrm>
            <a:off x="3474805" y="0"/>
            <a:ext cx="524238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bg1"/>
                </a:solidFill>
                <a:effectLst>
                  <a:glow rad="114300">
                    <a:schemeClr val="accent6">
                      <a:lumMod val="40000"/>
                      <a:lumOff val="60000"/>
                      <a:alpha val="3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HỌC VIỆN KỸ THUẬT QUÂN </a:t>
            </a:r>
            <a:r>
              <a:rPr lang="vi-VN" sz="2000" b="1" dirty="0">
                <a:solidFill>
                  <a:schemeClr val="bg1"/>
                </a:solidFill>
                <a:effectLst>
                  <a:glow rad="114300">
                    <a:schemeClr val="accent6">
                      <a:lumMod val="40000"/>
                      <a:lumOff val="60000"/>
                      <a:alpha val="3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SỰ</a:t>
            </a:r>
            <a:endParaRPr lang="en-US" sz="20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10" descr="C:\1.1 Cau Truc May Tinh (Giang day)\1. Documents for Teaching\4. Slides\Supports\HVKTQS 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81" y="1323136"/>
            <a:ext cx="3253083" cy="300411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78024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FCF3BDB-27AA-455D-8F40-8C06694B41DF}"/>
              </a:ext>
            </a:extLst>
          </p:cNvPr>
          <p:cNvSpPr txBox="1"/>
          <p:nvPr userDrawn="1"/>
        </p:nvSpPr>
        <p:spPr>
          <a:xfrm>
            <a:off x="2" y="6519446"/>
            <a:ext cx="12191999" cy="338554"/>
          </a:xfrm>
          <a:prstGeom prst="rect">
            <a:avLst/>
          </a:prstGeom>
          <a:solidFill>
            <a:srgbClr val="24725E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endParaRPr lang="en-US" sz="14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B3165FD-06DA-4EAD-AC04-31A802BB0121}"/>
              </a:ext>
            </a:extLst>
          </p:cNvPr>
          <p:cNvSpPr txBox="1"/>
          <p:nvPr userDrawn="1"/>
        </p:nvSpPr>
        <p:spPr>
          <a:xfrm>
            <a:off x="4288996" y="965830"/>
            <a:ext cx="3614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BÀI</a:t>
            </a:r>
            <a:r>
              <a:rPr lang="en-GB" sz="6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GIẢNG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7CD6F4B5-6204-4050-954C-4148B756AA8A}"/>
              </a:ext>
            </a:extLst>
          </p:cNvPr>
          <p:cNvSpPr txBox="1"/>
          <p:nvPr userDrawn="1"/>
        </p:nvSpPr>
        <p:spPr>
          <a:xfrm>
            <a:off x="322727" y="4481681"/>
            <a:ext cx="380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  <a:effectLst>
                  <a:glow rad="114300">
                    <a:schemeClr val="accent6">
                      <a:lumMod val="40000"/>
                      <a:lumOff val="60000"/>
                      <a:alpha val="3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E-mail@giaovien.com</a:t>
            </a:r>
            <a:endParaRPr lang="en-US" sz="14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1744184" y="5082259"/>
            <a:ext cx="9144000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2">
                    <a:lumMod val="25000"/>
                  </a:schemeClr>
                </a:solidFill>
                <a:latin typeface="cmssbx10" panose="020B0500000000000000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mssbx10" panose="020B0500000000000000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mssbx10" panose="020B0500000000000000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ssbx10" panose="020B0500000000000000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ssbx10" panose="020B0500000000000000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Bộ môn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vi-V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Tự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động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và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Kỹ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thuật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tính</a:t>
            </a:r>
            <a:endParaRPr lang="en-GB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Viện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vi-V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Tên</a:t>
            </a:r>
            <a:r>
              <a:rPr lang="en-GB" sz="2000" baseline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baseline="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lửa</a:t>
            </a:r>
            <a:r>
              <a:rPr lang="en-GB" sz="2000" baseline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Kỹ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thuật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Điều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khiển</a:t>
            </a:r>
            <a:r>
              <a:rPr lang="en-GB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(V6)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2727" y="2313203"/>
            <a:ext cx="11546540" cy="74626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6F4B5-6204-4050-954C-4148B756AA8A}"/>
              </a:ext>
            </a:extLst>
          </p:cNvPr>
          <p:cNvSpPr txBox="1"/>
          <p:nvPr userDrawn="1"/>
        </p:nvSpPr>
        <p:spPr>
          <a:xfrm>
            <a:off x="1583806" y="3910404"/>
            <a:ext cx="367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04AB: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Kỹ</a:t>
            </a:r>
            <a:r>
              <a:rPr lang="en-US" sz="1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thuật</a:t>
            </a:r>
            <a:r>
              <a:rPr lang="en-US" sz="1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điều </a:t>
            </a:r>
            <a:r>
              <a:rPr lang="en-US" sz="1400" b="1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khiển</a:t>
            </a:r>
            <a:r>
              <a:rPr lang="en-US" sz="1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tự</a:t>
            </a:r>
            <a:r>
              <a:rPr lang="en-US" sz="1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động</a:t>
            </a:r>
            <a:r>
              <a:rPr lang="en-US" sz="1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+BTL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7835" y="6539632"/>
            <a:ext cx="615478" cy="29701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.VnArial" panose="020B7200000000000000" pitchFamily="34" charset="0"/>
              </a:defRPr>
            </a:lvl1pPr>
          </a:lstStyle>
          <a:p>
            <a:fld id="{6C8D5577-F68C-4681-900C-68FE301503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0" descr="C:\1.1 Cau Truc May Tinh (Giang day)\1. Documents for Teaching\4. Slides\Supports\HVKTQS 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30" y="2727761"/>
            <a:ext cx="3253083" cy="300411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205441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FCF3BDB-27AA-455D-8F40-8C06694B41DF}"/>
              </a:ext>
            </a:extLst>
          </p:cNvPr>
          <p:cNvSpPr txBox="1"/>
          <p:nvPr userDrawn="1"/>
        </p:nvSpPr>
        <p:spPr>
          <a:xfrm>
            <a:off x="2" y="6519446"/>
            <a:ext cx="12191999" cy="338554"/>
          </a:xfrm>
          <a:prstGeom prst="rect">
            <a:avLst/>
          </a:prstGeom>
          <a:solidFill>
            <a:srgbClr val="24725E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endParaRPr lang="en-US" sz="14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6600" y="3561162"/>
            <a:ext cx="11578797" cy="130651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18C8C86E-96A7-4623-8A5A-7997C4B7191E}"/>
              </a:ext>
            </a:extLst>
          </p:cNvPr>
          <p:cNvSpPr txBox="1"/>
          <p:nvPr userDrawn="1"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rgbClr val="24725E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4D130D1B-202E-4D45-A43A-357CD46C2A81}"/>
              </a:ext>
            </a:extLst>
          </p:cNvPr>
          <p:cNvSpPr txBox="1"/>
          <p:nvPr userDrawn="1"/>
        </p:nvSpPr>
        <p:spPr>
          <a:xfrm>
            <a:off x="3688365" y="10758"/>
            <a:ext cx="510422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bg1"/>
                </a:solidFill>
                <a:effectLst>
                  <a:glow rad="114300">
                    <a:schemeClr val="accent6">
                      <a:lumMod val="40000"/>
                      <a:lumOff val="60000"/>
                      <a:alpha val="3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HỌC VIỆN KỸ THUẬT QUÂN SỰ</a:t>
            </a:r>
            <a:endParaRPr lang="en-US" sz="18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7CD6F4B5-6204-4050-954C-4148B756AA8A}"/>
              </a:ext>
            </a:extLst>
          </p:cNvPr>
          <p:cNvSpPr txBox="1"/>
          <p:nvPr userDrawn="1"/>
        </p:nvSpPr>
        <p:spPr>
          <a:xfrm>
            <a:off x="7315199" y="6528874"/>
            <a:ext cx="423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  <a:effectLst>
                  <a:glow rad="114300">
                    <a:schemeClr val="accent6">
                      <a:lumMod val="40000"/>
                      <a:lumOff val="60000"/>
                      <a:alpha val="3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E-mail@giaovien.com</a:t>
            </a:r>
            <a:endParaRPr lang="en-US" sz="14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CD6F4B5-6204-4050-954C-4148B756AA8A}"/>
              </a:ext>
            </a:extLst>
          </p:cNvPr>
          <p:cNvSpPr txBox="1"/>
          <p:nvPr userDrawn="1"/>
        </p:nvSpPr>
        <p:spPr>
          <a:xfrm>
            <a:off x="0" y="6528874"/>
            <a:ext cx="616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1"/>
              </a:rPr>
              <a:t>Tên</a:t>
            </a:r>
            <a:r>
              <a:rPr lang="en-GB" sz="1400" b="1" i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1"/>
              </a:rPr>
              <a:t> MÔN HỌC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7835" y="6539632"/>
            <a:ext cx="615478" cy="29701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.VnArial" panose="020B7200000000000000" pitchFamily="34" charset="0"/>
              </a:defRPr>
            </a:lvl1pPr>
          </a:lstStyle>
          <a:p>
            <a:fld id="{6C8D5577-F68C-4681-900C-68FE301503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0" descr="C:\1.1 Cau Truc May Tinh (Giang day)\1. Documents for Teaching\4. Slides\Supports\HVKTQS 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456" y="10758"/>
            <a:ext cx="3253083" cy="300411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78071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FCF3BDB-27AA-455D-8F40-8C06694B41DF}"/>
              </a:ext>
            </a:extLst>
          </p:cNvPr>
          <p:cNvSpPr txBox="1"/>
          <p:nvPr userDrawn="1"/>
        </p:nvSpPr>
        <p:spPr>
          <a:xfrm>
            <a:off x="2" y="6519446"/>
            <a:ext cx="12191999" cy="338554"/>
          </a:xfrm>
          <a:prstGeom prst="rect">
            <a:avLst/>
          </a:prstGeom>
          <a:solidFill>
            <a:srgbClr val="24725E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endParaRPr lang="en-US" sz="14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46" y="11015"/>
            <a:ext cx="9965268" cy="705910"/>
          </a:xfrm>
          <a:noFill/>
        </p:spPr>
        <p:txBody>
          <a:bodyPr/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-3216"/>
            <a:ext cx="12163313" cy="753180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0" descr="C:\1.1 Cau Truc May Tinh (Giang day)\1. Documents for Teaching\4. Slides\Supports\HVKTQS 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986" y="178464"/>
            <a:ext cx="1632263" cy="1143000"/>
          </a:xfrm>
          <a:prstGeom prst="ellipse">
            <a:avLst/>
          </a:prstGeom>
          <a:ln>
            <a:noFill/>
          </a:ln>
          <a:effectLst>
            <a:softEdge rad="393700"/>
          </a:effec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7CD6F4B5-6204-4050-954C-4148B756AA8A}"/>
              </a:ext>
            </a:extLst>
          </p:cNvPr>
          <p:cNvSpPr txBox="1"/>
          <p:nvPr userDrawn="1"/>
        </p:nvSpPr>
        <p:spPr>
          <a:xfrm>
            <a:off x="0" y="6528874"/>
            <a:ext cx="616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1"/>
              </a:rPr>
              <a:t>Tên</a:t>
            </a:r>
            <a:r>
              <a:rPr lang="en-GB" sz="1400" b="1" i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1"/>
              </a:rPr>
              <a:t> MÔN HỌC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CD6F4B5-6204-4050-954C-4148B756AA8A}"/>
              </a:ext>
            </a:extLst>
          </p:cNvPr>
          <p:cNvSpPr txBox="1"/>
          <p:nvPr userDrawn="1"/>
        </p:nvSpPr>
        <p:spPr>
          <a:xfrm>
            <a:off x="6313199" y="6531294"/>
            <a:ext cx="523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  <a:effectLst>
                  <a:glow rad="114300">
                    <a:schemeClr val="accent6">
                      <a:lumMod val="40000"/>
                      <a:lumOff val="60000"/>
                      <a:alpha val="3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E-mail@giaovien.com</a:t>
            </a:r>
            <a:endParaRPr lang="en-US" sz="14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ectangle 1"/>
          <p:cNvSpPr>
            <a:spLocks noChangeArrowheads="1"/>
          </p:cNvSpPr>
          <p:nvPr userDrawn="1"/>
        </p:nvSpPr>
        <p:spPr bwMode="auto">
          <a:xfrm>
            <a:off x="4705350" y="3894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95687" y="61145"/>
            <a:ext cx="1294532" cy="688819"/>
          </a:xfrm>
          <a:prstGeom prst="rect">
            <a:avLst/>
          </a:prstGeom>
          <a:noFill/>
          <a:effectLst>
            <a:glow>
              <a:schemeClr val="accent1">
                <a:alpha val="52000"/>
              </a:schemeClr>
            </a:glow>
            <a:outerShdw blurRad="50800" dist="38100" dir="5400000" algn="t" rotWithShape="0">
              <a:prstClr val="black">
                <a:alpha val="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LOGO</a:t>
            </a:r>
            <a:r>
              <a:rPr lang="en-US" sz="2800" baseline="0" dirty="0" smtClean="0">
                <a:solidFill>
                  <a:srgbClr val="0000FF"/>
                </a:solidFill>
                <a:latin typeface="+mn-lt"/>
              </a:rPr>
              <a:t> </a:t>
            </a:r>
          </a:p>
          <a:p>
            <a:pPr algn="ctr"/>
            <a:r>
              <a:rPr lang="en-US" sz="1600" baseline="0" dirty="0" smtClean="0">
                <a:solidFill>
                  <a:srgbClr val="0000FF"/>
                </a:solidFill>
                <a:latin typeface="+mn-lt"/>
              </a:rPr>
              <a:t>MÔN HỌC</a:t>
            </a:r>
            <a:endParaRPr lang="en-US" sz="1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1" name="Content Placeholder 2" descr="DSDSDS"/>
          <p:cNvSpPr>
            <a:spLocks noGrp="1"/>
          </p:cNvSpPr>
          <p:nvPr>
            <p:ph idx="1"/>
          </p:nvPr>
        </p:nvSpPr>
        <p:spPr>
          <a:xfrm>
            <a:off x="2198045" y="917414"/>
            <a:ext cx="9965267" cy="5558784"/>
          </a:xfrm>
          <a:effectLst>
            <a:glow rad="63500">
              <a:schemeClr val="accent6">
                <a:satMod val="175000"/>
                <a:alpha val="0"/>
              </a:schemeClr>
            </a:glow>
            <a:softEdge rad="127000"/>
          </a:effectLst>
        </p:spPr>
        <p:txBody>
          <a:bodyPr>
            <a:normAutofit/>
          </a:bodyPr>
          <a:lstStyle>
            <a:lvl1pPr marL="461963" indent="-461963">
              <a:buClr>
                <a:srgbClr val="008080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804863" indent="-347663"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033463" indent="-228600">
              <a:buFont typeface="Calibri" panose="020F0502020204030204" pitchFamily="34" charset="0"/>
              <a:buChar char="-"/>
              <a:defRPr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262063" indent="-2286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490663" indent="-228600">
              <a:defRPr sz="160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7835" y="6539632"/>
            <a:ext cx="615478" cy="29701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.VnArial" panose="020B7200000000000000" pitchFamily="34" charset="0"/>
              </a:defRPr>
            </a:lvl1pPr>
          </a:lstStyle>
          <a:p>
            <a:fld id="{6C8D5577-F68C-4681-900C-68FE301503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1979" r="1897" b="129"/>
          <a:stretch/>
        </p:blipFill>
        <p:spPr bwMode="auto">
          <a:xfrm>
            <a:off x="0" y="-3216"/>
            <a:ext cx="1315595" cy="94197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39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FCF3BDB-27AA-455D-8F40-8C06694B41DF}"/>
              </a:ext>
            </a:extLst>
          </p:cNvPr>
          <p:cNvSpPr txBox="1"/>
          <p:nvPr userDrawn="1"/>
        </p:nvSpPr>
        <p:spPr>
          <a:xfrm>
            <a:off x="2" y="6519446"/>
            <a:ext cx="12191999" cy="338554"/>
          </a:xfrm>
          <a:prstGeom prst="rect">
            <a:avLst/>
          </a:prstGeom>
          <a:solidFill>
            <a:srgbClr val="24725E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endParaRPr lang="en-US" sz="14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7835" y="6539632"/>
            <a:ext cx="615478" cy="29701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.VnArial" panose="020B7200000000000000" pitchFamily="34" charset="0"/>
              </a:defRPr>
            </a:lvl1pPr>
          </a:lstStyle>
          <a:p>
            <a:fld id="{6C8D5577-F68C-4681-900C-68FE30150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7CD6F4B5-6204-4050-954C-4148B756AA8A}"/>
              </a:ext>
            </a:extLst>
          </p:cNvPr>
          <p:cNvSpPr txBox="1"/>
          <p:nvPr userDrawn="1"/>
        </p:nvSpPr>
        <p:spPr>
          <a:xfrm>
            <a:off x="0" y="6528874"/>
            <a:ext cx="616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1"/>
              </a:rPr>
              <a:t>Tên</a:t>
            </a:r>
            <a:r>
              <a:rPr lang="en-GB" sz="1400" b="1" i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1"/>
              </a:rPr>
              <a:t> MÔN HỌC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CD6F4B5-6204-4050-954C-4148B756AA8A}"/>
              </a:ext>
            </a:extLst>
          </p:cNvPr>
          <p:cNvSpPr txBox="1"/>
          <p:nvPr userDrawn="1"/>
        </p:nvSpPr>
        <p:spPr>
          <a:xfrm>
            <a:off x="6313199" y="6531294"/>
            <a:ext cx="523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  <a:effectLst>
                  <a:glow rad="114300">
                    <a:schemeClr val="accent6">
                      <a:lumMod val="40000"/>
                      <a:lumOff val="60000"/>
                      <a:alpha val="3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E-mail@giaovien.com</a:t>
            </a:r>
            <a:endParaRPr lang="en-US" sz="14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ectangle 1"/>
          <p:cNvSpPr>
            <a:spLocks noChangeArrowheads="1"/>
          </p:cNvSpPr>
          <p:nvPr userDrawn="1"/>
        </p:nvSpPr>
        <p:spPr bwMode="auto">
          <a:xfrm>
            <a:off x="4705350" y="3894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772240" y="11015"/>
            <a:ext cx="10292760" cy="705910"/>
          </a:xfrm>
          <a:noFill/>
        </p:spPr>
        <p:txBody>
          <a:bodyPr/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-3216"/>
            <a:ext cx="12163313" cy="753180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0" y="0"/>
            <a:ext cx="1772239" cy="725391"/>
          </a:xfrm>
          <a:prstGeom prst="rect">
            <a:avLst/>
          </a:prstGeom>
          <a:noFill/>
          <a:effectLst>
            <a:glow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 descr="DSDSDS"/>
          <p:cNvSpPr>
            <a:spLocks noGrp="1"/>
          </p:cNvSpPr>
          <p:nvPr>
            <p:ph idx="1"/>
          </p:nvPr>
        </p:nvSpPr>
        <p:spPr>
          <a:xfrm>
            <a:off x="1772239" y="816341"/>
            <a:ext cx="5111161" cy="5558784"/>
          </a:xfrm>
          <a:effectLst>
            <a:glow rad="63500">
              <a:schemeClr val="accent6">
                <a:satMod val="175000"/>
                <a:alpha val="0"/>
              </a:schemeClr>
            </a:glow>
            <a:softEdge rad="127000"/>
          </a:effectLst>
        </p:spPr>
        <p:txBody>
          <a:bodyPr>
            <a:normAutofit/>
          </a:bodyPr>
          <a:lstStyle>
            <a:lvl1pPr marL="461963" indent="-461963">
              <a:buClr>
                <a:srgbClr val="008080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804863" indent="-347663">
              <a:buClr>
                <a:srgbClr val="0066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033463" indent="-228600">
              <a:buClr>
                <a:srgbClr val="006600"/>
              </a:buClr>
              <a:buFont typeface="Calibri" panose="020F0502020204030204" pitchFamily="34" charset="0"/>
              <a:buChar char="-"/>
              <a:defRPr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262063" indent="-228600">
              <a:buClr>
                <a:srgbClr val="006600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490663" indent="-228600">
              <a:buClr>
                <a:srgbClr val="006600"/>
              </a:buClr>
              <a:defRPr sz="160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 descr="DSDSDS"/>
          <p:cNvSpPr>
            <a:spLocks noGrp="1"/>
          </p:cNvSpPr>
          <p:nvPr>
            <p:ph idx="13"/>
          </p:nvPr>
        </p:nvSpPr>
        <p:spPr>
          <a:xfrm>
            <a:off x="6942376" y="816341"/>
            <a:ext cx="5122624" cy="5558784"/>
          </a:xfrm>
          <a:effectLst>
            <a:glow rad="63500">
              <a:schemeClr val="accent6">
                <a:satMod val="175000"/>
                <a:alpha val="0"/>
              </a:schemeClr>
            </a:glow>
            <a:softEdge rad="127000"/>
          </a:effectLst>
        </p:spPr>
        <p:txBody>
          <a:bodyPr>
            <a:normAutofit/>
          </a:bodyPr>
          <a:lstStyle>
            <a:lvl1pPr marL="461963" indent="-461963">
              <a:buClr>
                <a:srgbClr val="008080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804863" indent="-347663">
              <a:buClr>
                <a:srgbClr val="0066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033463" indent="-228600">
              <a:buFont typeface="Calibri" panose="020F0502020204030204" pitchFamily="34" charset="0"/>
              <a:buChar char="-"/>
              <a:defRPr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262063" indent="-2286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490663" indent="-228600">
              <a:defRPr sz="160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r="1441" b="2109"/>
          <a:stretch/>
        </p:blipFill>
        <p:spPr bwMode="auto">
          <a:xfrm>
            <a:off x="0" y="25040"/>
            <a:ext cx="602489" cy="43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1295401"/>
            <a:ext cx="10363200" cy="1295400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363200" cy="304800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14400" y="990600"/>
            <a:ext cx="103632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BB00-B03A-4B76-91E9-20A09D8A811C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10" descr="C:\1.1 Cau Truc May Tinh (Giang day)\1. Documents for Teaching\4. Slides\Supports\HVKTQS 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459" y="1773263"/>
            <a:ext cx="3253083" cy="300411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170914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10" y="707571"/>
            <a:ext cx="11151870" cy="12191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8B60-85D4-4B4D-A847-BD767E33E26B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75310" y="1935648"/>
            <a:ext cx="11151870" cy="4557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20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B512-7DE0-478B-9C90-ED4B27E943B7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AE40-841F-4E95-9C48-6AFBAE9C41EF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3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A69E-05F3-4E3F-A98A-46E5729215D5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C72-0987-4DB6-83DC-A4ED8CBB4307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CD1-D268-48DF-AB84-A44BE64DCA2C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820A-017F-4E6E-BB46-45C1EC43A867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714744"/>
          </a:xfrm>
          <a:prstGeom prst="rect">
            <a:avLst/>
          </a:prstGeom>
          <a:solidFill>
            <a:srgbClr val="247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F3BDB-27AA-455D-8F40-8C06694B41DF}"/>
              </a:ext>
            </a:extLst>
          </p:cNvPr>
          <p:cNvSpPr txBox="1"/>
          <p:nvPr userDrawn="1"/>
        </p:nvSpPr>
        <p:spPr>
          <a:xfrm>
            <a:off x="1" y="6519447"/>
            <a:ext cx="12191999" cy="338554"/>
          </a:xfrm>
          <a:prstGeom prst="rect">
            <a:avLst/>
          </a:prstGeom>
          <a:solidFill>
            <a:srgbClr val="24725E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60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     </a:t>
            </a:r>
            <a:endParaRPr lang="en-US" sz="1400" b="1" dirty="0">
              <a:solidFill>
                <a:schemeClr val="bg1"/>
              </a:solidFill>
              <a:effectLst>
                <a:glow rad="114300">
                  <a:schemeClr val="accent6">
                    <a:lumMod val="40000"/>
                    <a:lumOff val="60000"/>
                    <a:alpha val="30000"/>
                  </a:schemeClr>
                </a:glow>
              </a:effectLst>
              <a:latin typeface="Calibri" panose="020F0502020204030204" pitchFamily="34" charset="0"/>
              <a:ea typeface="Arial Unicode MS" panose="020B0604020202020204" pitchFamily="34" charset="-128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6"/>
            <a:ext cx="2743200" cy="329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08D9FF1-39CC-4765-A375-376C1A14A24F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1023" y="64928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521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6C8D5577-F68C-4681-900C-68FE3015038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1710"/>
            <a:ext cx="12192000" cy="685800"/>
            <a:chOff x="152400" y="5160870"/>
            <a:chExt cx="11821410" cy="1152200"/>
          </a:xfrm>
          <a:effectLst>
            <a:outerShdw dist="63500" sx="1000" sy="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152400" y="5710460"/>
              <a:ext cx="9222528" cy="45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0654565" y="5710460"/>
              <a:ext cx="1319245" cy="45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192121" y="5160870"/>
              <a:ext cx="1647494" cy="11522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127000"/>
            </a:effectLst>
          </p:spPr>
        </p:pic>
      </p:grpSp>
    </p:spTree>
    <p:extLst>
      <p:ext uri="{BB962C8B-B14F-4D97-AF65-F5344CB8AC3E}">
        <p14:creationId xmlns:p14="http://schemas.microsoft.com/office/powerpoint/2010/main" val="298554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1" r:id="rId2"/>
    <p:sldLayoutId id="2147483694" r:id="rId3"/>
    <p:sldLayoutId id="2147483679" r:id="rId4"/>
    <p:sldLayoutId id="2147483680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6600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6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600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6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66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A347-B05B-4099-AAAE-9D30A9AA2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Sai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/>
              <a:t>HTĐKTĐ </a:t>
            </a:r>
            <a:r>
              <a:rPr lang="en-GB" dirty="0" err="1"/>
              <a:t>gián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 smtClean="0">
                <a:latin typeface="+mn-lt"/>
              </a:rPr>
              <a:t/>
            </a:r>
            <a:br>
              <a:rPr lang="en-GB" dirty="0" smtClean="0">
                <a:latin typeface="+mn-lt"/>
              </a:rPr>
            </a:br>
            <a:r>
              <a:rPr lang="en-GB" dirty="0">
                <a:latin typeface="+mn-lt"/>
              </a:rPr>
              <a:t/>
            </a:r>
            <a:br>
              <a:rPr lang="en-GB" dirty="0">
                <a:latin typeface="+mn-lt"/>
              </a:rPr>
            </a:br>
            <a:r>
              <a:rPr lang="en-US" sz="2000" b="0" dirty="0" smtClean="0"/>
              <a:t>15</a:t>
            </a:r>
            <a:r>
              <a:rPr lang="en-US" sz="2000" b="0" baseline="30000" dirty="0" smtClean="0">
                <a:latin typeface="+mn-lt"/>
              </a:rPr>
              <a:t>th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Lecture, </a:t>
            </a:r>
            <a:r>
              <a:rPr lang="en-US" sz="2000" b="0" dirty="0" smtClean="0">
                <a:latin typeface="+mn-lt"/>
              </a:rPr>
              <a:t>3rd September 2023</a:t>
            </a:r>
            <a:endParaRPr lang="en-US" sz="2000" b="0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/Instructor:</a:t>
            </a:r>
          </a:p>
          <a:p>
            <a:r>
              <a:rPr lang="en-US" b="0" dirty="0" err="1" smtClean="0"/>
              <a:t>Trung</a:t>
            </a:r>
            <a:r>
              <a:rPr lang="en-US" b="0" dirty="0" smtClean="0"/>
              <a:t> </a:t>
            </a:r>
            <a:r>
              <a:rPr lang="en-US" b="0" dirty="0" err="1" smtClean="0"/>
              <a:t>tá</a:t>
            </a:r>
            <a:r>
              <a:rPr lang="en-US" b="0" dirty="0" smtClean="0"/>
              <a:t>, </a:t>
            </a:r>
            <a:r>
              <a:rPr lang="en-US" b="0" dirty="0" err="1" smtClean="0"/>
              <a:t>ThS</a:t>
            </a:r>
            <a:r>
              <a:rPr lang="en-US" b="0" dirty="0" smtClean="0"/>
              <a:t>. </a:t>
            </a:r>
            <a:r>
              <a:rPr lang="en-US" b="0" dirty="0" err="1" smtClean="0"/>
              <a:t>Nguyễn</a:t>
            </a:r>
            <a:r>
              <a:rPr lang="en-US" b="0" dirty="0" smtClean="0"/>
              <a:t> </a:t>
            </a:r>
            <a:r>
              <a:rPr lang="en-US" b="0" dirty="0" err="1" smtClean="0"/>
              <a:t>Ngọc</a:t>
            </a:r>
            <a:r>
              <a:rPr lang="en-US" b="0" dirty="0" smtClean="0"/>
              <a:t> </a:t>
            </a:r>
            <a:r>
              <a:rPr lang="en-US" b="0" dirty="0" err="1" smtClean="0"/>
              <a:t>Hưng</a:t>
            </a:r>
            <a:endParaRPr lang="en-US" b="0" dirty="0" smtClean="0"/>
          </a:p>
          <a:p>
            <a:r>
              <a:rPr lang="en-US" b="0" dirty="0" smtClean="0"/>
              <a:t>Email: hungtd@mta.edu.vn</a:t>
            </a:r>
            <a:endParaRPr lang="en-US" b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57F0-26D3-4137-BBD2-FFF2DB1F5D9A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2842" y="2666028"/>
            <a:ext cx="3814763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fact_do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 = 1;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do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result *= x;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x = x-1;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} while (x &gt; 1);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return result;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22122" y="2660775"/>
            <a:ext cx="3814763" cy="2859757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fact_goto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 = 1;</a:t>
            </a:r>
          </a:p>
          <a:p>
            <a:pPr>
              <a:lnSpc>
                <a:spcPct val="100000"/>
              </a:lnSpc>
            </a:pPr>
            <a:r>
              <a:rPr lang="en-US" sz="1800" i="1" dirty="0">
                <a:latin typeface="Courier New" pitchFamily="49" charset="0"/>
              </a:rPr>
              <a:t>loop: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result *= x;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x = x-1;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if (x &gt; 1)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i="1" dirty="0">
                <a:latin typeface="Courier New" pitchFamily="49" charset="0"/>
              </a:rPr>
              <a:t> loop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return result;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310" y="222556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22122" y="2291443"/>
            <a:ext cx="198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Phiên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2677" y="867441"/>
            <a:ext cx="365569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ô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màu</a:t>
            </a:r>
            <a:r>
              <a:rPr lang="en-US" b="1" dirty="0" smtClean="0"/>
              <a:t> </a:t>
            </a:r>
            <a:r>
              <a:rPr lang="en-US" b="1" dirty="0" err="1" smtClean="0"/>
              <a:t>vàng</a:t>
            </a:r>
            <a:r>
              <a:rPr lang="en-US" b="1" dirty="0" smtClean="0"/>
              <a:t>,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r>
              <a:rPr lang="en-US" b="1" dirty="0" smtClean="0"/>
              <a:t> </a:t>
            </a:r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thế</a:t>
            </a:r>
            <a:r>
              <a:rPr lang="en-US" b="1" dirty="0" smtClean="0"/>
              <a:t> </a:t>
            </a:r>
            <a:r>
              <a:rPr lang="en-US" b="1" dirty="0" err="1" smtClean="0"/>
              <a:t>dược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ô </a:t>
            </a:r>
            <a:r>
              <a:rPr lang="en-US" b="1" dirty="0" err="1" smtClean="0"/>
              <a:t>màu</a:t>
            </a:r>
            <a:r>
              <a:rPr lang="en-US" b="1" dirty="0" smtClean="0"/>
              <a:t> </a:t>
            </a:r>
            <a:r>
              <a:rPr lang="en-US" b="1" dirty="0" err="1" smtClean="0"/>
              <a:t>xanh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1DB9-9552-4C43-A4EE-FB193777690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1</a:t>
            </a:r>
          </a:p>
          <a:p>
            <a:r>
              <a:rPr lang="en-US" b="1" dirty="0" err="1" smtClean="0"/>
              <a:t>Chủ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2</a:t>
            </a:r>
          </a:p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3</a:t>
            </a:r>
          </a:p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4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9379" y="1570523"/>
            <a:ext cx="53026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Liệt</a:t>
            </a:r>
            <a:r>
              <a:rPr lang="en-US" b="1" dirty="0" smtClean="0"/>
              <a:t> </a:t>
            </a:r>
            <a:r>
              <a:rPr lang="en-US" b="1" dirty="0" err="1" smtClean="0"/>
              <a:t>kê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 dung,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thì</a:t>
            </a:r>
            <a:r>
              <a:rPr lang="en-US" b="1" dirty="0" smtClean="0"/>
              <a:t> in </a:t>
            </a:r>
            <a:r>
              <a:rPr lang="en-US" b="1" dirty="0" err="1" smtClean="0"/>
              <a:t>đậm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đó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87B-0D61-42C2-8924-0C2E9F210039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97760" y="939627"/>
            <a:ext cx="2609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Template</a:t>
            </a:r>
            <a:endParaRPr lang="en-US" b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8334-AED1-4495-B345-08F6EFD5A608}" type="datetime1">
              <a:rPr lang="en-US" smtClean="0"/>
              <a:t>12/4/2023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9630" y="664528"/>
            <a:ext cx="365569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r>
              <a:rPr lang="en-US" b="1" dirty="0" smtClean="0"/>
              <a:t>,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F3E3-34B4-47EA-B314-622F7A185FD4}" type="datetime1">
              <a:rPr lang="en-US" smtClean="0"/>
              <a:t>12/4/2023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04AB: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+ BTL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1</a:t>
            </a:r>
          </a:p>
          <a:p>
            <a:r>
              <a:rPr lang="en-US" b="1" dirty="0" err="1" smtClean="0"/>
              <a:t>Chủ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2</a:t>
            </a:r>
          </a:p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3</a:t>
            </a:r>
          </a:p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4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9001" y="940735"/>
            <a:ext cx="365569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Liệt</a:t>
            </a:r>
            <a:r>
              <a:rPr lang="en-US" b="1" dirty="0" smtClean="0"/>
              <a:t> </a:t>
            </a:r>
            <a:r>
              <a:rPr lang="en-US" b="1" dirty="0" err="1" smtClean="0"/>
              <a:t>kê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 dung,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thì</a:t>
            </a:r>
            <a:r>
              <a:rPr lang="en-US" b="1" dirty="0" smtClean="0"/>
              <a:t> in </a:t>
            </a:r>
            <a:r>
              <a:rPr lang="en-US" b="1" dirty="0" err="1" smtClean="0"/>
              <a:t>đậm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đó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7B98-DBAD-480D-919F-29227970AB14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1</a:t>
            </a:r>
          </a:p>
          <a:p>
            <a:r>
              <a:rPr lang="en-US" b="1" dirty="0" err="1" smtClean="0"/>
              <a:t>Chủ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2</a:t>
            </a:r>
          </a:p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3</a:t>
            </a:r>
          </a:p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4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9630" y="664528"/>
            <a:ext cx="365569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Liệt</a:t>
            </a:r>
            <a:r>
              <a:rPr lang="en-US" b="1" dirty="0" smtClean="0"/>
              <a:t> </a:t>
            </a:r>
            <a:r>
              <a:rPr lang="en-US" b="1" dirty="0" err="1" smtClean="0"/>
              <a:t>kê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 dung,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thì</a:t>
            </a:r>
            <a:r>
              <a:rPr lang="en-US" b="1" dirty="0" smtClean="0"/>
              <a:t> in </a:t>
            </a:r>
            <a:r>
              <a:rPr lang="en-US" b="1" dirty="0" err="1" smtClean="0"/>
              <a:t>đậm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đó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E640-EADC-440A-A1DF-DBA34443A2B4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9630" y="664528"/>
            <a:ext cx="365569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r>
              <a:rPr lang="en-US" b="1" dirty="0" smtClean="0"/>
              <a:t>,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F3E3-34B4-47EA-B314-622F7A185FD4}" type="datetime1">
              <a:rPr lang="en-US" smtClean="0"/>
              <a:t>12/4/2023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 Sai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Demonstrations 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220B-5C0A-4D3E-BB7F-142CBB8930C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chí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thái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Sai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mối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bậc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lập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Demonstrations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Matlab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220B-5C0A-4D3E-BB7F-142CBB8930C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chí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bản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chất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lượng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khiển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 Sai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mối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bậc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lập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Demonstrations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Matlab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220B-5C0A-4D3E-BB7F-142CBB8930C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chí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bản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chất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lượng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khiển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chí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thái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Sai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lập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Demonstrations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Matlab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220B-5C0A-4D3E-BB7F-142CBB8930C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chí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bản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chất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lượng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khiển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chí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thái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Sai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mối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bậc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Demonstrations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Matlab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220B-5C0A-4D3E-BB7F-142CBB8930C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chí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bản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chất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lượng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khiển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chí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thái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Sai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mối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bậc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lập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/>
              <a:t>Demonstrations 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220B-5C0A-4D3E-BB7F-142CBB8930C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04AB: Kỹ thuật điều khiển tự động + BTL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5310" y="1935648"/>
            <a:ext cx="11151870" cy="91029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6600"/>
                </a:solidFill>
              </a:rPr>
              <a:t>Hàm</a:t>
            </a:r>
            <a:r>
              <a:rPr lang="en-US" b="1" dirty="0" smtClean="0">
                <a:solidFill>
                  <a:srgbClr val="006600"/>
                </a:solidFill>
              </a:rPr>
              <a:t> </a:t>
            </a:r>
            <a:r>
              <a:rPr lang="en-US" b="1" dirty="0" err="1" smtClean="0">
                <a:solidFill>
                  <a:srgbClr val="006600"/>
                </a:solidFill>
              </a:rPr>
              <a:t>số</a:t>
            </a:r>
            <a:r>
              <a:rPr lang="en-US" b="1" dirty="0" smtClean="0">
                <a:solidFill>
                  <a:srgbClr val="006600"/>
                </a:solidFill>
              </a:rPr>
              <a:t> </a:t>
            </a:r>
            <a:r>
              <a:rPr lang="en-US" b="1" dirty="0" err="1" smtClean="0">
                <a:solidFill>
                  <a:srgbClr val="006600"/>
                </a:solidFill>
              </a:rPr>
              <a:t>truyền</a:t>
            </a:r>
            <a:r>
              <a:rPr lang="en-US" b="1" dirty="0" smtClean="0">
                <a:solidFill>
                  <a:srgbClr val="006600"/>
                </a:solidFill>
              </a:rPr>
              <a:t>: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là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tỷ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số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giữa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ảnh</a:t>
            </a:r>
            <a:r>
              <a:rPr lang="en-US" dirty="0" smtClean="0">
                <a:solidFill>
                  <a:srgbClr val="C00000"/>
                </a:solidFill>
              </a:rPr>
              <a:t> Laplace </a:t>
            </a:r>
            <a:r>
              <a:rPr lang="en-US" dirty="0" err="1" smtClean="0">
                <a:solidFill>
                  <a:srgbClr val="C00000"/>
                </a:solidFill>
              </a:rPr>
              <a:t>lượng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với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ảnh</a:t>
            </a:r>
            <a:r>
              <a:rPr lang="en-US" dirty="0" smtClean="0">
                <a:solidFill>
                  <a:srgbClr val="C00000"/>
                </a:solidFill>
              </a:rPr>
              <a:t> Laplace </a:t>
            </a:r>
            <a:r>
              <a:rPr lang="en-US" dirty="0" err="1" smtClean="0">
                <a:solidFill>
                  <a:srgbClr val="C00000"/>
                </a:solidFill>
              </a:rPr>
              <a:t>lượng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vào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với</a:t>
            </a:r>
            <a:r>
              <a:rPr lang="en-US" dirty="0" smtClean="0">
                <a:solidFill>
                  <a:srgbClr val="C00000"/>
                </a:solidFill>
              </a:rPr>
              <a:t> điều </a:t>
            </a:r>
            <a:r>
              <a:rPr lang="en-US" dirty="0" err="1" smtClean="0">
                <a:solidFill>
                  <a:srgbClr val="C00000"/>
                </a:solidFill>
              </a:rPr>
              <a:t>kiện</a:t>
            </a:r>
            <a:r>
              <a:rPr lang="en-US" dirty="0" smtClean="0">
                <a:solidFill>
                  <a:srgbClr val="C00000"/>
                </a:solidFill>
              </a:rPr>
              <a:t> ban </a:t>
            </a:r>
            <a:r>
              <a:rPr lang="en-US" dirty="0" err="1" smtClean="0">
                <a:solidFill>
                  <a:srgbClr val="C00000"/>
                </a:solidFill>
              </a:rPr>
              <a:t>đầu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bằng</a:t>
            </a:r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1431" y="1132461"/>
            <a:ext cx="365569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Template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khái</a:t>
            </a:r>
            <a:r>
              <a:rPr lang="en-US" b="1" dirty="0" smtClean="0"/>
              <a:t> </a:t>
            </a:r>
            <a:r>
              <a:rPr lang="en-US" b="1" dirty="0" err="1" smtClean="0"/>
              <a:t>niệm</a:t>
            </a:r>
            <a:r>
              <a:rPr lang="en-US" b="1" dirty="0" smtClean="0"/>
              <a:t>,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, </a:t>
            </a: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chữ</a:t>
            </a:r>
            <a:r>
              <a:rPr lang="en-US" b="1" dirty="0" smtClean="0"/>
              <a:t> </a:t>
            </a:r>
            <a:r>
              <a:rPr lang="en-US" b="1" dirty="0" err="1" smtClean="0"/>
              <a:t>Xanh</a:t>
            </a:r>
            <a:r>
              <a:rPr lang="en-US" b="1" dirty="0" smtClean="0"/>
              <a:t>,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vàng</a:t>
            </a:r>
            <a:r>
              <a:rPr lang="en-US" b="1" dirty="0" smtClean="0"/>
              <a:t>, </a:t>
            </a:r>
            <a:r>
              <a:rPr lang="en-US" b="1" dirty="0" err="1" smtClean="0"/>
              <a:t>chữ</a:t>
            </a:r>
            <a:r>
              <a:rPr lang="en-US" b="1" dirty="0" smtClean="0"/>
              <a:t> </a:t>
            </a:r>
            <a:r>
              <a:rPr lang="en-US" b="1" dirty="0" err="1" smtClean="0"/>
              <a:t>đỏ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DC5A-A524-4C2C-BC3B-5AEE66CD9C54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5577-F68C-4681-900C-68FE3015038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 of HVKTQ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3371</TotalTime>
  <Words>888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.VnArial</vt:lpstr>
      <vt:lpstr>Arial</vt:lpstr>
      <vt:lpstr>Arial Unicode MS</vt:lpstr>
      <vt:lpstr>Calibri</vt:lpstr>
      <vt:lpstr>Calibri Light</vt:lpstr>
      <vt:lpstr>CIDFont+F1</vt:lpstr>
      <vt:lpstr>Courier New</vt:lpstr>
      <vt:lpstr>Wingdings</vt:lpstr>
      <vt:lpstr>Slide Template of HVKTQS</vt:lpstr>
      <vt:lpstr>Sai số HTĐKTĐ gián đoạn trong chế độ xác lập  15th Lecture, 3rd September 2023</vt:lpstr>
      <vt:lpstr>Mục đích, Yêu cầu</vt:lpstr>
      <vt:lpstr>Nội dung chính</vt:lpstr>
      <vt:lpstr>Nội dung chính</vt:lpstr>
      <vt:lpstr>Nội dung chính</vt:lpstr>
      <vt:lpstr>Nội dung chính</vt:lpstr>
      <vt:lpstr>Nội dung chính</vt:lpstr>
      <vt:lpstr>Nội dung chính</vt:lpstr>
      <vt:lpstr>Khái niệm, định nghĩa</vt:lpstr>
      <vt:lpstr>Quy ước về biểu diễn mã nguồn</vt:lpstr>
      <vt:lpstr>Nội dung bài học</vt:lpstr>
      <vt:lpstr>PowerPoint Presentation</vt:lpstr>
      <vt:lpstr>Mục đích, Yêu cầu</vt:lpstr>
      <vt:lpstr>Nội dung chính</vt:lpstr>
      <vt:lpstr>Nội dung chính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myselfHungNN</dc:creator>
  <cp:lastModifiedBy>myselfHungNN</cp:lastModifiedBy>
  <cp:revision>728</cp:revision>
  <dcterms:created xsi:type="dcterms:W3CDTF">2022-03-23T03:34:10Z</dcterms:created>
  <dcterms:modified xsi:type="dcterms:W3CDTF">2023-12-04T12:42:43Z</dcterms:modified>
</cp:coreProperties>
</file>