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
  </p:notesMasterIdLst>
  <p:handoutMasterIdLst>
    <p:handoutMasterId r:id="rId15"/>
  </p:handoutMasterIdLst>
  <p:sldIdLst>
    <p:sldId id="256" r:id="rId2"/>
    <p:sldId id="855" r:id="rId3"/>
    <p:sldId id="257" r:id="rId4"/>
    <p:sldId id="848" r:id="rId5"/>
    <p:sldId id="850" r:id="rId6"/>
    <p:sldId id="856" r:id="rId7"/>
    <p:sldId id="849" r:id="rId8"/>
    <p:sldId id="851" r:id="rId9"/>
    <p:sldId id="852" r:id="rId10"/>
    <p:sldId id="853" r:id="rId11"/>
    <p:sldId id="854" r:id="rId12"/>
    <p:sldId id="271" r:id="rId13"/>
  </p:sldIdLst>
  <p:sldSz cx="14630400" cy="8229600"/>
  <p:notesSz cx="6858000" cy="91440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A569A0D-A72E-4C8F-8524-54D1296F1DF7}">
          <p14:sldIdLst>
            <p14:sldId id="256"/>
            <p14:sldId id="855"/>
            <p14:sldId id="257"/>
          </p14:sldIdLst>
        </p14:section>
        <p14:section name="Untitled Section" id="{D8B7553E-83BA-4A9E-AA27-3D0E9BE2C17F}">
          <p14:sldIdLst>
            <p14:sldId id="848"/>
            <p14:sldId id="850"/>
            <p14:sldId id="856"/>
            <p14:sldId id="849"/>
            <p14:sldId id="851"/>
            <p14:sldId id="852"/>
            <p14:sldId id="853"/>
            <p14:sldId id="854"/>
            <p14:sldId id="271"/>
          </p14:sldIdLst>
        </p14:section>
      </p14:sectionLst>
    </p:ext>
    <p:ext uri="{EFAFB233-063F-42B5-8137-9DF3F51BA10A}">
      <p15:sldGuideLst xmlns:p15="http://schemas.microsoft.com/office/powerpoint/2012/main">
        <p15:guide id="1" orient="horz" pos="403" userDrawn="1">
          <p15:clr>
            <a:srgbClr val="A4A3A4"/>
          </p15:clr>
        </p15:guide>
        <p15:guide id="2" orient="horz" pos="1296" userDrawn="1">
          <p15:clr>
            <a:srgbClr val="A4A3A4"/>
          </p15:clr>
        </p15:guide>
        <p15:guide id="3" orient="horz" pos="4522" userDrawn="1">
          <p15:clr>
            <a:srgbClr val="A4A3A4"/>
          </p15:clr>
        </p15:guide>
        <p15:guide id="4" orient="horz" pos="4896" userDrawn="1">
          <p15:clr>
            <a:srgbClr val="A4A3A4"/>
          </p15:clr>
        </p15:guide>
        <p15:guide id="5" pos="7488" userDrawn="1">
          <p15:clr>
            <a:srgbClr val="A4A3A4"/>
          </p15:clr>
        </p15:guide>
        <p15:guide id="6" pos="432" userDrawn="1">
          <p15:clr>
            <a:srgbClr val="A4A3A4"/>
          </p15:clr>
        </p15:guide>
        <p15:guide id="7" pos="3024" userDrawn="1">
          <p15:clr>
            <a:srgbClr val="A4A3A4"/>
          </p15:clr>
        </p15:guide>
        <p15:guide id="8" pos="3312" userDrawn="1">
          <p15:clr>
            <a:srgbClr val="A4A3A4"/>
          </p15:clr>
        </p15:guide>
        <p15:guide id="9" pos="4464" userDrawn="1">
          <p15:clr>
            <a:srgbClr val="A4A3A4"/>
          </p15:clr>
        </p15:guide>
        <p15:guide id="10" pos="4608" userDrawn="1">
          <p15:clr>
            <a:srgbClr val="A4A3A4"/>
          </p15:clr>
        </p15:guide>
        <p15:guide id="11" pos="4752" userDrawn="1">
          <p15:clr>
            <a:srgbClr val="A4A3A4"/>
          </p15:clr>
        </p15:guide>
        <p15:guide id="12" pos="5904" userDrawn="1">
          <p15:clr>
            <a:srgbClr val="A4A3A4"/>
          </p15:clr>
        </p15:guide>
        <p15:guide id="13" pos="6192" userDrawn="1">
          <p15:clr>
            <a:srgbClr val="A4A3A4"/>
          </p15:clr>
        </p15:guide>
        <p15:guide id="14" pos="87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garaju Gundala" initials="NG" lastIdx="1" clrIdx="0">
    <p:extLst>
      <p:ext uri="{19B8F6BF-5375-455C-9EA6-DF929625EA0E}">
        <p15:presenceInfo xmlns:p15="http://schemas.microsoft.com/office/powerpoint/2012/main" userId="6145b7a9fb8b39e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BFFF"/>
    <a:srgbClr val="DBC9FF"/>
    <a:srgbClr val="BABABA"/>
    <a:srgbClr val="9966FF"/>
    <a:srgbClr val="DCDCDC"/>
    <a:srgbClr val="D9EFFF"/>
    <a:srgbClr val="FFE7E7"/>
    <a:srgbClr val="FFA7A7"/>
    <a:srgbClr val="EFE7FF"/>
    <a:srgbClr val="FFE5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BD5076-5073-49C7-9E08-65982F3C9860}">
  <a:tblStyle styleId="{45BD5076-5073-49C7-9E08-65982F3C9860}" styleName="DXC Table">
    <a:wholeTbl>
      <a:tcTxStyle>
        <a:fontRef idx="minor"/>
        <a:srgbClr val="000000"/>
      </a:tcTxStyle>
      <a:tcStyle>
        <a:tcBdr>
          <a:left>
            <a:ln>
              <a:noFill/>
            </a:ln>
          </a:left>
          <a:right>
            <a:ln>
              <a:noFill/>
            </a:ln>
          </a:right>
          <a:top>
            <a:ln w="6350">
              <a:solidFill>
                <a:srgbClr val="000000"/>
              </a:solidFill>
            </a:ln>
          </a:top>
          <a:bottom>
            <a:ln w="6350">
              <a:solidFill>
                <a:srgbClr val="000000"/>
              </a:solidFill>
            </a:ln>
          </a:bottom>
          <a:insideH>
            <a:ln w="6350">
              <a:solidFill>
                <a:srgbClr val="000000"/>
              </a:solidFill>
            </a:ln>
          </a:insideH>
          <a:insideV>
            <a:ln>
              <a:noFill/>
            </a:ln>
          </a:insideV>
        </a:tcBdr>
        <a:fill>
          <a:noFill/>
        </a:fill>
      </a:tcStyle>
    </a:wholeTbl>
    <a:lastCol>
      <a:tcTxStyle b="on">
        <a:fontRef idx="major"/>
        <a:srgbClr val="000000"/>
      </a:tcTxStyle>
      <a:tcStyle>
        <a:tcBdr/>
      </a:tcStyle>
    </a:lastCol>
    <a:firstCol>
      <a:tcTxStyle b="on">
        <a:fontRef idx="major"/>
        <a:srgbClr val="000000"/>
      </a:tcTxStyle>
      <a:tcStyle>
        <a:tcBdr/>
      </a:tcStyle>
    </a:firstCol>
    <a:lastRow>
      <a:tcTxStyle b="on">
        <a:fontRef idx="major"/>
        <a:srgbClr val="000000"/>
      </a:tcTxStyle>
      <a:tcStyle>
        <a:tcBdr>
          <a:top>
            <a:ln w="19050">
              <a:solidFill>
                <a:srgbClr val="000000"/>
              </a:solidFill>
            </a:ln>
          </a:top>
          <a:bottom>
            <a:ln>
              <a:noFill/>
            </a:ln>
          </a:bottom>
        </a:tcBdr>
        <a:fill>
          <a:noFill/>
        </a:fill>
      </a:tcStyle>
    </a:lastRow>
    <a:firstRow>
      <a:tcTxStyle b="on">
        <a:fontRef idx="major"/>
        <a:srgbClr val="000000"/>
      </a:tcTxStyle>
      <a:tcStyle>
        <a:tcBdr>
          <a:top>
            <a:ln>
              <a:noFill/>
            </a:ln>
          </a:top>
          <a:bottom>
            <a:ln w="19050">
              <a:solidFill>
                <a:srgbClr val="000000"/>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16" autoAdjust="0"/>
    <p:restoredTop sz="99644" autoAdjust="0"/>
  </p:normalViewPr>
  <p:slideViewPr>
    <p:cSldViewPr snapToObjects="1" showGuides="1">
      <p:cViewPr varScale="1">
        <p:scale>
          <a:sx n="53" d="100"/>
          <a:sy n="53" d="100"/>
        </p:scale>
        <p:origin x="568" y="36"/>
      </p:cViewPr>
      <p:guideLst>
        <p:guide orient="horz" pos="403"/>
        <p:guide orient="horz" pos="1296"/>
        <p:guide orient="horz" pos="4522"/>
        <p:guide orient="horz" pos="4896"/>
        <p:guide pos="7488"/>
        <p:guide pos="432"/>
        <p:guide pos="3024"/>
        <p:guide pos="3312"/>
        <p:guide pos="4464"/>
        <p:guide pos="4608"/>
        <p:guide pos="4752"/>
        <p:guide pos="5904"/>
        <p:guide pos="6192"/>
        <p:guide pos="8784"/>
      </p:guideLst>
    </p:cSldViewPr>
  </p:slideViewPr>
  <p:notesTextViewPr>
    <p:cViewPr>
      <p:scale>
        <a:sx n="1" d="1"/>
        <a:sy n="1" d="1"/>
      </p:scale>
      <p:origin x="0" y="0"/>
    </p:cViewPr>
  </p:notesTextViewPr>
  <p:sorterViewPr>
    <p:cViewPr>
      <p:scale>
        <a:sx n="66" d="100"/>
        <a:sy n="66" d="100"/>
      </p:scale>
      <p:origin x="0" y="0"/>
    </p:cViewPr>
  </p:sorterViewPr>
  <p:notesViewPr>
    <p:cSldViewPr snapToObjects="1" showGuides="1">
      <p:cViewPr varScale="1">
        <p:scale>
          <a:sx n="107" d="100"/>
          <a:sy n="107" d="100"/>
        </p:scale>
        <p:origin x="-5200"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cs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3EA277-358B-E94E-961E-33D0503F6849}" type="datetimeFigureOut">
              <a:rPr lang="en-US" smtClean="0">
                <a:latin typeface="Arial"/>
                <a:cs typeface="Arial"/>
              </a:rPr>
              <a:pPr/>
              <a:t>7/31/2023</a:t>
            </a:fld>
            <a:endParaRPr lang="en-US" dirty="0">
              <a:latin typeface="Arial"/>
              <a:cs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a:cs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AC7428-30A9-FD43-A0D8-DB91B17088EC}" type="slidenum">
              <a:rPr lang="en-US" smtClean="0">
                <a:latin typeface="Arial"/>
                <a:cs typeface="Arial"/>
              </a:rPr>
              <a:pPr/>
              <a:t>‹#›</a:t>
            </a:fld>
            <a:endParaRPr lang="en-US" dirty="0">
              <a:latin typeface="Arial"/>
              <a:cs typeface="Arial"/>
            </a:endParaRPr>
          </a:p>
        </p:txBody>
      </p:sp>
    </p:spTree>
    <p:extLst>
      <p:ext uri="{BB962C8B-B14F-4D97-AF65-F5344CB8AC3E}">
        <p14:creationId xmlns:p14="http://schemas.microsoft.com/office/powerpoint/2010/main" val="1347649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cs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cs typeface="Arial"/>
              </a:defRPr>
            </a:lvl1pPr>
          </a:lstStyle>
          <a:p>
            <a:fld id="{73B26A0F-F4D6-9B4F-A87B-D8948CDE3BB4}" type="datetimeFigureOut">
              <a:rPr lang="en-US" smtClean="0"/>
              <a:pPr/>
              <a:t>7/31/2023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cs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cs typeface="Arial"/>
              </a:defRPr>
            </a:lvl1pPr>
          </a:lstStyle>
          <a:p>
            <a:fld id="{7DE2E8FF-3D0C-9D4D-B4D1-3089215958A5}" type="slidenum">
              <a:rPr lang="en-US" smtClean="0"/>
              <a:pPr/>
              <a:t>‹#›</a:t>
            </a:fld>
            <a:endParaRPr lang="en-US" dirty="0"/>
          </a:p>
        </p:txBody>
      </p:sp>
    </p:spTree>
    <p:extLst>
      <p:ext uri="{BB962C8B-B14F-4D97-AF65-F5344CB8AC3E}">
        <p14:creationId xmlns:p14="http://schemas.microsoft.com/office/powerpoint/2010/main" val="3274134959"/>
      </p:ext>
    </p:extLst>
  </p:cSld>
  <p:clrMap bg1="lt1" tx1="dk1" bg2="lt2" tx2="dk2" accent1="accent1" accent2="accent2" accent3="accent3" accent4="accent4" accent5="accent5" accent6="accent6" hlink="hlink" folHlink="folHlink"/>
  <p:hf hdr="0" ftr="0" dt="0"/>
  <p:notesStyle>
    <a:lvl1pPr marL="0" algn="l" defTabSz="731520" rtl="0" eaLnBrk="1" latinLnBrk="0" hangingPunct="1">
      <a:defRPr sz="1920" kern="1200">
        <a:solidFill>
          <a:schemeClr val="tx1"/>
        </a:solidFill>
        <a:latin typeface="Arial"/>
        <a:ea typeface="+mn-ea"/>
        <a:cs typeface="Arial"/>
      </a:defRPr>
    </a:lvl1pPr>
    <a:lvl2pPr marL="731520" algn="l" defTabSz="731520" rtl="0" eaLnBrk="1" latinLnBrk="0" hangingPunct="1">
      <a:defRPr sz="1920" kern="1200">
        <a:solidFill>
          <a:schemeClr val="tx1"/>
        </a:solidFill>
        <a:latin typeface="Arial"/>
        <a:ea typeface="+mn-ea"/>
        <a:cs typeface="+mn-cs"/>
      </a:defRPr>
    </a:lvl2pPr>
    <a:lvl3pPr marL="1463040" algn="l" defTabSz="731520" rtl="0" eaLnBrk="1" latinLnBrk="0" hangingPunct="1">
      <a:defRPr sz="1920" kern="1200">
        <a:solidFill>
          <a:schemeClr val="tx1"/>
        </a:solidFill>
        <a:latin typeface="Arial"/>
        <a:ea typeface="+mn-ea"/>
        <a:cs typeface="+mn-cs"/>
      </a:defRPr>
    </a:lvl3pPr>
    <a:lvl4pPr marL="2194560" algn="l" defTabSz="731520" rtl="0" eaLnBrk="1" latinLnBrk="0" hangingPunct="1">
      <a:defRPr sz="1920" kern="1200">
        <a:solidFill>
          <a:schemeClr val="tx1"/>
        </a:solidFill>
        <a:latin typeface="Arial"/>
        <a:ea typeface="+mn-ea"/>
        <a:cs typeface="+mn-cs"/>
      </a:defRPr>
    </a:lvl4pPr>
    <a:lvl5pPr marL="2926080" algn="l" defTabSz="731520" rtl="0" eaLnBrk="1" latinLnBrk="0" hangingPunct="1">
      <a:defRPr sz="1920" kern="1200">
        <a:solidFill>
          <a:schemeClr val="tx1"/>
        </a:solidFill>
        <a:latin typeface="Arial"/>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26" name="Picture 2" descr="Data Science Internship | Machine Learning Intership Program">
            <a:extLst>
              <a:ext uri="{FF2B5EF4-FFF2-40B4-BE49-F238E27FC236}">
                <a16:creationId xmlns:a16="http://schemas.microsoft.com/office/drawing/2014/main" id="{A8F1F680-78C6-69F2-9C04-1816AB01F89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06" y="799"/>
            <a:ext cx="14608954" cy="8217775"/>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July 31, 2023</a:t>
            </a:fld>
            <a:endParaRPr lang="en-US" sz="1400" b="0" dirty="0">
              <a:solidFill>
                <a:schemeClr val="tx1"/>
              </a:solidFill>
            </a:endParaRPr>
          </a:p>
        </p:txBody>
      </p:sp>
      <p:sp>
        <p:nvSpPr>
          <p:cNvPr id="6" name="Flowchart: Stored Data 5">
            <a:extLst>
              <a:ext uri="{FF2B5EF4-FFF2-40B4-BE49-F238E27FC236}">
                <a16:creationId xmlns:a16="http://schemas.microsoft.com/office/drawing/2014/main" id="{82D80EB0-EA6E-6548-6865-C9D08FE5403E}"/>
              </a:ext>
            </a:extLst>
          </p:cNvPr>
          <p:cNvSpPr/>
          <p:nvPr userDrawn="1"/>
        </p:nvSpPr>
        <p:spPr>
          <a:xfrm>
            <a:off x="8597" y="-673"/>
            <a:ext cx="8990727" cy="8219248"/>
          </a:xfrm>
          <a:prstGeom prst="flowChartOnlineStorage">
            <a:avLst/>
          </a:prstGeom>
          <a:solidFill>
            <a:srgbClr val="0070C0">
              <a:alpha val="65000"/>
            </a:srgb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ZA" dirty="0"/>
          </a:p>
        </p:txBody>
      </p:sp>
      <p:sp>
        <p:nvSpPr>
          <p:cNvPr id="7" name="Rectangle 6">
            <a:extLst>
              <a:ext uri="{FF2B5EF4-FFF2-40B4-BE49-F238E27FC236}">
                <a16:creationId xmlns:a16="http://schemas.microsoft.com/office/drawing/2014/main" id="{267D0215-E234-7415-068E-FE78E2DF6197}"/>
              </a:ext>
            </a:extLst>
          </p:cNvPr>
          <p:cNvSpPr/>
          <p:nvPr userDrawn="1"/>
        </p:nvSpPr>
        <p:spPr>
          <a:xfrm>
            <a:off x="9341" y="-681"/>
            <a:ext cx="4501709" cy="8230273"/>
          </a:xfrm>
          <a:prstGeom prst="rect">
            <a:avLst/>
          </a:prstGeom>
          <a:solidFill>
            <a:schemeClr val="accent1">
              <a:alpha val="6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Footer Placeholder 4">
            <a:extLst>
              <a:ext uri="{FF2B5EF4-FFF2-40B4-BE49-F238E27FC236}">
                <a16:creationId xmlns:a16="http://schemas.microsoft.com/office/drawing/2014/main" id="{501780D9-F529-5305-976F-FCCD58FE8295}"/>
              </a:ext>
            </a:extLst>
          </p:cNvPr>
          <p:cNvSpPr txBox="1">
            <a:spLocks/>
          </p:cNvSpPr>
          <p:nvPr userDrawn="1"/>
        </p:nvSpPr>
        <p:spPr>
          <a:xfrm>
            <a:off x="4878288"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solidFill>
                  <a:schemeClr val="bg1"/>
                </a:solidFill>
              </a:rPr>
              <a:t>r3spAI Academy</a:t>
            </a:r>
          </a:p>
        </p:txBody>
      </p:sp>
    </p:spTree>
    <p:extLst>
      <p:ext uri="{BB962C8B-B14F-4D97-AF65-F5344CB8AC3E}">
        <p14:creationId xmlns:p14="http://schemas.microsoft.com/office/powerpoint/2010/main" val="3215496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285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96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6_Title Slide 04">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r="27821"/>
          <a:stretch/>
        </p:blipFill>
        <p:spPr>
          <a:xfrm>
            <a:off x="4812041" y="10344"/>
            <a:ext cx="10546844" cy="8219256"/>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1"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July 31, 2023</a:t>
            </a:fld>
            <a:endParaRPr lang="en-US" sz="1400" b="0" dirty="0">
              <a:solidFill>
                <a:schemeClr val="tx1"/>
              </a:solidFill>
            </a:endParaRPr>
          </a:p>
        </p:txBody>
      </p:sp>
      <p:sp>
        <p:nvSpPr>
          <p:cNvPr id="5" name="Flowchart: Stored Data 4">
            <a:extLst>
              <a:ext uri="{FF2B5EF4-FFF2-40B4-BE49-F238E27FC236}">
                <a16:creationId xmlns:a16="http://schemas.microsoft.com/office/drawing/2014/main" id="{38E56F91-59E2-A247-DBAF-EA9A2C804733}"/>
              </a:ext>
            </a:extLst>
          </p:cNvPr>
          <p:cNvSpPr/>
          <p:nvPr userDrawn="1"/>
        </p:nvSpPr>
        <p:spPr>
          <a:xfrm>
            <a:off x="8597" y="-673"/>
            <a:ext cx="8990727" cy="8219248"/>
          </a:xfrm>
          <a:prstGeom prst="flowChartOnlineStorage">
            <a:avLst/>
          </a:prstGeom>
          <a:solidFill>
            <a:srgbClr val="0070C0">
              <a:alpha val="65000"/>
            </a:srgb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Rectangle 5">
            <a:extLst>
              <a:ext uri="{FF2B5EF4-FFF2-40B4-BE49-F238E27FC236}">
                <a16:creationId xmlns:a16="http://schemas.microsoft.com/office/drawing/2014/main" id="{B6639BF3-16DD-DB1A-A1D6-86E08D0B3A2E}"/>
              </a:ext>
            </a:extLst>
          </p:cNvPr>
          <p:cNvSpPr/>
          <p:nvPr userDrawn="1"/>
        </p:nvSpPr>
        <p:spPr>
          <a:xfrm>
            <a:off x="9341" y="-681"/>
            <a:ext cx="4802700" cy="8230273"/>
          </a:xfrm>
          <a:prstGeom prst="rect">
            <a:avLst/>
          </a:prstGeom>
          <a:solidFill>
            <a:schemeClr val="accent1">
              <a:alpha val="6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Footer Placeholder 4">
            <a:extLst>
              <a:ext uri="{FF2B5EF4-FFF2-40B4-BE49-F238E27FC236}">
                <a16:creationId xmlns:a16="http://schemas.microsoft.com/office/drawing/2014/main" id="{F16CD1EE-B0A8-0484-D867-7802DA091506}"/>
              </a:ext>
            </a:extLst>
          </p:cNvPr>
          <p:cNvSpPr txBox="1">
            <a:spLocks/>
          </p:cNvSpPr>
          <p:nvPr userDrawn="1"/>
        </p:nvSpPr>
        <p:spPr>
          <a:xfrm>
            <a:off x="4878288"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solidFill>
                  <a:schemeClr val="bg1"/>
                </a:solidFill>
              </a:rPr>
              <a:t>r3spAI Academy</a:t>
            </a:r>
          </a:p>
        </p:txBody>
      </p:sp>
    </p:spTree>
    <p:extLst>
      <p:ext uri="{BB962C8B-B14F-4D97-AF65-F5344CB8AC3E}">
        <p14:creationId xmlns:p14="http://schemas.microsoft.com/office/powerpoint/2010/main" val="4160033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618463" y="7580439"/>
            <a:ext cx="13537505" cy="274320"/>
          </a:xfrm>
          <a:prstGeom prst="rect">
            <a:avLst/>
          </a:prstGeom>
          <a:solidFill>
            <a:srgbClr val="0070C0"/>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8" name="Group 17"/>
          <p:cNvGrpSpPr/>
          <p:nvPr/>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5800" y="639763"/>
            <a:ext cx="13258800" cy="1417636"/>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685800" y="2057399"/>
            <a:ext cx="11201400" cy="5121275"/>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0" name="Text Box 115"/>
          <p:cNvSpPr txBox="1">
            <a:spLocks noChangeArrowheads="1"/>
          </p:cNvSpPr>
          <p:nvPr/>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bg1"/>
                </a:solidFill>
              </a:rPr>
              <a:pPr algn="r" defTabSz="820738">
                <a:spcBef>
                  <a:spcPts val="0"/>
                </a:spcBef>
              </a:pPr>
              <a:t>July 31, 2023</a:t>
            </a:fld>
            <a:endParaRPr lang="en-US" sz="1100" b="0" dirty="0">
              <a:solidFill>
                <a:schemeClr val="bg1"/>
              </a:solidFill>
            </a:endParaRPr>
          </a:p>
        </p:txBody>
      </p:sp>
      <p:sp>
        <p:nvSpPr>
          <p:cNvPr id="61" name="Text Box 115"/>
          <p:cNvSpPr txBox="1">
            <a:spLocks noChangeArrowheads="1"/>
          </p:cNvSpPr>
          <p:nvPr/>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bg1"/>
                </a:solidFill>
              </a:rPr>
              <a:pPr algn="r" defTabSz="820738">
                <a:spcBef>
                  <a:spcPts val="0"/>
                </a:spcBef>
              </a:pPr>
              <a:t>‹#›</a:t>
            </a:fld>
            <a:endParaRPr lang="en-US" sz="1100" b="1" dirty="0">
              <a:solidFill>
                <a:schemeClr val="bg1"/>
              </a:solidFill>
            </a:endParaRPr>
          </a:p>
        </p:txBody>
      </p:sp>
      <p:sp>
        <p:nvSpPr>
          <p:cNvPr id="62" name="Footer Placeholder 4"/>
          <p:cNvSpPr txBox="1">
            <a:spLocks/>
          </p:cNvSpPr>
          <p:nvPr/>
        </p:nvSpPr>
        <p:spPr>
          <a:xfrm>
            <a:off x="4938936"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solidFill>
                  <a:schemeClr val="bg1"/>
                </a:solidFill>
              </a:rPr>
              <a:t>r3spAI Academy</a:t>
            </a:r>
          </a:p>
        </p:txBody>
      </p:sp>
    </p:spTree>
    <p:extLst>
      <p:ext uri="{BB962C8B-B14F-4D97-AF65-F5344CB8AC3E}">
        <p14:creationId xmlns:p14="http://schemas.microsoft.com/office/powerpoint/2010/main" val="11289906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0" r:id="rId3"/>
    <p:sldLayoutId id="2147483681"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2"/>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Clr>
          <a:srgbClr val="0070C0"/>
        </a:buClr>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Clr>
          <a:srgbClr val="0070C0"/>
        </a:buClr>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Clr>
          <a:srgbClr val="0070C0"/>
        </a:buClr>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 userDrawn="1">
          <p15:clr>
            <a:srgbClr val="F26B43"/>
          </p15:clr>
        </p15:guide>
        <p15:guide id="2" pos="4608" userDrawn="1">
          <p15:clr>
            <a:srgbClr val="F26B43"/>
          </p15:clr>
        </p15:guide>
        <p15:guide id="3" pos="432" userDrawn="1">
          <p15:clr>
            <a:srgbClr val="F26B43"/>
          </p15:clr>
        </p15:guide>
        <p15:guide id="4" pos="3024" userDrawn="1">
          <p15:clr>
            <a:srgbClr val="F26B43"/>
          </p15:clr>
        </p15:guide>
        <p15:guide id="5" pos="3312" userDrawn="1">
          <p15:clr>
            <a:srgbClr val="F26B43"/>
          </p15:clr>
        </p15:guide>
        <p15:guide id="6" pos="4464" userDrawn="1">
          <p15:clr>
            <a:srgbClr val="F26B43"/>
          </p15:clr>
        </p15:guide>
        <p15:guide id="7" pos="4752" userDrawn="1">
          <p15:clr>
            <a:srgbClr val="F26B43"/>
          </p15:clr>
        </p15:guide>
        <p15:guide id="8" pos="5904" userDrawn="1">
          <p15:clr>
            <a:srgbClr val="F26B43"/>
          </p15:clr>
        </p15:guide>
        <p15:guide id="9" pos="6192" userDrawn="1">
          <p15:clr>
            <a:srgbClr val="F26B43"/>
          </p15:clr>
        </p15:guide>
        <p15:guide id="10" pos="7488" userDrawn="1">
          <p15:clr>
            <a:srgbClr val="F26B43"/>
          </p15:clr>
        </p15:guide>
        <p15:guide id="11" pos="8784"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21B91A05M0@srkrec.ac.in"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CFDD98-AF5D-56C5-6B57-1F83E2E696A1}"/>
              </a:ext>
            </a:extLst>
          </p:cNvPr>
          <p:cNvPicPr>
            <a:picLocks noChangeAspect="1"/>
          </p:cNvPicPr>
          <p:nvPr/>
        </p:nvPicPr>
        <p:blipFill>
          <a:blip r:embed="rId2"/>
          <a:stretch>
            <a:fillRect/>
          </a:stretch>
        </p:blipFill>
        <p:spPr>
          <a:xfrm>
            <a:off x="240046" y="6601627"/>
            <a:ext cx="4566025" cy="1115204"/>
          </a:xfrm>
          <a:prstGeom prst="rect">
            <a:avLst/>
          </a:prstGeom>
        </p:spPr>
      </p:pic>
    </p:spTree>
    <p:extLst>
      <p:ext uri="{BB962C8B-B14F-4D97-AF65-F5344CB8AC3E}">
        <p14:creationId xmlns:p14="http://schemas.microsoft.com/office/powerpoint/2010/main" val="153385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D6527B7-BE1F-4CA9-8E30-46AB3994C9D7}"/>
              </a:ext>
            </a:extLst>
          </p:cNvPr>
          <p:cNvSpPr txBox="1">
            <a:spLocks/>
          </p:cNvSpPr>
          <p:nvPr/>
        </p:nvSpPr>
        <p:spPr>
          <a:xfrm>
            <a:off x="685800" y="370384"/>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IN" dirty="0"/>
              <a:t>Analysis of Results</a:t>
            </a:r>
            <a:endParaRPr lang="en-US" dirty="0"/>
          </a:p>
        </p:txBody>
      </p:sp>
      <p:pic>
        <p:nvPicPr>
          <p:cNvPr id="2" name="Picture 1">
            <a:extLst>
              <a:ext uri="{FF2B5EF4-FFF2-40B4-BE49-F238E27FC236}">
                <a16:creationId xmlns:a16="http://schemas.microsoft.com/office/drawing/2014/main" id="{1277DE14-B189-13B7-3689-BA1AC6594E6D}"/>
              </a:ext>
            </a:extLst>
          </p:cNvPr>
          <p:cNvPicPr>
            <a:picLocks noChangeAspect="1"/>
          </p:cNvPicPr>
          <p:nvPr/>
        </p:nvPicPr>
        <p:blipFill>
          <a:blip r:embed="rId2"/>
          <a:stretch>
            <a:fillRect/>
          </a:stretch>
        </p:blipFill>
        <p:spPr>
          <a:xfrm>
            <a:off x="11705340" y="32646"/>
            <a:ext cx="3386724" cy="827172"/>
          </a:xfrm>
          <a:prstGeom prst="rect">
            <a:avLst/>
          </a:prstGeom>
        </p:spPr>
      </p:pic>
      <p:sp>
        <p:nvSpPr>
          <p:cNvPr id="3" name="TextBox 2">
            <a:extLst>
              <a:ext uri="{FF2B5EF4-FFF2-40B4-BE49-F238E27FC236}">
                <a16:creationId xmlns:a16="http://schemas.microsoft.com/office/drawing/2014/main" id="{0F963405-DC05-BB19-849E-CBFB23C8FB41}"/>
              </a:ext>
            </a:extLst>
          </p:cNvPr>
          <p:cNvSpPr txBox="1"/>
          <p:nvPr/>
        </p:nvSpPr>
        <p:spPr>
          <a:xfrm>
            <a:off x="834480" y="1450504"/>
            <a:ext cx="9865096" cy="3046988"/>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From KNN Algorithm k=2 gives the best accuracy  About 88.6%.</a:t>
            </a:r>
          </a:p>
          <a:p>
            <a:endParaRPr lang="en-US" sz="2400" dirty="0"/>
          </a:p>
          <a:p>
            <a:endParaRPr lang="en-US" sz="2400" dirty="0"/>
          </a:p>
          <a:p>
            <a:pPr marL="342900" indent="-342900">
              <a:buFont typeface="Wingdings" panose="05000000000000000000" pitchFamily="2" charset="2"/>
              <a:buChar char="Ø"/>
            </a:pPr>
            <a:r>
              <a:rPr lang="en-US" sz="2400" dirty="0"/>
              <a:t> Random Forest  gives the best accuracy About 92.1%.</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Extra Trees Algorithm Also Gives Best Accuracy About 91.4%.</a:t>
            </a:r>
          </a:p>
          <a:p>
            <a:endParaRPr lang="en-US" sz="2400" dirty="0"/>
          </a:p>
        </p:txBody>
      </p:sp>
    </p:spTree>
    <p:extLst>
      <p:ext uri="{BB962C8B-B14F-4D97-AF65-F5344CB8AC3E}">
        <p14:creationId xmlns:p14="http://schemas.microsoft.com/office/powerpoint/2010/main" val="2187819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D6527B7-BE1F-4CA9-8E30-46AB3994C9D7}"/>
              </a:ext>
            </a:extLst>
          </p:cNvPr>
          <p:cNvSpPr txBox="1">
            <a:spLocks/>
          </p:cNvSpPr>
          <p:nvPr/>
        </p:nvSpPr>
        <p:spPr>
          <a:xfrm>
            <a:off x="685800" y="370384"/>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IN" dirty="0"/>
              <a:t>Conclusion and Future Work</a:t>
            </a:r>
            <a:endParaRPr lang="en-US" dirty="0"/>
          </a:p>
        </p:txBody>
      </p:sp>
      <p:pic>
        <p:nvPicPr>
          <p:cNvPr id="2" name="Picture 1">
            <a:extLst>
              <a:ext uri="{FF2B5EF4-FFF2-40B4-BE49-F238E27FC236}">
                <a16:creationId xmlns:a16="http://schemas.microsoft.com/office/drawing/2014/main" id="{C098A705-717A-6BBE-8091-DF7093558D68}"/>
              </a:ext>
            </a:extLst>
          </p:cNvPr>
          <p:cNvPicPr>
            <a:picLocks noChangeAspect="1"/>
          </p:cNvPicPr>
          <p:nvPr/>
        </p:nvPicPr>
        <p:blipFill>
          <a:blip r:embed="rId2"/>
          <a:stretch>
            <a:fillRect/>
          </a:stretch>
        </p:blipFill>
        <p:spPr>
          <a:xfrm>
            <a:off x="11705340" y="32646"/>
            <a:ext cx="3386724" cy="827172"/>
          </a:xfrm>
          <a:prstGeom prst="rect">
            <a:avLst/>
          </a:prstGeom>
        </p:spPr>
      </p:pic>
      <p:pic>
        <p:nvPicPr>
          <p:cNvPr id="4" name="Picture 3">
            <a:extLst>
              <a:ext uri="{FF2B5EF4-FFF2-40B4-BE49-F238E27FC236}">
                <a16:creationId xmlns:a16="http://schemas.microsoft.com/office/drawing/2014/main" id="{ACD12EBE-975E-EB4C-B815-E2564508B2BD}"/>
              </a:ext>
            </a:extLst>
          </p:cNvPr>
          <p:cNvPicPr>
            <a:picLocks noChangeAspect="1"/>
          </p:cNvPicPr>
          <p:nvPr/>
        </p:nvPicPr>
        <p:blipFill>
          <a:blip r:embed="rId3"/>
          <a:stretch>
            <a:fillRect/>
          </a:stretch>
        </p:blipFill>
        <p:spPr>
          <a:xfrm>
            <a:off x="878033" y="1316091"/>
            <a:ext cx="13421943" cy="3014733"/>
          </a:xfrm>
          <a:prstGeom prst="rect">
            <a:avLst/>
          </a:prstGeom>
        </p:spPr>
      </p:pic>
      <p:sp>
        <p:nvSpPr>
          <p:cNvPr id="5" name="TextBox 4">
            <a:extLst>
              <a:ext uri="{FF2B5EF4-FFF2-40B4-BE49-F238E27FC236}">
                <a16:creationId xmlns:a16="http://schemas.microsoft.com/office/drawing/2014/main" id="{24B2B8BE-944B-BD88-5184-82BB2A1A996D}"/>
              </a:ext>
            </a:extLst>
          </p:cNvPr>
          <p:cNvSpPr txBox="1"/>
          <p:nvPr/>
        </p:nvSpPr>
        <p:spPr>
          <a:xfrm>
            <a:off x="978496" y="4618856"/>
            <a:ext cx="13421943" cy="2751522"/>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After evaluating various algorithms, we have found that Random Forest Algorithm  achieves the highest accuracy among them</a:t>
            </a:r>
          </a:p>
          <a:p>
            <a:pPr marL="342900" indent="-342900">
              <a:buFont typeface="Wingdings" panose="05000000000000000000" pitchFamily="2" charset="2"/>
              <a:buChar char="Ø"/>
            </a:pPr>
            <a:r>
              <a:rPr lang="en-US" sz="2400" dirty="0"/>
              <a:t>Therefore, we will utilize the Random Forest algorithm to predict the TERM DEPOSIT SUBSCRIPTION  in our Model.</a:t>
            </a:r>
          </a:p>
          <a:p>
            <a:pPr marL="342900" indent="-342900">
              <a:buFont typeface="Wingdings" panose="05000000000000000000" pitchFamily="2" charset="2"/>
              <a:buChar char="Ø"/>
            </a:pPr>
            <a:r>
              <a:rPr lang="en-US" sz="2400" dirty="0"/>
              <a:t> And By Finding and Removing  The outliers there may be chance of increase of Accuracy in our model </a:t>
            </a:r>
          </a:p>
          <a:p>
            <a:endParaRPr lang="en-IN" dirty="0"/>
          </a:p>
        </p:txBody>
      </p:sp>
    </p:spTree>
    <p:extLst>
      <p:ext uri="{BB962C8B-B14F-4D97-AF65-F5344CB8AC3E}">
        <p14:creationId xmlns:p14="http://schemas.microsoft.com/office/powerpoint/2010/main" val="1184683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idx="4294967295"/>
          </p:nvPr>
        </p:nvSpPr>
        <p:spPr>
          <a:xfrm>
            <a:off x="280719" y="1666528"/>
            <a:ext cx="6629401" cy="908720"/>
          </a:xfrm>
        </p:spPr>
        <p:txBody>
          <a:bodyPr>
            <a:normAutofit/>
          </a:bodyPr>
          <a:lstStyle/>
          <a:p>
            <a:r>
              <a:rPr lang="en-IN" sz="6000" dirty="0">
                <a:solidFill>
                  <a:schemeClr val="bg1"/>
                </a:solidFill>
              </a:rPr>
              <a:t>Thank You</a:t>
            </a:r>
          </a:p>
        </p:txBody>
      </p:sp>
      <p:sp>
        <p:nvSpPr>
          <p:cNvPr id="4" name="Subtitle 2">
            <a:extLst>
              <a:ext uri="{FF2B5EF4-FFF2-40B4-BE49-F238E27FC236}">
                <a16:creationId xmlns:a16="http://schemas.microsoft.com/office/drawing/2014/main" id="{1147D4B3-A0E0-42D2-8E75-446524E43B35}"/>
              </a:ext>
            </a:extLst>
          </p:cNvPr>
          <p:cNvSpPr txBox="1">
            <a:spLocks/>
          </p:cNvSpPr>
          <p:nvPr/>
        </p:nvSpPr>
        <p:spPr bwMode="auto">
          <a:xfrm>
            <a:off x="280719" y="2962672"/>
            <a:ext cx="4525353" cy="230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a:bodyPr>
          <a:lstStyle>
            <a:lvl1pPr marL="342900" indent="-3429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16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defRPr/>
            </a:pPr>
            <a:r>
              <a:rPr lang="en-US" sz="2000" b="1" dirty="0">
                <a:solidFill>
                  <a:schemeClr val="bg1"/>
                </a:solidFill>
                <a:latin typeface="Arial"/>
              </a:rPr>
              <a:t>Student Name: PADAM JAGADEESH</a:t>
            </a:r>
          </a:p>
          <a:p>
            <a:pPr marL="0" indent="0">
              <a:buFont typeface="Arial" pitchFamily="34" charset="0"/>
              <a:buNone/>
              <a:defRPr/>
            </a:pPr>
            <a:r>
              <a:rPr lang="en-US" sz="2000" b="1" dirty="0">
                <a:solidFill>
                  <a:schemeClr val="bg1"/>
                </a:solidFill>
              </a:rPr>
              <a:t>Roll Number:21B91A05M2</a:t>
            </a:r>
          </a:p>
          <a:p>
            <a:pPr marL="0" indent="0">
              <a:buFont typeface="Arial" pitchFamily="34" charset="0"/>
              <a:buNone/>
              <a:defRPr/>
            </a:pPr>
            <a:r>
              <a:rPr lang="en-US" sz="2000" b="1" dirty="0">
                <a:solidFill>
                  <a:schemeClr val="bg1"/>
                </a:solidFill>
              </a:rPr>
              <a:t>SRKR Engineering College</a:t>
            </a:r>
          </a:p>
          <a:p>
            <a:pPr marL="0" indent="0">
              <a:buFont typeface="Arial" pitchFamily="34" charset="0"/>
              <a:buNone/>
              <a:defRPr/>
            </a:pPr>
            <a:r>
              <a:rPr lang="en-US" sz="2000" b="1" dirty="0">
                <a:solidFill>
                  <a:schemeClr val="bg1"/>
                </a:solidFill>
              </a:rPr>
              <a:t>Mobile: +91 8919317202</a:t>
            </a:r>
          </a:p>
          <a:p>
            <a:pPr marL="0" indent="0">
              <a:buFont typeface="Arial" pitchFamily="34" charset="0"/>
              <a:buNone/>
              <a:defRPr/>
            </a:pPr>
            <a:r>
              <a:rPr lang="en-US" sz="2000" b="1" dirty="0">
                <a:solidFill>
                  <a:schemeClr val="bg1"/>
                </a:solidFill>
              </a:rPr>
              <a:t>Email: </a:t>
            </a:r>
            <a:r>
              <a:rPr lang="en-US" sz="2000" b="1" dirty="0">
                <a:solidFill>
                  <a:schemeClr val="bg1"/>
                </a:solidFill>
                <a:hlinkClick r:id="rId2"/>
              </a:rPr>
              <a:t>21B91A05M2@srkrec.ac.in</a:t>
            </a:r>
            <a:endParaRPr lang="en-US" sz="2000" b="1" dirty="0">
              <a:solidFill>
                <a:schemeClr val="bg1"/>
              </a:solidFill>
            </a:endParaRPr>
          </a:p>
          <a:p>
            <a:pPr marL="0" indent="0">
              <a:buFont typeface="Arial" pitchFamily="34" charset="0"/>
              <a:buNone/>
              <a:defRPr/>
            </a:pPr>
            <a:r>
              <a:rPr lang="en-US" sz="2000" b="1" dirty="0" err="1">
                <a:solidFill>
                  <a:schemeClr val="bg1"/>
                </a:solidFill>
              </a:rPr>
              <a:t>Bhimavaram</a:t>
            </a:r>
            <a:r>
              <a:rPr lang="en-US" sz="2000" b="1" dirty="0">
                <a:solidFill>
                  <a:schemeClr val="bg1"/>
                </a:solidFill>
              </a:rPr>
              <a:t> - India</a:t>
            </a:r>
            <a:endParaRPr lang="en-US" sz="1400" dirty="0"/>
          </a:p>
          <a:p>
            <a:pPr marL="0" indent="0">
              <a:buFont typeface="Arial" pitchFamily="34" charset="0"/>
              <a:buNone/>
              <a:defRPr/>
            </a:pPr>
            <a:endParaRPr lang="en-US" dirty="0"/>
          </a:p>
        </p:txBody>
      </p:sp>
      <p:sp>
        <p:nvSpPr>
          <p:cNvPr id="5" name="Title 1">
            <a:extLst>
              <a:ext uri="{FF2B5EF4-FFF2-40B4-BE49-F238E27FC236}">
                <a16:creationId xmlns:a16="http://schemas.microsoft.com/office/drawing/2014/main" id="{93A6C313-A097-4FE7-BDB6-EECD63386709}"/>
              </a:ext>
            </a:extLst>
          </p:cNvPr>
          <p:cNvSpPr txBox="1">
            <a:spLocks/>
          </p:cNvSpPr>
          <p:nvPr/>
        </p:nvSpPr>
        <p:spPr>
          <a:xfrm>
            <a:off x="9907488" y="1184996"/>
            <a:ext cx="4536504" cy="1417636"/>
          </a:xfrm>
          <a:prstGeom prst="rect">
            <a:avLst/>
          </a:prstGeom>
        </p:spPr>
        <p:txBody>
          <a:bodyPr vert="horz" lIns="0" tIns="0" rIns="0" bIns="0" rtlCol="0" anchor="b" anchorCtr="0">
            <a:normAutofit/>
          </a:bodyPr>
          <a:lstStyle>
            <a:lvl1pPr algn="l" defTabSz="1463040" rtl="0" eaLnBrk="1" latinLnBrk="0" hangingPunct="1">
              <a:lnSpc>
                <a:spcPct val="85000"/>
              </a:lnSpc>
              <a:spcBef>
                <a:spcPct val="0"/>
              </a:spcBef>
              <a:buNone/>
              <a:defRPr sz="6000" b="1" kern="1200">
                <a:solidFill>
                  <a:schemeClr val="bg1"/>
                </a:solidFill>
                <a:latin typeface="+mj-lt"/>
                <a:ea typeface="+mj-ea"/>
                <a:cs typeface="+mj-cs"/>
              </a:defRPr>
            </a:lvl1pPr>
          </a:lstStyle>
          <a:p>
            <a:pPr algn="ctr"/>
            <a:r>
              <a:rPr lang="en-US" dirty="0"/>
              <a:t>Q &amp; A</a:t>
            </a:r>
          </a:p>
        </p:txBody>
      </p:sp>
      <p:pic>
        <p:nvPicPr>
          <p:cNvPr id="2" name="Picture 1">
            <a:extLst>
              <a:ext uri="{FF2B5EF4-FFF2-40B4-BE49-F238E27FC236}">
                <a16:creationId xmlns:a16="http://schemas.microsoft.com/office/drawing/2014/main" id="{71B5C9A7-97A3-C175-D493-5718FD6D7981}"/>
              </a:ext>
            </a:extLst>
          </p:cNvPr>
          <p:cNvPicPr>
            <a:picLocks noChangeAspect="1"/>
          </p:cNvPicPr>
          <p:nvPr/>
        </p:nvPicPr>
        <p:blipFill>
          <a:blip r:embed="rId3"/>
          <a:stretch>
            <a:fillRect/>
          </a:stretch>
        </p:blipFill>
        <p:spPr>
          <a:xfrm>
            <a:off x="240046" y="6601627"/>
            <a:ext cx="4566025" cy="1115204"/>
          </a:xfrm>
          <a:prstGeom prst="rect">
            <a:avLst/>
          </a:prstGeom>
        </p:spPr>
      </p:pic>
    </p:spTree>
    <p:extLst>
      <p:ext uri="{BB962C8B-B14F-4D97-AF65-F5344CB8AC3E}">
        <p14:creationId xmlns:p14="http://schemas.microsoft.com/office/powerpoint/2010/main" val="1643711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D6527B7-BE1F-4CA9-8E30-46AB3994C9D7}"/>
              </a:ext>
            </a:extLst>
          </p:cNvPr>
          <p:cNvSpPr txBox="1">
            <a:spLocks/>
          </p:cNvSpPr>
          <p:nvPr/>
        </p:nvSpPr>
        <p:spPr>
          <a:xfrm>
            <a:off x="685800" y="370384"/>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endParaRPr lang="en-US" dirty="0"/>
          </a:p>
        </p:txBody>
      </p:sp>
      <p:pic>
        <p:nvPicPr>
          <p:cNvPr id="2" name="Picture 1">
            <a:extLst>
              <a:ext uri="{FF2B5EF4-FFF2-40B4-BE49-F238E27FC236}">
                <a16:creationId xmlns:a16="http://schemas.microsoft.com/office/drawing/2014/main" id="{949B9019-7E18-F76F-816D-F0B224540631}"/>
              </a:ext>
            </a:extLst>
          </p:cNvPr>
          <p:cNvPicPr>
            <a:picLocks noChangeAspect="1"/>
          </p:cNvPicPr>
          <p:nvPr/>
        </p:nvPicPr>
        <p:blipFill>
          <a:blip r:embed="rId2"/>
          <a:stretch>
            <a:fillRect/>
          </a:stretch>
        </p:blipFill>
        <p:spPr>
          <a:xfrm>
            <a:off x="11705340" y="32646"/>
            <a:ext cx="3386724" cy="827172"/>
          </a:xfrm>
          <a:prstGeom prst="rect">
            <a:avLst/>
          </a:prstGeom>
        </p:spPr>
      </p:pic>
      <p:sp>
        <p:nvSpPr>
          <p:cNvPr id="4" name="TextBox 3">
            <a:extLst>
              <a:ext uri="{FF2B5EF4-FFF2-40B4-BE49-F238E27FC236}">
                <a16:creationId xmlns:a16="http://schemas.microsoft.com/office/drawing/2014/main" id="{374380E8-5323-48E2-8AEC-379AC90F8FA2}"/>
              </a:ext>
            </a:extLst>
          </p:cNvPr>
          <p:cNvSpPr txBox="1"/>
          <p:nvPr/>
        </p:nvSpPr>
        <p:spPr>
          <a:xfrm>
            <a:off x="1410544" y="1989509"/>
            <a:ext cx="12385376" cy="3416320"/>
          </a:xfrm>
          <a:prstGeom prst="rect">
            <a:avLst/>
          </a:prstGeom>
          <a:noFill/>
          <a:ln>
            <a:solidFill>
              <a:srgbClr val="C00000"/>
            </a:solidFill>
          </a:ln>
          <a:effectLst>
            <a:glow rad="139700">
              <a:srgbClr val="C00000">
                <a:alpha val="40000"/>
              </a:srgbClr>
            </a:glow>
            <a:outerShdw blurRad="50800" dist="38100" dir="13500000" algn="br" rotWithShape="0">
              <a:prstClr val="black">
                <a:alpha val="40000"/>
              </a:prstClr>
            </a:outerShdw>
          </a:effectLst>
        </p:spPr>
        <p:txBody>
          <a:bodyPr wrap="square" rtlCol="0" anchor="ctr">
            <a:spAutoFit/>
          </a:bodyPr>
          <a:lstStyle/>
          <a:p>
            <a:pPr algn="ctr"/>
            <a:endParaRPr lang="en-US" sz="5400" b="1" dirty="0">
              <a:solidFill>
                <a:srgbClr val="C00000"/>
              </a:solidFill>
            </a:endParaRPr>
          </a:p>
          <a:p>
            <a:pPr algn="ctr"/>
            <a:r>
              <a:rPr lang="en-IN" sz="5400" b="1" dirty="0">
                <a:solidFill>
                  <a:srgbClr val="C00000"/>
                </a:solidFill>
              </a:rPr>
              <a:t>Predicting Term Deposit Subscriptions.</a:t>
            </a:r>
          </a:p>
          <a:p>
            <a:pPr algn="ctr"/>
            <a:endParaRPr lang="en-IN" sz="5400" b="1" dirty="0">
              <a:solidFill>
                <a:srgbClr val="C00000"/>
              </a:solidFill>
            </a:endParaRPr>
          </a:p>
        </p:txBody>
      </p:sp>
      <p:pic>
        <p:nvPicPr>
          <p:cNvPr id="7" name="Picture 6">
            <a:extLst>
              <a:ext uri="{FF2B5EF4-FFF2-40B4-BE49-F238E27FC236}">
                <a16:creationId xmlns:a16="http://schemas.microsoft.com/office/drawing/2014/main" id="{B5DC3E0D-A8B0-4AB2-B8C3-8568B4574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32" y="2922139"/>
            <a:ext cx="2816597" cy="4300330"/>
          </a:xfrm>
          <a:prstGeom prst="rect">
            <a:avLst/>
          </a:prstGeom>
        </p:spPr>
      </p:pic>
      <p:cxnSp>
        <p:nvCxnSpPr>
          <p:cNvPr id="8" name="Straight Connector 7">
            <a:extLst>
              <a:ext uri="{FF2B5EF4-FFF2-40B4-BE49-F238E27FC236}">
                <a16:creationId xmlns:a16="http://schemas.microsoft.com/office/drawing/2014/main" id="{FDD2C27D-2B6E-40D1-8AAD-CB3745EBE455}"/>
              </a:ext>
            </a:extLst>
          </p:cNvPr>
          <p:cNvCxnSpPr>
            <a:cxnSpLocks/>
          </p:cNvCxnSpPr>
          <p:nvPr/>
        </p:nvCxnSpPr>
        <p:spPr>
          <a:xfrm>
            <a:off x="906488" y="1174061"/>
            <a:ext cx="13435960" cy="0"/>
          </a:xfrm>
          <a:prstGeom prst="line">
            <a:avLst/>
          </a:prstGeom>
          <a:ln>
            <a:solidFill>
              <a:schemeClr val="tx1">
                <a:alpha val="95000"/>
              </a:schemeClr>
            </a:solidFill>
          </a:ln>
          <a:effectLst>
            <a:glow>
              <a:schemeClr val="accent1">
                <a:alpha val="40000"/>
              </a:schemeClr>
            </a:glow>
          </a:effectLst>
          <a:scene3d>
            <a:camera prst="orthographicFront"/>
            <a:lightRig rig="threePt" dir="t"/>
          </a:scene3d>
          <a:sp3d>
            <a:bevelT w="533400" h="25400" prst="divot"/>
          </a:sp3d>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2999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378496"/>
            <a:ext cx="13182128" cy="5904656"/>
          </a:xfrm>
        </p:spPr>
        <p:txBody>
          <a:bodyPr/>
          <a:lstStyle/>
          <a:p>
            <a:pPr>
              <a:lnSpc>
                <a:spcPct val="200000"/>
              </a:lnSpc>
            </a:pPr>
            <a:r>
              <a:rPr lang="en-US" altLang="en-US" dirty="0"/>
              <a:t>Problem Statement</a:t>
            </a:r>
            <a:r>
              <a:rPr lang="en-US" dirty="0">
                <a:latin typeface="+mj-lt"/>
              </a:rPr>
              <a:t>	03                    </a:t>
            </a:r>
          </a:p>
          <a:p>
            <a:pPr>
              <a:lnSpc>
                <a:spcPct val="200000"/>
              </a:lnSpc>
            </a:pPr>
            <a:r>
              <a:rPr lang="en-US" kern="0" dirty="0">
                <a:solidFill>
                  <a:srgbClr val="000000"/>
                </a:solidFill>
                <a:cs typeface="Arial Bold" pitchFamily="34" charset="0"/>
              </a:rPr>
              <a:t>Data Mining - 01</a:t>
            </a:r>
            <a:r>
              <a:rPr lang="en-US" dirty="0">
                <a:latin typeface="+mj-lt"/>
              </a:rPr>
              <a:t>       	04 </a:t>
            </a:r>
          </a:p>
          <a:p>
            <a:pPr>
              <a:lnSpc>
                <a:spcPct val="200000"/>
              </a:lnSpc>
            </a:pPr>
            <a:r>
              <a:rPr lang="en-US" kern="0" dirty="0">
                <a:solidFill>
                  <a:srgbClr val="000000"/>
                </a:solidFill>
                <a:cs typeface="Arial Bold" pitchFamily="34" charset="0"/>
              </a:rPr>
              <a:t>Data Mining - 02 </a:t>
            </a:r>
            <a:r>
              <a:rPr lang="en-US" dirty="0">
                <a:latin typeface="+mj-lt"/>
              </a:rPr>
              <a:t>	 05</a:t>
            </a:r>
          </a:p>
          <a:p>
            <a:pPr>
              <a:lnSpc>
                <a:spcPct val="200000"/>
              </a:lnSpc>
            </a:pPr>
            <a:r>
              <a:rPr lang="en-US" altLang="en-US" dirty="0"/>
              <a:t>Exploratory Data Analysis (EDA)	</a:t>
            </a:r>
            <a:r>
              <a:rPr lang="en-US" dirty="0">
                <a:latin typeface="+mj-lt"/>
              </a:rPr>
              <a:t>06</a:t>
            </a:r>
          </a:p>
          <a:p>
            <a:pPr>
              <a:lnSpc>
                <a:spcPct val="200000"/>
              </a:lnSpc>
            </a:pPr>
            <a:r>
              <a:rPr lang="en-US" altLang="en-US" dirty="0"/>
              <a:t>Data Visualization 	07</a:t>
            </a:r>
            <a:endParaRPr lang="en-US" dirty="0">
              <a:latin typeface="+mj-lt"/>
            </a:endParaRPr>
          </a:p>
          <a:p>
            <a:pPr>
              <a:lnSpc>
                <a:spcPct val="200000"/>
              </a:lnSpc>
            </a:pPr>
            <a:r>
              <a:rPr lang="en-US" altLang="en-US" dirty="0"/>
              <a:t>Algorithms Used 	08</a:t>
            </a:r>
          </a:p>
          <a:p>
            <a:pPr>
              <a:lnSpc>
                <a:spcPct val="200000"/>
              </a:lnSpc>
            </a:pPr>
            <a:r>
              <a:rPr lang="en-US" altLang="en-US" dirty="0"/>
              <a:t>Analysis of Results	09</a:t>
            </a:r>
          </a:p>
          <a:p>
            <a:pPr>
              <a:lnSpc>
                <a:spcPct val="200000"/>
              </a:lnSpc>
            </a:pPr>
            <a:r>
              <a:rPr lang="en-US" altLang="en-US" dirty="0"/>
              <a:t>Conclusion &amp; Future Work	10</a:t>
            </a:r>
          </a:p>
          <a:p>
            <a:pPr marL="0" indent="0">
              <a:lnSpc>
                <a:spcPct val="200000"/>
              </a:lnSpc>
              <a:buNone/>
            </a:pPr>
            <a:r>
              <a:rPr lang="en-US" altLang="en-US" dirty="0"/>
              <a:t> 	</a:t>
            </a:r>
            <a:endParaRPr lang="en-US" dirty="0">
              <a:latin typeface="+mj-lt"/>
            </a:endParaRPr>
          </a:p>
        </p:txBody>
      </p:sp>
      <p:sp>
        <p:nvSpPr>
          <p:cNvPr id="5" name="Title 1">
            <a:extLst>
              <a:ext uri="{FF2B5EF4-FFF2-40B4-BE49-F238E27FC236}">
                <a16:creationId xmlns:a16="http://schemas.microsoft.com/office/drawing/2014/main" id="{5ABDE789-4EA0-4761-B61B-2C843A2EB1B0}"/>
              </a:ext>
            </a:extLst>
          </p:cNvPr>
          <p:cNvSpPr txBox="1">
            <a:spLocks/>
          </p:cNvSpPr>
          <p:nvPr/>
        </p:nvSpPr>
        <p:spPr>
          <a:xfrm>
            <a:off x="685800" y="370384"/>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US" dirty="0"/>
              <a:t>Agenda</a:t>
            </a:r>
          </a:p>
        </p:txBody>
      </p:sp>
      <p:pic>
        <p:nvPicPr>
          <p:cNvPr id="4" name="Picture 3">
            <a:extLst>
              <a:ext uri="{FF2B5EF4-FFF2-40B4-BE49-F238E27FC236}">
                <a16:creationId xmlns:a16="http://schemas.microsoft.com/office/drawing/2014/main" id="{2D2C0548-0BB3-6575-4564-5A4FD92091C2}"/>
              </a:ext>
            </a:extLst>
          </p:cNvPr>
          <p:cNvPicPr>
            <a:picLocks noChangeAspect="1"/>
          </p:cNvPicPr>
          <p:nvPr/>
        </p:nvPicPr>
        <p:blipFill>
          <a:blip r:embed="rId2"/>
          <a:stretch>
            <a:fillRect/>
          </a:stretch>
        </p:blipFill>
        <p:spPr>
          <a:xfrm>
            <a:off x="11705340" y="32646"/>
            <a:ext cx="3386724" cy="827172"/>
          </a:xfrm>
          <a:prstGeom prst="rect">
            <a:avLst/>
          </a:prstGeom>
        </p:spPr>
      </p:pic>
    </p:spTree>
    <p:extLst>
      <p:ext uri="{BB962C8B-B14F-4D97-AF65-F5344CB8AC3E}">
        <p14:creationId xmlns:p14="http://schemas.microsoft.com/office/powerpoint/2010/main" val="1017142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D6527B7-BE1F-4CA9-8E30-46AB3994C9D7}"/>
              </a:ext>
            </a:extLst>
          </p:cNvPr>
          <p:cNvSpPr txBox="1">
            <a:spLocks/>
          </p:cNvSpPr>
          <p:nvPr/>
        </p:nvSpPr>
        <p:spPr>
          <a:xfrm>
            <a:off x="685800" y="370384"/>
            <a:ext cx="5405264" cy="827171"/>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pPr>
              <a:lnSpc>
                <a:spcPct val="100000"/>
              </a:lnSpc>
            </a:pPr>
            <a:r>
              <a:rPr lang="en-IN" dirty="0"/>
              <a:t>Problem Statement</a:t>
            </a:r>
            <a:endParaRPr lang="en-US" dirty="0"/>
          </a:p>
        </p:txBody>
      </p:sp>
      <p:pic>
        <p:nvPicPr>
          <p:cNvPr id="2" name="Picture 1">
            <a:extLst>
              <a:ext uri="{FF2B5EF4-FFF2-40B4-BE49-F238E27FC236}">
                <a16:creationId xmlns:a16="http://schemas.microsoft.com/office/drawing/2014/main" id="{E3E2BC2E-4046-B892-B50F-D555B1FDA6AC}"/>
              </a:ext>
            </a:extLst>
          </p:cNvPr>
          <p:cNvPicPr>
            <a:picLocks noChangeAspect="1"/>
          </p:cNvPicPr>
          <p:nvPr/>
        </p:nvPicPr>
        <p:blipFill>
          <a:blip r:embed="rId2"/>
          <a:stretch>
            <a:fillRect/>
          </a:stretch>
        </p:blipFill>
        <p:spPr>
          <a:xfrm>
            <a:off x="11705340" y="32646"/>
            <a:ext cx="3386724" cy="827172"/>
          </a:xfrm>
          <a:prstGeom prst="rect">
            <a:avLst/>
          </a:prstGeom>
        </p:spPr>
      </p:pic>
      <p:sp>
        <p:nvSpPr>
          <p:cNvPr id="4" name="TextBox 3">
            <a:extLst>
              <a:ext uri="{FF2B5EF4-FFF2-40B4-BE49-F238E27FC236}">
                <a16:creationId xmlns:a16="http://schemas.microsoft.com/office/drawing/2014/main" id="{96D19383-6A80-41A1-B5D1-5C920B9FD97A}"/>
              </a:ext>
            </a:extLst>
          </p:cNvPr>
          <p:cNvSpPr txBox="1"/>
          <p:nvPr/>
        </p:nvSpPr>
        <p:spPr>
          <a:xfrm>
            <a:off x="1338536" y="2026568"/>
            <a:ext cx="11665296" cy="535531"/>
          </a:xfrm>
          <a:prstGeom prst="rect">
            <a:avLst/>
          </a:prstGeom>
          <a:noFill/>
        </p:spPr>
        <p:txBody>
          <a:bodyPr wrap="square" rtlCol="0">
            <a:spAutoFit/>
          </a:bodyPr>
          <a:lstStyle/>
          <a:p>
            <a:endParaRPr lang="en-IN" dirty="0"/>
          </a:p>
        </p:txBody>
      </p:sp>
      <p:cxnSp>
        <p:nvCxnSpPr>
          <p:cNvPr id="13" name="Straight Connector 12">
            <a:extLst>
              <a:ext uri="{FF2B5EF4-FFF2-40B4-BE49-F238E27FC236}">
                <a16:creationId xmlns:a16="http://schemas.microsoft.com/office/drawing/2014/main" id="{877AE138-A284-4476-9B89-BB47E0C14F1B}"/>
              </a:ext>
            </a:extLst>
          </p:cNvPr>
          <p:cNvCxnSpPr>
            <a:cxnSpLocks/>
          </p:cNvCxnSpPr>
          <p:nvPr/>
        </p:nvCxnSpPr>
        <p:spPr>
          <a:xfrm>
            <a:off x="597220" y="1378496"/>
            <a:ext cx="13435960" cy="0"/>
          </a:xfrm>
          <a:prstGeom prst="line">
            <a:avLst/>
          </a:prstGeom>
          <a:ln>
            <a:solidFill>
              <a:schemeClr val="tx1">
                <a:alpha val="95000"/>
              </a:schemeClr>
            </a:solidFill>
          </a:ln>
          <a:effectLst>
            <a:glow>
              <a:schemeClr val="accent1">
                <a:alpha val="40000"/>
              </a:schemeClr>
            </a:glow>
          </a:effectLst>
          <a:scene3d>
            <a:camera prst="orthographicFront"/>
            <a:lightRig rig="threePt" dir="t"/>
          </a:scene3d>
          <a:sp3d>
            <a:bevelT w="533400" h="25400" prst="divot"/>
          </a:sp3d>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D52A66C5-13E1-4796-B279-C349BBD9C574}"/>
              </a:ext>
            </a:extLst>
          </p:cNvPr>
          <p:cNvSpPr txBox="1"/>
          <p:nvPr/>
        </p:nvSpPr>
        <p:spPr>
          <a:xfrm>
            <a:off x="597220" y="2026568"/>
            <a:ext cx="13780932" cy="3416320"/>
          </a:xfrm>
          <a:prstGeom prst="rect">
            <a:avLst/>
          </a:prstGeom>
          <a:noFill/>
        </p:spPr>
        <p:txBody>
          <a:bodyPr wrap="square" rtlCol="0">
            <a:spAutoFit/>
          </a:bodyPr>
          <a:lstStyle/>
          <a:p>
            <a:pPr marL="457200" indent="-457200">
              <a:buFont typeface="Wingdings" panose="05000000000000000000" pitchFamily="2" charset="2"/>
              <a:buChar char="§"/>
            </a:pPr>
            <a:r>
              <a:rPr lang="en-US" sz="2400" dirty="0"/>
              <a:t>The problem statement is related to predicting whether a client will subscribe to a term deposit (binary classification) based on the given attributes.</a:t>
            </a:r>
          </a:p>
          <a:p>
            <a:pPr marL="457200" indent="-457200">
              <a:buFont typeface="Wingdings" panose="05000000000000000000" pitchFamily="2" charset="2"/>
              <a:buChar char="§"/>
            </a:pPr>
            <a:endParaRPr lang="en-US" sz="2400" dirty="0"/>
          </a:p>
          <a:p>
            <a:pPr marL="457200" indent="-457200">
              <a:buFont typeface="Wingdings" panose="05000000000000000000" pitchFamily="2" charset="2"/>
              <a:buChar char="§"/>
            </a:pPr>
            <a:r>
              <a:rPr lang="en-US" sz="2400" dirty="0"/>
              <a:t>This model is then used to identify whether a client will subscribe or not.</a:t>
            </a:r>
          </a:p>
          <a:p>
            <a:endParaRPr lang="en-US" sz="2400" dirty="0"/>
          </a:p>
          <a:p>
            <a:pPr marL="457200" indent="-457200">
              <a:buFont typeface="Wingdings" panose="05000000000000000000" pitchFamily="2" charset="2"/>
              <a:buChar char="§"/>
            </a:pPr>
            <a:r>
              <a:rPr lang="en-US" sz="2400" dirty="0"/>
              <a:t>Our aim here is to predict 100% of the clients who will subscribe and who or not?</a:t>
            </a:r>
            <a:endParaRPr lang="en-IN" sz="2400" dirty="0"/>
          </a:p>
          <a:p>
            <a:pPr marL="457200" indent="-457200">
              <a:buFont typeface="Wingdings" panose="05000000000000000000" pitchFamily="2" charset="2"/>
              <a:buChar char="§"/>
            </a:pPr>
            <a:endParaRPr lang="en-IN" sz="2400" dirty="0"/>
          </a:p>
          <a:p>
            <a:endParaRPr lang="en-US" sz="2400" dirty="0"/>
          </a:p>
          <a:p>
            <a:endParaRPr lang="en-IN" sz="2400" dirty="0"/>
          </a:p>
        </p:txBody>
      </p:sp>
      <p:pic>
        <p:nvPicPr>
          <p:cNvPr id="19" name="Picture 18">
            <a:extLst>
              <a:ext uri="{FF2B5EF4-FFF2-40B4-BE49-F238E27FC236}">
                <a16:creationId xmlns:a16="http://schemas.microsoft.com/office/drawing/2014/main" id="{6DA0067A-646B-488F-8585-A44E2DE4CF0F}"/>
              </a:ext>
            </a:extLst>
          </p:cNvPr>
          <p:cNvPicPr>
            <a:picLocks noChangeAspect="1"/>
          </p:cNvPicPr>
          <p:nvPr/>
        </p:nvPicPr>
        <p:blipFill rotWithShape="1">
          <a:blip r:embed="rId3">
            <a:extLst>
              <a:ext uri="{28A0092B-C50C-407E-A947-70E740481C1C}">
                <a14:useLocalDpi xmlns:a14="http://schemas.microsoft.com/office/drawing/2010/main" val="0"/>
              </a:ext>
            </a:extLst>
          </a:blip>
          <a:srcRect l="5703" t="5908" r="3207" b="4885"/>
          <a:stretch/>
        </p:blipFill>
        <p:spPr>
          <a:xfrm>
            <a:off x="720000" y="4920891"/>
            <a:ext cx="3384000" cy="2276893"/>
          </a:xfrm>
          <a:prstGeom prst="rect">
            <a:avLst/>
          </a:prstGeom>
          <a:effectLst>
            <a:glow rad="228600">
              <a:schemeClr val="accent2">
                <a:satMod val="175000"/>
                <a:alpha val="40000"/>
              </a:schemeClr>
            </a:glow>
            <a:innerShdw blurRad="63500" dist="50800" dir="8100000">
              <a:prstClr val="black">
                <a:alpha val="50000"/>
              </a:prstClr>
            </a:innerShdw>
          </a:effectLst>
          <a:scene3d>
            <a:camera prst="orthographicFront"/>
            <a:lightRig rig="threePt" dir="t"/>
          </a:scene3d>
          <a:sp3d>
            <a:bevelT w="0"/>
          </a:sp3d>
        </p:spPr>
      </p:pic>
      <p:sp>
        <p:nvSpPr>
          <p:cNvPr id="21" name="TextBox 20">
            <a:extLst>
              <a:ext uri="{FF2B5EF4-FFF2-40B4-BE49-F238E27FC236}">
                <a16:creationId xmlns:a16="http://schemas.microsoft.com/office/drawing/2014/main" id="{33D47B4D-6771-4571-879A-CC53A6557E52}"/>
              </a:ext>
            </a:extLst>
          </p:cNvPr>
          <p:cNvSpPr txBox="1"/>
          <p:nvPr/>
        </p:nvSpPr>
        <p:spPr>
          <a:xfrm>
            <a:off x="4740576" y="5212055"/>
            <a:ext cx="9001000" cy="1200329"/>
          </a:xfrm>
          <a:prstGeom prst="rect">
            <a:avLst/>
          </a:prstGeom>
          <a:noFill/>
        </p:spPr>
        <p:txBody>
          <a:bodyPr wrap="square" rtlCol="0">
            <a:spAutoFit/>
          </a:bodyPr>
          <a:lstStyle/>
          <a:p>
            <a:r>
              <a:rPr lang="en-US" sz="2400" b="1" dirty="0">
                <a:cs typeface="Times New Roman" panose="02020603050405020304" pitchFamily="18" charset="0"/>
              </a:rPr>
              <a:t>Question: </a:t>
            </a:r>
            <a:r>
              <a:rPr lang="en-US" sz="2400" dirty="0">
                <a:cs typeface="Times New Roman" panose="02020603050405020304" pitchFamily="18" charset="0"/>
              </a:rPr>
              <a:t>Whether client will Subscribe or not ?</a:t>
            </a:r>
          </a:p>
          <a:p>
            <a:endParaRPr lang="en-US" sz="2400" dirty="0">
              <a:cs typeface="Times New Roman" panose="02020603050405020304" pitchFamily="18" charset="0"/>
            </a:endParaRPr>
          </a:p>
          <a:p>
            <a:r>
              <a:rPr lang="en-US" sz="2400" b="1" dirty="0">
                <a:cs typeface="Times New Roman" panose="02020603050405020304" pitchFamily="18" charset="0"/>
              </a:rPr>
              <a:t>Solution: </a:t>
            </a:r>
            <a:r>
              <a:rPr lang="en-US" sz="2400" dirty="0">
                <a:cs typeface="Times New Roman" panose="02020603050405020304" pitchFamily="18" charset="0"/>
              </a:rPr>
              <a:t>Involves looking at recent features of the Client.  </a:t>
            </a:r>
            <a:endParaRPr lang="en-IN" sz="2400" dirty="0">
              <a:cs typeface="Times New Roman" panose="02020603050405020304" pitchFamily="18" charset="0"/>
            </a:endParaRPr>
          </a:p>
        </p:txBody>
      </p:sp>
    </p:spTree>
    <p:extLst>
      <p:ext uri="{BB962C8B-B14F-4D97-AF65-F5344CB8AC3E}">
        <p14:creationId xmlns:p14="http://schemas.microsoft.com/office/powerpoint/2010/main" val="1726231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D6527B7-BE1F-4CA9-8E30-46AB3994C9D7}"/>
              </a:ext>
            </a:extLst>
          </p:cNvPr>
          <p:cNvSpPr txBox="1">
            <a:spLocks/>
          </p:cNvSpPr>
          <p:nvPr/>
        </p:nvSpPr>
        <p:spPr>
          <a:xfrm>
            <a:off x="580648" y="151000"/>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pPr>
              <a:lnSpc>
                <a:spcPct val="150000"/>
              </a:lnSpc>
            </a:pPr>
            <a:r>
              <a:rPr lang="en-IN" dirty="0"/>
              <a:t>Data Mining - 01</a:t>
            </a:r>
            <a:endParaRPr lang="en-US" dirty="0"/>
          </a:p>
        </p:txBody>
      </p:sp>
      <p:pic>
        <p:nvPicPr>
          <p:cNvPr id="2" name="Picture 1">
            <a:extLst>
              <a:ext uri="{FF2B5EF4-FFF2-40B4-BE49-F238E27FC236}">
                <a16:creationId xmlns:a16="http://schemas.microsoft.com/office/drawing/2014/main" id="{949B9019-7E18-F76F-816D-F0B224540631}"/>
              </a:ext>
            </a:extLst>
          </p:cNvPr>
          <p:cNvPicPr>
            <a:picLocks noChangeAspect="1"/>
          </p:cNvPicPr>
          <p:nvPr/>
        </p:nvPicPr>
        <p:blipFill>
          <a:blip r:embed="rId2"/>
          <a:stretch>
            <a:fillRect/>
          </a:stretch>
        </p:blipFill>
        <p:spPr>
          <a:xfrm>
            <a:off x="11705340" y="32646"/>
            <a:ext cx="3386724" cy="827172"/>
          </a:xfrm>
          <a:prstGeom prst="rect">
            <a:avLst/>
          </a:prstGeom>
        </p:spPr>
      </p:pic>
      <p:cxnSp>
        <p:nvCxnSpPr>
          <p:cNvPr id="4" name="Straight Connector 3">
            <a:extLst>
              <a:ext uri="{FF2B5EF4-FFF2-40B4-BE49-F238E27FC236}">
                <a16:creationId xmlns:a16="http://schemas.microsoft.com/office/drawing/2014/main" id="{A6B30125-5F6D-44E1-9059-96A9226F6618}"/>
              </a:ext>
            </a:extLst>
          </p:cNvPr>
          <p:cNvCxnSpPr>
            <a:cxnSpLocks/>
          </p:cNvCxnSpPr>
          <p:nvPr/>
        </p:nvCxnSpPr>
        <p:spPr>
          <a:xfrm>
            <a:off x="580648" y="1322330"/>
            <a:ext cx="13469104" cy="0"/>
          </a:xfrm>
          <a:prstGeom prst="line">
            <a:avLst/>
          </a:prstGeom>
          <a:ln>
            <a:solidFill>
              <a:schemeClr val="tx1">
                <a:alpha val="95000"/>
              </a:schemeClr>
            </a:solidFill>
          </a:ln>
          <a:effectLst>
            <a:glow>
              <a:schemeClr val="accent1">
                <a:alpha val="40000"/>
              </a:schemeClr>
            </a:glow>
          </a:effectLst>
          <a:scene3d>
            <a:camera prst="orthographicFront"/>
            <a:lightRig rig="threePt" dir="t"/>
          </a:scene3d>
          <a:sp3d>
            <a:bevelT w="533400" h="25400" prst="divot"/>
          </a:sp3d>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B31BCBE7-5DA3-4B5F-9699-D5DF89AF623E}"/>
              </a:ext>
            </a:extLst>
          </p:cNvPr>
          <p:cNvSpPr txBox="1"/>
          <p:nvPr/>
        </p:nvSpPr>
        <p:spPr>
          <a:xfrm>
            <a:off x="580648" y="1778666"/>
            <a:ext cx="13363952" cy="584775"/>
          </a:xfrm>
          <a:prstGeom prst="rect">
            <a:avLst/>
          </a:prstGeom>
          <a:noFill/>
        </p:spPr>
        <p:txBody>
          <a:bodyPr wrap="square" rtlCol="0">
            <a:spAutoFit/>
          </a:bodyPr>
          <a:lstStyle/>
          <a:p>
            <a:r>
              <a:rPr lang="en-US" sz="3200" b="1" dirty="0">
                <a:solidFill>
                  <a:srgbClr val="C00000"/>
                </a:solidFill>
              </a:rPr>
              <a:t>Data Preprocessing </a:t>
            </a:r>
            <a:endParaRPr lang="en-IN" sz="3200" b="1" dirty="0">
              <a:solidFill>
                <a:srgbClr val="C00000"/>
              </a:solidFill>
            </a:endParaRPr>
          </a:p>
        </p:txBody>
      </p:sp>
      <p:pic>
        <p:nvPicPr>
          <p:cNvPr id="7" name="Picture 6">
            <a:extLst>
              <a:ext uri="{FF2B5EF4-FFF2-40B4-BE49-F238E27FC236}">
                <a16:creationId xmlns:a16="http://schemas.microsoft.com/office/drawing/2014/main" id="{7BAD85A7-9514-4163-8CFE-0FB60B11F1D4}"/>
              </a:ext>
            </a:extLst>
          </p:cNvPr>
          <p:cNvPicPr>
            <a:picLocks noChangeAspect="1"/>
          </p:cNvPicPr>
          <p:nvPr/>
        </p:nvPicPr>
        <p:blipFill>
          <a:blip r:embed="rId3"/>
          <a:stretch>
            <a:fillRect/>
          </a:stretch>
        </p:blipFill>
        <p:spPr>
          <a:xfrm>
            <a:off x="7963272" y="2043098"/>
            <a:ext cx="5981328" cy="4190272"/>
          </a:xfrm>
          <a:prstGeom prst="rect">
            <a:avLst/>
          </a:prstGeom>
          <a:ln>
            <a:noFill/>
          </a:ln>
          <a:effectLst>
            <a:glow rad="228600">
              <a:schemeClr val="accent2">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10" name="TextBox 9">
            <a:extLst>
              <a:ext uri="{FF2B5EF4-FFF2-40B4-BE49-F238E27FC236}">
                <a16:creationId xmlns:a16="http://schemas.microsoft.com/office/drawing/2014/main" id="{B3DB85B0-C3F9-4894-A29B-B3F5A66A2083}"/>
              </a:ext>
            </a:extLst>
          </p:cNvPr>
          <p:cNvSpPr txBox="1"/>
          <p:nvPr/>
        </p:nvSpPr>
        <p:spPr>
          <a:xfrm>
            <a:off x="580648" y="2817050"/>
            <a:ext cx="6446520" cy="3416320"/>
          </a:xfrm>
          <a:prstGeom prst="rect">
            <a:avLst/>
          </a:prstGeom>
          <a:noFill/>
        </p:spPr>
        <p:txBody>
          <a:bodyPr wrap="square" rtlCol="0">
            <a:spAutoFit/>
          </a:bodyPr>
          <a:lstStyle/>
          <a:p>
            <a:r>
              <a:rPr lang="en-US" sz="2400" b="1" i="0" dirty="0">
                <a:solidFill>
                  <a:srgbClr val="273239"/>
                </a:solidFill>
                <a:effectLst/>
              </a:rPr>
              <a:t>Data Cleaning: </a:t>
            </a:r>
          </a:p>
          <a:p>
            <a:endParaRPr lang="en-US" sz="2400" b="1" i="0" dirty="0">
              <a:solidFill>
                <a:srgbClr val="273239"/>
              </a:solidFill>
              <a:effectLst/>
            </a:endParaRPr>
          </a:p>
          <a:p>
            <a:pPr marL="342900" indent="-342900">
              <a:buFont typeface="Wingdings" panose="05000000000000000000" pitchFamily="2" charset="2"/>
              <a:buChar char="§"/>
            </a:pPr>
            <a:r>
              <a:rPr lang="en-US" sz="2400" b="0" i="0" dirty="0">
                <a:solidFill>
                  <a:srgbClr val="273239"/>
                </a:solidFill>
                <a:effectLst/>
              </a:rPr>
              <a:t>This involves identifying and correcting errors or inconsistencies in the data, such as missing values, outliers, and duplicates.</a:t>
            </a:r>
          </a:p>
          <a:p>
            <a:r>
              <a:rPr lang="en-US" sz="2400" b="0" i="0" dirty="0">
                <a:solidFill>
                  <a:srgbClr val="273239"/>
                </a:solidFill>
                <a:effectLst/>
              </a:rPr>
              <a:t> </a:t>
            </a:r>
          </a:p>
          <a:p>
            <a:pPr marL="342900" indent="-342900">
              <a:buFont typeface="Wingdings" panose="05000000000000000000" pitchFamily="2" charset="2"/>
              <a:buChar char="§"/>
            </a:pPr>
            <a:r>
              <a:rPr lang="en-US" sz="2400" b="0" i="0" dirty="0">
                <a:solidFill>
                  <a:srgbClr val="273239"/>
                </a:solidFill>
                <a:effectLst/>
              </a:rPr>
              <a:t>Various techniques can be used for data cleaning, such as removal, and transformation.</a:t>
            </a:r>
            <a:endParaRPr lang="en-IN" sz="2400" dirty="0"/>
          </a:p>
        </p:txBody>
      </p:sp>
    </p:spTree>
    <p:extLst>
      <p:ext uri="{BB962C8B-B14F-4D97-AF65-F5344CB8AC3E}">
        <p14:creationId xmlns:p14="http://schemas.microsoft.com/office/powerpoint/2010/main" val="1453460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D6527B7-BE1F-4CA9-8E30-46AB3994C9D7}"/>
              </a:ext>
            </a:extLst>
          </p:cNvPr>
          <p:cNvSpPr txBox="1">
            <a:spLocks/>
          </p:cNvSpPr>
          <p:nvPr/>
        </p:nvSpPr>
        <p:spPr>
          <a:xfrm>
            <a:off x="580648" y="151000"/>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pPr>
              <a:lnSpc>
                <a:spcPct val="150000"/>
              </a:lnSpc>
            </a:pPr>
            <a:r>
              <a:rPr lang="en-IN" dirty="0"/>
              <a:t>Data Mining - 02</a:t>
            </a:r>
            <a:endParaRPr lang="en-US" dirty="0"/>
          </a:p>
        </p:txBody>
      </p:sp>
      <p:pic>
        <p:nvPicPr>
          <p:cNvPr id="2" name="Picture 1">
            <a:extLst>
              <a:ext uri="{FF2B5EF4-FFF2-40B4-BE49-F238E27FC236}">
                <a16:creationId xmlns:a16="http://schemas.microsoft.com/office/drawing/2014/main" id="{949B9019-7E18-F76F-816D-F0B224540631}"/>
              </a:ext>
            </a:extLst>
          </p:cNvPr>
          <p:cNvPicPr>
            <a:picLocks noChangeAspect="1"/>
          </p:cNvPicPr>
          <p:nvPr/>
        </p:nvPicPr>
        <p:blipFill>
          <a:blip r:embed="rId2"/>
          <a:stretch>
            <a:fillRect/>
          </a:stretch>
        </p:blipFill>
        <p:spPr>
          <a:xfrm>
            <a:off x="11705340" y="32646"/>
            <a:ext cx="3386724" cy="827172"/>
          </a:xfrm>
          <a:prstGeom prst="rect">
            <a:avLst/>
          </a:prstGeom>
        </p:spPr>
      </p:pic>
      <p:cxnSp>
        <p:nvCxnSpPr>
          <p:cNvPr id="4" name="Straight Connector 3">
            <a:extLst>
              <a:ext uri="{FF2B5EF4-FFF2-40B4-BE49-F238E27FC236}">
                <a16:creationId xmlns:a16="http://schemas.microsoft.com/office/drawing/2014/main" id="{A6B30125-5F6D-44E1-9059-96A9226F6618}"/>
              </a:ext>
            </a:extLst>
          </p:cNvPr>
          <p:cNvCxnSpPr>
            <a:cxnSpLocks/>
          </p:cNvCxnSpPr>
          <p:nvPr/>
        </p:nvCxnSpPr>
        <p:spPr>
          <a:xfrm>
            <a:off x="580648" y="1322330"/>
            <a:ext cx="13469104" cy="0"/>
          </a:xfrm>
          <a:prstGeom prst="line">
            <a:avLst/>
          </a:prstGeom>
          <a:ln>
            <a:solidFill>
              <a:schemeClr val="tx1">
                <a:alpha val="95000"/>
              </a:schemeClr>
            </a:solidFill>
          </a:ln>
          <a:effectLst>
            <a:glow>
              <a:schemeClr val="accent1">
                <a:alpha val="40000"/>
              </a:schemeClr>
            </a:glow>
          </a:effectLst>
          <a:scene3d>
            <a:camera prst="orthographicFront"/>
            <a:lightRig rig="threePt" dir="t"/>
          </a:scene3d>
          <a:sp3d>
            <a:bevelT w="533400" h="25400" prst="divot"/>
          </a:sp3d>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B31BCBE7-5DA3-4B5F-9699-D5DF89AF623E}"/>
              </a:ext>
            </a:extLst>
          </p:cNvPr>
          <p:cNvSpPr txBox="1"/>
          <p:nvPr/>
        </p:nvSpPr>
        <p:spPr>
          <a:xfrm>
            <a:off x="580648" y="1778666"/>
            <a:ext cx="13363952" cy="584775"/>
          </a:xfrm>
          <a:prstGeom prst="rect">
            <a:avLst/>
          </a:prstGeom>
          <a:noFill/>
        </p:spPr>
        <p:txBody>
          <a:bodyPr wrap="square" rtlCol="0">
            <a:spAutoFit/>
          </a:bodyPr>
          <a:lstStyle/>
          <a:p>
            <a:r>
              <a:rPr lang="en-US" sz="3200" b="1" dirty="0">
                <a:solidFill>
                  <a:srgbClr val="C00000"/>
                </a:solidFill>
              </a:rPr>
              <a:t>Data Preprocessing </a:t>
            </a:r>
            <a:endParaRPr lang="en-IN" sz="3200" b="1" dirty="0">
              <a:solidFill>
                <a:srgbClr val="C00000"/>
              </a:solidFill>
            </a:endParaRPr>
          </a:p>
        </p:txBody>
      </p:sp>
      <p:sp>
        <p:nvSpPr>
          <p:cNvPr id="10" name="TextBox 9">
            <a:extLst>
              <a:ext uri="{FF2B5EF4-FFF2-40B4-BE49-F238E27FC236}">
                <a16:creationId xmlns:a16="http://schemas.microsoft.com/office/drawing/2014/main" id="{B3DB85B0-C3F9-4894-A29B-B3F5A66A2083}"/>
              </a:ext>
            </a:extLst>
          </p:cNvPr>
          <p:cNvSpPr txBox="1"/>
          <p:nvPr/>
        </p:nvSpPr>
        <p:spPr>
          <a:xfrm>
            <a:off x="569728" y="2493661"/>
            <a:ext cx="8041615" cy="5262979"/>
          </a:xfrm>
          <a:prstGeom prst="rect">
            <a:avLst/>
          </a:prstGeom>
          <a:noFill/>
        </p:spPr>
        <p:txBody>
          <a:bodyPr wrap="square" rtlCol="0">
            <a:spAutoFit/>
          </a:bodyPr>
          <a:lstStyle/>
          <a:p>
            <a:r>
              <a:rPr lang="en-US" sz="2400" b="1" i="0" dirty="0">
                <a:solidFill>
                  <a:srgbClr val="273239"/>
                </a:solidFill>
                <a:effectLst/>
              </a:rPr>
              <a:t>Data Transformation(</a:t>
            </a:r>
            <a:r>
              <a:rPr lang="en-US" sz="2400" b="1" dirty="0">
                <a:solidFill>
                  <a:srgbClr val="273239"/>
                </a:solidFill>
                <a:latin typeface="Nunito" pitchFamily="2" charset="0"/>
              </a:rPr>
              <a:t>Label-Encoding </a:t>
            </a:r>
            <a:r>
              <a:rPr lang="en-US" sz="2400" b="1" i="0" dirty="0">
                <a:solidFill>
                  <a:srgbClr val="273239"/>
                </a:solidFill>
                <a:effectLst/>
                <a:latin typeface="Nunito" pitchFamily="2" charset="0"/>
              </a:rPr>
              <a:t>and Over-Sampling)</a:t>
            </a:r>
            <a:r>
              <a:rPr lang="en-US" sz="2400" b="1" i="0" dirty="0">
                <a:solidFill>
                  <a:srgbClr val="273239"/>
                </a:solidFill>
                <a:effectLst/>
              </a:rPr>
              <a:t>:</a:t>
            </a:r>
          </a:p>
          <a:p>
            <a:endParaRPr lang="en-US" sz="2400" b="1" i="0" dirty="0">
              <a:solidFill>
                <a:srgbClr val="273239"/>
              </a:solidFill>
              <a:effectLst/>
            </a:endParaRPr>
          </a:p>
          <a:p>
            <a:pPr marL="342900" indent="-342900">
              <a:buFont typeface="Wingdings" panose="05000000000000000000" pitchFamily="2" charset="2"/>
              <a:buChar char="§"/>
            </a:pPr>
            <a:r>
              <a:rPr lang="en-US" sz="2400" b="0" i="0" dirty="0">
                <a:solidFill>
                  <a:srgbClr val="273239"/>
                </a:solidFill>
                <a:effectLst/>
              </a:rPr>
              <a:t>This involves converting the data into a suitable format for analysis.It include normalization, standardization, and discretization. </a:t>
            </a:r>
          </a:p>
          <a:p>
            <a:endParaRPr lang="en-US" sz="2400" b="0" i="0" dirty="0">
              <a:solidFill>
                <a:srgbClr val="273239"/>
              </a:solidFill>
              <a:effectLst/>
            </a:endParaRPr>
          </a:p>
          <a:p>
            <a:pPr marL="342900" indent="-342900">
              <a:buFont typeface="Wingdings" panose="05000000000000000000" pitchFamily="2" charset="2"/>
              <a:buChar char="§"/>
            </a:pPr>
            <a:r>
              <a:rPr lang="en-US" sz="2400" dirty="0">
                <a:solidFill>
                  <a:srgbClr val="273239"/>
                </a:solidFill>
                <a:latin typeface="Arial" pitchFamily="34" charset="0"/>
                <a:cs typeface="Arial" pitchFamily="34" charset="0"/>
              </a:rPr>
              <a:t>SMOTE  is a popular method used for oversampling the minority class in imbalanced datasets. It creates synthetic samples for the minority class by interpolating between existing minority samples</a:t>
            </a:r>
            <a:endParaRPr lang="en-US" sz="2400" b="0" i="0" dirty="0">
              <a:solidFill>
                <a:srgbClr val="273239"/>
              </a:solidFill>
              <a:effectLst/>
              <a:latin typeface="Arial" pitchFamily="34" charset="0"/>
              <a:cs typeface="Arial" pitchFamily="34" charset="0"/>
            </a:endParaRPr>
          </a:p>
          <a:p>
            <a:endParaRPr lang="en-US" sz="2400" b="0" i="0" dirty="0">
              <a:solidFill>
                <a:srgbClr val="273239"/>
              </a:solidFill>
              <a:effectLst/>
              <a:latin typeface="Nunito" pitchFamily="2" charset="0"/>
            </a:endParaRPr>
          </a:p>
          <a:p>
            <a:pPr marL="342900" indent="-342900">
              <a:buFont typeface="Wingdings" panose="05000000000000000000" pitchFamily="2" charset="2"/>
              <a:buChar char="§"/>
            </a:pPr>
            <a:r>
              <a:rPr lang="en-US" sz="2400" dirty="0">
                <a:solidFill>
                  <a:srgbClr val="273239"/>
                </a:solidFill>
              </a:rPr>
              <a:t>Label-Encoding </a:t>
            </a:r>
            <a:r>
              <a:rPr lang="en-US" sz="2400" b="0" i="0" dirty="0">
                <a:solidFill>
                  <a:srgbClr val="273239"/>
                </a:solidFill>
                <a:effectLst/>
              </a:rPr>
              <a:t>is used to convert </a:t>
            </a:r>
            <a:r>
              <a:rPr lang="en-US" sz="2400" b="0" i="0" dirty="0" err="1">
                <a:solidFill>
                  <a:srgbClr val="273239"/>
                </a:solidFill>
                <a:effectLst/>
              </a:rPr>
              <a:t>Catagorical</a:t>
            </a:r>
            <a:r>
              <a:rPr lang="en-US" sz="2400" b="0" i="0" dirty="0">
                <a:solidFill>
                  <a:srgbClr val="273239"/>
                </a:solidFill>
                <a:effectLst/>
              </a:rPr>
              <a:t> data into discrete categories.</a:t>
            </a:r>
            <a:endParaRPr lang="en-IN" sz="2400" dirty="0"/>
          </a:p>
        </p:txBody>
      </p:sp>
      <p:pic>
        <p:nvPicPr>
          <p:cNvPr id="7" name="Picture 6" descr="Screenshot 2023-07-28 100035.png"/>
          <p:cNvPicPr>
            <a:picLocks noChangeAspect="1"/>
          </p:cNvPicPr>
          <p:nvPr/>
        </p:nvPicPr>
        <p:blipFill>
          <a:blip r:embed="rId3"/>
          <a:stretch>
            <a:fillRect/>
          </a:stretch>
        </p:blipFill>
        <p:spPr>
          <a:xfrm>
            <a:off x="8815398" y="2325094"/>
            <a:ext cx="5429287" cy="3498834"/>
          </a:xfrm>
          <a:prstGeom prst="rect">
            <a:avLst/>
          </a:prstGeom>
        </p:spPr>
      </p:pic>
    </p:spTree>
    <p:extLst>
      <p:ext uri="{BB962C8B-B14F-4D97-AF65-F5344CB8AC3E}">
        <p14:creationId xmlns:p14="http://schemas.microsoft.com/office/powerpoint/2010/main" val="83793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D6527B7-BE1F-4CA9-8E30-46AB3994C9D7}"/>
              </a:ext>
            </a:extLst>
          </p:cNvPr>
          <p:cNvSpPr txBox="1">
            <a:spLocks/>
          </p:cNvSpPr>
          <p:nvPr/>
        </p:nvSpPr>
        <p:spPr>
          <a:xfrm>
            <a:off x="580648" y="328585"/>
            <a:ext cx="13363952" cy="1459433"/>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pPr>
              <a:lnSpc>
                <a:spcPct val="100000"/>
              </a:lnSpc>
            </a:pPr>
            <a:r>
              <a:rPr lang="en-IN" dirty="0"/>
              <a:t>Exploratory Data Analysis (EDA)</a:t>
            </a:r>
            <a:endParaRPr lang="en-US" dirty="0"/>
          </a:p>
        </p:txBody>
      </p:sp>
      <p:pic>
        <p:nvPicPr>
          <p:cNvPr id="2" name="Picture 1">
            <a:extLst>
              <a:ext uri="{FF2B5EF4-FFF2-40B4-BE49-F238E27FC236}">
                <a16:creationId xmlns:a16="http://schemas.microsoft.com/office/drawing/2014/main" id="{386D0F8C-A73B-68DE-3B0A-BB676B1E2F79}"/>
              </a:ext>
            </a:extLst>
          </p:cNvPr>
          <p:cNvPicPr>
            <a:picLocks noChangeAspect="1"/>
          </p:cNvPicPr>
          <p:nvPr/>
        </p:nvPicPr>
        <p:blipFill>
          <a:blip r:embed="rId2"/>
          <a:stretch>
            <a:fillRect/>
          </a:stretch>
        </p:blipFill>
        <p:spPr>
          <a:xfrm>
            <a:off x="11705340" y="32646"/>
            <a:ext cx="3386724" cy="827172"/>
          </a:xfrm>
          <a:prstGeom prst="rect">
            <a:avLst/>
          </a:prstGeom>
        </p:spPr>
      </p:pic>
      <p:cxnSp>
        <p:nvCxnSpPr>
          <p:cNvPr id="5" name="Straight Connector 4">
            <a:extLst>
              <a:ext uri="{FF2B5EF4-FFF2-40B4-BE49-F238E27FC236}">
                <a16:creationId xmlns:a16="http://schemas.microsoft.com/office/drawing/2014/main" id="{7E6020BA-2F3D-4DA0-A7A8-39D1C274AC7B}"/>
              </a:ext>
            </a:extLst>
          </p:cNvPr>
          <p:cNvCxnSpPr>
            <a:cxnSpLocks/>
          </p:cNvCxnSpPr>
          <p:nvPr/>
        </p:nvCxnSpPr>
        <p:spPr>
          <a:xfrm>
            <a:off x="580648" y="1304591"/>
            <a:ext cx="13363952" cy="0"/>
          </a:xfrm>
          <a:prstGeom prst="line">
            <a:avLst/>
          </a:prstGeom>
          <a:ln>
            <a:solidFill>
              <a:schemeClr val="tx1">
                <a:alpha val="95000"/>
              </a:schemeClr>
            </a:solidFill>
          </a:ln>
          <a:effectLst>
            <a:glow>
              <a:schemeClr val="accent1">
                <a:alpha val="40000"/>
              </a:schemeClr>
            </a:glow>
          </a:effectLst>
          <a:scene3d>
            <a:camera prst="orthographicFront"/>
            <a:lightRig rig="threePt" dir="t"/>
          </a:scene3d>
          <a:sp3d>
            <a:bevelT w="533400" h="25400" prst="divot"/>
          </a:sp3d>
        </p:spPr>
        <p:style>
          <a:lnRef idx="2">
            <a:schemeClr val="accent1"/>
          </a:lnRef>
          <a:fillRef idx="0">
            <a:schemeClr val="accent1"/>
          </a:fillRef>
          <a:effectRef idx="1">
            <a:schemeClr val="accent1"/>
          </a:effectRef>
          <a:fontRef idx="minor">
            <a:schemeClr val="tx1"/>
          </a:fontRef>
        </p:style>
      </p:cxnSp>
      <p:sp>
        <p:nvSpPr>
          <p:cNvPr id="9" name="Right Arrow 8"/>
          <p:cNvSpPr/>
          <p:nvPr/>
        </p:nvSpPr>
        <p:spPr>
          <a:xfrm>
            <a:off x="475496" y="1665524"/>
            <a:ext cx="210304" cy="244988"/>
          </a:xfrm>
          <a:prstGeom prst="rightArrow">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85780" y="1543032"/>
            <a:ext cx="8572560" cy="3120854"/>
          </a:xfrm>
          <a:prstGeom prst="rect">
            <a:avLst/>
          </a:prstGeom>
          <a:noFill/>
        </p:spPr>
        <p:txBody>
          <a:bodyPr wrap="square" rtlCol="0">
            <a:spAutoFit/>
          </a:bodyPr>
          <a:lstStyle/>
          <a:p>
            <a:r>
              <a:rPr lang="en-US" sz="2400" dirty="0"/>
              <a:t>Exploratory Data Analysis (EDA) is a crucial step in the data analysis process. It involves analyzing and summarizing data to gain insights, identify patterns, detect outliers, and understand the underlying structure of the dataset. EDA helps data scientists and analysts to better understand their data before applying any statistical modeling or machine learning techniques. Here are some common steps involved in exploratory data analysis</a:t>
            </a:r>
            <a:r>
              <a:rPr lang="en-US" dirty="0"/>
              <a:t>:</a:t>
            </a:r>
          </a:p>
        </p:txBody>
      </p:sp>
      <p:sp>
        <p:nvSpPr>
          <p:cNvPr id="14" name="TextBox 13"/>
          <p:cNvSpPr txBox="1"/>
          <p:nvPr/>
        </p:nvSpPr>
        <p:spPr>
          <a:xfrm>
            <a:off x="1171531" y="4663886"/>
            <a:ext cx="7695305" cy="1569660"/>
          </a:xfrm>
          <a:prstGeom prst="rect">
            <a:avLst/>
          </a:prstGeom>
          <a:noFill/>
        </p:spPr>
        <p:txBody>
          <a:bodyPr wrap="square" rtlCol="0">
            <a:spAutoFit/>
          </a:bodyPr>
          <a:lstStyle/>
          <a:p>
            <a:r>
              <a:rPr lang="en-US" sz="2400" dirty="0"/>
              <a:t>Data Collection</a:t>
            </a:r>
          </a:p>
          <a:p>
            <a:r>
              <a:rPr lang="en-US" sz="2400" dirty="0"/>
              <a:t>Data Exploration</a:t>
            </a:r>
          </a:p>
          <a:p>
            <a:r>
              <a:rPr lang="en-US" sz="2400" dirty="0"/>
              <a:t>Feature Engineering</a:t>
            </a:r>
          </a:p>
          <a:p>
            <a:r>
              <a:rPr lang="en-US" sz="2400" dirty="0"/>
              <a:t>Correlation Analysis</a:t>
            </a:r>
          </a:p>
        </p:txBody>
      </p:sp>
      <p:sp>
        <p:nvSpPr>
          <p:cNvPr id="16" name="Oval 15"/>
          <p:cNvSpPr/>
          <p:nvPr/>
        </p:nvSpPr>
        <p:spPr>
          <a:xfrm>
            <a:off x="1125813" y="4877758"/>
            <a:ext cx="45719" cy="45719"/>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171532" y="6043626"/>
            <a:ext cx="6572296" cy="830997"/>
          </a:xfrm>
          <a:prstGeom prst="rect">
            <a:avLst/>
          </a:prstGeom>
          <a:noFill/>
        </p:spPr>
        <p:txBody>
          <a:bodyPr wrap="square" rtlCol="0">
            <a:spAutoFit/>
          </a:bodyPr>
          <a:lstStyle/>
          <a:p>
            <a:r>
              <a:rPr lang="en-US" sz="2400" dirty="0"/>
              <a:t>Data Transformation</a:t>
            </a:r>
          </a:p>
          <a:p>
            <a:r>
              <a:rPr lang="en-US" sz="2400" dirty="0"/>
              <a:t>Outlier Detection</a:t>
            </a:r>
          </a:p>
        </p:txBody>
      </p:sp>
      <p:sp>
        <p:nvSpPr>
          <p:cNvPr id="18" name="Oval 17"/>
          <p:cNvSpPr/>
          <p:nvPr/>
        </p:nvSpPr>
        <p:spPr>
          <a:xfrm>
            <a:off x="1125813" y="5257808"/>
            <a:ext cx="45719" cy="45719"/>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flipH="1">
            <a:off x="1125813" y="5614998"/>
            <a:ext cx="45719" cy="45719"/>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125812" y="5997907"/>
            <a:ext cx="45719" cy="45719"/>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125813" y="6233546"/>
            <a:ext cx="45719" cy="45719"/>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125813" y="6615130"/>
            <a:ext cx="45719" cy="45719"/>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Screenshot 2023-07-28 104850.png"/>
          <p:cNvPicPr>
            <a:picLocks noChangeAspect="1"/>
          </p:cNvPicPr>
          <p:nvPr/>
        </p:nvPicPr>
        <p:blipFill>
          <a:blip r:embed="rId3"/>
          <a:stretch>
            <a:fillRect/>
          </a:stretch>
        </p:blipFill>
        <p:spPr>
          <a:xfrm>
            <a:off x="9458340" y="1665524"/>
            <a:ext cx="4009371" cy="4949606"/>
          </a:xfrm>
          <a:prstGeom prst="rect">
            <a:avLst/>
          </a:prstGeom>
        </p:spPr>
      </p:pic>
    </p:spTree>
    <p:extLst>
      <p:ext uri="{BB962C8B-B14F-4D97-AF65-F5344CB8AC3E}">
        <p14:creationId xmlns:p14="http://schemas.microsoft.com/office/powerpoint/2010/main" val="1669963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D6527B7-BE1F-4CA9-8E30-46AB3994C9D7}"/>
              </a:ext>
            </a:extLst>
          </p:cNvPr>
          <p:cNvSpPr txBox="1">
            <a:spLocks/>
          </p:cNvSpPr>
          <p:nvPr/>
        </p:nvSpPr>
        <p:spPr>
          <a:xfrm>
            <a:off x="834480" y="226368"/>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IN" dirty="0"/>
              <a:t>Data Visualization </a:t>
            </a:r>
            <a:endParaRPr lang="en-US" dirty="0"/>
          </a:p>
        </p:txBody>
      </p:sp>
      <p:pic>
        <p:nvPicPr>
          <p:cNvPr id="2" name="Picture 1">
            <a:extLst>
              <a:ext uri="{FF2B5EF4-FFF2-40B4-BE49-F238E27FC236}">
                <a16:creationId xmlns:a16="http://schemas.microsoft.com/office/drawing/2014/main" id="{FC66A3B2-5477-FEA4-35B3-266AFD2EA393}"/>
              </a:ext>
            </a:extLst>
          </p:cNvPr>
          <p:cNvPicPr>
            <a:picLocks noChangeAspect="1"/>
          </p:cNvPicPr>
          <p:nvPr/>
        </p:nvPicPr>
        <p:blipFill>
          <a:blip r:embed="rId2"/>
          <a:stretch>
            <a:fillRect/>
          </a:stretch>
        </p:blipFill>
        <p:spPr>
          <a:xfrm>
            <a:off x="11705340" y="32646"/>
            <a:ext cx="3386724" cy="827172"/>
          </a:xfrm>
          <a:prstGeom prst="rect">
            <a:avLst/>
          </a:prstGeom>
        </p:spPr>
      </p:pic>
      <p:sp>
        <p:nvSpPr>
          <p:cNvPr id="8" name="TextBox 7">
            <a:extLst>
              <a:ext uri="{FF2B5EF4-FFF2-40B4-BE49-F238E27FC236}">
                <a16:creationId xmlns:a16="http://schemas.microsoft.com/office/drawing/2014/main" id="{4386AE38-3FFC-91F0-B765-62FC1C9CF100}"/>
              </a:ext>
            </a:extLst>
          </p:cNvPr>
          <p:cNvSpPr txBox="1"/>
          <p:nvPr/>
        </p:nvSpPr>
        <p:spPr>
          <a:xfrm>
            <a:off x="834480" y="1234480"/>
            <a:ext cx="4824536" cy="5410712"/>
          </a:xfrm>
          <a:prstGeom prst="rect">
            <a:avLst/>
          </a:prstGeom>
          <a:noFill/>
        </p:spPr>
        <p:txBody>
          <a:bodyPr wrap="square" rtlCol="0">
            <a:spAutoFit/>
          </a:bodyPr>
          <a:lstStyle/>
          <a:p>
            <a:r>
              <a:rPr lang="en-US" b="0" i="0" dirty="0">
                <a:solidFill>
                  <a:srgbClr val="374151"/>
                </a:solidFill>
                <a:effectLst/>
                <a:latin typeface="Söhne"/>
              </a:rPr>
              <a:t>A box plot, also known as a </a:t>
            </a:r>
            <a:r>
              <a:rPr lang="en-US" sz="2400" b="0" i="0" dirty="0">
                <a:solidFill>
                  <a:srgbClr val="374151"/>
                </a:solidFill>
                <a:effectLst/>
              </a:rPr>
              <a:t>box-and-whisker</a:t>
            </a:r>
            <a:r>
              <a:rPr lang="en-US" b="0" i="0" dirty="0">
                <a:solidFill>
                  <a:srgbClr val="374151"/>
                </a:solidFill>
                <a:effectLst/>
                <a:latin typeface="Söhne"/>
              </a:rPr>
              <a:t> plot, is a statistical visualization tool that provides a concise summary of the distribution of a dataset. It displays the data's median, quartiles, and potential outliers, allowing you to quickly understand the key features of the data's spread and identify any unusual values.</a:t>
            </a:r>
            <a:endParaRPr lang="en-IN" dirty="0"/>
          </a:p>
        </p:txBody>
      </p:sp>
      <p:pic>
        <p:nvPicPr>
          <p:cNvPr id="10" name="Picture 9">
            <a:extLst>
              <a:ext uri="{FF2B5EF4-FFF2-40B4-BE49-F238E27FC236}">
                <a16:creationId xmlns:a16="http://schemas.microsoft.com/office/drawing/2014/main" id="{90CF4214-F103-A1D8-19DD-D278EEA09F49}"/>
              </a:ext>
            </a:extLst>
          </p:cNvPr>
          <p:cNvPicPr>
            <a:picLocks noChangeAspect="1"/>
          </p:cNvPicPr>
          <p:nvPr/>
        </p:nvPicPr>
        <p:blipFill>
          <a:blip r:embed="rId3"/>
          <a:stretch>
            <a:fillRect/>
          </a:stretch>
        </p:blipFill>
        <p:spPr>
          <a:xfrm>
            <a:off x="5708115" y="1233391"/>
            <a:ext cx="8398521" cy="5122680"/>
          </a:xfrm>
          <a:prstGeom prst="rect">
            <a:avLst/>
          </a:prstGeom>
        </p:spPr>
      </p:pic>
    </p:spTree>
    <p:extLst>
      <p:ext uri="{BB962C8B-B14F-4D97-AF65-F5344CB8AC3E}">
        <p14:creationId xmlns:p14="http://schemas.microsoft.com/office/powerpoint/2010/main" val="349254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D6527B7-BE1F-4CA9-8E30-46AB3994C9D7}"/>
              </a:ext>
            </a:extLst>
          </p:cNvPr>
          <p:cNvSpPr txBox="1">
            <a:spLocks/>
          </p:cNvSpPr>
          <p:nvPr/>
        </p:nvSpPr>
        <p:spPr>
          <a:xfrm>
            <a:off x="685800" y="370384"/>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IN" dirty="0"/>
              <a:t>Algorithms Used</a:t>
            </a:r>
            <a:endParaRPr lang="en-US" dirty="0"/>
          </a:p>
        </p:txBody>
      </p:sp>
      <p:pic>
        <p:nvPicPr>
          <p:cNvPr id="2" name="Picture 1">
            <a:extLst>
              <a:ext uri="{FF2B5EF4-FFF2-40B4-BE49-F238E27FC236}">
                <a16:creationId xmlns:a16="http://schemas.microsoft.com/office/drawing/2014/main" id="{10EB3873-8BB7-80A4-AF7F-A2D4C90160EE}"/>
              </a:ext>
            </a:extLst>
          </p:cNvPr>
          <p:cNvPicPr>
            <a:picLocks noChangeAspect="1"/>
          </p:cNvPicPr>
          <p:nvPr/>
        </p:nvPicPr>
        <p:blipFill>
          <a:blip r:embed="rId2"/>
          <a:stretch>
            <a:fillRect/>
          </a:stretch>
        </p:blipFill>
        <p:spPr>
          <a:xfrm>
            <a:off x="11705340" y="32646"/>
            <a:ext cx="3386724" cy="827172"/>
          </a:xfrm>
          <a:prstGeom prst="rect">
            <a:avLst/>
          </a:prstGeom>
        </p:spPr>
      </p:pic>
      <p:sp>
        <p:nvSpPr>
          <p:cNvPr id="4" name="TextBox 3">
            <a:extLst>
              <a:ext uri="{FF2B5EF4-FFF2-40B4-BE49-F238E27FC236}">
                <a16:creationId xmlns:a16="http://schemas.microsoft.com/office/drawing/2014/main" id="{5784C4B4-CC72-F970-09EA-2109124BC670}"/>
              </a:ext>
            </a:extLst>
          </p:cNvPr>
          <p:cNvSpPr txBox="1"/>
          <p:nvPr/>
        </p:nvSpPr>
        <p:spPr>
          <a:xfrm>
            <a:off x="834480" y="1378496"/>
            <a:ext cx="9937104" cy="452431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Our problem is classification problem.</a:t>
            </a:r>
          </a:p>
          <a:p>
            <a:pPr marL="342900" indent="-342900">
              <a:buFont typeface="Wingdings" panose="05000000000000000000" pitchFamily="2" charset="2"/>
              <a:buChar char="Ø"/>
            </a:pPr>
            <a:r>
              <a:rPr lang="en-US" sz="2400" dirty="0"/>
              <a:t>There are total seven algorithms in classification problems</a:t>
            </a:r>
            <a:endParaRPr lang="en-IN" sz="2400" dirty="0"/>
          </a:p>
          <a:p>
            <a:pPr marL="1943100" lvl="8" indent="-342900">
              <a:buFont typeface="Arial" panose="020B0604020202020204" pitchFamily="34" charset="0"/>
              <a:buChar char="•"/>
            </a:pPr>
            <a:r>
              <a:rPr lang="en-US" sz="2400" dirty="0"/>
              <a:t>Logistic Regression</a:t>
            </a:r>
          </a:p>
          <a:p>
            <a:pPr marL="1943100" lvl="8" indent="-342900">
              <a:buFont typeface="Arial" panose="020B0604020202020204" pitchFamily="34" charset="0"/>
              <a:buChar char="•"/>
            </a:pPr>
            <a:r>
              <a:rPr lang="en-US" sz="2400" dirty="0"/>
              <a:t>Decision Tree Classification</a:t>
            </a:r>
          </a:p>
          <a:p>
            <a:pPr marL="1943100" lvl="8" indent="-342900">
              <a:buFont typeface="Arial" panose="020B0604020202020204" pitchFamily="34" charset="0"/>
              <a:buChar char="•"/>
            </a:pPr>
            <a:r>
              <a:rPr lang="en-US" sz="2400" dirty="0"/>
              <a:t>Random Forest</a:t>
            </a:r>
          </a:p>
          <a:p>
            <a:pPr marL="1943100" lvl="8" indent="-342900">
              <a:buFont typeface="Arial" panose="020B0604020202020204" pitchFamily="34" charset="0"/>
              <a:buChar char="•"/>
            </a:pPr>
            <a:r>
              <a:rPr lang="en-US" sz="2400" dirty="0"/>
              <a:t>Extra Trees Classification</a:t>
            </a:r>
          </a:p>
          <a:p>
            <a:pPr marL="1943100" lvl="8" indent="-342900">
              <a:buFont typeface="Arial" panose="020B0604020202020204" pitchFamily="34" charset="0"/>
              <a:buChar char="•"/>
            </a:pPr>
            <a:r>
              <a:rPr lang="en-US" sz="2400" dirty="0"/>
              <a:t>KNN Algorithm</a:t>
            </a:r>
          </a:p>
          <a:p>
            <a:pPr marL="1943100" lvl="8" indent="-342900">
              <a:buFont typeface="Arial" panose="020B0604020202020204" pitchFamily="34" charset="0"/>
              <a:buChar char="•"/>
            </a:pPr>
            <a:r>
              <a:rPr lang="en-US" sz="2400" dirty="0"/>
              <a:t>SVM Algorithm</a:t>
            </a:r>
          </a:p>
          <a:p>
            <a:pPr marL="1943100" lvl="8" indent="-342900">
              <a:buFont typeface="Arial" panose="020B0604020202020204" pitchFamily="34" charset="0"/>
              <a:buChar char="•"/>
            </a:pPr>
            <a:r>
              <a:rPr lang="en-US" sz="2400" dirty="0"/>
              <a:t>Naïve Bayes Algorithm</a:t>
            </a:r>
          </a:p>
          <a:p>
            <a:pPr marL="342900" indent="-342900">
              <a:buFont typeface="Wingdings" panose="05000000000000000000" pitchFamily="2" charset="2"/>
              <a:buChar char="Ø"/>
            </a:pPr>
            <a:r>
              <a:rPr lang="en-US" sz="2400" dirty="0"/>
              <a:t>Among 7 algorithms, in KNN algorithm there is a need to find the highest accuracy k value</a:t>
            </a:r>
          </a:p>
          <a:p>
            <a:pPr marL="342900" indent="-342900">
              <a:buFont typeface="Wingdings" panose="05000000000000000000" pitchFamily="2" charset="2"/>
              <a:buChar char="Ø"/>
            </a:pPr>
            <a:r>
              <a:rPr lang="en-US" sz="2400" dirty="0"/>
              <a:t>And also there are 4 types of models are there in SVM Algorithm</a:t>
            </a:r>
            <a:endParaRPr lang="en-IN" sz="2400" dirty="0"/>
          </a:p>
        </p:txBody>
      </p:sp>
    </p:spTree>
    <p:extLst>
      <p:ext uri="{BB962C8B-B14F-4D97-AF65-F5344CB8AC3E}">
        <p14:creationId xmlns:p14="http://schemas.microsoft.com/office/powerpoint/2010/main" val="456264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xc_powerpoint_16x9_template">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dxc_int_powerpoint_16x9_template" id="{0A550C65-A83E-C24C-B08F-DB19D25C59F5}" vid="{B712A4A5-3F4E-3D44-AEDC-22156EEF3D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dxc_powerpoint_16x9_template</Template>
  <TotalTime>17876</TotalTime>
  <Words>601</Words>
  <Application>Microsoft Office PowerPoint</Application>
  <PresentationFormat>Custom</PresentationFormat>
  <Paragraphs>80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Nunito</vt:lpstr>
      <vt:lpstr>Söhne</vt:lpstr>
      <vt:lpstr>Wingdings</vt:lpstr>
      <vt:lpstr>dxc_powerpoint_16x9_template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is Arial Bold 60pt  on up to three lines</dc:title>
  <dc:creator>Windows User</dc:creator>
  <cp:lastModifiedBy>jagadeesh padam</cp:lastModifiedBy>
  <cp:revision>1155</cp:revision>
  <dcterms:created xsi:type="dcterms:W3CDTF">2018-11-22T06:53:55Z</dcterms:created>
  <dcterms:modified xsi:type="dcterms:W3CDTF">2023-07-31T14:37:00Z</dcterms:modified>
</cp:coreProperties>
</file>