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3" r:id="rId3"/>
    <p:sldId id="257" r:id="rId4"/>
    <p:sldId id="264" r:id="rId5"/>
    <p:sldId id="258" r:id="rId6"/>
    <p:sldId id="259" r:id="rId7"/>
    <p:sldId id="260" r:id="rId8"/>
    <p:sldId id="261" r:id="rId9"/>
    <p:sldId id="262" r:id="rId10"/>
    <p:sldId id="501" r:id="rId11"/>
    <p:sldId id="266" r:id="rId12"/>
    <p:sldId id="5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p:cViewPr varScale="1">
        <p:scale>
          <a:sx n="59" d="100"/>
          <a:sy n="59" d="100"/>
        </p:scale>
        <p:origin x="964" y="5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8/6/2024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8/6/2024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64986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6495808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8/6/2024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8/6/2024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8/6/2024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8/6/2024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8/6/2024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8/6/2024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8/6/2024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 name="chimes.wav"/>
          </p:stSnd>
        </p:sndAc>
      </p:transition>
    </mc:Choice>
    <mc:Fallback>
      <p:transition spd="slow">
        <p:fade/>
        <p:sndAc>
          <p:stSnd>
            <p:snd r:embed="rId1" name="chimes.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8/6/2024</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15" name="chimes.wav"/>
          </p:stSnd>
        </p:sndAc>
      </p:transition>
    </mc:Choice>
    <mc:Fallback>
      <p:transition spd="slow">
        <p:fade/>
        <p:sndAc>
          <p:stSnd>
            <p:snd r:embed="rId15" name="chimes.wav"/>
          </p:stSnd>
        </p:sndAc>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on Power BI</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sndAc>
          <p:stSnd>
            <p:snd r:embed="rId3" name="chimes.wav"/>
          </p:stSnd>
        </p:sndAc>
      </p:transition>
    </mc:Choice>
    <mc:Fallback>
      <p:transition spd="slow">
        <p:fade/>
        <p:sndAc>
          <p:stSnd>
            <p:snd r:embed="rId3"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dirty="0"/>
              <a:t>TEAM-4</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201990" y="4172573"/>
            <a:ext cx="1481328" cy="740664"/>
          </a:xfrm>
        </p:spPr>
        <p:txBody>
          <a:bodyPr/>
          <a:lstStyle/>
          <a:p>
            <a:pPr lvl="0"/>
            <a:r>
              <a:rPr lang="en-US" dirty="0"/>
              <a:t>Sneha Singh</a:t>
            </a:r>
            <a:endParaRPr lang="en-US" noProof="0" dirty="0"/>
          </a:p>
          <a:p>
            <a:pPr lvl="1"/>
            <a:r>
              <a:rPr lang="en-US" dirty="0"/>
              <a:t>Leader</a:t>
            </a:r>
            <a:endParaRPr lang="en-US" noProof="0" dirty="0"/>
          </a:p>
        </p:txBody>
      </p:sp>
      <p:sp>
        <p:nvSpPr>
          <p:cNvPr id="12" name="Text Placeholder 11">
            <a:extLst>
              <a:ext uri="{FF2B5EF4-FFF2-40B4-BE49-F238E27FC236}">
                <a16:creationId xmlns:a16="http://schemas.microsoft.com/office/drawing/2014/main" id="{82C894C9-B95B-414A-8608-1FF00B791493}"/>
              </a:ext>
            </a:extLst>
          </p:cNvPr>
          <p:cNvSpPr>
            <a:spLocks noGrp="1"/>
          </p:cNvSpPr>
          <p:nvPr>
            <p:ph type="body" sz="quarter" idx="19"/>
          </p:nvPr>
        </p:nvSpPr>
        <p:spPr>
          <a:xfrm>
            <a:off x="2100072" y="4172572"/>
            <a:ext cx="1481328" cy="1056627"/>
          </a:xfrm>
        </p:spPr>
        <p:txBody>
          <a:bodyPr/>
          <a:lstStyle/>
          <a:p>
            <a:pPr lvl="0"/>
            <a:r>
              <a:rPr lang="en-US" sz="1400" noProof="0" dirty="0"/>
              <a:t>Nikita Vishwakarma</a:t>
            </a:r>
          </a:p>
          <a:p>
            <a:pPr lvl="1"/>
            <a:r>
              <a:rPr lang="en-US" dirty="0"/>
              <a:t>Member </a:t>
            </a:r>
            <a:endParaRPr lang="en-US" noProof="0" dirty="0"/>
          </a:p>
          <a:p>
            <a:endParaRPr lang="en-US" dirty="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a:xfrm>
            <a:off x="4038600" y="4172573"/>
            <a:ext cx="1481328" cy="740664"/>
          </a:xfrm>
        </p:spPr>
        <p:txBody>
          <a:bodyPr/>
          <a:lstStyle/>
          <a:p>
            <a:pPr lvl="0"/>
            <a:r>
              <a:rPr lang="en-US" sz="2000" dirty="0" err="1"/>
              <a:t>Nipun</a:t>
            </a:r>
            <a:r>
              <a:rPr lang="en-US" sz="2000" dirty="0"/>
              <a:t> Parashar</a:t>
            </a:r>
            <a:endParaRPr lang="en-US" sz="2000" noProof="0" dirty="0"/>
          </a:p>
          <a:p>
            <a:pPr lvl="1"/>
            <a:r>
              <a:rPr lang="en-US" dirty="0"/>
              <a:t>Member </a:t>
            </a:r>
            <a:endParaRPr lang="en-US" noProof="0" dirty="0"/>
          </a:p>
          <a:p>
            <a:endParaRPr lang="en-US" dirty="0"/>
          </a:p>
        </p:txBody>
      </p:sp>
      <p:sp>
        <p:nvSpPr>
          <p:cNvPr id="14" name="Text Placeholder 13">
            <a:extLst>
              <a:ext uri="{FF2B5EF4-FFF2-40B4-BE49-F238E27FC236}">
                <a16:creationId xmlns:a16="http://schemas.microsoft.com/office/drawing/2014/main" id="{152D04A7-2F9F-4801-819C-0FD622EB986C}"/>
              </a:ext>
            </a:extLst>
          </p:cNvPr>
          <p:cNvSpPr>
            <a:spLocks noGrp="1"/>
          </p:cNvSpPr>
          <p:nvPr>
            <p:ph type="body" sz="quarter" idx="21"/>
          </p:nvPr>
        </p:nvSpPr>
        <p:spPr>
          <a:xfrm>
            <a:off x="6025015" y="4182932"/>
            <a:ext cx="1481328" cy="740664"/>
          </a:xfrm>
        </p:spPr>
        <p:txBody>
          <a:bodyPr/>
          <a:lstStyle/>
          <a:p>
            <a:pPr lvl="0"/>
            <a:r>
              <a:rPr lang="en-US" dirty="0"/>
              <a:t>Saurabh Singh</a:t>
            </a:r>
            <a:endParaRPr lang="en-US" noProof="0" dirty="0"/>
          </a:p>
          <a:p>
            <a:pPr lvl="1"/>
            <a:r>
              <a:rPr lang="en-US" noProof="0" dirty="0"/>
              <a:t>Member </a:t>
            </a:r>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8088906" y="4182932"/>
            <a:ext cx="1481328" cy="740664"/>
          </a:xfrm>
        </p:spPr>
        <p:txBody>
          <a:bodyPr/>
          <a:lstStyle/>
          <a:p>
            <a:pPr lvl="0"/>
            <a:r>
              <a:rPr lang="en-US" dirty="0"/>
              <a:t>Siddhant Tandon</a:t>
            </a:r>
            <a:endParaRPr lang="en-US" noProof="0" dirty="0"/>
          </a:p>
          <a:p>
            <a:pPr lvl="1"/>
            <a:r>
              <a:rPr lang="en-US" dirty="0"/>
              <a:t>Member </a:t>
            </a:r>
            <a:endParaRPr lang="en-US" noProof="0" dirty="0"/>
          </a:p>
          <a:p>
            <a:endParaRPr lang="en-US" dirty="0"/>
          </a:p>
        </p:txBody>
      </p:sp>
      <p:sp>
        <p:nvSpPr>
          <p:cNvPr id="8" name="Date Placeholder 7">
            <a:extLst>
              <a:ext uri="{FF2B5EF4-FFF2-40B4-BE49-F238E27FC236}">
                <a16:creationId xmlns:a16="http://schemas.microsoft.com/office/drawing/2014/main" id="{0002C0A0-FE8B-4701-B2B8-2FE43EAD6345}"/>
              </a:ext>
            </a:extLst>
          </p:cNvPr>
          <p:cNvSpPr>
            <a:spLocks noGrp="1"/>
          </p:cNvSpPr>
          <p:nvPr>
            <p:ph type="dt" sz="half" idx="10"/>
          </p:nvPr>
        </p:nvSpPr>
        <p:spPr>
          <a:xfrm>
            <a:off x="816428" y="6356350"/>
            <a:ext cx="2743200" cy="365125"/>
          </a:xfrm>
        </p:spPr>
        <p:txBody>
          <a:bodyPr/>
          <a:lstStyle/>
          <a:p>
            <a:r>
              <a:rPr lang="en-US" dirty="0"/>
              <a:t>7/4/2024</a:t>
            </a:r>
          </a:p>
        </p:txBody>
      </p:sp>
      <p:sp>
        <p:nvSpPr>
          <p:cNvPr id="9" name="Footer Placeholder 8">
            <a:extLst>
              <a:ext uri="{FF2B5EF4-FFF2-40B4-BE49-F238E27FC236}">
                <a16:creationId xmlns:a16="http://schemas.microsoft.com/office/drawing/2014/main" id="{AB32B52C-0058-487E-A308-A7C4D75D56DB}"/>
              </a:ext>
            </a:extLst>
          </p:cNvPr>
          <p:cNvSpPr>
            <a:spLocks noGrp="1"/>
          </p:cNvSpPr>
          <p:nvPr>
            <p:ph type="ftr" sz="quarter" idx="11"/>
          </p:nvPr>
        </p:nvSpPr>
        <p:spPr/>
        <p:txBody>
          <a:bodyPr/>
          <a:lstStyle/>
          <a:p>
            <a:r>
              <a:rPr lang="en-US" dirty="0"/>
              <a:t>Project on Power BI</a:t>
            </a:r>
          </a:p>
        </p:txBody>
      </p:sp>
      <p:sp>
        <p:nvSpPr>
          <p:cNvPr id="10" name="Slide Number Placeholder 9">
            <a:extLst>
              <a:ext uri="{FF2B5EF4-FFF2-40B4-BE49-F238E27FC236}">
                <a16:creationId xmlns:a16="http://schemas.microsoft.com/office/drawing/2014/main" id="{C571E223-3317-47A3-95A7-B463EBD3FC00}"/>
              </a:ext>
            </a:extLst>
          </p:cNvPr>
          <p:cNvSpPr>
            <a:spLocks noGrp="1"/>
          </p:cNvSpPr>
          <p:nvPr>
            <p:ph type="sldNum" sz="quarter" idx="12"/>
          </p:nvPr>
        </p:nvSpPr>
        <p:spPr/>
        <p:txBody>
          <a:bodyPr/>
          <a:lstStyle/>
          <a:p>
            <a:fld id="{2C18C1E5-FB55-42F5-BD6D-9CC153FCDBE6}" type="slidenum">
              <a:rPr lang="en-US" smtClean="0"/>
              <a:pPr/>
              <a:t>10</a:t>
            </a:fld>
            <a:endParaRPr lang="en-US" dirty="0"/>
          </a:p>
        </p:txBody>
      </p:sp>
      <p:sp>
        <p:nvSpPr>
          <p:cNvPr id="4" name="Text Placeholder 13">
            <a:extLst>
              <a:ext uri="{FF2B5EF4-FFF2-40B4-BE49-F238E27FC236}">
                <a16:creationId xmlns:a16="http://schemas.microsoft.com/office/drawing/2014/main" id="{0976BCD4-4061-1783-CA37-9F10DFD5B5A7}"/>
              </a:ext>
            </a:extLst>
          </p:cNvPr>
          <p:cNvSpPr txBox="1">
            <a:spLocks/>
          </p:cNvSpPr>
          <p:nvPr/>
        </p:nvSpPr>
        <p:spPr>
          <a:xfrm>
            <a:off x="10152797" y="4186542"/>
            <a:ext cx="1481328" cy="74066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Arindam Mukherjee</a:t>
            </a:r>
          </a:p>
          <a:p>
            <a:pPr lvl="1"/>
            <a:r>
              <a:rPr lang="en-US" dirty="0"/>
              <a:t>Member </a:t>
            </a:r>
          </a:p>
        </p:txBody>
      </p:sp>
      <p:pic>
        <p:nvPicPr>
          <p:cNvPr id="17" name="Picture Placeholder 16">
            <a:extLst>
              <a:ext uri="{FF2B5EF4-FFF2-40B4-BE49-F238E27FC236}">
                <a16:creationId xmlns:a16="http://schemas.microsoft.com/office/drawing/2014/main" id="{313B852E-4850-A343-334B-018A58836E8F}"/>
              </a:ext>
            </a:extLst>
          </p:cNvPr>
          <p:cNvPicPr>
            <a:picLocks noGrp="1" noChangeAspect="1"/>
          </p:cNvPicPr>
          <p:nvPr>
            <p:ph type="pic" sz="quarter" idx="13"/>
          </p:nvPr>
        </p:nvPicPr>
        <p:blipFill>
          <a:blip r:embed="rId3"/>
          <a:srcRect l="695" r="695"/>
          <a:stretch>
            <a:fillRect/>
          </a:stretch>
        </p:blipFill>
        <p:spPr>
          <a:xfrm>
            <a:off x="358410" y="2556630"/>
            <a:ext cx="1463039" cy="1484431"/>
          </a:xfrm>
        </p:spPr>
      </p:pic>
      <p:pic>
        <p:nvPicPr>
          <p:cNvPr id="24" name="Picture Placeholder 23">
            <a:extLst>
              <a:ext uri="{FF2B5EF4-FFF2-40B4-BE49-F238E27FC236}">
                <a16:creationId xmlns:a16="http://schemas.microsoft.com/office/drawing/2014/main" id="{9ECDEBB5-1B37-471F-722B-9E951F6F2AC1}"/>
              </a:ext>
            </a:extLst>
          </p:cNvPr>
          <p:cNvPicPr>
            <a:picLocks noGrp="1" noChangeAspect="1"/>
          </p:cNvPicPr>
          <p:nvPr>
            <p:ph type="pic" sz="quarter" idx="14"/>
          </p:nvPr>
        </p:nvPicPr>
        <p:blipFill>
          <a:blip r:embed="rId3"/>
          <a:srcRect l="1074" r="1074"/>
          <a:stretch>
            <a:fillRect/>
          </a:stretch>
        </p:blipFill>
        <p:spPr>
          <a:xfrm>
            <a:off x="2134184" y="2554714"/>
            <a:ext cx="1447216" cy="1477990"/>
          </a:xfrm>
        </p:spPr>
      </p:pic>
      <p:pic>
        <p:nvPicPr>
          <p:cNvPr id="30" name="Picture Placeholder 29">
            <a:extLst>
              <a:ext uri="{FF2B5EF4-FFF2-40B4-BE49-F238E27FC236}">
                <a16:creationId xmlns:a16="http://schemas.microsoft.com/office/drawing/2014/main" id="{B07E5D52-043B-5F1B-3F65-E5C3DF714421}"/>
              </a:ext>
            </a:extLst>
          </p:cNvPr>
          <p:cNvPicPr>
            <a:picLocks noGrp="1" noChangeAspect="1"/>
          </p:cNvPicPr>
          <p:nvPr>
            <p:ph type="pic" sz="quarter" idx="15"/>
          </p:nvPr>
        </p:nvPicPr>
        <p:blipFill>
          <a:blip r:embed="rId3"/>
          <a:srcRect l="752" r="752"/>
          <a:stretch>
            <a:fillRect/>
          </a:stretch>
        </p:blipFill>
        <p:spPr>
          <a:xfrm>
            <a:off x="4097876" y="2569608"/>
            <a:ext cx="1455507" cy="1477990"/>
          </a:xfrm>
        </p:spPr>
      </p:pic>
      <p:pic>
        <p:nvPicPr>
          <p:cNvPr id="34" name="Picture Placeholder 33">
            <a:extLst>
              <a:ext uri="{FF2B5EF4-FFF2-40B4-BE49-F238E27FC236}">
                <a16:creationId xmlns:a16="http://schemas.microsoft.com/office/drawing/2014/main" id="{EADF7356-57F5-69E2-9E57-CBE3E01B4457}"/>
              </a:ext>
            </a:extLst>
          </p:cNvPr>
          <p:cNvPicPr>
            <a:picLocks noGrp="1" noChangeAspect="1"/>
          </p:cNvPicPr>
          <p:nvPr>
            <p:ph type="pic" sz="quarter" idx="16"/>
          </p:nvPr>
        </p:nvPicPr>
        <p:blipFill>
          <a:blip r:embed="rId3"/>
          <a:srcRect l="590" r="590"/>
          <a:stretch>
            <a:fillRect/>
          </a:stretch>
        </p:blipFill>
        <p:spPr>
          <a:xfrm>
            <a:off x="6069859" y="2543709"/>
            <a:ext cx="1463039" cy="1479810"/>
          </a:xfrm>
        </p:spPr>
      </p:pic>
      <p:pic>
        <p:nvPicPr>
          <p:cNvPr id="38" name="Picture Placeholder 37">
            <a:extLst>
              <a:ext uri="{FF2B5EF4-FFF2-40B4-BE49-F238E27FC236}">
                <a16:creationId xmlns:a16="http://schemas.microsoft.com/office/drawing/2014/main" id="{DB887E17-C063-E9A1-A0B3-2EA20D3CCF94}"/>
              </a:ext>
            </a:extLst>
          </p:cNvPr>
          <p:cNvPicPr>
            <a:picLocks noGrp="1" noChangeAspect="1"/>
          </p:cNvPicPr>
          <p:nvPr>
            <p:ph type="pic" sz="quarter" idx="17"/>
          </p:nvPr>
        </p:nvPicPr>
        <p:blipFill>
          <a:blip r:embed="rId3"/>
          <a:srcRect l="1182" r="1182"/>
          <a:stretch>
            <a:fillRect/>
          </a:stretch>
        </p:blipFill>
        <p:spPr>
          <a:xfrm>
            <a:off x="8140330" y="2543709"/>
            <a:ext cx="1442437" cy="1477990"/>
          </a:xfrm>
        </p:spPr>
      </p:pic>
      <p:pic>
        <p:nvPicPr>
          <p:cNvPr id="40" name="Picture 39">
            <a:extLst>
              <a:ext uri="{FF2B5EF4-FFF2-40B4-BE49-F238E27FC236}">
                <a16:creationId xmlns:a16="http://schemas.microsoft.com/office/drawing/2014/main" id="{7E1708C8-2DBD-33BC-D96B-CD0C14E8F138}"/>
              </a:ext>
            </a:extLst>
          </p:cNvPr>
          <p:cNvPicPr>
            <a:picLocks noChangeAspect="1"/>
          </p:cNvPicPr>
          <p:nvPr/>
        </p:nvPicPr>
        <p:blipFill>
          <a:blip r:embed="rId3"/>
          <a:stretch>
            <a:fillRect/>
          </a:stretch>
        </p:blipFill>
        <p:spPr>
          <a:xfrm>
            <a:off x="10057816" y="2540371"/>
            <a:ext cx="1481328" cy="1481328"/>
          </a:xfrm>
          <a:prstGeom prst="rect">
            <a:avLst/>
          </a:prstGeom>
        </p:spPr>
      </p:pic>
    </p:spTree>
    <p:extLst>
      <p:ext uri="{BB962C8B-B14F-4D97-AF65-F5344CB8AC3E}">
        <p14:creationId xmlns:p14="http://schemas.microsoft.com/office/powerpoint/2010/main" val="4048077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9971" y="0"/>
            <a:ext cx="2657665" cy="1037856"/>
          </a:xfrm>
        </p:spPr>
        <p:txBody>
          <a:bodyPr/>
          <a:lstStyle/>
          <a:p>
            <a:r>
              <a:rPr lang="en-US" dirty="0"/>
              <a:t>Summary of Power BI</a:t>
            </a:r>
          </a:p>
        </p:txBody>
      </p:sp>
      <p:pic>
        <p:nvPicPr>
          <p:cNvPr id="10" name="Picture Placeholder 9">
            <a:extLst>
              <a:ext uri="{FF2B5EF4-FFF2-40B4-BE49-F238E27FC236}">
                <a16:creationId xmlns:a16="http://schemas.microsoft.com/office/drawing/2014/main" id="{3344435A-9771-A332-3629-5E4A4A6EEE7F}"/>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7668" r="7668"/>
          <a:stretch>
            <a:fillRect/>
          </a:stretch>
        </p:blipFill>
        <p:spPr>
          <a:xfrm>
            <a:off x="7248525" y="3068638"/>
            <a:ext cx="4778375" cy="3602037"/>
          </a:xfrm>
        </p:spPr>
      </p:pic>
      <p:sp>
        <p:nvSpPr>
          <p:cNvPr id="4" name="Text Placeholder 3"/>
          <p:cNvSpPr>
            <a:spLocks noGrp="1"/>
          </p:cNvSpPr>
          <p:nvPr>
            <p:ph type="body" sz="half" idx="2"/>
          </p:nvPr>
        </p:nvSpPr>
        <p:spPr>
          <a:xfrm>
            <a:off x="0" y="116632"/>
            <a:ext cx="6816080" cy="6741368"/>
          </a:xfrm>
        </p:spPr>
        <p:txBody>
          <a:bodyPr>
            <a:noAutofit/>
          </a:bodyPr>
          <a:lstStyle/>
          <a:p>
            <a:r>
              <a:rPr lang="en-US" sz="1200" b="1" dirty="0"/>
              <a:t>Power BI</a:t>
            </a:r>
            <a:r>
              <a:rPr lang="en-US" sz="1200" dirty="0"/>
              <a:t> is a business intelligence (BI) tool developed by Microsoft. It's designed to transform raw data into visually appealing and interactive insights. Think of it as a powerful tool that helps you understand your data better and make informed decisions.</a:t>
            </a:r>
          </a:p>
          <a:p>
            <a:r>
              <a:rPr lang="en-US" sz="1200" b="1" dirty="0"/>
              <a:t>Key Components</a:t>
            </a:r>
          </a:p>
          <a:p>
            <a:pPr>
              <a:buFont typeface="Arial" panose="020B0604020202020204" pitchFamily="34" charset="0"/>
              <a:buChar char="•"/>
            </a:pPr>
            <a:r>
              <a:rPr lang="en-US" sz="1200" b="1" dirty="0"/>
              <a:t>Power BI Desktop:</a:t>
            </a:r>
            <a:r>
              <a:rPr lang="en-US" sz="1200" dirty="0"/>
              <a:t> Where you create and design your reports and dashboards.</a:t>
            </a:r>
          </a:p>
          <a:p>
            <a:pPr>
              <a:buFont typeface="Arial" panose="020B0604020202020204" pitchFamily="34" charset="0"/>
              <a:buChar char="•"/>
            </a:pPr>
            <a:r>
              <a:rPr lang="en-US" sz="1200" b="1" dirty="0"/>
              <a:t>Power BI Service:</a:t>
            </a:r>
            <a:r>
              <a:rPr lang="en-US" sz="1200" dirty="0"/>
              <a:t> A cloud-based service for sharing and collaborating on reports.</a:t>
            </a:r>
          </a:p>
          <a:p>
            <a:pPr>
              <a:buFont typeface="Arial" panose="020B0604020202020204" pitchFamily="34" charset="0"/>
              <a:buChar char="•"/>
            </a:pPr>
            <a:r>
              <a:rPr lang="en-US" sz="1200" b="1" dirty="0"/>
              <a:t>Power BI Mobile Apps:</a:t>
            </a:r>
            <a:r>
              <a:rPr lang="en-US" sz="1200" dirty="0"/>
              <a:t> Access your reports and dashboards on the go.</a:t>
            </a:r>
          </a:p>
          <a:p>
            <a:r>
              <a:rPr lang="en-US" sz="1200" b="1" dirty="0"/>
              <a:t>Core Functionalities</a:t>
            </a:r>
          </a:p>
          <a:p>
            <a:pPr>
              <a:buFont typeface="Arial" panose="020B0604020202020204" pitchFamily="34" charset="0"/>
              <a:buChar char="•"/>
            </a:pPr>
            <a:r>
              <a:rPr lang="en-US" sz="1200" b="1" dirty="0"/>
              <a:t>Data Connection:</a:t>
            </a:r>
            <a:r>
              <a:rPr lang="en-US" sz="1200" dirty="0"/>
              <a:t> Connects to various data sources like Excel, SQL Server, and cloud-based platforms.</a:t>
            </a:r>
          </a:p>
          <a:p>
            <a:pPr>
              <a:buFont typeface="Arial" panose="020B0604020202020204" pitchFamily="34" charset="0"/>
              <a:buChar char="•"/>
            </a:pPr>
            <a:r>
              <a:rPr lang="en-US" sz="1200" b="1" dirty="0"/>
              <a:t>Data Modeling:</a:t>
            </a:r>
            <a:r>
              <a:rPr lang="en-US" sz="1200" dirty="0"/>
              <a:t> Structures and transforms data for analysis.</a:t>
            </a:r>
          </a:p>
          <a:p>
            <a:pPr>
              <a:buFont typeface="Arial" panose="020B0604020202020204" pitchFamily="34" charset="0"/>
              <a:buChar char="•"/>
            </a:pPr>
            <a:r>
              <a:rPr lang="en-US" sz="1200" b="1" dirty="0"/>
              <a:t>Data Visualization:</a:t>
            </a:r>
            <a:r>
              <a:rPr lang="en-US" sz="1200" dirty="0"/>
              <a:t> Creates interactive charts, graphs, and maps to represent data.</a:t>
            </a:r>
          </a:p>
          <a:p>
            <a:pPr>
              <a:buFont typeface="Arial" panose="020B0604020202020204" pitchFamily="34" charset="0"/>
              <a:buChar char="•"/>
            </a:pPr>
            <a:r>
              <a:rPr lang="en-US" sz="1200" b="1" dirty="0"/>
              <a:t>Report Creation:</a:t>
            </a:r>
            <a:r>
              <a:rPr lang="en-US" sz="1200" dirty="0"/>
              <a:t> Combines visualizations into comprehensive reports.</a:t>
            </a:r>
          </a:p>
          <a:p>
            <a:pPr>
              <a:buFont typeface="Arial" panose="020B0604020202020204" pitchFamily="34" charset="0"/>
              <a:buChar char="•"/>
            </a:pPr>
            <a:r>
              <a:rPr lang="en-US" sz="1200" b="1" dirty="0"/>
              <a:t>Dashboard Design:</a:t>
            </a:r>
            <a:r>
              <a:rPr lang="en-US" sz="1200" dirty="0"/>
              <a:t> Builds interactive dashboards for easy data consumption.</a:t>
            </a:r>
          </a:p>
          <a:p>
            <a:pPr>
              <a:buFont typeface="Arial" panose="020B0604020202020204" pitchFamily="34" charset="0"/>
              <a:buChar char="•"/>
            </a:pPr>
            <a:r>
              <a:rPr lang="en-US" sz="1200" b="1" dirty="0"/>
              <a:t>Sharing and Collaboration:</a:t>
            </a:r>
            <a:r>
              <a:rPr lang="en-US" sz="1200" dirty="0"/>
              <a:t> Shares reports and dashboards with others.</a:t>
            </a:r>
          </a:p>
          <a:p>
            <a:r>
              <a:rPr lang="en-US" sz="1200" b="1" dirty="0"/>
              <a:t>Benefits</a:t>
            </a:r>
          </a:p>
          <a:p>
            <a:pPr>
              <a:buFont typeface="Arial" panose="020B0604020202020204" pitchFamily="34" charset="0"/>
              <a:buChar char="•"/>
            </a:pPr>
            <a:r>
              <a:rPr lang="en-US" sz="1200" b="1" dirty="0"/>
              <a:t>Data-Driven Decisions:</a:t>
            </a:r>
            <a:r>
              <a:rPr lang="en-US" sz="1200" dirty="0"/>
              <a:t> Uncovers trends, patterns, and insights.</a:t>
            </a:r>
          </a:p>
          <a:p>
            <a:pPr>
              <a:buFont typeface="Arial" panose="020B0604020202020204" pitchFamily="34" charset="0"/>
              <a:buChar char="•"/>
            </a:pPr>
            <a:r>
              <a:rPr lang="en-US" sz="1200" b="1" dirty="0"/>
              <a:t>Improved Efficiency:</a:t>
            </a:r>
            <a:r>
              <a:rPr lang="en-US" sz="1200" dirty="0"/>
              <a:t> Automates reporting and analysis tasks.</a:t>
            </a:r>
          </a:p>
          <a:p>
            <a:pPr>
              <a:buFont typeface="Arial" panose="020B0604020202020204" pitchFamily="34" charset="0"/>
              <a:buChar char="•"/>
            </a:pPr>
            <a:r>
              <a:rPr lang="en-US" sz="1200" b="1" dirty="0"/>
              <a:t>Enhanced Collaboration:</a:t>
            </a:r>
            <a:r>
              <a:rPr lang="en-US" sz="1200" dirty="0"/>
              <a:t> Facilitates data sharing and teamwork.</a:t>
            </a:r>
          </a:p>
          <a:p>
            <a:pPr>
              <a:buFont typeface="Arial" panose="020B0604020202020204" pitchFamily="34" charset="0"/>
              <a:buChar char="•"/>
            </a:pPr>
            <a:r>
              <a:rPr lang="en-US" sz="1200" b="1" dirty="0"/>
              <a:t>Visual Storytelling:</a:t>
            </a:r>
            <a:r>
              <a:rPr lang="en-US" sz="1200" dirty="0"/>
              <a:t> Effectively communicates insights through visualizations.</a:t>
            </a:r>
          </a:p>
        </p:txBody>
      </p:sp>
      <p:pic>
        <p:nvPicPr>
          <p:cNvPr id="12" name="Picture 11">
            <a:extLst>
              <a:ext uri="{FF2B5EF4-FFF2-40B4-BE49-F238E27FC236}">
                <a16:creationId xmlns:a16="http://schemas.microsoft.com/office/drawing/2014/main" id="{94B9C5BD-16E2-AE5E-EA68-326020FC08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2306" y="260648"/>
            <a:ext cx="2657665" cy="2618437"/>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sp>
        <p:nvSpPr>
          <p:cNvPr id="3" name="Date Placeholder 2">
            <a:extLst>
              <a:ext uri="{FF2B5EF4-FFF2-40B4-BE49-F238E27FC236}">
                <a16:creationId xmlns:a16="http://schemas.microsoft.com/office/drawing/2014/main" id="{DECE1FA4-302E-47BF-AD27-4A7685949974}"/>
              </a:ext>
            </a:extLst>
          </p:cNvPr>
          <p:cNvSpPr>
            <a:spLocks noGrp="1"/>
          </p:cNvSpPr>
          <p:nvPr>
            <p:ph type="dt" sz="half" idx="10"/>
          </p:nvPr>
        </p:nvSpPr>
        <p:spPr/>
        <p:txBody>
          <a:bodyPr/>
          <a:lstStyle/>
          <a:p>
            <a:r>
              <a:rPr lang="en-US" dirty="0"/>
              <a:t>7/4/2024</a:t>
            </a:r>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a:lstStyle/>
          <a:p>
            <a:r>
              <a:rPr lang="en-US" dirty="0"/>
              <a:t>Project on Power BI</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12</a:t>
            </a:fld>
            <a:endParaRPr lang="en-US" dirty="0"/>
          </a:p>
        </p:txBody>
      </p:sp>
    </p:spTree>
    <p:extLst>
      <p:ext uri="{BB962C8B-B14F-4D97-AF65-F5344CB8AC3E}">
        <p14:creationId xmlns:p14="http://schemas.microsoft.com/office/powerpoint/2010/main" val="2151942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6" name="TextBox 5">
            <a:extLst>
              <a:ext uri="{FF2B5EF4-FFF2-40B4-BE49-F238E27FC236}">
                <a16:creationId xmlns:a16="http://schemas.microsoft.com/office/drawing/2014/main" id="{0FF550F4-F6B2-45AF-6EB9-C05B2C3565E8}"/>
              </a:ext>
            </a:extLst>
          </p:cNvPr>
          <p:cNvSpPr txBox="1"/>
          <p:nvPr/>
        </p:nvSpPr>
        <p:spPr>
          <a:xfrm>
            <a:off x="983432" y="2132856"/>
            <a:ext cx="6096000" cy="3477875"/>
          </a:xfrm>
          <a:prstGeom prst="rect">
            <a:avLst/>
          </a:prstGeom>
          <a:noFill/>
        </p:spPr>
        <p:txBody>
          <a:bodyPr wrap="square">
            <a:spAutoFit/>
          </a:bodyPr>
          <a:lstStyle/>
          <a:p>
            <a:pPr marL="0" lvl="1" indent="0">
              <a:spcBef>
                <a:spcPts val="800"/>
              </a:spcBef>
              <a:spcAft>
                <a:spcPts val="800"/>
              </a:spcAft>
              <a:buSzPct val="100000"/>
              <a:buFont typeface="Arial" panose="020B0604020202020204" pitchFamily="34" charset="0"/>
              <a:buNone/>
            </a:pPr>
            <a:r>
              <a:rPr lang="en-US" sz="1800" dirty="0">
                <a:latin typeface="Verdana" panose="020B0604030504040204" pitchFamily="34" charset="0"/>
                <a:ea typeface="Verdana" panose="020B0604030504040204" pitchFamily="34" charset="0"/>
              </a:rPr>
              <a:t>We have the sales data of a restaurant of the last </a:t>
            </a:r>
            <a:r>
              <a:rPr lang="en-US" sz="1800" b="1" dirty="0">
                <a:latin typeface="Verdana" panose="020B0604030504040204" pitchFamily="34" charset="0"/>
                <a:ea typeface="Verdana" panose="020B0604030504040204" pitchFamily="34" charset="0"/>
              </a:rPr>
              <a:t>15 days</a:t>
            </a:r>
            <a:r>
              <a:rPr lang="en-US" sz="1800" dirty="0">
                <a:latin typeface="Verdana" panose="020B0604030504040204" pitchFamily="34" charset="0"/>
                <a:ea typeface="Verdana" panose="020B0604030504040204" pitchFamily="34" charset="0"/>
              </a:rPr>
              <a:t>. It consists of details on the time of customer visit, type of orders, the amount spent against the orders by the customers, etc.</a:t>
            </a:r>
          </a:p>
          <a:p>
            <a:pPr marL="0" lvl="1" indent="0">
              <a:spcBef>
                <a:spcPts val="800"/>
              </a:spcBef>
              <a:spcAft>
                <a:spcPts val="800"/>
              </a:spcAft>
              <a:buSzPct val="100000"/>
              <a:buFont typeface="Arial" panose="020B0604020202020204" pitchFamily="34" charset="0"/>
              <a:buNone/>
            </a:pPr>
            <a:r>
              <a:rPr lang="en-US" sz="1800" dirty="0">
                <a:latin typeface="Verdana" panose="020B0604030504040204" pitchFamily="34" charset="0"/>
                <a:ea typeface="Verdana" panose="020B0604030504040204" pitchFamily="34" charset="0"/>
              </a:rPr>
              <a:t>The restaurant provides a variety of menus.</a:t>
            </a:r>
            <a:endParaRPr lang="en-IN" sz="1800" dirty="0">
              <a:latin typeface="Verdana" panose="020B0604030504040204" pitchFamily="34" charset="0"/>
              <a:ea typeface="Verdana" panose="020B0604030504040204" pitchFamily="34" charset="0"/>
            </a:endParaRPr>
          </a:p>
          <a:p>
            <a:pPr marL="0" lvl="1" indent="0">
              <a:spcBef>
                <a:spcPts val="800"/>
              </a:spcBef>
              <a:spcAft>
                <a:spcPts val="800"/>
              </a:spcAft>
              <a:buSzPct val="100000"/>
              <a:buFont typeface="Arial" panose="020B0604020202020204" pitchFamily="34" charset="0"/>
              <a:buNone/>
            </a:pPr>
            <a:r>
              <a:rPr lang="en-US" sz="1800" dirty="0">
                <a:latin typeface="Verdana" panose="020B0604030504040204" pitchFamily="34" charset="0"/>
                <a:ea typeface="Verdana" panose="020B0604030504040204" pitchFamily="34" charset="0"/>
              </a:rPr>
              <a:t>However, the management wants to take action on cost-cutting and improving the profit. </a:t>
            </a:r>
          </a:p>
          <a:p>
            <a:pPr marL="0" lvl="1" indent="0">
              <a:spcBef>
                <a:spcPts val="800"/>
              </a:spcBef>
              <a:spcAft>
                <a:spcPts val="800"/>
              </a:spcAft>
              <a:buSzPct val="100000"/>
              <a:buFont typeface="Arial" panose="020B0604020202020204" pitchFamily="34" charset="0"/>
              <a:buNone/>
            </a:pPr>
            <a:r>
              <a:rPr lang="en-US" sz="1800" dirty="0">
                <a:latin typeface="Verdana" panose="020B0604030504040204" pitchFamily="34" charset="0"/>
                <a:ea typeface="Verdana" panose="020B0604030504040204" pitchFamily="34" charset="0"/>
              </a:rPr>
              <a:t>Analyze the data and help them by providing actionable insights with the visual representation of data analysis to justify your suggestions.</a:t>
            </a:r>
          </a:p>
        </p:txBody>
      </p:sp>
      <p:pic>
        <p:nvPicPr>
          <p:cNvPr id="7" name="Picture 6">
            <a:extLst>
              <a:ext uri="{FF2B5EF4-FFF2-40B4-BE49-F238E27FC236}">
                <a16:creationId xmlns:a16="http://schemas.microsoft.com/office/drawing/2014/main" id="{CF42F15A-66B0-1057-4BF0-72322EDBCD7D}"/>
              </a:ext>
            </a:extLst>
          </p:cNvPr>
          <p:cNvPicPr>
            <a:picLocks noChangeAspect="1"/>
          </p:cNvPicPr>
          <p:nvPr/>
        </p:nvPicPr>
        <p:blipFill>
          <a:blip r:embed="rId3"/>
          <a:stretch>
            <a:fillRect/>
          </a:stretch>
        </p:blipFill>
        <p:spPr>
          <a:xfrm>
            <a:off x="8015398" y="1673095"/>
            <a:ext cx="3867134" cy="4149207"/>
          </a:xfrm>
          <a:prstGeom prst="rect">
            <a:avLst/>
          </a:prstGeom>
        </p:spPr>
      </p:pic>
    </p:spTree>
    <p:extLst>
      <p:ext uri="{BB962C8B-B14F-4D97-AF65-F5344CB8AC3E}">
        <p14:creationId xmlns:p14="http://schemas.microsoft.com/office/powerpoint/2010/main" val="3440500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a:t>
            </a:r>
          </a:p>
        </p:txBody>
      </p:sp>
      <p:sp>
        <p:nvSpPr>
          <p:cNvPr id="3" name="Content Placeholder 2"/>
          <p:cNvSpPr>
            <a:spLocks noGrp="1"/>
          </p:cNvSpPr>
          <p:nvPr>
            <p:ph idx="1"/>
          </p:nvPr>
        </p:nvSpPr>
        <p:spPr/>
        <p:txBody>
          <a:bodyPr/>
          <a:lstStyle/>
          <a:p>
            <a:r>
              <a:rPr lang="en-US" dirty="0"/>
              <a:t>Task 1</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F2A218-A2C0-E791-E0C0-7D3C8EDDDAE5}"/>
              </a:ext>
            </a:extLst>
          </p:cNvPr>
          <p:cNvSpPr/>
          <p:nvPr/>
        </p:nvSpPr>
        <p:spPr>
          <a:xfrm>
            <a:off x="3935760" y="57398"/>
            <a:ext cx="356379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Task One</a:t>
            </a:r>
          </a:p>
        </p:txBody>
      </p:sp>
      <p:graphicFrame>
        <p:nvGraphicFramePr>
          <p:cNvPr id="3" name="Table 2">
            <a:extLst>
              <a:ext uri="{FF2B5EF4-FFF2-40B4-BE49-F238E27FC236}">
                <a16:creationId xmlns:a16="http://schemas.microsoft.com/office/drawing/2014/main" id="{4377F465-884C-87E3-941F-A5A7C9149A3B}"/>
              </a:ext>
            </a:extLst>
          </p:cNvPr>
          <p:cNvGraphicFramePr>
            <a:graphicFrameLocks noGrp="1"/>
          </p:cNvGraphicFramePr>
          <p:nvPr>
            <p:extLst>
              <p:ext uri="{D42A27DB-BD31-4B8C-83A1-F6EECF244321}">
                <p14:modId xmlns:p14="http://schemas.microsoft.com/office/powerpoint/2010/main" val="3463092117"/>
              </p:ext>
            </p:extLst>
          </p:nvPr>
        </p:nvGraphicFramePr>
        <p:xfrm>
          <a:off x="2495600" y="1196752"/>
          <a:ext cx="6861530" cy="5119310"/>
        </p:xfrm>
        <a:graphic>
          <a:graphicData uri="http://schemas.openxmlformats.org/drawingml/2006/table">
            <a:tbl>
              <a:tblPr firstRow="1" bandRow="1">
                <a:tableStyleId>{5940675A-B579-460E-94D1-54222C63F5DA}</a:tableStyleId>
              </a:tblPr>
              <a:tblGrid>
                <a:gridCol w="6861530">
                  <a:extLst>
                    <a:ext uri="{9D8B030D-6E8A-4147-A177-3AD203B41FA5}">
                      <a16:colId xmlns:a16="http://schemas.microsoft.com/office/drawing/2014/main" val="294949290"/>
                    </a:ext>
                  </a:extLst>
                </a:gridCol>
              </a:tblGrid>
              <a:tr h="911727">
                <a:tc>
                  <a:txBody>
                    <a:bodyPr/>
                    <a:lstStyle/>
                    <a:p>
                      <a:pPr marL="0" lvl="0" indent="0" algn="l" defTabSz="914400" rtl="0" eaLnBrk="1" latinLnBrk="0" hangingPunct="1">
                        <a:spcBef>
                          <a:spcPts val="600"/>
                        </a:spcBef>
                        <a:spcAft>
                          <a:spcPts val="0"/>
                        </a:spcAft>
                        <a:buFont typeface="Arial" panose="020B0604020202020204" pitchFamily="34" charset="0"/>
                        <a:buNone/>
                      </a:pPr>
                      <a:r>
                        <a:rPr lang="en-US" sz="1200" kern="1200" dirty="0">
                          <a:solidFill>
                            <a:schemeClr val="tx1"/>
                          </a:solidFill>
                          <a:latin typeface="Verdana" panose="020B0604030504040204" pitchFamily="34" charset="0"/>
                          <a:ea typeface="Verdana" panose="020B0604030504040204" pitchFamily="34" charset="0"/>
                          <a:cs typeface="+mn-cs"/>
                        </a:rPr>
                        <a:t>Item-wise order quantity</a:t>
                      </a:r>
                      <a:endParaRPr lang="en-IN" sz="1200" kern="1200" dirty="0">
                        <a:solidFill>
                          <a:schemeClr val="tx1"/>
                        </a:solidFill>
                        <a:effectLst/>
                        <a:latin typeface="Verdana" panose="020B0604030504040204" pitchFamily="34" charset="0"/>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Which Items have been ordered most and which items have been ordered least? </a:t>
                      </a:r>
                      <a:endParaRPr lang="en-IN" sz="1200" kern="1200" dirty="0">
                        <a:solidFill>
                          <a:schemeClr val="tx1"/>
                        </a:solidFill>
                        <a:effectLst/>
                        <a:latin typeface="Verdana" panose="020B0604030504040204" pitchFamily="34" charset="0"/>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What will be your conclusion based on this?</a:t>
                      </a:r>
                      <a:endParaRPr lang="en-IN" sz="1200" kern="1200" dirty="0">
                        <a:solidFill>
                          <a:schemeClr val="tx1"/>
                        </a:solidFill>
                        <a:effectLst/>
                        <a:latin typeface="Verdana" panose="020B0604030504040204" pitchFamily="34" charset="0"/>
                        <a:ea typeface="Verdana" panose="020B0604030504040204" pitchFamily="34" charset="0"/>
                        <a:cs typeface="+mn-cs"/>
                      </a:endParaRPr>
                    </a:p>
                  </a:txBody>
                  <a:tcPr anchor="ctr">
                    <a:lnL w="12700" cap="flat" cmpd="sng" algn="ctr">
                      <a:solidFill>
                        <a:schemeClr val="bg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rgbClr val="11B2B1"/>
                    </a:solidFill>
                  </a:tcPr>
                </a:tc>
                <a:extLst>
                  <a:ext uri="{0D108BD9-81ED-4DB2-BD59-A6C34878D82A}">
                    <a16:rowId xmlns:a16="http://schemas.microsoft.com/office/drawing/2014/main" val="3481947214"/>
                  </a:ext>
                </a:extLst>
              </a:tr>
              <a:tr h="840570">
                <a:tc>
                  <a:txBody>
                    <a:bodyPr/>
                    <a:lstStyle/>
                    <a:p>
                      <a:pPr marL="0" lvl="0" indent="0" algn="l" defTabSz="914400" rtl="0" eaLnBrk="1" latinLnBrk="0" hangingPunct="1">
                        <a:spcBef>
                          <a:spcPts val="600"/>
                        </a:spcBef>
                        <a:spcAft>
                          <a:spcPts val="0"/>
                        </a:spcAft>
                        <a:buFont typeface="Arial" panose="020B0604020202020204" pitchFamily="34" charset="0"/>
                        <a:buNone/>
                      </a:pPr>
                      <a:r>
                        <a:rPr lang="en-US" sz="1200" kern="1200" dirty="0">
                          <a:solidFill>
                            <a:schemeClr val="tx1"/>
                          </a:solidFill>
                          <a:latin typeface="Verdana" panose="020B0604030504040204" pitchFamily="34" charset="0"/>
                          <a:ea typeface="Verdana" panose="020B0604030504040204" pitchFamily="34" charset="0"/>
                          <a:cs typeface="+mn-cs"/>
                        </a:rPr>
                        <a:t>Find out for which item more units are ordered in a single order. </a:t>
                      </a:r>
                      <a:endParaRPr lang="en-IN" sz="1200" kern="1200" dirty="0">
                        <a:solidFill>
                          <a:schemeClr val="tx1"/>
                        </a:solidFill>
                        <a:latin typeface="Verdana" panose="020B0604030504040204" pitchFamily="34" charset="0"/>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Do we observe more units ordered against lower-priced items or higher-priced items?</a:t>
                      </a:r>
                      <a:endParaRPr lang="en-IN" sz="1200" kern="1200" dirty="0">
                        <a:solidFill>
                          <a:schemeClr val="tx1"/>
                        </a:solidFill>
                        <a:effectLst/>
                        <a:latin typeface="Verdana" panose="020B0604030504040204" pitchFamily="34" charset="0"/>
                        <a:ea typeface="Verdana" panose="020B0604030504040204" pitchFamily="34" charset="0"/>
                        <a:cs typeface="+mn-cs"/>
                      </a:endParaRPr>
                    </a:p>
                  </a:txBody>
                  <a:tcPr anchor="ctr">
                    <a:lnL w="12700" cap="flat" cmpd="sng" algn="ctr">
                      <a:solidFill>
                        <a:schemeClr val="bg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rgbClr val="11B2B1"/>
                    </a:solidFill>
                  </a:tcPr>
                </a:tc>
                <a:extLst>
                  <a:ext uri="{0D108BD9-81ED-4DB2-BD59-A6C34878D82A}">
                    <a16:rowId xmlns:a16="http://schemas.microsoft.com/office/drawing/2014/main" val="3525575626"/>
                  </a:ext>
                </a:extLst>
              </a:tr>
              <a:tr h="1908928">
                <a:tc>
                  <a:txBody>
                    <a:bodyPr/>
                    <a:lstStyle/>
                    <a:p>
                      <a:pPr marL="0" lvl="0" indent="0" algn="l" defTabSz="914400" rtl="0" eaLnBrk="1" latinLnBrk="0" hangingPunct="1">
                        <a:spcBef>
                          <a:spcPts val="600"/>
                        </a:spcBef>
                        <a:spcAft>
                          <a:spcPts val="0"/>
                        </a:spcAft>
                        <a:buFont typeface="Arial" panose="020B0604020202020204" pitchFamily="34" charset="0"/>
                        <a:buNone/>
                      </a:pPr>
                      <a:r>
                        <a:rPr lang="en-US" sz="1200" kern="1200" dirty="0">
                          <a:solidFill>
                            <a:schemeClr val="tx1"/>
                          </a:solidFill>
                          <a:latin typeface="Verdana" panose="020B0604030504040204" pitchFamily="34" charset="0"/>
                          <a:ea typeface="Verdana" panose="020B0604030504040204" pitchFamily="34" charset="0"/>
                          <a:cs typeface="+mn-cs"/>
                        </a:rPr>
                        <a:t>Visually present the following in a single view:</a:t>
                      </a:r>
                      <a:endParaRPr lang="en-IN" sz="1200" kern="1200" dirty="0">
                        <a:solidFill>
                          <a:schemeClr val="tx1"/>
                        </a:solidFill>
                        <a:latin typeface="Verdana" panose="020B0604030504040204" pitchFamily="34" charset="0"/>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The percentage of sales amount generated for each item in different types of orders; we should be able to filter the order type</a:t>
                      </a:r>
                      <a:endParaRPr lang="en-IN" sz="1200" kern="1200" dirty="0">
                        <a:solidFill>
                          <a:schemeClr val="tx1"/>
                        </a:solidFill>
                        <a:effectLst/>
                        <a:latin typeface="Verdana" panose="020B0604030504040204" pitchFamily="34" charset="0"/>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The total quantity ordered for each item in different order types; we should be able to filter the items ordered </a:t>
                      </a:r>
                      <a:endParaRPr lang="en-IN" sz="1200" kern="1200" dirty="0">
                        <a:solidFill>
                          <a:schemeClr val="tx1"/>
                        </a:solidFill>
                        <a:effectLst/>
                        <a:latin typeface="Verdana" panose="020B0604030504040204" pitchFamily="34" charset="0"/>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Identify the 3 top selling items and 3 least selling items in each order type in terms of quantity</a:t>
                      </a:r>
                      <a:endParaRPr lang="en-IN" sz="1200" kern="1200" dirty="0">
                        <a:solidFill>
                          <a:schemeClr val="tx1"/>
                        </a:solidFill>
                        <a:effectLst/>
                        <a:latin typeface="Verdana" panose="020B0604030504040204" pitchFamily="34" charset="0"/>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Identify 3 items that are contributing higher to the sale amount and the 3 items that are contributing much less to the sales amount</a:t>
                      </a:r>
                      <a:endParaRPr lang="en-IN" sz="1200" kern="1200" dirty="0">
                        <a:solidFill>
                          <a:schemeClr val="tx1"/>
                        </a:solidFill>
                        <a:effectLst/>
                        <a:latin typeface="Verdana" panose="020B0604030504040204" pitchFamily="34" charset="0"/>
                        <a:ea typeface="Verdana" panose="020B0604030504040204" pitchFamily="34" charset="0"/>
                        <a:cs typeface="+mn-cs"/>
                      </a:endParaRPr>
                    </a:p>
                  </a:txBody>
                  <a:tcPr anchor="ctr">
                    <a:lnL w="12700" cap="flat" cmpd="sng" algn="ctr">
                      <a:solidFill>
                        <a:schemeClr val="bg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rgbClr val="11B2B1"/>
                    </a:solidFill>
                  </a:tcPr>
                </a:tc>
                <a:extLst>
                  <a:ext uri="{0D108BD9-81ED-4DB2-BD59-A6C34878D82A}">
                    <a16:rowId xmlns:a16="http://schemas.microsoft.com/office/drawing/2014/main" val="922339492"/>
                  </a:ext>
                </a:extLst>
              </a:tr>
              <a:tr h="1324853">
                <a:tc>
                  <a:txBody>
                    <a:bodyPr/>
                    <a:lstStyle/>
                    <a:p>
                      <a:pPr lvl="0">
                        <a:spcBef>
                          <a:spcPts val="600"/>
                        </a:spcBef>
                        <a:spcAft>
                          <a:spcPts val="0"/>
                        </a:spcAft>
                      </a:pPr>
                      <a:r>
                        <a:rPr lang="en-US" sz="1200" kern="1200" dirty="0">
                          <a:solidFill>
                            <a:schemeClr val="tx1"/>
                          </a:solidFill>
                          <a:effectLst/>
                          <a:latin typeface="Verdana" panose="020B0604030504040204" pitchFamily="34" charset="0"/>
                          <a:ea typeface="Verdana" panose="020B0604030504040204" pitchFamily="34" charset="0"/>
                          <a:cs typeface="+mn-cs"/>
                        </a:rPr>
                        <a:t>Find out:</a:t>
                      </a:r>
                    </a:p>
                    <a:p>
                      <a:pPr marL="342900"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Which are the items being ordered by customers in at least 3 meal types? </a:t>
                      </a:r>
                      <a:endParaRPr lang="en-IN" sz="1200" kern="1200" dirty="0">
                        <a:solidFill>
                          <a:schemeClr val="tx1"/>
                        </a:solidFill>
                        <a:effectLst/>
                        <a:latin typeface="Verdana" panose="020B0604030504040204" pitchFamily="34" charset="0"/>
                        <a:ea typeface="Verdana" panose="020B0604030504040204" pitchFamily="34" charset="0"/>
                        <a:cs typeface="+mn-cs"/>
                      </a:endParaRPr>
                    </a:p>
                    <a:p>
                      <a:pPr marL="342900"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Which are the items being ordered in more than one meal type? </a:t>
                      </a:r>
                      <a:endParaRPr lang="en-IN" sz="1200" kern="1200" dirty="0">
                        <a:solidFill>
                          <a:schemeClr val="tx1"/>
                        </a:solidFill>
                        <a:effectLst/>
                        <a:latin typeface="Verdana" panose="020B0604030504040204" pitchFamily="34" charset="0"/>
                        <a:ea typeface="Verdana" panose="020B0604030504040204" pitchFamily="34" charset="0"/>
                        <a:cs typeface="+mn-cs"/>
                      </a:endParaRPr>
                    </a:p>
                    <a:p>
                      <a:pPr marL="342900" lvl="1" indent="-342900" algn="l" defTabSz="914400" rtl="0" eaLnBrk="1" latinLnBrk="0" hangingPunct="1">
                        <a:spcBef>
                          <a:spcPts val="600"/>
                        </a:spcBef>
                        <a:spcAft>
                          <a:spcPts val="0"/>
                        </a:spcAft>
                        <a:buFont typeface="+mj-lt"/>
                        <a:buAutoNum type="alphaLcPeriod"/>
                      </a:pPr>
                      <a:r>
                        <a:rPr lang="en-US" sz="1200" kern="1200" dirty="0">
                          <a:solidFill>
                            <a:schemeClr val="tx1"/>
                          </a:solidFill>
                          <a:effectLst/>
                          <a:latin typeface="Verdana" panose="020B0604030504040204" pitchFamily="34" charset="0"/>
                          <a:ea typeface="Verdana" panose="020B0604030504040204" pitchFamily="34" charset="0"/>
                          <a:cs typeface="+mn-cs"/>
                        </a:rPr>
                        <a:t>What insights do we get from this? Should we discontinue any of these items, and why?</a:t>
                      </a:r>
                      <a:endParaRPr lang="en-IN" sz="1200" kern="1200" dirty="0">
                        <a:solidFill>
                          <a:schemeClr val="tx1"/>
                        </a:solidFill>
                        <a:effectLst/>
                        <a:latin typeface="Verdana" panose="020B0604030504040204" pitchFamily="34" charset="0"/>
                        <a:ea typeface="Verdana" panose="020B0604030504040204" pitchFamily="34" charset="0"/>
                        <a:cs typeface="+mn-cs"/>
                      </a:endParaRPr>
                    </a:p>
                  </a:txBody>
                  <a:tcPr anchor="ctr">
                    <a:lnL w="12700" cap="flat" cmpd="sng" algn="ctr">
                      <a:solidFill>
                        <a:schemeClr val="bg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rgbClr val="11B2B1"/>
                    </a:solidFill>
                  </a:tcPr>
                </a:tc>
                <a:extLst>
                  <a:ext uri="{0D108BD9-81ED-4DB2-BD59-A6C34878D82A}">
                    <a16:rowId xmlns:a16="http://schemas.microsoft.com/office/drawing/2014/main" val="493934685"/>
                  </a:ext>
                </a:extLst>
              </a:tr>
            </a:tbl>
          </a:graphicData>
        </a:graphic>
      </p:graphicFrame>
    </p:spTree>
    <p:extLst>
      <p:ext uri="{BB962C8B-B14F-4D97-AF65-F5344CB8AC3E}">
        <p14:creationId xmlns:p14="http://schemas.microsoft.com/office/powerpoint/2010/main" val="4129439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020BBF-F1AA-353D-79CF-5DD603C2F013}"/>
              </a:ext>
            </a:extLst>
          </p:cNvPr>
          <p:cNvSpPr txBox="1"/>
          <p:nvPr/>
        </p:nvSpPr>
        <p:spPr>
          <a:xfrm>
            <a:off x="767408" y="116632"/>
            <a:ext cx="10009112" cy="116955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0" lvl="0" indent="0" algn="l" defTabSz="914400" rtl="0" eaLnBrk="1" latinLnBrk="0" hangingPunct="1">
              <a:spcBef>
                <a:spcPts val="600"/>
              </a:spcBef>
              <a:spcAft>
                <a:spcPts val="0"/>
              </a:spcAft>
              <a:buFont typeface="Arial" panose="020B0604020202020204" pitchFamily="34" charset="0"/>
              <a:buNone/>
            </a:pPr>
            <a:r>
              <a:rPr lang="en-US" sz="2000" kern="1200" dirty="0">
                <a:solidFill>
                  <a:schemeClr val="tx1"/>
                </a:solidFill>
                <a:latin typeface="+mj-lt"/>
                <a:ea typeface="Verdana" panose="020B0604030504040204" pitchFamily="34" charset="0"/>
                <a:cs typeface="+mn-cs"/>
              </a:rPr>
              <a:t>Item-wise order quantity</a:t>
            </a:r>
            <a:endParaRPr lang="en-IN" sz="2000" kern="1200" dirty="0">
              <a:solidFill>
                <a:schemeClr val="tx1"/>
              </a:solidFill>
              <a:effectLst/>
              <a:latin typeface="+mj-lt"/>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2000" kern="1200" dirty="0">
                <a:solidFill>
                  <a:schemeClr val="tx1"/>
                </a:solidFill>
                <a:effectLst/>
                <a:latin typeface="+mj-lt"/>
                <a:ea typeface="Verdana" panose="020B0604030504040204" pitchFamily="34" charset="0"/>
                <a:cs typeface="+mn-cs"/>
              </a:rPr>
              <a:t>Which Items have been ordered most and which items have been ordered least? </a:t>
            </a:r>
            <a:endParaRPr lang="en-IN" sz="2000" kern="1200" dirty="0">
              <a:solidFill>
                <a:schemeClr val="tx1"/>
              </a:solidFill>
              <a:effectLst/>
              <a:latin typeface="+mj-lt"/>
              <a:ea typeface="Verdana" panose="020B0604030504040204" pitchFamily="34" charset="0"/>
              <a:cs typeface="+mn-cs"/>
            </a:endParaRPr>
          </a:p>
          <a:p>
            <a:pPr marL="354013" lvl="1" indent="-342900" algn="l" defTabSz="914400" rtl="0" eaLnBrk="1" latinLnBrk="0" hangingPunct="1">
              <a:spcBef>
                <a:spcPts val="600"/>
              </a:spcBef>
              <a:spcAft>
                <a:spcPts val="0"/>
              </a:spcAft>
              <a:buFont typeface="+mj-lt"/>
              <a:buAutoNum type="alphaLcPeriod"/>
            </a:pPr>
            <a:r>
              <a:rPr lang="en-US" sz="2000" kern="1200" dirty="0">
                <a:solidFill>
                  <a:schemeClr val="tx1"/>
                </a:solidFill>
                <a:effectLst/>
                <a:latin typeface="+mj-lt"/>
                <a:ea typeface="Verdana" panose="020B0604030504040204" pitchFamily="34" charset="0"/>
                <a:cs typeface="+mn-cs"/>
              </a:rPr>
              <a:t>What will be your conclusion based on this?</a:t>
            </a:r>
            <a:endParaRPr lang="en-IN" sz="2000" kern="1200" dirty="0">
              <a:solidFill>
                <a:schemeClr val="tx1"/>
              </a:solidFill>
              <a:effectLst/>
              <a:latin typeface="+mj-lt"/>
              <a:ea typeface="Verdana" panose="020B0604030504040204" pitchFamily="34" charset="0"/>
              <a:cs typeface="+mn-cs"/>
            </a:endParaRPr>
          </a:p>
        </p:txBody>
      </p:sp>
      <p:pic>
        <p:nvPicPr>
          <p:cNvPr id="13" name="Content Placeholder 12">
            <a:extLst>
              <a:ext uri="{FF2B5EF4-FFF2-40B4-BE49-F238E27FC236}">
                <a16:creationId xmlns:a16="http://schemas.microsoft.com/office/drawing/2014/main" id="{478A7196-3CBB-732A-D668-4BAE336A9F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352" y="1772816"/>
            <a:ext cx="4824536" cy="4590458"/>
          </a:xfrm>
        </p:spPr>
      </p:pic>
      <p:sp>
        <p:nvSpPr>
          <p:cNvPr id="16" name="TextBox 15">
            <a:extLst>
              <a:ext uri="{FF2B5EF4-FFF2-40B4-BE49-F238E27FC236}">
                <a16:creationId xmlns:a16="http://schemas.microsoft.com/office/drawing/2014/main" id="{D7801598-9E40-BF6A-82B7-068EEC8E541D}"/>
              </a:ext>
            </a:extLst>
          </p:cNvPr>
          <p:cNvSpPr txBox="1"/>
          <p:nvPr/>
        </p:nvSpPr>
        <p:spPr>
          <a:xfrm>
            <a:off x="5447929" y="1772816"/>
            <a:ext cx="6480720" cy="3323987"/>
          </a:xfrm>
          <a:prstGeom prst="rect">
            <a:avLst/>
          </a:prstGeom>
          <a:noFill/>
        </p:spPr>
        <p:txBody>
          <a:bodyPr wrap="square" rtlCol="0">
            <a:spAutoFit/>
          </a:bodyPr>
          <a:lstStyle/>
          <a:p>
            <a:r>
              <a:rPr lang="en-US" sz="2400" b="1" dirty="0"/>
              <a:t>Conclusion:</a:t>
            </a:r>
            <a:endParaRPr lang="en-US" sz="2400" dirty="0"/>
          </a:p>
          <a:p>
            <a:pPr>
              <a:buFont typeface="Arial" panose="020B0604020202020204" pitchFamily="34" charset="0"/>
              <a:buChar char="•"/>
            </a:pPr>
            <a:r>
              <a:rPr lang="en-US" sz="2400" dirty="0"/>
              <a:t>Lime soda and Juice are the most popular items with the highest maximum order quantities.</a:t>
            </a:r>
          </a:p>
          <a:p>
            <a:pPr>
              <a:buFont typeface="Arial" panose="020B0604020202020204" pitchFamily="34" charset="0"/>
              <a:buChar char="•"/>
            </a:pPr>
            <a:r>
              <a:rPr lang="en-US" sz="2400" dirty="0"/>
              <a:t>Several items, including Burger, Chicken Momo, and many others, have been ordered minimally, indicating they might not be as popular.</a:t>
            </a:r>
          </a:p>
          <a:p>
            <a:endParaRPr lang="en-IN"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normAutofit/>
          </a:bodyPr>
          <a:lstStyle/>
          <a:p>
            <a:pPr marL="0" lvl="0" indent="0" defTabSz="914400" rtl="0" eaLnBrk="1" latinLnBrk="0" hangingPunct="1">
              <a:spcBef>
                <a:spcPts val="600"/>
              </a:spcBef>
              <a:spcAft>
                <a:spcPts val="0"/>
              </a:spcAft>
            </a:pPr>
            <a:r>
              <a:rPr lang="en-US" sz="2000" kern="1200" dirty="0">
                <a:solidFill>
                  <a:schemeClr val="tx1"/>
                </a:solidFill>
                <a:ea typeface="Verdana" panose="020B0604030504040204" pitchFamily="34" charset="0"/>
                <a:cs typeface="+mn-cs"/>
              </a:rPr>
              <a:t>Find out for which item more units are ordered in a single order. </a:t>
            </a:r>
            <a:br>
              <a:rPr lang="en-IN" sz="2000" kern="1200" dirty="0">
                <a:solidFill>
                  <a:schemeClr val="tx1"/>
                </a:solidFill>
                <a:ea typeface="Verdana" panose="020B0604030504040204" pitchFamily="34" charset="0"/>
                <a:cs typeface="+mn-cs"/>
              </a:rPr>
            </a:br>
            <a:r>
              <a:rPr lang="en-US" sz="2000" kern="1200" dirty="0">
                <a:solidFill>
                  <a:schemeClr val="tx1"/>
                </a:solidFill>
                <a:effectLst/>
                <a:ea typeface="Verdana" panose="020B0604030504040204" pitchFamily="34" charset="0"/>
                <a:cs typeface="+mn-cs"/>
              </a:rPr>
              <a:t>Do we observe more units ordered against lower-priced items or higher-priced items?</a:t>
            </a:r>
            <a:endParaRPr lang="en-US" sz="2000" dirty="0"/>
          </a:p>
        </p:txBody>
      </p:sp>
      <p:pic>
        <p:nvPicPr>
          <p:cNvPr id="8" name="Content Placeholder 7">
            <a:extLst>
              <a:ext uri="{FF2B5EF4-FFF2-40B4-BE49-F238E27FC236}">
                <a16:creationId xmlns:a16="http://schemas.microsoft.com/office/drawing/2014/main" id="{1866BD21-1E03-9225-6119-F0F3898D464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9336" y="1623942"/>
            <a:ext cx="3651445" cy="4253330"/>
          </a:xfrm>
        </p:spPr>
      </p:pic>
      <p:pic>
        <p:nvPicPr>
          <p:cNvPr id="12" name="Content Placeholder 11">
            <a:extLst>
              <a:ext uri="{FF2B5EF4-FFF2-40B4-BE49-F238E27FC236}">
                <a16:creationId xmlns:a16="http://schemas.microsoft.com/office/drawing/2014/main" id="{BE7EC0BF-16A6-A6B7-C698-F43F1D6C1D2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007768" y="1623942"/>
            <a:ext cx="4112557" cy="4253330"/>
          </a:xfrm>
        </p:spPr>
      </p:pic>
      <p:sp>
        <p:nvSpPr>
          <p:cNvPr id="13" name="TextBox 12">
            <a:extLst>
              <a:ext uri="{FF2B5EF4-FFF2-40B4-BE49-F238E27FC236}">
                <a16:creationId xmlns:a16="http://schemas.microsoft.com/office/drawing/2014/main" id="{85C841A8-DB5D-F940-5A89-3A3309D6CFC7}"/>
              </a:ext>
            </a:extLst>
          </p:cNvPr>
          <p:cNvSpPr txBox="1"/>
          <p:nvPr/>
        </p:nvSpPr>
        <p:spPr>
          <a:xfrm>
            <a:off x="8169762" y="1623942"/>
            <a:ext cx="3888433" cy="4678204"/>
          </a:xfrm>
          <a:prstGeom prst="rect">
            <a:avLst/>
          </a:prstGeom>
          <a:noFill/>
        </p:spPr>
        <p:txBody>
          <a:bodyPr wrap="square" rtlCol="0">
            <a:spAutoFit/>
          </a:bodyPr>
          <a:lstStyle/>
          <a:p>
            <a:r>
              <a:rPr lang="en-US" sz="2000" b="1" dirty="0"/>
              <a:t>more units are ordered for lower-priced items</a:t>
            </a:r>
            <a:r>
              <a:rPr lang="en-US" sz="2000" dirty="0"/>
              <a:t>.</a:t>
            </a:r>
          </a:p>
          <a:p>
            <a:r>
              <a:rPr lang="en-US" sz="2000" dirty="0"/>
              <a:t>Here's why:</a:t>
            </a:r>
          </a:p>
          <a:p>
            <a:pPr>
              <a:buFont typeface="Arial" panose="020B0604020202020204" pitchFamily="34" charset="0"/>
              <a:buChar char="•"/>
            </a:pPr>
            <a:r>
              <a:rPr lang="en-US" sz="2000" dirty="0"/>
              <a:t>We can see that items like Burger, Chicken Momo, and Chicken Noodles, which likely have lower prices compared to items like Chicken Biryani or </a:t>
            </a:r>
            <a:r>
              <a:rPr lang="en-US" sz="2000" dirty="0" err="1"/>
              <a:t>Chilli</a:t>
            </a:r>
            <a:r>
              <a:rPr lang="en-US" sz="2000" dirty="0"/>
              <a:t> Chicken, have higher "Count of Quantity Ordered" values.</a:t>
            </a:r>
          </a:p>
          <a:p>
            <a:pPr>
              <a:buFont typeface="Arial" panose="020B0604020202020204" pitchFamily="34" charset="0"/>
              <a:buChar char="•"/>
            </a:pPr>
            <a:r>
              <a:rPr lang="en-US" sz="2000" dirty="0"/>
              <a:t>This suggests that customers tend to order more units of the less expensive items.</a:t>
            </a:r>
          </a:p>
          <a:p>
            <a:endParaRPr lang="en-IN"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621896"/>
          </a:xfrm>
        </p:spPr>
        <p:style>
          <a:lnRef idx="0">
            <a:schemeClr val="accent3"/>
          </a:lnRef>
          <a:fillRef idx="3">
            <a:schemeClr val="accent3"/>
          </a:fillRef>
          <a:effectRef idx="3">
            <a:schemeClr val="accent3"/>
          </a:effectRef>
          <a:fontRef idx="minor">
            <a:schemeClr val="lt1"/>
          </a:fontRef>
        </p:style>
        <p:txBody>
          <a:bodyPr>
            <a:noAutofit/>
          </a:bodyPr>
          <a:lstStyle/>
          <a:p>
            <a:pPr marL="0" lvl="0" indent="0" defTabSz="914400" rtl="0" eaLnBrk="1" latinLnBrk="0" hangingPunct="1">
              <a:spcBef>
                <a:spcPts val="600"/>
              </a:spcBef>
              <a:spcAft>
                <a:spcPts val="0"/>
              </a:spcAft>
            </a:pPr>
            <a:r>
              <a:rPr lang="en-US" sz="1600" kern="1200" dirty="0">
                <a:solidFill>
                  <a:schemeClr val="tx1"/>
                </a:solidFill>
                <a:ea typeface="Verdana" panose="020B0604030504040204" pitchFamily="34" charset="0"/>
                <a:cs typeface="+mn-cs"/>
              </a:rPr>
              <a:t>Visually present the following in a single view:</a:t>
            </a:r>
            <a:br>
              <a:rPr lang="en-IN" sz="1600" kern="1200" dirty="0">
                <a:solidFill>
                  <a:schemeClr val="tx1"/>
                </a:solidFill>
                <a:ea typeface="Verdana" panose="020B0604030504040204" pitchFamily="34" charset="0"/>
                <a:cs typeface="+mn-cs"/>
              </a:rPr>
            </a:br>
            <a:r>
              <a:rPr lang="en-US" sz="1600" kern="1200" dirty="0">
                <a:solidFill>
                  <a:schemeClr val="tx1"/>
                </a:solidFill>
                <a:effectLst/>
                <a:ea typeface="Verdana" panose="020B0604030504040204" pitchFamily="34" charset="0"/>
                <a:cs typeface="+mn-cs"/>
              </a:rPr>
              <a:t>The percentage of sales amount generated for each item in different types of orders; we should be able to filter the order type</a:t>
            </a:r>
            <a:br>
              <a:rPr lang="en-IN" sz="1600" kern="1200" dirty="0">
                <a:solidFill>
                  <a:schemeClr val="tx1"/>
                </a:solidFill>
                <a:effectLst/>
                <a:ea typeface="Verdana" panose="020B0604030504040204" pitchFamily="34" charset="0"/>
                <a:cs typeface="+mn-cs"/>
              </a:rPr>
            </a:br>
            <a:r>
              <a:rPr lang="en-US" sz="1600" kern="1200" dirty="0">
                <a:solidFill>
                  <a:schemeClr val="tx1"/>
                </a:solidFill>
                <a:effectLst/>
                <a:ea typeface="Verdana" panose="020B0604030504040204" pitchFamily="34" charset="0"/>
                <a:cs typeface="+mn-cs"/>
              </a:rPr>
              <a:t>The total quantity ordered for each item in different order types; we should be able to filter the items ordered </a:t>
            </a:r>
            <a:br>
              <a:rPr lang="en-IN" sz="1600" kern="1200" dirty="0">
                <a:solidFill>
                  <a:schemeClr val="tx1"/>
                </a:solidFill>
                <a:effectLst/>
                <a:ea typeface="Verdana" panose="020B0604030504040204" pitchFamily="34" charset="0"/>
                <a:cs typeface="+mn-cs"/>
              </a:rPr>
            </a:br>
            <a:r>
              <a:rPr lang="en-US" sz="1600" kern="1200" dirty="0">
                <a:solidFill>
                  <a:schemeClr val="tx1"/>
                </a:solidFill>
                <a:effectLst/>
                <a:ea typeface="Verdana" panose="020B0604030504040204" pitchFamily="34" charset="0"/>
                <a:cs typeface="+mn-cs"/>
              </a:rPr>
              <a:t>Identify the 3 top selling items and 3 least selling items in each order type in terms of quantity</a:t>
            </a:r>
            <a:br>
              <a:rPr lang="en-IN" sz="1600" kern="1200" dirty="0">
                <a:solidFill>
                  <a:schemeClr val="tx1"/>
                </a:solidFill>
                <a:effectLst/>
                <a:ea typeface="Verdana" panose="020B0604030504040204" pitchFamily="34" charset="0"/>
                <a:cs typeface="+mn-cs"/>
              </a:rPr>
            </a:br>
            <a:r>
              <a:rPr lang="en-US" sz="1600" kern="1200" dirty="0">
                <a:solidFill>
                  <a:schemeClr val="tx1"/>
                </a:solidFill>
                <a:effectLst/>
                <a:ea typeface="Verdana" panose="020B0604030504040204" pitchFamily="34" charset="0"/>
                <a:cs typeface="+mn-cs"/>
              </a:rPr>
              <a:t>Identify 3 items that are contributing higher to the sale amount and the 3 items that are contributing much less to the sales amount</a:t>
            </a:r>
            <a:endParaRPr lang="en-US" sz="1600" dirty="0"/>
          </a:p>
        </p:txBody>
      </p:sp>
      <p:pic>
        <p:nvPicPr>
          <p:cNvPr id="8" name="Content Placeholder 7">
            <a:extLst>
              <a:ext uri="{FF2B5EF4-FFF2-40B4-BE49-F238E27FC236}">
                <a16:creationId xmlns:a16="http://schemas.microsoft.com/office/drawing/2014/main" id="{5824C103-30F2-1055-6CF8-75C5DEB9CAE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1344" y="1813860"/>
            <a:ext cx="5274434" cy="4363103"/>
          </a:xfrm>
        </p:spPr>
      </p:pic>
      <p:pic>
        <p:nvPicPr>
          <p:cNvPr id="12" name="Content Placeholder 11">
            <a:extLst>
              <a:ext uri="{FF2B5EF4-FFF2-40B4-BE49-F238E27FC236}">
                <a16:creationId xmlns:a16="http://schemas.microsoft.com/office/drawing/2014/main" id="{4E1A8E01-9317-7A33-92E7-DBA371788D0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951983" y="1839756"/>
            <a:ext cx="5959419" cy="4469564"/>
          </a:xfrm>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5400" y="116632"/>
            <a:ext cx="10873208" cy="6264696"/>
          </a:xfrm>
        </p:spPr>
        <p:txBody>
          <a:bodyPr>
            <a:normAutofit/>
          </a:bodyPr>
          <a:lstStyle/>
          <a:p>
            <a:r>
              <a:rPr lang="en-US" sz="2800" b="1" dirty="0"/>
              <a:t>Top 3 Items Contributing to Sales:</a:t>
            </a:r>
            <a:br>
              <a:rPr lang="en-US" sz="2800" dirty="0"/>
            </a:br>
            <a:r>
              <a:rPr lang="en-US" sz="2800" b="1" dirty="0"/>
              <a:t>Tea:</a:t>
            </a:r>
            <a:r>
              <a:rPr lang="en-US" sz="2800" dirty="0"/>
              <a:t> With a significantly higher quantity ordered compared to other items, Tea appears to be a top contributor to sales.</a:t>
            </a:r>
            <a:br>
              <a:rPr lang="en-US" sz="2800" dirty="0"/>
            </a:br>
            <a:r>
              <a:rPr lang="en-US" sz="2800" b="1" dirty="0"/>
              <a:t>Lime Soda:</a:t>
            </a:r>
            <a:r>
              <a:rPr lang="en-US" sz="2800" dirty="0"/>
              <a:t> It has a consistently high quantity ordered across different order types, making it a strong contributor.</a:t>
            </a:r>
            <a:br>
              <a:rPr lang="en-US" sz="2800" dirty="0"/>
            </a:br>
            <a:r>
              <a:rPr lang="en-US" sz="2800" b="1" dirty="0"/>
              <a:t>Lunch:</a:t>
            </a:r>
            <a:r>
              <a:rPr lang="en-US" sz="2800" dirty="0"/>
              <a:t> While not a specific item, the Lunch category as a whole has high order quantities across multiple items, suggesting it contributes substantially to sales.</a:t>
            </a:r>
            <a:br>
              <a:rPr lang="en-US" sz="2800" dirty="0"/>
            </a:br>
            <a:r>
              <a:rPr lang="en-US" sz="2800" b="1" dirty="0"/>
              <a:t>Bottom 3 Items Contributing to Sales:</a:t>
            </a:r>
            <a:br>
              <a:rPr lang="en-US" sz="2800" dirty="0"/>
            </a:br>
            <a:r>
              <a:rPr lang="en-US" sz="2800" b="1" dirty="0"/>
              <a:t>Veg Biryani:</a:t>
            </a:r>
            <a:r>
              <a:rPr lang="en-US" sz="2800" dirty="0"/>
              <a:t> This item has minimal quantities ordered across all order types, indicating a lower contribution to sales.</a:t>
            </a:r>
            <a:br>
              <a:rPr lang="en-US" sz="2800" dirty="0"/>
            </a:br>
            <a:r>
              <a:rPr lang="en-US" sz="2800" b="1" dirty="0"/>
              <a:t>Cold Coffee:</a:t>
            </a:r>
            <a:r>
              <a:rPr lang="en-US" sz="2800" dirty="0"/>
              <a:t> Similar to Veg Biryani, Cold Coffee has a relatively low quantity ordered.</a:t>
            </a:r>
            <a:br>
              <a:rPr lang="en-US" sz="2800" dirty="0"/>
            </a:br>
            <a:r>
              <a:rPr lang="en-US" sz="2800" b="1" dirty="0"/>
              <a:t>Corn Sandwich:</a:t>
            </a:r>
            <a:r>
              <a:rPr lang="en-US" sz="2800" dirty="0"/>
              <a:t> This item also shows a lower quantity ordered compared to other items.</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1393718"/>
          </a:xfrm>
        </p:spPr>
        <p:style>
          <a:lnRef idx="0">
            <a:schemeClr val="accent3"/>
          </a:lnRef>
          <a:fillRef idx="3">
            <a:schemeClr val="accent3"/>
          </a:fillRef>
          <a:effectRef idx="3">
            <a:schemeClr val="accent3"/>
          </a:effectRef>
          <a:fontRef idx="minor">
            <a:schemeClr val="lt1"/>
          </a:fontRef>
        </p:style>
        <p:txBody>
          <a:bodyPr>
            <a:normAutofit/>
          </a:bodyPr>
          <a:lstStyle/>
          <a:p>
            <a:pPr lvl="0">
              <a:spcBef>
                <a:spcPts val="600"/>
              </a:spcBef>
              <a:spcAft>
                <a:spcPts val="0"/>
              </a:spcAft>
            </a:pPr>
            <a:r>
              <a:rPr lang="en-US" sz="2000" kern="1200" dirty="0">
                <a:solidFill>
                  <a:schemeClr val="tx1"/>
                </a:solidFill>
                <a:effectLst/>
                <a:latin typeface="Verdana" panose="020B0604030504040204" pitchFamily="34" charset="0"/>
                <a:ea typeface="Verdana" panose="020B0604030504040204" pitchFamily="34" charset="0"/>
                <a:cs typeface="+mn-cs"/>
              </a:rPr>
              <a:t>Fi</a:t>
            </a:r>
            <a:r>
              <a:rPr lang="en-US" sz="2000" kern="1200" dirty="0">
                <a:solidFill>
                  <a:schemeClr val="tx1"/>
                </a:solidFill>
                <a:effectLst/>
                <a:ea typeface="Verdana" panose="020B0604030504040204" pitchFamily="34" charset="0"/>
                <a:cs typeface="+mn-cs"/>
              </a:rPr>
              <a:t>nd out:</a:t>
            </a:r>
            <a:br>
              <a:rPr lang="en-US" sz="2000" kern="1200" dirty="0">
                <a:solidFill>
                  <a:schemeClr val="tx1"/>
                </a:solidFill>
                <a:effectLst/>
                <a:ea typeface="Verdana" panose="020B0604030504040204" pitchFamily="34" charset="0"/>
                <a:cs typeface="+mn-cs"/>
              </a:rPr>
            </a:br>
            <a:r>
              <a:rPr lang="en-US" sz="2000" kern="1200" dirty="0">
                <a:solidFill>
                  <a:schemeClr val="tx1"/>
                </a:solidFill>
                <a:effectLst/>
                <a:ea typeface="Verdana" panose="020B0604030504040204" pitchFamily="34" charset="0"/>
                <a:cs typeface="+mn-cs"/>
              </a:rPr>
              <a:t>Which are the items being ordered by customers in at least 3 meal types? </a:t>
            </a:r>
            <a:br>
              <a:rPr lang="en-IN" sz="2000" kern="1200" dirty="0">
                <a:solidFill>
                  <a:schemeClr val="tx1"/>
                </a:solidFill>
                <a:effectLst/>
                <a:ea typeface="Verdana" panose="020B0604030504040204" pitchFamily="34" charset="0"/>
                <a:cs typeface="+mn-cs"/>
              </a:rPr>
            </a:br>
            <a:r>
              <a:rPr lang="en-US" sz="2000" kern="1200" dirty="0">
                <a:solidFill>
                  <a:schemeClr val="tx1"/>
                </a:solidFill>
                <a:effectLst/>
                <a:ea typeface="Verdana" panose="020B0604030504040204" pitchFamily="34" charset="0"/>
                <a:cs typeface="+mn-cs"/>
              </a:rPr>
              <a:t>Which are the items being ordered in more than one meal type? </a:t>
            </a:r>
            <a:br>
              <a:rPr lang="en-IN" sz="2000" kern="1200" dirty="0">
                <a:solidFill>
                  <a:schemeClr val="tx1"/>
                </a:solidFill>
                <a:effectLst/>
                <a:ea typeface="Verdana" panose="020B0604030504040204" pitchFamily="34" charset="0"/>
                <a:cs typeface="+mn-cs"/>
              </a:rPr>
            </a:br>
            <a:r>
              <a:rPr lang="en-US" sz="2000" kern="1200" dirty="0">
                <a:solidFill>
                  <a:schemeClr val="tx1"/>
                </a:solidFill>
                <a:effectLst/>
                <a:ea typeface="Verdana" panose="020B0604030504040204" pitchFamily="34" charset="0"/>
                <a:cs typeface="+mn-cs"/>
              </a:rPr>
              <a:t>What insights do we get from this? Should we discontinue any of these items, and why?</a:t>
            </a:r>
            <a:endParaRPr lang="en-US" sz="2000" dirty="0"/>
          </a:p>
        </p:txBody>
      </p:sp>
      <p:pic>
        <p:nvPicPr>
          <p:cNvPr id="8" name="Content Placeholder 7">
            <a:extLst>
              <a:ext uri="{FF2B5EF4-FFF2-40B4-BE49-F238E27FC236}">
                <a16:creationId xmlns:a16="http://schemas.microsoft.com/office/drawing/2014/main" id="{7BE2D3C5-369F-A539-01A9-CF08A9F2E7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1344" y="1635032"/>
            <a:ext cx="4248472" cy="5053977"/>
          </a:xfrm>
        </p:spPr>
      </p:pic>
      <p:sp>
        <p:nvSpPr>
          <p:cNvPr id="5" name="Text Placeholder 4"/>
          <p:cNvSpPr>
            <a:spLocks noGrp="1"/>
          </p:cNvSpPr>
          <p:nvPr>
            <p:ph type="body" sz="quarter" idx="3"/>
          </p:nvPr>
        </p:nvSpPr>
        <p:spPr>
          <a:xfrm>
            <a:off x="4655840" y="1635031"/>
            <a:ext cx="7344816" cy="5053977"/>
          </a:xfrm>
        </p:spPr>
        <p:txBody>
          <a:bodyPr>
            <a:noAutofit/>
          </a:bodyPr>
          <a:lstStyle/>
          <a:p>
            <a:r>
              <a:rPr lang="en-US" sz="900" b="1" dirty="0"/>
              <a:t>Items ordered in at least 3 meal types:</a:t>
            </a:r>
            <a:endParaRPr lang="en-US" sz="900" dirty="0"/>
          </a:p>
          <a:p>
            <a:pPr>
              <a:buFont typeface="Arial" panose="020B0604020202020204" pitchFamily="34" charset="0"/>
              <a:buChar char="•"/>
            </a:pPr>
            <a:r>
              <a:rPr lang="en-US" sz="900" dirty="0"/>
              <a:t>Burger</a:t>
            </a:r>
          </a:p>
          <a:p>
            <a:pPr>
              <a:buFont typeface="Arial" panose="020B0604020202020204" pitchFamily="34" charset="0"/>
              <a:buChar char="•"/>
            </a:pPr>
            <a:r>
              <a:rPr lang="en-US" sz="900" dirty="0"/>
              <a:t>Coffee</a:t>
            </a:r>
          </a:p>
          <a:p>
            <a:r>
              <a:rPr lang="en-US" sz="900" b="1" dirty="0"/>
              <a:t>Items ordered in more than one meal type:</a:t>
            </a:r>
            <a:endParaRPr lang="en-US" sz="900" dirty="0"/>
          </a:p>
          <a:p>
            <a:pPr>
              <a:buFont typeface="Arial" panose="020B0604020202020204" pitchFamily="34" charset="0"/>
              <a:buChar char="•"/>
            </a:pPr>
            <a:r>
              <a:rPr lang="en-US" sz="900" dirty="0"/>
              <a:t>Burger</a:t>
            </a:r>
          </a:p>
          <a:p>
            <a:pPr>
              <a:buFont typeface="Arial" panose="020B0604020202020204" pitchFamily="34" charset="0"/>
              <a:buChar char="•"/>
            </a:pPr>
            <a:r>
              <a:rPr lang="en-US" sz="900" dirty="0"/>
              <a:t>Chicken Biryani</a:t>
            </a:r>
          </a:p>
          <a:p>
            <a:pPr>
              <a:buFont typeface="Arial" panose="020B0604020202020204" pitchFamily="34" charset="0"/>
              <a:buChar char="•"/>
            </a:pPr>
            <a:r>
              <a:rPr lang="en-US" sz="900" dirty="0"/>
              <a:t>Chicken Momo</a:t>
            </a:r>
          </a:p>
          <a:p>
            <a:pPr>
              <a:buFont typeface="Arial" panose="020B0604020202020204" pitchFamily="34" charset="0"/>
              <a:buChar char="•"/>
            </a:pPr>
            <a:r>
              <a:rPr lang="en-US" sz="900" dirty="0"/>
              <a:t>Chicken Noodles</a:t>
            </a:r>
          </a:p>
          <a:p>
            <a:pPr>
              <a:buFont typeface="Arial" panose="020B0604020202020204" pitchFamily="34" charset="0"/>
              <a:buChar char="•"/>
            </a:pPr>
            <a:r>
              <a:rPr lang="en-US" sz="900" dirty="0"/>
              <a:t>Chicken Pizza</a:t>
            </a:r>
          </a:p>
          <a:p>
            <a:pPr>
              <a:buFont typeface="Arial" panose="020B0604020202020204" pitchFamily="34" charset="0"/>
              <a:buChar char="•"/>
            </a:pPr>
            <a:r>
              <a:rPr lang="en-US" sz="900" dirty="0"/>
              <a:t>Coke</a:t>
            </a:r>
          </a:p>
          <a:p>
            <a:pPr>
              <a:buFont typeface="Arial" panose="020B0604020202020204" pitchFamily="34" charset="0"/>
              <a:buChar char="•"/>
            </a:pPr>
            <a:r>
              <a:rPr lang="en-US" sz="900" dirty="0"/>
              <a:t>Maggie</a:t>
            </a:r>
          </a:p>
          <a:p>
            <a:pPr>
              <a:buFont typeface="Arial" panose="020B0604020202020204" pitchFamily="34" charset="0"/>
              <a:buChar char="•"/>
            </a:pPr>
            <a:r>
              <a:rPr lang="en-US" sz="900" dirty="0"/>
              <a:t>Tea</a:t>
            </a:r>
          </a:p>
          <a:p>
            <a:pPr>
              <a:buFont typeface="Arial" panose="020B0604020202020204" pitchFamily="34" charset="0"/>
              <a:buChar char="•"/>
            </a:pPr>
            <a:r>
              <a:rPr lang="en-US" sz="900" dirty="0"/>
              <a:t>Veg Manchurian</a:t>
            </a:r>
          </a:p>
          <a:p>
            <a:r>
              <a:rPr lang="en-US" sz="900" b="1" dirty="0"/>
              <a:t>Insights and potential discontinuation:</a:t>
            </a:r>
            <a:endParaRPr lang="en-US" sz="900" dirty="0"/>
          </a:p>
          <a:p>
            <a:pPr>
              <a:buFont typeface="Arial" panose="020B0604020202020204" pitchFamily="34" charset="0"/>
              <a:buChar char="•"/>
            </a:pPr>
            <a:r>
              <a:rPr lang="en-US" sz="900" b="1" dirty="0"/>
              <a:t>High frequency items:</a:t>
            </a:r>
            <a:r>
              <a:rPr lang="en-US" sz="900" dirty="0"/>
              <a:t> Burger and Coffee are ordered in all three meal types, indicating strong demand.</a:t>
            </a:r>
          </a:p>
          <a:p>
            <a:pPr>
              <a:buFont typeface="Arial" panose="020B0604020202020204" pitchFamily="34" charset="0"/>
              <a:buChar char="•"/>
            </a:pPr>
            <a:r>
              <a:rPr lang="en-US" sz="900" b="1" dirty="0"/>
              <a:t>Versatile items:</a:t>
            </a:r>
            <a:r>
              <a:rPr lang="en-US" sz="900" dirty="0"/>
              <a:t> Chicken Momo, Chicken Noodles, Chicken Pizza, and Veg Manchurian are popular across multiple meal types, suggesting their versatility.</a:t>
            </a:r>
          </a:p>
          <a:p>
            <a:pPr>
              <a:buFont typeface="Arial" panose="020B0604020202020204" pitchFamily="34" charset="0"/>
              <a:buChar char="•"/>
            </a:pPr>
            <a:r>
              <a:rPr lang="en-US" sz="900" b="1" dirty="0"/>
              <a:t>Limited appeal:</a:t>
            </a:r>
            <a:r>
              <a:rPr lang="en-US" sz="900" dirty="0"/>
              <a:t> Some items like Coke, Maggie, and Tea, while ordered in multiple meal types, might have lower order counts compared to others, warranting further analysis of their profitability.</a:t>
            </a:r>
          </a:p>
          <a:p>
            <a:pPr>
              <a:buFont typeface="Arial" panose="020B0604020202020204" pitchFamily="34" charset="0"/>
              <a:buChar char="•"/>
            </a:pPr>
            <a:r>
              <a:rPr lang="en-US" sz="900" b="1" dirty="0"/>
              <a:t>Potential discontinuation:</a:t>
            </a:r>
            <a:r>
              <a:rPr lang="en-US" sz="900" dirty="0"/>
              <a:t> Items like Veg Manchurian and Chicken Biryani, with lower order counts across meal types, could be potential candidates for discontinuation if their profitability is low or they occupy valuable inventory space. However, further analysis of factors like profit margins, customer feedback, and overall menu balance is necessary before making a decision.</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chimes.wav"/>
          </p:stSnd>
        </p:sndAc>
      </p:transition>
    </mc:Choice>
    <mc:Fallback>
      <p:transition spd="slow">
        <p:fade/>
        <p:sndAc>
          <p:stSnd>
            <p:snd r:embed="rId2" name="chimes.wav"/>
          </p:stSnd>
        </p:sndAc>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72</TotalTime>
  <Words>1187</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Verdana</vt:lpstr>
      <vt:lpstr>CITY SKETCH 16X9</vt:lpstr>
      <vt:lpstr>Project on Power BI</vt:lpstr>
      <vt:lpstr>Problem Statement</vt:lpstr>
      <vt:lpstr>Part-1</vt:lpstr>
      <vt:lpstr>PowerPoint Presentation</vt:lpstr>
      <vt:lpstr>PowerPoint Presentation</vt:lpstr>
      <vt:lpstr>Find out for which item more units are ordered in a single order.  Do we observe more units ordered against lower-priced items or higher-priced items?</vt:lpstr>
      <vt:lpstr>Visually present the following in a single view: The percentage of sales amount generated for each item in different types of orders; we should be able to filter the order type The total quantity ordered for each item in different order types; we should be able to filter the items ordered  Identify the 3 top selling items and 3 least selling items in each order type in terms of quantity Identify 3 items that are contributing higher to the sale amount and the 3 items that are contributing much less to the sales amount</vt:lpstr>
      <vt:lpstr>Top 3 Items Contributing to Sales: Tea: With a significantly higher quantity ordered compared to other items, Tea appears to be a top contributor to sales. Lime Soda: It has a consistently high quantity ordered across different order types, making it a strong contributor. Lunch: While not a specific item, the Lunch category as a whole has high order quantities across multiple items, suggesting it contributes substantially to sales. Bottom 3 Items Contributing to Sales: Veg Biryani: This item has minimal quantities ordered across all order types, indicating a lower contribution to sales. Cold Coffee: Similar to Veg Biryani, Cold Coffee has a relatively low quantity ordered. Corn Sandwich: This item also shows a lower quantity ordered compared to other items.</vt:lpstr>
      <vt:lpstr>Find out: Which are the items being ordered by customers in at least 3 meal types?  Which are the items being ordered in more than one meal type?  What insights do we get from this? Should we discontinue any of these items, and why?</vt:lpstr>
      <vt:lpstr>TEAM-4</vt:lpstr>
      <vt:lpstr>Summary of Power BI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singh</dc:creator>
  <cp:lastModifiedBy>sneha singh</cp:lastModifiedBy>
  <cp:revision>1</cp:revision>
  <dcterms:created xsi:type="dcterms:W3CDTF">2024-08-06T17:55:19Z</dcterms:created>
  <dcterms:modified xsi:type="dcterms:W3CDTF">2024-08-06T19:07:53Z</dcterms:modified>
</cp:coreProperties>
</file>