
<file path=[Content_Types].xml><?xml version="1.0" encoding="utf-8"?>
<Types xmlns="http://schemas.openxmlformats.org/package/2006/content-types">
  <Override PartName="/ppt/charts/chart22.xml" ContentType="application/vnd.openxmlformats-officedocument.drawingml.chart+xml"/>
  <Override PartName="/ppt/charts/chart10.xml" ContentType="application/vnd.openxmlformats-officedocument.drawingml.chart+xml"/>
  <Override PartName="/ppt/slides/slide9.xml" ContentType="application/vnd.openxmlformats-officedocument.presentationml.slide+xml"/>
  <Override PartName="/ppt/charts/chart4.xml" ContentType="application/vnd.openxmlformats-officedocument.drawingml.chart+xml"/>
  <Override PartName="/ppt/charts/chart34.xml" ContentType="application/vnd.openxmlformats-officedocument.drawingml.char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charts/chart30.xml" ContentType="application/vnd.openxmlformats-officedocument.drawingml.chart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charts/chart19.xml" ContentType="application/vnd.openxmlformats-officedocument.drawingml.chart+xml"/>
  <Override PartName="/ppt/charts/chart27.xml" ContentType="application/vnd.openxmlformats-officedocument.drawingml.chart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charts/chart15.xml" ContentType="application/vnd.openxmlformats-officedocument.drawingml.chart+xml"/>
  <Override PartName="/ppt/charts/chart9.xml" ContentType="application/vnd.openxmlformats-officedocument.drawingml.chart+xml"/>
  <Override PartName="/ppt/charts/chart23.xml" ContentType="application/vnd.openxmlformats-officedocument.drawingml.chart+xml"/>
  <Default Extension="xml" ContentType="application/xml"/>
  <Override PartName="/ppt/tableStyles.xml" ContentType="application/vnd.openxmlformats-officedocument.presentationml.tableStyles+xml"/>
  <Override PartName="/ppt/charts/chart11.xml" ContentType="application/vnd.openxmlformats-officedocument.drawingml.chart+xml"/>
  <Override PartName="/ppt/charts/chart5.xml" ContentType="application/vnd.openxmlformats-officedocument.drawingml.chart+xml"/>
  <Override PartName="/ppt/charts/chart35.xml" ContentType="application/vnd.openxmlformats-officedocument.drawingml.chart+xml"/>
  <Override PartName="/ppt/charts/chart1.xml" ContentType="application/vnd.openxmlformats-officedocument.drawingml.char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charts/chart31.xml" ContentType="application/vnd.openxmlformats-officedocument.drawingml.chart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charts/chart28.xml" ContentType="application/vnd.openxmlformats-officedocument.drawingml.chart+xml"/>
  <Default Extension="png" ContentType="image/png"/>
  <Override PartName="/ppt/slideLayouts/slideLayout2.xml" ContentType="application/vnd.openxmlformats-officedocument.presentationml.slideLayout+xml"/>
  <Override PartName="/ppt/charts/chart16.xml" ContentType="application/vnd.openxmlformats-officedocument.drawingml.chart+xml"/>
  <Override PartName="/ppt/charts/chart24.xml" ContentType="application/vnd.openxmlformats-officedocument.drawingml.chart+xml"/>
  <Override PartName="/ppt/charts/chart12.xml" ContentType="application/vnd.openxmlformats-officedocument.drawingml.chart+xml"/>
  <Override PartName="/ppt/charts/chart20.xml" ContentType="application/vnd.openxmlformats-officedocument.drawingml.chart+xml"/>
  <Override PartName="/ppt/charts/chart6.xml" ContentType="application/vnd.openxmlformats-officedocument.drawingml.chart+xml"/>
  <Override PartName="/ppt/charts/chart36.xml" ContentType="application/vnd.openxmlformats-officedocument.drawingml.chart+xml"/>
  <Override PartName="/ppt/slides/slide7.xml" ContentType="application/vnd.openxmlformats-officedocument.presentationml.slide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Default Extension="xlsx" ContentType="application/vnd.openxmlformats-officedocument.spreadsheetml.sheet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charts/chart32.xml" ContentType="application/vnd.openxmlformats-officedocument.drawingml.chart+xml"/>
  <Override PartName="/ppt/slides/slide3.xml" ContentType="application/vnd.openxmlformats-officedocument.presentationml.slide+xml"/>
  <Override PartName="/ppt/charts/chart29.xml" ContentType="application/vnd.openxmlformats-officedocument.drawingml.chart+xml"/>
  <Override PartName="/ppt/slideLayouts/slideLayout3.xml" ContentType="application/vnd.openxmlformats-officedocument.presentationml.slideLayout+xml"/>
  <Override PartName="/ppt/charts/chart17.xml" ContentType="application/vnd.openxmlformats-officedocument.drawingml.chart+xml"/>
  <Override PartName="/ppt/charts/chart25.xml" ContentType="application/vnd.openxmlformats-officedocument.drawingml.chart+xml"/>
  <Override PartName="/ppt/charts/chart13.xml" ContentType="application/vnd.openxmlformats-officedocument.drawingml.chart+xml"/>
  <Override PartName="/ppt/charts/chart7.xml" ContentType="application/vnd.openxmlformats-officedocument.drawingml.chart+xml"/>
  <Override PartName="/ppt/charts/chart21.xml" ContentType="application/vnd.openxmlformats-officedocument.drawingml.chart+xml"/>
  <Override PartName="/ppt/slides/slide8.xml" ContentType="application/vnd.openxmlformats-officedocument.presentationml.slide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charts/chart33.xml" ContentType="application/vnd.openxmlformats-officedocument.drawingml.char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charts/chart18.xml" ContentType="application/vnd.openxmlformats-officedocument.drawingml.chart+xml"/>
  <Override PartName="/ppt/slideMasters/slideMaster1.xml" ContentType="application/vnd.openxmlformats-officedocument.presentationml.slideMaster+xml"/>
  <Override PartName="/ppt/charts/chart26.xml" ContentType="application/vnd.openxmlformats-officedocument.drawingml.chart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charts/chart8.xml" ContentType="application/vnd.openxmlformats-officedocument.drawingml.chart+xml"/>
  <Override PartName="/ppt/charts/chart1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59" r:id="rId5"/>
    <p:sldId id="257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111686840"/>
        <c:axId val="503942728"/>
      </c:barChart>
      <c:catAx>
        <c:axId val="11168684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03942728"/>
        <c:crosses val="autoZero"/>
        <c:auto val="1"/>
        <c:lblAlgn val="ctr"/>
        <c:lblOffset val="100"/>
      </c:catAx>
      <c:valAx>
        <c:axId val="50394272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1168684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263909672"/>
        <c:axId val="601531608"/>
      </c:barChart>
      <c:catAx>
        <c:axId val="263909672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01531608"/>
        <c:crosses val="autoZero"/>
        <c:auto val="1"/>
        <c:lblAlgn val="ctr"/>
        <c:lblOffset val="100"/>
      </c:catAx>
      <c:valAx>
        <c:axId val="60153160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6390967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263561880"/>
        <c:axId val="263494856"/>
      </c:barChart>
      <c:catAx>
        <c:axId val="26356188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63494856"/>
        <c:crosses val="autoZero"/>
        <c:auto val="1"/>
        <c:lblAlgn val="ctr"/>
        <c:lblOffset val="100"/>
      </c:catAx>
      <c:valAx>
        <c:axId val="26349485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6356188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111472056"/>
        <c:axId val="609785928"/>
      </c:barChart>
      <c:catAx>
        <c:axId val="11147205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09785928"/>
        <c:crosses val="autoZero"/>
        <c:auto val="1"/>
        <c:lblAlgn val="ctr"/>
        <c:lblOffset val="100"/>
      </c:catAx>
      <c:valAx>
        <c:axId val="60978592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1147205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11713768"/>
        <c:axId val="511708984"/>
      </c:barChart>
      <c:catAx>
        <c:axId val="51171376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11708984"/>
        <c:crosses val="autoZero"/>
        <c:auto val="1"/>
        <c:lblAlgn val="ctr"/>
        <c:lblOffset val="100"/>
      </c:catAx>
      <c:valAx>
        <c:axId val="51170898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1171376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78565592"/>
        <c:axId val="578568808"/>
      </c:barChart>
      <c:catAx>
        <c:axId val="578565592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78568808"/>
        <c:crosses val="autoZero"/>
        <c:auto val="1"/>
        <c:lblAlgn val="ctr"/>
        <c:lblOffset val="100"/>
      </c:catAx>
      <c:valAx>
        <c:axId val="57856880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7856559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473895928"/>
        <c:axId val="111562264"/>
      </c:barChart>
      <c:catAx>
        <c:axId val="47389592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11562264"/>
        <c:crosses val="autoZero"/>
        <c:auto val="1"/>
        <c:lblAlgn val="ctr"/>
        <c:lblOffset val="100"/>
      </c:catAx>
      <c:valAx>
        <c:axId val="11156226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7389592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94502696"/>
        <c:axId val="594328632"/>
      </c:barChart>
      <c:catAx>
        <c:axId val="59450269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94328632"/>
        <c:crosses val="autoZero"/>
        <c:auto val="1"/>
        <c:lblAlgn val="ctr"/>
        <c:lblOffset val="100"/>
      </c:catAx>
      <c:valAx>
        <c:axId val="59432863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9450269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321277256"/>
        <c:axId val="277406232"/>
      </c:barChart>
      <c:catAx>
        <c:axId val="32127725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77406232"/>
        <c:crosses val="autoZero"/>
        <c:auto val="1"/>
        <c:lblAlgn val="ctr"/>
        <c:lblOffset val="100"/>
      </c:catAx>
      <c:valAx>
        <c:axId val="27740623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2127725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214862392"/>
        <c:axId val="492476664"/>
      </c:barChart>
      <c:catAx>
        <c:axId val="214862392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92476664"/>
        <c:crosses val="autoZero"/>
        <c:auto val="1"/>
        <c:lblAlgn val="ctr"/>
        <c:lblOffset val="100"/>
      </c:catAx>
      <c:valAx>
        <c:axId val="49247666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486239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12043608"/>
        <c:axId val="593650584"/>
      </c:barChart>
      <c:catAx>
        <c:axId val="51204360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93650584"/>
        <c:crosses val="autoZero"/>
        <c:auto val="1"/>
        <c:lblAlgn val="ctr"/>
        <c:lblOffset val="100"/>
      </c:catAx>
      <c:valAx>
        <c:axId val="59365058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1204360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100684776"/>
        <c:axId val="100687992"/>
      </c:barChart>
      <c:catAx>
        <c:axId val="10068477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0687992"/>
        <c:crosses val="autoZero"/>
        <c:auto val="1"/>
        <c:lblAlgn val="ctr"/>
        <c:lblOffset val="100"/>
      </c:catAx>
      <c:valAx>
        <c:axId val="10068799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068477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214335080"/>
        <c:axId val="320972008"/>
      </c:barChart>
      <c:catAx>
        <c:axId val="21433508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20972008"/>
        <c:crosses val="autoZero"/>
        <c:auto val="1"/>
        <c:lblAlgn val="ctr"/>
        <c:lblOffset val="100"/>
      </c:catAx>
      <c:valAx>
        <c:axId val="32097200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433508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263992888"/>
        <c:axId val="492351144"/>
      </c:barChart>
      <c:catAx>
        <c:axId val="26399288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92351144"/>
        <c:crosses val="autoZero"/>
        <c:auto val="1"/>
        <c:lblAlgn val="ctr"/>
        <c:lblOffset val="100"/>
      </c:catAx>
      <c:valAx>
        <c:axId val="49235114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6399288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310936792"/>
        <c:axId val="108610488"/>
      </c:barChart>
      <c:catAx>
        <c:axId val="310936792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08610488"/>
        <c:crosses val="autoZero"/>
        <c:auto val="1"/>
        <c:lblAlgn val="ctr"/>
        <c:lblOffset val="100"/>
      </c:catAx>
      <c:valAx>
        <c:axId val="10861048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1093679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111480488"/>
        <c:axId val="277525256"/>
      </c:barChart>
      <c:catAx>
        <c:axId val="11148048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77525256"/>
        <c:crosses val="autoZero"/>
        <c:auto val="1"/>
        <c:lblAlgn val="ctr"/>
        <c:lblOffset val="100"/>
      </c:catAx>
      <c:valAx>
        <c:axId val="27752525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1148048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473901144"/>
        <c:axId val="504264504"/>
      </c:barChart>
      <c:catAx>
        <c:axId val="473901144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04264504"/>
        <c:crosses val="autoZero"/>
        <c:auto val="1"/>
        <c:lblAlgn val="ctr"/>
        <c:lblOffset val="100"/>
      </c:catAx>
      <c:valAx>
        <c:axId val="5042645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7390114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78611912"/>
        <c:axId val="578515112"/>
      </c:barChart>
      <c:catAx>
        <c:axId val="578611912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78515112"/>
        <c:crosses val="autoZero"/>
        <c:auto val="1"/>
        <c:lblAlgn val="ctr"/>
        <c:lblOffset val="100"/>
      </c:catAx>
      <c:valAx>
        <c:axId val="5785151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7861191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491892472"/>
        <c:axId val="213992440"/>
      </c:barChart>
      <c:catAx>
        <c:axId val="491892472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3992440"/>
        <c:crosses val="autoZero"/>
        <c:auto val="1"/>
        <c:lblAlgn val="ctr"/>
        <c:lblOffset val="100"/>
      </c:catAx>
      <c:valAx>
        <c:axId val="21399244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9189247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312376168"/>
        <c:axId val="312379384"/>
      </c:barChart>
      <c:catAx>
        <c:axId val="31237616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12379384"/>
        <c:crosses val="autoZero"/>
        <c:auto val="1"/>
        <c:lblAlgn val="ctr"/>
        <c:lblOffset val="100"/>
      </c:catAx>
      <c:valAx>
        <c:axId val="31237938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1237616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78305800"/>
        <c:axId val="578285640"/>
      </c:barChart>
      <c:catAx>
        <c:axId val="57830580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78285640"/>
        <c:crosses val="autoZero"/>
        <c:auto val="1"/>
        <c:lblAlgn val="ctr"/>
        <c:lblOffset val="100"/>
      </c:catAx>
      <c:valAx>
        <c:axId val="57828564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7830580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321747512"/>
        <c:axId val="263228008"/>
      </c:barChart>
      <c:catAx>
        <c:axId val="321747512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63228008"/>
        <c:crosses val="autoZero"/>
        <c:auto val="1"/>
        <c:lblAlgn val="ctr"/>
        <c:lblOffset val="100"/>
      </c:catAx>
      <c:valAx>
        <c:axId val="26322800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2174751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111782120"/>
        <c:axId val="214017304"/>
      </c:barChart>
      <c:catAx>
        <c:axId val="11178212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4017304"/>
        <c:crosses val="autoZero"/>
        <c:auto val="1"/>
        <c:lblAlgn val="ctr"/>
        <c:lblOffset val="100"/>
      </c:catAx>
      <c:valAx>
        <c:axId val="2140173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1178212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321243800"/>
        <c:axId val="321133560"/>
      </c:barChart>
      <c:catAx>
        <c:axId val="32124380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21133560"/>
        <c:crosses val="autoZero"/>
        <c:auto val="1"/>
        <c:lblAlgn val="ctr"/>
        <c:lblOffset val="100"/>
      </c:catAx>
      <c:valAx>
        <c:axId val="32113356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2124380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645357640"/>
        <c:axId val="321724440"/>
      </c:barChart>
      <c:catAx>
        <c:axId val="64535764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21724440"/>
        <c:crosses val="autoZero"/>
        <c:auto val="1"/>
        <c:lblAlgn val="ctr"/>
        <c:lblOffset val="100"/>
      </c:catAx>
      <c:valAx>
        <c:axId val="32172444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4535764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94214472"/>
        <c:axId val="511790072"/>
      </c:barChart>
      <c:catAx>
        <c:axId val="594214472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11790072"/>
        <c:crosses val="autoZero"/>
        <c:auto val="1"/>
        <c:lblAlgn val="ctr"/>
        <c:lblOffset val="100"/>
      </c:catAx>
      <c:valAx>
        <c:axId val="51179007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9421447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93622536"/>
        <c:axId val="511776904"/>
      </c:barChart>
      <c:catAx>
        <c:axId val="59362253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11776904"/>
        <c:crosses val="autoZero"/>
        <c:auto val="1"/>
        <c:lblAlgn val="ctr"/>
        <c:lblOffset val="100"/>
      </c:catAx>
      <c:valAx>
        <c:axId val="5117769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9362253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645453880"/>
        <c:axId val="324947112"/>
      </c:barChart>
      <c:catAx>
        <c:axId val="64545388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24947112"/>
        <c:crosses val="autoZero"/>
        <c:auto val="1"/>
        <c:lblAlgn val="ctr"/>
        <c:lblOffset val="100"/>
      </c:catAx>
      <c:valAx>
        <c:axId val="32494711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4545388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324582040"/>
        <c:axId val="324810344"/>
      </c:barChart>
      <c:catAx>
        <c:axId val="32458204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24810344"/>
        <c:crosses val="autoZero"/>
        <c:auto val="1"/>
        <c:lblAlgn val="ctr"/>
        <c:lblOffset val="100"/>
      </c:catAx>
      <c:valAx>
        <c:axId val="32481034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2458204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645884456"/>
        <c:axId val="645258872"/>
      </c:barChart>
      <c:catAx>
        <c:axId val="64588445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45258872"/>
        <c:crosses val="autoZero"/>
        <c:auto val="1"/>
        <c:lblAlgn val="ctr"/>
        <c:lblOffset val="100"/>
      </c:catAx>
      <c:valAx>
        <c:axId val="64525887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4588445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601315960"/>
        <c:axId val="263812760"/>
      </c:barChart>
      <c:catAx>
        <c:axId val="60131596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63812760"/>
        <c:crosses val="autoZero"/>
        <c:auto val="1"/>
        <c:lblAlgn val="ctr"/>
        <c:lblOffset val="100"/>
      </c:catAx>
      <c:valAx>
        <c:axId val="26381276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0131596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78082008"/>
        <c:axId val="578046888"/>
      </c:barChart>
      <c:catAx>
        <c:axId val="57808200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78046888"/>
        <c:crosses val="autoZero"/>
        <c:auto val="1"/>
        <c:lblAlgn val="ctr"/>
        <c:lblOffset val="100"/>
      </c:catAx>
      <c:valAx>
        <c:axId val="57804688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7808200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578331176"/>
        <c:axId val="578232536"/>
      </c:barChart>
      <c:catAx>
        <c:axId val="57833117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78232536"/>
        <c:crosses val="autoZero"/>
        <c:auto val="1"/>
        <c:lblAlgn val="ctr"/>
        <c:lblOffset val="100"/>
      </c:catAx>
      <c:valAx>
        <c:axId val="57823253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7833117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610079960"/>
        <c:axId val="473353432"/>
      </c:barChart>
      <c:catAx>
        <c:axId val="61007996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73353432"/>
        <c:crosses val="autoZero"/>
        <c:auto val="1"/>
        <c:lblAlgn val="ctr"/>
        <c:lblOffset val="100"/>
      </c:catAx>
      <c:valAx>
        <c:axId val="47335343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1007996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VAN</c:v>
                </c:pt>
                <c:pt idx="1">
                  <c:v>KAUN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</c:v>
                </c:pt>
              </c:numCache>
            </c:numRef>
          </c:val>
        </c:ser>
        <c:axId val="601063880"/>
        <c:axId val="601851160"/>
      </c:barChart>
      <c:catAx>
        <c:axId val="60106388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01851160"/>
        <c:crosses val="autoZero"/>
        <c:auto val="1"/>
        <c:lblAlgn val="ctr"/>
        <c:lblOffset val="100"/>
      </c:catAx>
      <c:valAx>
        <c:axId val="60185116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0106388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2008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PowerPoint]Sheet1'!$B$2:$B$3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'[Chart in Microsoft Office PowerPoint]Sheet1'!$C$1</c:f>
              <c:strCache>
                <c:ptCount val="1"/>
                <c:pt idx="0">
                  <c:v>2009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PowerPoint]Sheet1'!$C$2:$C$3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2"/>
          <c:order val="2"/>
          <c:tx>
            <c:strRef>
              <c:f>'[Chart in Microsoft Office PowerPoint]Sheet1'!$D$1</c:f>
              <c:strCache>
                <c:ptCount val="1"/>
                <c:pt idx="0">
                  <c:v>2010</c:v>
                </c:pt>
              </c:strCache>
            </c:strRef>
          </c:tx>
          <c:cat>
            <c:strRef>
              <c:f>'[Chart in Microsoft Office PowerPoint]Sheet1'!$A$2:$A$3</c:f>
              <c:strCache>
                <c:ptCount val="2"/>
                <c:pt idx="0">
                  <c:v>HEL</c:v>
                </c:pt>
                <c:pt idx="1">
                  <c:v>ESP</c:v>
                </c:pt>
              </c:strCache>
            </c:strRef>
          </c:cat>
          <c:val>
            <c:numRef>
              <c:f>'[Chart in Microsoft Office PowerPoint]Sheet1'!$D$2:$D$3</c:f>
              <c:numCache>
                <c:formatCode>General</c:formatCode>
                <c:ptCount val="2"/>
                <c:pt idx="0">
                  <c:v>3.0</c:v>
                </c:pt>
                <c:pt idx="1">
                  <c:v>4.0</c:v>
                </c:pt>
              </c:numCache>
            </c:numRef>
          </c:val>
        </c:ser>
        <c:axId val="504316776"/>
        <c:axId val="111869176"/>
      </c:barChart>
      <c:catAx>
        <c:axId val="50431677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11869176"/>
        <c:crosses val="autoZero"/>
        <c:auto val="1"/>
        <c:lblAlgn val="ctr"/>
        <c:lblOffset val="100"/>
      </c:catAx>
      <c:valAx>
        <c:axId val="11186917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0431677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2465-4308-0F4F-B2E3-BC62862C83A4}" type="datetimeFigureOut">
              <a:rPr lang="en-US" smtClean="0"/>
              <a:t>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295B-FE52-A64A-A0BB-BF55717741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2465-4308-0F4F-B2E3-BC62862C83A4}" type="datetimeFigureOut">
              <a:rPr lang="en-US" smtClean="0"/>
              <a:t>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295B-FE52-A64A-A0BB-BF55717741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2465-4308-0F4F-B2E3-BC62862C83A4}" type="datetimeFigureOut">
              <a:rPr lang="en-US" smtClean="0"/>
              <a:t>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295B-FE52-A64A-A0BB-BF55717741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2465-4308-0F4F-B2E3-BC62862C83A4}" type="datetimeFigureOut">
              <a:rPr lang="en-US" smtClean="0"/>
              <a:t>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295B-FE52-A64A-A0BB-BF55717741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2465-4308-0F4F-B2E3-BC62862C83A4}" type="datetimeFigureOut">
              <a:rPr lang="en-US" smtClean="0"/>
              <a:t>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295B-FE52-A64A-A0BB-BF55717741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2465-4308-0F4F-B2E3-BC62862C83A4}" type="datetimeFigureOut">
              <a:rPr lang="en-US" smtClean="0"/>
              <a:t>2/7/11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295B-FE52-A64A-A0BB-BF55717741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2465-4308-0F4F-B2E3-BC62862C83A4}" type="datetimeFigureOut">
              <a:rPr lang="en-US" smtClean="0"/>
              <a:t>2/7/11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295B-FE52-A64A-A0BB-BF55717741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2465-4308-0F4F-B2E3-BC62862C83A4}" type="datetimeFigureOut">
              <a:rPr lang="en-US" smtClean="0"/>
              <a:t>2/7/11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295B-FE52-A64A-A0BB-BF55717741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2465-4308-0F4F-B2E3-BC62862C83A4}" type="datetimeFigureOut">
              <a:rPr lang="en-US" smtClean="0"/>
              <a:t>2/7/11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295B-FE52-A64A-A0BB-BF55717741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2465-4308-0F4F-B2E3-BC62862C83A4}" type="datetimeFigureOut">
              <a:rPr lang="en-US" smtClean="0"/>
              <a:t>2/7/11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295B-FE52-A64A-A0BB-BF55717741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2465-4308-0F4F-B2E3-BC62862C83A4}" type="datetimeFigureOut">
              <a:rPr lang="en-US" smtClean="0"/>
              <a:t>2/7/11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295B-FE52-A64A-A0BB-BF55717741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2465-4308-0F4F-B2E3-BC62862C83A4}" type="datetimeFigureOut">
              <a:rPr lang="en-US" smtClean="0"/>
              <a:t>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295B-FE52-A64A-A0BB-BF55717741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4" Type="http://schemas.openxmlformats.org/officeDocument/2006/relationships/chart" Target="../charts/chart27.xml"/><Relationship Id="rId5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4" Type="http://schemas.openxmlformats.org/officeDocument/2006/relationships/chart" Target="../charts/chart30.xml"/><Relationship Id="rId5" Type="http://schemas.openxmlformats.org/officeDocument/2006/relationships/chart" Target="../charts/chart31.xml"/><Relationship Id="rId6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4" Type="http://schemas.openxmlformats.org/officeDocument/2006/relationships/chart" Target="../charts/chart34.xml"/><Relationship Id="rId5" Type="http://schemas.openxmlformats.org/officeDocument/2006/relationships/chart" Target="../charts/chart35.xml"/><Relationship Id="rId6" Type="http://schemas.openxmlformats.org/officeDocument/2006/relationships/chart" Target="../charts/chart36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4" Type="http://schemas.openxmlformats.org/officeDocument/2006/relationships/chart" Target="../charts/chart11.xml"/><Relationship Id="rId5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4" Type="http://schemas.openxmlformats.org/officeDocument/2006/relationships/chart" Target="../charts/chart15.xml"/><Relationship Id="rId5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4" Type="http://schemas.openxmlformats.org/officeDocument/2006/relationships/chart" Target="../charts/chart19.xml"/><Relationship Id="rId5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4" Type="http://schemas.openxmlformats.org/officeDocument/2006/relationships/chart" Target="../charts/chart23.xml"/><Relationship Id="rId5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4112509" y="76384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Vallila</a:t>
            </a:r>
            <a:endParaRPr lang="en-US" sz="1200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3951996" y="5282147"/>
            <a:ext cx="1175617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Tikkurila</a:t>
            </a:r>
            <a:endParaRPr lang="en-US" sz="1200" dirty="0" smtClean="0"/>
          </a:p>
        </p:txBody>
      </p:sp>
      <p:sp>
        <p:nvSpPr>
          <p:cNvPr id="52" name="Rounded Rectangle 51"/>
          <p:cNvSpPr/>
          <p:nvPr/>
        </p:nvSpPr>
        <p:spPr>
          <a:xfrm>
            <a:off x="3914786" y="3111364"/>
            <a:ext cx="1487318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Miehet</a:t>
            </a:r>
            <a:endParaRPr lang="en-US" sz="1200" dirty="0" smtClean="0"/>
          </a:p>
        </p:txBody>
      </p:sp>
      <p:sp>
        <p:nvSpPr>
          <p:cNvPr id="51" name="Rounded Rectangle 50"/>
          <p:cNvSpPr/>
          <p:nvPr/>
        </p:nvSpPr>
        <p:spPr>
          <a:xfrm>
            <a:off x="3960109" y="292962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Kallio</a:t>
            </a:r>
            <a:endParaRPr lang="en-US" sz="1200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4191470" y="1313995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2007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039070" y="1497657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2008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225388" y="81455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4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8" y="3497236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5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199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2559032" y="1006218"/>
            <a:ext cx="887643" cy="3066837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3771330" y="1680482"/>
            <a:ext cx="2635797" cy="1576005"/>
            <a:chOff x="3771330" y="892310"/>
            <a:chExt cx="2635797" cy="1576005"/>
          </a:xfrm>
        </p:grpSpPr>
        <p:sp>
          <p:nvSpPr>
            <p:cNvPr id="19" name="Rounded Rectangle 18"/>
            <p:cNvSpPr/>
            <p:nvPr/>
          </p:nvSpPr>
          <p:spPr>
            <a:xfrm>
              <a:off x="3781255" y="892310"/>
              <a:ext cx="107899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r>
                <a:rPr lang="en-US" sz="1200" dirty="0" err="1" smtClean="0"/>
                <a:t>Vuosi</a:t>
              </a:r>
              <a:r>
                <a:rPr lang="en-US" sz="1200" dirty="0" smtClean="0"/>
                <a:t>: 2009</a:t>
              </a:r>
              <a:endParaRPr lang="en-US" sz="1200" dirty="0" smtClean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80877" y="1246626"/>
              <a:ext cx="2626250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Koulutusaste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Ylempi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korkeakouluaste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tutkijakoulutus</a:t>
              </a:r>
              <a:endParaRPr lang="en-US" sz="1200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71330" y="2161848"/>
              <a:ext cx="134673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Sukupuoli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Naiset</a:t>
              </a:r>
              <a:endParaRPr lang="en-US" sz="1200" dirty="0" smtClean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80500" y="1808194"/>
              <a:ext cx="1385305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Ikä</a:t>
              </a:r>
              <a:r>
                <a:rPr lang="en-US" sz="1200" dirty="0" smtClean="0"/>
                <a:t>: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25-44-vuotiaat</a:t>
              </a:r>
              <a:endParaRPr lang="en-US" sz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80877" y="490915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  <a:endParaRPr lang="en-US" sz="1200" dirty="0" smtClean="0"/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flipV="1">
            <a:off x="3427956" y="644149"/>
            <a:ext cx="352921" cy="5159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7956" y="1160107"/>
            <a:ext cx="353299" cy="6736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7956" y="1160107"/>
            <a:ext cx="352921" cy="113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7956" y="1160107"/>
            <a:ext cx="352544" cy="158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7956" y="1160107"/>
            <a:ext cx="343374" cy="19431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72311" y="1680482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  <a:endParaRPr lang="en-US" sz="1200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3771933" y="2034798"/>
            <a:ext cx="2626250" cy="5107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62386" y="2950020"/>
            <a:ext cx="134673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71556" y="2596366"/>
            <a:ext cx="1385305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</a:t>
            </a:r>
            <a:r>
              <a:rPr lang="en-US" sz="1200" dirty="0" smtClean="0"/>
              <a:t> </a:t>
            </a:r>
            <a:r>
              <a:rPr lang="en-US" sz="1200" dirty="0" smtClean="0"/>
              <a:t>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1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  <a:endParaRPr lang="en-US" sz="1200" dirty="0" smtClean="0"/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>
            <a:off x="3446675" y="3919167"/>
            <a:ext cx="343373" cy="13363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flipV="1">
            <a:off x="3446675" y="1833716"/>
            <a:ext cx="325636" cy="20854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 flipV="1">
            <a:off x="3446675" y="2290187"/>
            <a:ext cx="325258" cy="16289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flipV="1">
            <a:off x="3446675" y="2749600"/>
            <a:ext cx="324881" cy="11695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 flipV="1">
            <a:off x="3446675" y="3103254"/>
            <a:ext cx="315711" cy="8159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1" idx="3"/>
            <a:endCxn id="25" idx="3"/>
          </p:cNvCxnSpPr>
          <p:nvPr/>
        </p:nvCxnSpPr>
        <p:spPr>
          <a:xfrm flipH="1">
            <a:off x="4859871" y="446196"/>
            <a:ext cx="179232" cy="197953"/>
          </a:xfrm>
          <a:prstGeom prst="bentConnector3">
            <a:avLst>
              <a:gd name="adj1" fmla="val -3086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3"/>
            <a:endCxn id="41" idx="3"/>
          </p:cNvCxnSpPr>
          <p:nvPr/>
        </p:nvCxnSpPr>
        <p:spPr>
          <a:xfrm flipH="1" flipV="1">
            <a:off x="4869042" y="5255545"/>
            <a:ext cx="258571" cy="179836"/>
          </a:xfrm>
          <a:prstGeom prst="bentConnector3">
            <a:avLst>
              <a:gd name="adj1" fmla="val -1511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3" idx="3"/>
            <a:endCxn id="25" idx="3"/>
          </p:cNvCxnSpPr>
          <p:nvPr/>
        </p:nvCxnSpPr>
        <p:spPr>
          <a:xfrm flipH="1">
            <a:off x="4859871" y="229618"/>
            <a:ext cx="331632" cy="414531"/>
          </a:xfrm>
          <a:prstGeom prst="bentConnector3">
            <a:avLst>
              <a:gd name="adj1" fmla="val -1783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02104" y="261530"/>
            <a:ext cx="1477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090022" y="5166450"/>
            <a:ext cx="1477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47" name="Rectangular Callout 46"/>
          <p:cNvSpPr/>
          <p:nvPr/>
        </p:nvSpPr>
        <p:spPr>
          <a:xfrm>
            <a:off x="5967888" y="887075"/>
            <a:ext cx="2683163" cy="1477328"/>
          </a:xfrm>
          <a:prstGeom prst="wedgeRectCallout">
            <a:avLst>
              <a:gd name="adj1" fmla="val -85602"/>
              <a:gd name="adj2" fmla="val -7645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000" dirty="0" err="1" smtClean="0"/>
              <a:t>Kallion</a:t>
            </a:r>
            <a:r>
              <a:rPr lang="en-US" sz="1000" dirty="0" smtClean="0"/>
              <a:t> </a:t>
            </a:r>
            <a:r>
              <a:rPr lang="en-US" sz="1000" dirty="0" err="1" smtClean="0"/>
              <a:t>peruspiiri</a:t>
            </a:r>
            <a:endParaRPr lang="en-US" sz="1000" dirty="0" smtClean="0"/>
          </a:p>
          <a:p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Viertotien</a:t>
            </a:r>
            <a:r>
              <a:rPr lang="en-US" sz="1000" dirty="0" smtClean="0"/>
              <a:t> (</a:t>
            </a:r>
            <a:r>
              <a:rPr lang="en-US" sz="1000" dirty="0" err="1" smtClean="0"/>
              <a:t>nyk</a:t>
            </a:r>
            <a:r>
              <a:rPr lang="en-US" sz="1000" dirty="0" smtClean="0"/>
              <a:t>. </a:t>
            </a:r>
            <a:r>
              <a:rPr lang="en-US" sz="1000" dirty="0" err="1" smtClean="0"/>
              <a:t>Hämeentien</a:t>
            </a:r>
            <a:r>
              <a:rPr lang="en-US" sz="1000" dirty="0" smtClean="0"/>
              <a:t>) </a:t>
            </a:r>
            <a:r>
              <a:rPr lang="en-US" sz="1000" dirty="0" err="1" smtClean="0"/>
              <a:t>rakentaminen</a:t>
            </a:r>
            <a:r>
              <a:rPr lang="en-US" sz="1000" dirty="0" smtClean="0"/>
              <a:t> 1850-luvulla </a:t>
            </a:r>
            <a:r>
              <a:rPr lang="en-US" sz="1000" dirty="0" err="1" smtClean="0"/>
              <a:t>Siltasaarelta</a:t>
            </a:r>
            <a:r>
              <a:rPr lang="en-US" sz="1000" dirty="0" smtClean="0"/>
              <a:t> </a:t>
            </a:r>
            <a:r>
              <a:rPr lang="en-US" sz="1000" dirty="0" err="1" smtClean="0"/>
              <a:t>Kumpulaan</a:t>
            </a:r>
            <a:r>
              <a:rPr lang="en-US" sz="1000" dirty="0" smtClean="0"/>
              <a:t> </a:t>
            </a:r>
            <a:r>
              <a:rPr lang="en-US" sz="1000" dirty="0" err="1" smtClean="0"/>
              <a:t>oli</a:t>
            </a:r>
            <a:r>
              <a:rPr lang="en-US" sz="1000" dirty="0" smtClean="0"/>
              <a:t> </a:t>
            </a:r>
            <a:r>
              <a:rPr lang="en-US" sz="1000" dirty="0" err="1" smtClean="0"/>
              <a:t>tärkeää</a:t>
            </a:r>
            <a:r>
              <a:rPr lang="en-US" sz="1000" dirty="0" smtClean="0"/>
              <a:t> </a:t>
            </a:r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kantakaupungin</a:t>
            </a:r>
            <a:r>
              <a:rPr lang="en-US" sz="1000" dirty="0" smtClean="0"/>
              <a:t> </a:t>
            </a:r>
            <a:r>
              <a:rPr lang="en-US" sz="1000" dirty="0" err="1" smtClean="0"/>
              <a:t>kehitykselle</a:t>
            </a:r>
            <a:r>
              <a:rPr lang="en-US" sz="1000" dirty="0" smtClean="0"/>
              <a:t>. </a:t>
            </a:r>
            <a:r>
              <a:rPr lang="en-US" sz="1000" dirty="0" err="1" smtClean="0"/>
              <a:t>Sen</a:t>
            </a:r>
            <a:r>
              <a:rPr lang="en-US" sz="1000" dirty="0" smtClean="0"/>
              <a:t> </a:t>
            </a:r>
            <a:r>
              <a:rPr lang="en-US" sz="1000" dirty="0" err="1" smtClean="0"/>
              <a:t>itäpuolelle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kohosi</a:t>
            </a:r>
            <a:r>
              <a:rPr lang="en-US" sz="1000" dirty="0" smtClean="0"/>
              <a:t> </a:t>
            </a:r>
            <a:r>
              <a:rPr lang="en-US" sz="1000" dirty="0" err="1" smtClean="0"/>
              <a:t>tehtaita</a:t>
            </a:r>
            <a:r>
              <a:rPr lang="en-US" sz="1000" dirty="0" smtClean="0"/>
              <a:t>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länsipuolelle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asutusta</a:t>
            </a:r>
            <a:r>
              <a:rPr lang="en-US" sz="1000" dirty="0" smtClean="0"/>
              <a:t>. </a:t>
            </a:r>
            <a:r>
              <a:rPr lang="en-US" sz="1000" dirty="0" err="1" smtClean="0"/>
              <a:t>Suomen</a:t>
            </a:r>
            <a:r>
              <a:rPr lang="en-US" sz="1000" dirty="0" smtClean="0"/>
              <a:t> </a:t>
            </a:r>
            <a:r>
              <a:rPr lang="en-US" sz="1000" dirty="0" err="1" smtClean="0"/>
              <a:t>ensimmäinen</a:t>
            </a:r>
            <a:r>
              <a:rPr lang="en-US" sz="1000" dirty="0" smtClean="0"/>
              <a:t> </a:t>
            </a:r>
            <a:r>
              <a:rPr lang="en-US" sz="1000" dirty="0" err="1" smtClean="0"/>
              <a:t>junarata</a:t>
            </a:r>
            <a:r>
              <a:rPr lang="en-US" sz="1000" dirty="0" smtClean="0"/>
              <a:t> </a:t>
            </a:r>
            <a:r>
              <a:rPr lang="en-US" sz="1000" dirty="0" err="1" smtClean="0"/>
              <a:t>Pasilasta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satamaan</a:t>
            </a:r>
            <a:r>
              <a:rPr lang="en-US" sz="1000" dirty="0" smtClean="0"/>
              <a:t> </a:t>
            </a:r>
            <a:r>
              <a:rPr lang="en-US" sz="1000" dirty="0" err="1" smtClean="0"/>
              <a:t>avattiin</a:t>
            </a:r>
            <a:r>
              <a:rPr lang="en-US" sz="1000" dirty="0" smtClean="0"/>
              <a:t> 1863,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siitä</a:t>
            </a:r>
            <a:r>
              <a:rPr lang="en-US" sz="1000" dirty="0" smtClean="0"/>
              <a:t> </a:t>
            </a:r>
            <a:r>
              <a:rPr lang="en-US" sz="1000" dirty="0" err="1" smtClean="0"/>
              <a:t>alkoi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voimakas</a:t>
            </a:r>
            <a:r>
              <a:rPr lang="en-US" sz="1000" dirty="0" smtClean="0"/>
              <a:t> </a:t>
            </a:r>
            <a:r>
              <a:rPr lang="en-US" sz="1000" dirty="0" err="1" smtClean="0"/>
              <a:t>kasvu</a:t>
            </a:r>
            <a:r>
              <a:rPr lang="en-US" sz="1000" dirty="0" smtClean="0"/>
              <a:t>. </a:t>
            </a:r>
          </a:p>
          <a:p>
            <a:r>
              <a:rPr lang="en-US" sz="1000" dirty="0" smtClean="0"/>
              <a:t>...</a:t>
            </a:r>
            <a:endParaRPr lang="en-US" sz="1000" dirty="0"/>
          </a:p>
        </p:txBody>
      </p:sp>
      <p:sp>
        <p:nvSpPr>
          <p:cNvPr id="48" name="Rectangular Callout 47"/>
          <p:cNvSpPr/>
          <p:nvPr/>
        </p:nvSpPr>
        <p:spPr>
          <a:xfrm>
            <a:off x="6120288" y="293523"/>
            <a:ext cx="2683163" cy="1323439"/>
          </a:xfrm>
          <a:prstGeom prst="wedgeRectCallout">
            <a:avLst>
              <a:gd name="adj1" fmla="val -88805"/>
              <a:gd name="adj2" fmla="val -620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000" dirty="0" smtClean="0"/>
              <a:t>Wikipedia: </a:t>
            </a:r>
            <a:r>
              <a:rPr lang="en-US" sz="1000" dirty="0" err="1" smtClean="0"/>
              <a:t>Vallila</a:t>
            </a:r>
            <a:r>
              <a:rPr lang="en-US" sz="1000" dirty="0" smtClean="0"/>
              <a:t> on </a:t>
            </a:r>
            <a:r>
              <a:rPr lang="en-US" sz="1000" dirty="0" err="1" smtClean="0"/>
              <a:t>pohjoisimpia</a:t>
            </a:r>
            <a:r>
              <a:rPr lang="en-US" sz="1000" dirty="0" smtClean="0"/>
              <a:t> </a:t>
            </a:r>
            <a:r>
              <a:rPr lang="en-US" sz="1000" dirty="0" err="1" smtClean="0"/>
              <a:t>Helsingin</a:t>
            </a:r>
            <a:r>
              <a:rPr lang="en-US" sz="1000" dirty="0" smtClean="0"/>
              <a:t> </a:t>
            </a:r>
            <a:r>
              <a:rPr lang="en-US" sz="1000" dirty="0" err="1" smtClean="0"/>
              <a:t>kantakaupunkiin</a:t>
            </a:r>
            <a:r>
              <a:rPr lang="en-US" sz="1000" dirty="0" smtClean="0"/>
              <a:t> </a:t>
            </a:r>
            <a:r>
              <a:rPr lang="en-US" sz="1000" dirty="0" err="1" smtClean="0"/>
              <a:t>kuuluvia</a:t>
            </a:r>
            <a:r>
              <a:rPr lang="en-US" sz="1000" dirty="0" smtClean="0"/>
              <a:t> </a:t>
            </a:r>
            <a:r>
              <a:rPr lang="en-US" sz="1000" dirty="0" err="1" smtClean="0"/>
              <a:t>kaupunginosia</a:t>
            </a:r>
            <a:r>
              <a:rPr lang="en-US" sz="1000" dirty="0" smtClean="0"/>
              <a:t>. </a:t>
            </a:r>
            <a:r>
              <a:rPr lang="en-US" sz="1000" dirty="0" err="1" smtClean="0"/>
              <a:t>Vallilan</a:t>
            </a:r>
            <a:r>
              <a:rPr lang="en-US" sz="1000" dirty="0" smtClean="0"/>
              <a:t> </a:t>
            </a:r>
            <a:r>
              <a:rPr lang="en-US" sz="1000" dirty="0" err="1" smtClean="0"/>
              <a:t>pohjoispuolelle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jää</a:t>
            </a:r>
            <a:r>
              <a:rPr lang="en-US" sz="1000" dirty="0" smtClean="0"/>
              <a:t> </a:t>
            </a:r>
            <a:r>
              <a:rPr lang="en-US" sz="1000" dirty="0" err="1" smtClean="0"/>
              <a:t>Kumpula</a:t>
            </a:r>
            <a:r>
              <a:rPr lang="en-US" sz="1000" dirty="0" smtClean="0"/>
              <a:t>, </a:t>
            </a:r>
            <a:r>
              <a:rPr lang="en-US" sz="1000" dirty="0" err="1" smtClean="0"/>
              <a:t>eteläpuolelle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Alppiharju</a:t>
            </a:r>
            <a:r>
              <a:rPr lang="en-US" sz="1000" dirty="0" smtClean="0"/>
              <a:t>, </a:t>
            </a:r>
            <a:r>
              <a:rPr lang="en-US" sz="1000" dirty="0" err="1" smtClean="0"/>
              <a:t>itäpuolelle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Hermanni</a:t>
            </a:r>
            <a:r>
              <a:rPr lang="en-US" sz="1000" dirty="0" smtClean="0"/>
              <a:t>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länsipuolelle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Pasila</a:t>
            </a:r>
            <a:r>
              <a:rPr lang="en-US" sz="1000" dirty="0" smtClean="0"/>
              <a:t>. </a:t>
            </a:r>
            <a:r>
              <a:rPr lang="en-US" sz="1000" dirty="0" err="1" smtClean="0"/>
              <a:t>Rajana</a:t>
            </a:r>
            <a:r>
              <a:rPr lang="en-US" sz="1000" dirty="0" smtClean="0"/>
              <a:t> </a:t>
            </a:r>
            <a:r>
              <a:rPr lang="en-US" sz="1000" dirty="0" err="1" smtClean="0"/>
              <a:t>Hermannia</a:t>
            </a:r>
            <a:r>
              <a:rPr lang="en-US" sz="1000" dirty="0" smtClean="0"/>
              <a:t> </a:t>
            </a:r>
            <a:r>
              <a:rPr lang="en-US" sz="1000" dirty="0" err="1" smtClean="0"/>
              <a:t>vastaan</a:t>
            </a:r>
            <a:r>
              <a:rPr lang="en-US" sz="1000" dirty="0" smtClean="0"/>
              <a:t> on </a:t>
            </a:r>
            <a:r>
              <a:rPr lang="en-US" sz="1000" dirty="0" err="1" smtClean="0"/>
              <a:t>Hämeentie</a:t>
            </a:r>
            <a:r>
              <a:rPr lang="en-US" sz="1000" dirty="0" smtClean="0"/>
              <a:t>, </a:t>
            </a:r>
            <a:r>
              <a:rPr lang="en-US" sz="1000" dirty="0" err="1" smtClean="0"/>
              <a:t>Alppiharjua</a:t>
            </a:r>
            <a:r>
              <a:rPr lang="en-US" sz="1000" dirty="0" smtClean="0"/>
              <a:t> </a:t>
            </a:r>
            <a:r>
              <a:rPr lang="en-US" sz="1000" dirty="0" err="1" smtClean="0"/>
              <a:t>vastaan</a:t>
            </a:r>
            <a:r>
              <a:rPr lang="en-US" sz="1000" dirty="0" smtClean="0"/>
              <a:t> </a:t>
            </a:r>
            <a:r>
              <a:rPr lang="en-US" sz="1000" dirty="0" err="1" smtClean="0"/>
              <a:t>Aleksis</a:t>
            </a:r>
            <a:r>
              <a:rPr lang="en-US" sz="1000" dirty="0" smtClean="0"/>
              <a:t> </a:t>
            </a:r>
            <a:r>
              <a:rPr lang="en-US" sz="1000" dirty="0" err="1" smtClean="0"/>
              <a:t>Kiven</a:t>
            </a:r>
            <a:r>
              <a:rPr lang="en-US" sz="1000" dirty="0" smtClean="0"/>
              <a:t> </a:t>
            </a:r>
            <a:r>
              <a:rPr lang="en-US" sz="1000" dirty="0" err="1" smtClean="0"/>
              <a:t>katu</a:t>
            </a:r>
            <a:r>
              <a:rPr lang="en-US" sz="1000" dirty="0" smtClean="0"/>
              <a:t>. </a:t>
            </a:r>
          </a:p>
          <a:p>
            <a:r>
              <a:rPr lang="en-US" sz="1000" dirty="0" smtClean="0"/>
              <a:t>...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53" grpId="0" animBg="1"/>
      <p:bldP spid="52" grpId="0" animBg="1"/>
      <p:bldP spid="51" grpId="0" animBg="1"/>
      <p:bldP spid="50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Elbow Connector 56"/>
          <p:cNvCxnSpPr>
            <a:stCxn id="53" idx="3"/>
            <a:endCxn id="41" idx="3"/>
          </p:cNvCxnSpPr>
          <p:nvPr/>
        </p:nvCxnSpPr>
        <p:spPr>
          <a:xfrm flipH="1" flipV="1">
            <a:off x="4869042" y="5255545"/>
            <a:ext cx="258571" cy="179836"/>
          </a:xfrm>
          <a:prstGeom prst="bentConnector3">
            <a:avLst>
              <a:gd name="adj1" fmla="val -1511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090022" y="5166450"/>
            <a:ext cx="1477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832" y="3265486"/>
            <a:ext cx="2868678" cy="2851853"/>
          </a:xfrm>
          <a:prstGeom prst="rect">
            <a:avLst/>
          </a:prstGeom>
        </p:spPr>
      </p:pic>
      <p:sp>
        <p:nvSpPr>
          <p:cNvPr id="63" name="Rounded Rectangle 62"/>
          <p:cNvSpPr/>
          <p:nvPr/>
        </p:nvSpPr>
        <p:spPr>
          <a:xfrm>
            <a:off x="4112509" y="76384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Vallila</a:t>
            </a:r>
            <a:endParaRPr lang="en-US" sz="1200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3951996" y="5282147"/>
            <a:ext cx="1175617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Tikkurila</a:t>
            </a:r>
            <a:endParaRPr lang="en-US" sz="1200" dirty="0" smtClean="0"/>
          </a:p>
        </p:txBody>
      </p:sp>
      <p:sp>
        <p:nvSpPr>
          <p:cNvPr id="52" name="Rounded Rectangle 51"/>
          <p:cNvSpPr/>
          <p:nvPr/>
        </p:nvSpPr>
        <p:spPr>
          <a:xfrm>
            <a:off x="3914786" y="3111364"/>
            <a:ext cx="1487318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Miehet</a:t>
            </a:r>
            <a:endParaRPr lang="en-US" sz="1200" dirty="0" smtClean="0"/>
          </a:p>
        </p:txBody>
      </p:sp>
      <p:sp>
        <p:nvSpPr>
          <p:cNvPr id="51" name="Rounded Rectangle 50"/>
          <p:cNvSpPr/>
          <p:nvPr/>
        </p:nvSpPr>
        <p:spPr>
          <a:xfrm>
            <a:off x="3960109" y="292962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Kallio</a:t>
            </a:r>
            <a:endParaRPr lang="en-US" sz="1200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4191470" y="1313995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2007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039070" y="1497657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2008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225388" y="81455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4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8" y="3497236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5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199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2559032" y="1006218"/>
            <a:ext cx="887643" cy="3066837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3771330" y="1680482"/>
            <a:ext cx="2635797" cy="1576005"/>
            <a:chOff x="3771330" y="892310"/>
            <a:chExt cx="2635797" cy="1576005"/>
          </a:xfrm>
        </p:grpSpPr>
        <p:sp>
          <p:nvSpPr>
            <p:cNvPr id="19" name="Rounded Rectangle 18"/>
            <p:cNvSpPr/>
            <p:nvPr/>
          </p:nvSpPr>
          <p:spPr>
            <a:xfrm>
              <a:off x="3781255" y="892310"/>
              <a:ext cx="107899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r>
                <a:rPr lang="en-US" sz="1200" dirty="0" err="1" smtClean="0"/>
                <a:t>Vuosi</a:t>
              </a:r>
              <a:r>
                <a:rPr lang="en-US" sz="1200" dirty="0" smtClean="0"/>
                <a:t>: 2009</a:t>
              </a:r>
              <a:endParaRPr lang="en-US" sz="1200" dirty="0" smtClean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80877" y="1246626"/>
              <a:ext cx="2626250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Koulutusaste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Ylempi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korkeakouluaste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tutkijakoulutus</a:t>
              </a:r>
              <a:endParaRPr lang="en-US" sz="1200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71330" y="2161848"/>
              <a:ext cx="134673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Sukupuoli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Naiset</a:t>
              </a:r>
              <a:endParaRPr lang="en-US" sz="1200" dirty="0" smtClean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80500" y="1808194"/>
              <a:ext cx="1385305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Ikä</a:t>
              </a:r>
              <a:r>
                <a:rPr lang="en-US" sz="1200" dirty="0" smtClean="0"/>
                <a:t>: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25-44-vuotiaat</a:t>
              </a:r>
              <a:endParaRPr lang="en-US" sz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80877" y="490915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  <a:endParaRPr lang="en-US" sz="1200" dirty="0" smtClean="0"/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flipV="1">
            <a:off x="3427956" y="644149"/>
            <a:ext cx="352921" cy="5159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7956" y="1160107"/>
            <a:ext cx="353299" cy="6736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7956" y="1160107"/>
            <a:ext cx="352921" cy="113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7956" y="1160107"/>
            <a:ext cx="352544" cy="158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7956" y="1160107"/>
            <a:ext cx="343374" cy="19431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72311" y="1680482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  <a:endParaRPr lang="en-US" sz="1200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3771933" y="2034798"/>
            <a:ext cx="2626250" cy="5107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62386" y="2950020"/>
            <a:ext cx="134673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71556" y="2596366"/>
            <a:ext cx="1385305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</a:t>
            </a:r>
            <a:r>
              <a:rPr lang="en-US" sz="1200" dirty="0" smtClean="0"/>
              <a:t> </a:t>
            </a:r>
            <a:r>
              <a:rPr lang="en-US" sz="1200" dirty="0" smtClean="0"/>
              <a:t>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1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  <a:endParaRPr lang="en-US" sz="1200" dirty="0" smtClean="0"/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>
            <a:off x="3446675" y="3919167"/>
            <a:ext cx="343373" cy="13363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flipV="1">
            <a:off x="3446675" y="1833716"/>
            <a:ext cx="325636" cy="20854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 flipV="1">
            <a:off x="3446675" y="2290187"/>
            <a:ext cx="325258" cy="16289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flipV="1">
            <a:off x="3446675" y="2749600"/>
            <a:ext cx="324881" cy="11695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 flipV="1">
            <a:off x="3446675" y="3103254"/>
            <a:ext cx="315711" cy="8159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1" idx="3"/>
            <a:endCxn id="25" idx="3"/>
          </p:cNvCxnSpPr>
          <p:nvPr/>
        </p:nvCxnSpPr>
        <p:spPr>
          <a:xfrm flipH="1">
            <a:off x="4859871" y="446196"/>
            <a:ext cx="179232" cy="197953"/>
          </a:xfrm>
          <a:prstGeom prst="bentConnector3">
            <a:avLst>
              <a:gd name="adj1" fmla="val -3086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3" idx="3"/>
            <a:endCxn id="25" idx="3"/>
          </p:cNvCxnSpPr>
          <p:nvPr/>
        </p:nvCxnSpPr>
        <p:spPr>
          <a:xfrm flipH="1">
            <a:off x="4859871" y="229618"/>
            <a:ext cx="331632" cy="414531"/>
          </a:xfrm>
          <a:prstGeom prst="bentConnector3">
            <a:avLst>
              <a:gd name="adj1" fmla="val -1783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02104" y="261530"/>
            <a:ext cx="1477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47" name="Rectangular Callout 46"/>
          <p:cNvSpPr/>
          <p:nvPr/>
        </p:nvSpPr>
        <p:spPr>
          <a:xfrm>
            <a:off x="5967888" y="887075"/>
            <a:ext cx="2683163" cy="1477328"/>
          </a:xfrm>
          <a:prstGeom prst="wedgeRectCallout">
            <a:avLst>
              <a:gd name="adj1" fmla="val -85602"/>
              <a:gd name="adj2" fmla="val -7645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000" dirty="0" err="1" smtClean="0"/>
              <a:t>Kallion</a:t>
            </a:r>
            <a:r>
              <a:rPr lang="en-US" sz="1000" dirty="0" smtClean="0"/>
              <a:t> </a:t>
            </a:r>
            <a:r>
              <a:rPr lang="en-US" sz="1000" dirty="0" err="1" smtClean="0"/>
              <a:t>peruspiiri</a:t>
            </a:r>
            <a:endParaRPr lang="en-US" sz="1000" dirty="0" smtClean="0"/>
          </a:p>
          <a:p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Viertotien</a:t>
            </a:r>
            <a:r>
              <a:rPr lang="en-US" sz="1000" dirty="0" smtClean="0"/>
              <a:t> (</a:t>
            </a:r>
            <a:r>
              <a:rPr lang="en-US" sz="1000" dirty="0" err="1" smtClean="0"/>
              <a:t>nyk</a:t>
            </a:r>
            <a:r>
              <a:rPr lang="en-US" sz="1000" dirty="0" smtClean="0"/>
              <a:t>. </a:t>
            </a:r>
            <a:r>
              <a:rPr lang="en-US" sz="1000" dirty="0" err="1" smtClean="0"/>
              <a:t>Hämeentien</a:t>
            </a:r>
            <a:r>
              <a:rPr lang="en-US" sz="1000" dirty="0" smtClean="0"/>
              <a:t>) </a:t>
            </a:r>
            <a:r>
              <a:rPr lang="en-US" sz="1000" dirty="0" err="1" smtClean="0"/>
              <a:t>rakentaminen</a:t>
            </a:r>
            <a:r>
              <a:rPr lang="en-US" sz="1000" dirty="0" smtClean="0"/>
              <a:t> 1850-luvulla </a:t>
            </a:r>
            <a:r>
              <a:rPr lang="en-US" sz="1000" dirty="0" err="1" smtClean="0"/>
              <a:t>Siltasaarelta</a:t>
            </a:r>
            <a:r>
              <a:rPr lang="en-US" sz="1000" dirty="0" smtClean="0"/>
              <a:t> </a:t>
            </a:r>
            <a:r>
              <a:rPr lang="en-US" sz="1000" dirty="0" err="1" smtClean="0"/>
              <a:t>Kumpulaan</a:t>
            </a:r>
            <a:r>
              <a:rPr lang="en-US" sz="1000" dirty="0" smtClean="0"/>
              <a:t> </a:t>
            </a:r>
            <a:r>
              <a:rPr lang="en-US" sz="1000" dirty="0" err="1" smtClean="0"/>
              <a:t>oli</a:t>
            </a:r>
            <a:r>
              <a:rPr lang="en-US" sz="1000" dirty="0" smtClean="0"/>
              <a:t> </a:t>
            </a:r>
            <a:r>
              <a:rPr lang="en-US" sz="1000" dirty="0" err="1" smtClean="0"/>
              <a:t>tärkeää</a:t>
            </a:r>
            <a:r>
              <a:rPr lang="en-US" sz="1000" dirty="0" smtClean="0"/>
              <a:t> </a:t>
            </a:r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kantakaupungin</a:t>
            </a:r>
            <a:r>
              <a:rPr lang="en-US" sz="1000" dirty="0" smtClean="0"/>
              <a:t> </a:t>
            </a:r>
            <a:r>
              <a:rPr lang="en-US" sz="1000" dirty="0" err="1" smtClean="0"/>
              <a:t>kehitykselle</a:t>
            </a:r>
            <a:r>
              <a:rPr lang="en-US" sz="1000" dirty="0" smtClean="0"/>
              <a:t>. </a:t>
            </a:r>
            <a:r>
              <a:rPr lang="en-US" sz="1000" dirty="0" err="1" smtClean="0"/>
              <a:t>Sen</a:t>
            </a:r>
            <a:r>
              <a:rPr lang="en-US" sz="1000" dirty="0" smtClean="0"/>
              <a:t> </a:t>
            </a:r>
            <a:r>
              <a:rPr lang="en-US" sz="1000" dirty="0" err="1" smtClean="0"/>
              <a:t>itäpuolelle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kohosi</a:t>
            </a:r>
            <a:r>
              <a:rPr lang="en-US" sz="1000" dirty="0" smtClean="0"/>
              <a:t> </a:t>
            </a:r>
            <a:r>
              <a:rPr lang="en-US" sz="1000" dirty="0" err="1" smtClean="0"/>
              <a:t>tehtaita</a:t>
            </a:r>
            <a:r>
              <a:rPr lang="en-US" sz="1000" dirty="0" smtClean="0"/>
              <a:t>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länsipuolelle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asutusta</a:t>
            </a:r>
            <a:r>
              <a:rPr lang="en-US" sz="1000" dirty="0" smtClean="0"/>
              <a:t>. </a:t>
            </a:r>
            <a:r>
              <a:rPr lang="en-US" sz="1000" dirty="0" err="1" smtClean="0"/>
              <a:t>Suomen</a:t>
            </a:r>
            <a:r>
              <a:rPr lang="en-US" sz="1000" dirty="0" smtClean="0"/>
              <a:t> </a:t>
            </a:r>
            <a:r>
              <a:rPr lang="en-US" sz="1000" dirty="0" err="1" smtClean="0"/>
              <a:t>ensimmäinen</a:t>
            </a:r>
            <a:r>
              <a:rPr lang="en-US" sz="1000" dirty="0" smtClean="0"/>
              <a:t> </a:t>
            </a:r>
            <a:r>
              <a:rPr lang="en-US" sz="1000" dirty="0" err="1" smtClean="0"/>
              <a:t>junarata</a:t>
            </a:r>
            <a:r>
              <a:rPr lang="en-US" sz="1000" dirty="0" smtClean="0"/>
              <a:t> </a:t>
            </a:r>
            <a:r>
              <a:rPr lang="en-US" sz="1000" dirty="0" err="1" smtClean="0"/>
              <a:t>Pasilasta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satamaan</a:t>
            </a:r>
            <a:r>
              <a:rPr lang="en-US" sz="1000" dirty="0" smtClean="0"/>
              <a:t> </a:t>
            </a:r>
            <a:r>
              <a:rPr lang="en-US" sz="1000" dirty="0" err="1" smtClean="0"/>
              <a:t>avattiin</a:t>
            </a:r>
            <a:r>
              <a:rPr lang="en-US" sz="1000" dirty="0" smtClean="0"/>
              <a:t> 1863,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siitä</a:t>
            </a:r>
            <a:r>
              <a:rPr lang="en-US" sz="1000" dirty="0" smtClean="0"/>
              <a:t> </a:t>
            </a:r>
            <a:r>
              <a:rPr lang="en-US" sz="1000" dirty="0" err="1" smtClean="0"/>
              <a:t>alkoi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voimakas</a:t>
            </a:r>
            <a:r>
              <a:rPr lang="en-US" sz="1000" dirty="0" smtClean="0"/>
              <a:t> </a:t>
            </a:r>
            <a:r>
              <a:rPr lang="en-US" sz="1000" dirty="0" err="1" smtClean="0"/>
              <a:t>kasvu</a:t>
            </a:r>
            <a:r>
              <a:rPr lang="en-US" sz="1000" dirty="0" smtClean="0"/>
              <a:t>. </a:t>
            </a:r>
          </a:p>
          <a:p>
            <a:r>
              <a:rPr lang="en-US" sz="1000" dirty="0" smtClean="0"/>
              <a:t>...</a:t>
            </a:r>
            <a:endParaRPr lang="en-US" sz="1000" dirty="0"/>
          </a:p>
        </p:txBody>
      </p:sp>
      <p:sp>
        <p:nvSpPr>
          <p:cNvPr id="48" name="Rectangular Callout 47"/>
          <p:cNvSpPr/>
          <p:nvPr/>
        </p:nvSpPr>
        <p:spPr>
          <a:xfrm>
            <a:off x="6120288" y="293523"/>
            <a:ext cx="2683163" cy="1323439"/>
          </a:xfrm>
          <a:prstGeom prst="wedgeRectCallout">
            <a:avLst>
              <a:gd name="adj1" fmla="val -88805"/>
              <a:gd name="adj2" fmla="val -620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000" dirty="0" smtClean="0"/>
              <a:t>Wikipedia: </a:t>
            </a:r>
            <a:r>
              <a:rPr lang="en-US" sz="1000" dirty="0" err="1" smtClean="0"/>
              <a:t>Vallila</a:t>
            </a:r>
            <a:r>
              <a:rPr lang="en-US" sz="1000" dirty="0" smtClean="0"/>
              <a:t> on </a:t>
            </a:r>
            <a:r>
              <a:rPr lang="en-US" sz="1000" dirty="0" err="1" smtClean="0"/>
              <a:t>pohjoisimpia</a:t>
            </a:r>
            <a:r>
              <a:rPr lang="en-US" sz="1000" dirty="0" smtClean="0"/>
              <a:t> </a:t>
            </a:r>
            <a:r>
              <a:rPr lang="en-US" sz="1000" dirty="0" err="1" smtClean="0"/>
              <a:t>Helsingin</a:t>
            </a:r>
            <a:r>
              <a:rPr lang="en-US" sz="1000" dirty="0" smtClean="0"/>
              <a:t> </a:t>
            </a:r>
            <a:r>
              <a:rPr lang="en-US" sz="1000" dirty="0" err="1" smtClean="0"/>
              <a:t>kantakaupunkiin</a:t>
            </a:r>
            <a:r>
              <a:rPr lang="en-US" sz="1000" dirty="0" smtClean="0"/>
              <a:t> </a:t>
            </a:r>
            <a:r>
              <a:rPr lang="en-US" sz="1000" dirty="0" err="1" smtClean="0"/>
              <a:t>kuuluvia</a:t>
            </a:r>
            <a:r>
              <a:rPr lang="en-US" sz="1000" dirty="0" smtClean="0"/>
              <a:t> </a:t>
            </a:r>
            <a:r>
              <a:rPr lang="en-US" sz="1000" dirty="0" err="1" smtClean="0"/>
              <a:t>kaupunginosia</a:t>
            </a:r>
            <a:r>
              <a:rPr lang="en-US" sz="1000" dirty="0" smtClean="0"/>
              <a:t>. </a:t>
            </a:r>
            <a:r>
              <a:rPr lang="en-US" sz="1000" dirty="0" err="1" smtClean="0"/>
              <a:t>Vallilan</a:t>
            </a:r>
            <a:r>
              <a:rPr lang="en-US" sz="1000" dirty="0" smtClean="0"/>
              <a:t> </a:t>
            </a:r>
            <a:r>
              <a:rPr lang="en-US" sz="1000" dirty="0" err="1" smtClean="0"/>
              <a:t>pohjoispuolelle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jää</a:t>
            </a:r>
            <a:r>
              <a:rPr lang="en-US" sz="1000" dirty="0" smtClean="0"/>
              <a:t> </a:t>
            </a:r>
            <a:r>
              <a:rPr lang="en-US" sz="1000" dirty="0" err="1" smtClean="0"/>
              <a:t>Kumpula</a:t>
            </a:r>
            <a:r>
              <a:rPr lang="en-US" sz="1000" dirty="0" smtClean="0"/>
              <a:t>, </a:t>
            </a:r>
            <a:r>
              <a:rPr lang="en-US" sz="1000" dirty="0" err="1" smtClean="0"/>
              <a:t>eteläpuolelle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Alppiharju</a:t>
            </a:r>
            <a:r>
              <a:rPr lang="en-US" sz="1000" dirty="0" smtClean="0"/>
              <a:t>, </a:t>
            </a:r>
            <a:r>
              <a:rPr lang="en-US" sz="1000" dirty="0" err="1" smtClean="0"/>
              <a:t>itäpuolelle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Hermanni</a:t>
            </a:r>
            <a:r>
              <a:rPr lang="en-US" sz="1000" dirty="0" smtClean="0"/>
              <a:t>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länsipuolelle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Pasila</a:t>
            </a:r>
            <a:r>
              <a:rPr lang="en-US" sz="1000" dirty="0" smtClean="0"/>
              <a:t>. </a:t>
            </a:r>
            <a:r>
              <a:rPr lang="en-US" sz="1000" dirty="0" err="1" smtClean="0"/>
              <a:t>Rajana</a:t>
            </a:r>
            <a:r>
              <a:rPr lang="en-US" sz="1000" dirty="0" smtClean="0"/>
              <a:t> </a:t>
            </a:r>
            <a:r>
              <a:rPr lang="en-US" sz="1000" dirty="0" err="1" smtClean="0"/>
              <a:t>Hermannia</a:t>
            </a:r>
            <a:r>
              <a:rPr lang="en-US" sz="1000" dirty="0" smtClean="0"/>
              <a:t> </a:t>
            </a:r>
            <a:r>
              <a:rPr lang="en-US" sz="1000" dirty="0" err="1" smtClean="0"/>
              <a:t>vastaan</a:t>
            </a:r>
            <a:r>
              <a:rPr lang="en-US" sz="1000" dirty="0" smtClean="0"/>
              <a:t> on </a:t>
            </a:r>
            <a:r>
              <a:rPr lang="en-US" sz="1000" dirty="0" err="1" smtClean="0"/>
              <a:t>Hämeentie</a:t>
            </a:r>
            <a:r>
              <a:rPr lang="en-US" sz="1000" dirty="0" smtClean="0"/>
              <a:t>, </a:t>
            </a:r>
            <a:r>
              <a:rPr lang="en-US" sz="1000" dirty="0" err="1" smtClean="0"/>
              <a:t>Alppiharjua</a:t>
            </a:r>
            <a:r>
              <a:rPr lang="en-US" sz="1000" dirty="0" smtClean="0"/>
              <a:t> </a:t>
            </a:r>
            <a:r>
              <a:rPr lang="en-US" sz="1000" dirty="0" err="1" smtClean="0"/>
              <a:t>vastaan</a:t>
            </a:r>
            <a:r>
              <a:rPr lang="en-US" sz="1000" dirty="0" smtClean="0"/>
              <a:t> </a:t>
            </a:r>
            <a:r>
              <a:rPr lang="en-US" sz="1000" dirty="0" err="1" smtClean="0"/>
              <a:t>Aleksis</a:t>
            </a:r>
            <a:r>
              <a:rPr lang="en-US" sz="1000" dirty="0" smtClean="0"/>
              <a:t> </a:t>
            </a:r>
            <a:r>
              <a:rPr lang="en-US" sz="1000" dirty="0" err="1" smtClean="0"/>
              <a:t>Kiven</a:t>
            </a:r>
            <a:r>
              <a:rPr lang="en-US" sz="1000" dirty="0" smtClean="0"/>
              <a:t> </a:t>
            </a:r>
            <a:r>
              <a:rPr lang="en-US" sz="1000" dirty="0" err="1" smtClean="0"/>
              <a:t>katu</a:t>
            </a:r>
            <a:r>
              <a:rPr lang="en-US" sz="1000" dirty="0" smtClean="0"/>
              <a:t>. </a:t>
            </a:r>
          </a:p>
          <a:p>
            <a:r>
              <a:rPr lang="en-US" sz="1000" dirty="0" smtClean="0"/>
              <a:t>...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53" grpId="0" animBg="1"/>
      <p:bldP spid="52" grpId="0" animBg="1"/>
      <p:bldP spid="51" grpId="0" animBg="1"/>
      <p:bldP spid="50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Elbow Connector 56"/>
          <p:cNvCxnSpPr>
            <a:stCxn id="53" idx="3"/>
            <a:endCxn id="41" idx="3"/>
          </p:cNvCxnSpPr>
          <p:nvPr/>
        </p:nvCxnSpPr>
        <p:spPr>
          <a:xfrm flipH="1" flipV="1">
            <a:off x="4869042" y="5255545"/>
            <a:ext cx="258571" cy="179836"/>
          </a:xfrm>
          <a:prstGeom prst="bentConnector3">
            <a:avLst>
              <a:gd name="adj1" fmla="val -1511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090022" y="5166450"/>
            <a:ext cx="1477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832" y="3265486"/>
            <a:ext cx="2868678" cy="2851853"/>
          </a:xfrm>
          <a:prstGeom prst="rect">
            <a:avLst/>
          </a:prstGeom>
        </p:spPr>
      </p:pic>
      <p:sp>
        <p:nvSpPr>
          <p:cNvPr id="63" name="Rounded Rectangle 62"/>
          <p:cNvSpPr/>
          <p:nvPr/>
        </p:nvSpPr>
        <p:spPr>
          <a:xfrm>
            <a:off x="4112509" y="76384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Vallila</a:t>
            </a:r>
            <a:endParaRPr lang="en-US" sz="1200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3951996" y="5282147"/>
            <a:ext cx="1175617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Tikkurila</a:t>
            </a:r>
            <a:endParaRPr lang="en-US" sz="1200" dirty="0" smtClean="0"/>
          </a:p>
        </p:txBody>
      </p:sp>
      <p:sp>
        <p:nvSpPr>
          <p:cNvPr id="52" name="Rounded Rectangle 51"/>
          <p:cNvSpPr/>
          <p:nvPr/>
        </p:nvSpPr>
        <p:spPr>
          <a:xfrm>
            <a:off x="3914786" y="3111364"/>
            <a:ext cx="1487318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Miehet</a:t>
            </a:r>
            <a:endParaRPr lang="en-US" sz="1200" dirty="0" smtClean="0"/>
          </a:p>
        </p:txBody>
      </p:sp>
      <p:sp>
        <p:nvSpPr>
          <p:cNvPr id="51" name="Rounded Rectangle 50"/>
          <p:cNvSpPr/>
          <p:nvPr/>
        </p:nvSpPr>
        <p:spPr>
          <a:xfrm>
            <a:off x="3960109" y="292962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Kallio</a:t>
            </a:r>
            <a:endParaRPr lang="en-US" sz="1200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4191470" y="1313995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2007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039070" y="1497657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2008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225388" y="81455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4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8" y="3497236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5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199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2559032" y="1006218"/>
            <a:ext cx="887643" cy="3066837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3771330" y="1680482"/>
            <a:ext cx="2635797" cy="1576005"/>
            <a:chOff x="3771330" y="892310"/>
            <a:chExt cx="2635797" cy="1576005"/>
          </a:xfrm>
        </p:grpSpPr>
        <p:sp>
          <p:nvSpPr>
            <p:cNvPr id="19" name="Rounded Rectangle 18"/>
            <p:cNvSpPr/>
            <p:nvPr/>
          </p:nvSpPr>
          <p:spPr>
            <a:xfrm>
              <a:off x="3781255" y="892310"/>
              <a:ext cx="107899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r>
                <a:rPr lang="en-US" sz="1200" dirty="0" err="1" smtClean="0"/>
                <a:t>Vuosi</a:t>
              </a:r>
              <a:r>
                <a:rPr lang="en-US" sz="1200" dirty="0" smtClean="0"/>
                <a:t>: 2009</a:t>
              </a:r>
              <a:endParaRPr lang="en-US" sz="1200" dirty="0" smtClean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80877" y="1246626"/>
              <a:ext cx="2626250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Koulutusaste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Ylempi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korkeakouluaste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tutkijakoulutus</a:t>
              </a:r>
              <a:endParaRPr lang="en-US" sz="1200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71330" y="2161848"/>
              <a:ext cx="134673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Sukupuoli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Naiset</a:t>
              </a:r>
              <a:endParaRPr lang="en-US" sz="1200" dirty="0" smtClean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80500" y="1808194"/>
              <a:ext cx="1385305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Ikä</a:t>
              </a:r>
              <a:r>
                <a:rPr lang="en-US" sz="1200" dirty="0" smtClean="0"/>
                <a:t>: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25-44-vuotiaat</a:t>
              </a:r>
              <a:endParaRPr lang="en-US" sz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80877" y="490915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  <a:endParaRPr lang="en-US" sz="1200" dirty="0" smtClean="0"/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flipV="1">
            <a:off x="3427956" y="644149"/>
            <a:ext cx="352921" cy="5159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7956" y="1160107"/>
            <a:ext cx="353299" cy="6736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7956" y="1160107"/>
            <a:ext cx="352921" cy="113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7956" y="1160107"/>
            <a:ext cx="352544" cy="158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7956" y="1160107"/>
            <a:ext cx="343374" cy="19431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72311" y="1680482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  <a:endParaRPr lang="en-US" sz="1200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3771933" y="2034798"/>
            <a:ext cx="2626250" cy="5107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62386" y="2950020"/>
            <a:ext cx="134673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71556" y="2596366"/>
            <a:ext cx="1385305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</a:t>
            </a:r>
            <a:r>
              <a:rPr lang="en-US" sz="1200" dirty="0" smtClean="0"/>
              <a:t> </a:t>
            </a:r>
            <a:r>
              <a:rPr lang="en-US" sz="1200" dirty="0" smtClean="0"/>
              <a:t>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1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  <a:endParaRPr lang="en-US" sz="1200" dirty="0" smtClean="0"/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>
            <a:off x="3446675" y="3919167"/>
            <a:ext cx="343373" cy="13363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flipV="1">
            <a:off x="3446675" y="1833716"/>
            <a:ext cx="325636" cy="20854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 flipV="1">
            <a:off x="3446675" y="2290187"/>
            <a:ext cx="325258" cy="16289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flipV="1">
            <a:off x="3446675" y="2749600"/>
            <a:ext cx="324881" cy="11695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 flipV="1">
            <a:off x="3446675" y="3103254"/>
            <a:ext cx="315711" cy="8159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1" idx="3"/>
            <a:endCxn id="25" idx="3"/>
          </p:cNvCxnSpPr>
          <p:nvPr/>
        </p:nvCxnSpPr>
        <p:spPr>
          <a:xfrm flipH="1">
            <a:off x="4859871" y="446196"/>
            <a:ext cx="179232" cy="197953"/>
          </a:xfrm>
          <a:prstGeom prst="bentConnector3">
            <a:avLst>
              <a:gd name="adj1" fmla="val -3086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3" idx="3"/>
            <a:endCxn id="25" idx="3"/>
          </p:cNvCxnSpPr>
          <p:nvPr/>
        </p:nvCxnSpPr>
        <p:spPr>
          <a:xfrm flipH="1">
            <a:off x="4859871" y="229618"/>
            <a:ext cx="331632" cy="414531"/>
          </a:xfrm>
          <a:prstGeom prst="bentConnector3">
            <a:avLst>
              <a:gd name="adj1" fmla="val -1783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02104" y="261530"/>
            <a:ext cx="1477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47" name="Rectangular Callout 46"/>
          <p:cNvSpPr/>
          <p:nvPr/>
        </p:nvSpPr>
        <p:spPr>
          <a:xfrm>
            <a:off x="5967888" y="887075"/>
            <a:ext cx="2683163" cy="1477328"/>
          </a:xfrm>
          <a:prstGeom prst="wedgeRectCallout">
            <a:avLst>
              <a:gd name="adj1" fmla="val -85602"/>
              <a:gd name="adj2" fmla="val -7645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000" dirty="0" err="1" smtClean="0"/>
              <a:t>Kallion</a:t>
            </a:r>
            <a:r>
              <a:rPr lang="en-US" sz="1000" dirty="0" smtClean="0"/>
              <a:t> </a:t>
            </a:r>
            <a:r>
              <a:rPr lang="en-US" sz="1000" dirty="0" err="1" smtClean="0"/>
              <a:t>peruspiiri</a:t>
            </a:r>
            <a:endParaRPr lang="en-US" sz="1000" dirty="0" smtClean="0"/>
          </a:p>
          <a:p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Viertotien</a:t>
            </a:r>
            <a:r>
              <a:rPr lang="en-US" sz="1000" dirty="0" smtClean="0"/>
              <a:t> (</a:t>
            </a:r>
            <a:r>
              <a:rPr lang="en-US" sz="1000" dirty="0" err="1" smtClean="0"/>
              <a:t>nyk</a:t>
            </a:r>
            <a:r>
              <a:rPr lang="en-US" sz="1000" dirty="0" smtClean="0"/>
              <a:t>. </a:t>
            </a:r>
            <a:r>
              <a:rPr lang="en-US" sz="1000" dirty="0" err="1" smtClean="0"/>
              <a:t>Hämeentien</a:t>
            </a:r>
            <a:r>
              <a:rPr lang="en-US" sz="1000" dirty="0" smtClean="0"/>
              <a:t>) </a:t>
            </a:r>
            <a:r>
              <a:rPr lang="en-US" sz="1000" dirty="0" err="1" smtClean="0"/>
              <a:t>rakentaminen</a:t>
            </a:r>
            <a:r>
              <a:rPr lang="en-US" sz="1000" dirty="0" smtClean="0"/>
              <a:t> 1850-luvulla </a:t>
            </a:r>
            <a:r>
              <a:rPr lang="en-US" sz="1000" dirty="0" err="1" smtClean="0"/>
              <a:t>Siltasaarelta</a:t>
            </a:r>
            <a:r>
              <a:rPr lang="en-US" sz="1000" dirty="0" smtClean="0"/>
              <a:t> </a:t>
            </a:r>
            <a:r>
              <a:rPr lang="en-US" sz="1000" dirty="0" err="1" smtClean="0"/>
              <a:t>Kumpulaan</a:t>
            </a:r>
            <a:r>
              <a:rPr lang="en-US" sz="1000" dirty="0" smtClean="0"/>
              <a:t> </a:t>
            </a:r>
            <a:r>
              <a:rPr lang="en-US" sz="1000" dirty="0" err="1" smtClean="0"/>
              <a:t>oli</a:t>
            </a:r>
            <a:r>
              <a:rPr lang="en-US" sz="1000" dirty="0" smtClean="0"/>
              <a:t> </a:t>
            </a:r>
            <a:r>
              <a:rPr lang="en-US" sz="1000" dirty="0" err="1" smtClean="0"/>
              <a:t>tärkeää</a:t>
            </a:r>
            <a:r>
              <a:rPr lang="en-US" sz="1000" dirty="0" smtClean="0"/>
              <a:t> </a:t>
            </a:r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kantakaupungin</a:t>
            </a:r>
            <a:r>
              <a:rPr lang="en-US" sz="1000" dirty="0" smtClean="0"/>
              <a:t> </a:t>
            </a:r>
            <a:r>
              <a:rPr lang="en-US" sz="1000" dirty="0" err="1" smtClean="0"/>
              <a:t>kehitykselle</a:t>
            </a:r>
            <a:r>
              <a:rPr lang="en-US" sz="1000" dirty="0" smtClean="0"/>
              <a:t>. </a:t>
            </a:r>
            <a:r>
              <a:rPr lang="en-US" sz="1000" dirty="0" err="1" smtClean="0"/>
              <a:t>Sen</a:t>
            </a:r>
            <a:r>
              <a:rPr lang="en-US" sz="1000" dirty="0" smtClean="0"/>
              <a:t> </a:t>
            </a:r>
            <a:r>
              <a:rPr lang="en-US" sz="1000" dirty="0" err="1" smtClean="0"/>
              <a:t>itäpuolelle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kohosi</a:t>
            </a:r>
            <a:r>
              <a:rPr lang="en-US" sz="1000" dirty="0" smtClean="0"/>
              <a:t> </a:t>
            </a:r>
            <a:r>
              <a:rPr lang="en-US" sz="1000" dirty="0" err="1" smtClean="0"/>
              <a:t>tehtaita</a:t>
            </a:r>
            <a:r>
              <a:rPr lang="en-US" sz="1000" dirty="0" smtClean="0"/>
              <a:t>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länsipuolelle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asutusta</a:t>
            </a:r>
            <a:r>
              <a:rPr lang="en-US" sz="1000" dirty="0" smtClean="0"/>
              <a:t>. </a:t>
            </a:r>
            <a:r>
              <a:rPr lang="en-US" sz="1000" dirty="0" err="1" smtClean="0"/>
              <a:t>Suomen</a:t>
            </a:r>
            <a:r>
              <a:rPr lang="en-US" sz="1000" dirty="0" smtClean="0"/>
              <a:t> </a:t>
            </a:r>
            <a:r>
              <a:rPr lang="en-US" sz="1000" dirty="0" err="1" smtClean="0"/>
              <a:t>ensimmäinen</a:t>
            </a:r>
            <a:r>
              <a:rPr lang="en-US" sz="1000" dirty="0" smtClean="0"/>
              <a:t> </a:t>
            </a:r>
            <a:r>
              <a:rPr lang="en-US" sz="1000" dirty="0" err="1" smtClean="0"/>
              <a:t>junarata</a:t>
            </a:r>
            <a:r>
              <a:rPr lang="en-US" sz="1000" dirty="0" smtClean="0"/>
              <a:t> </a:t>
            </a:r>
            <a:r>
              <a:rPr lang="en-US" sz="1000" dirty="0" err="1" smtClean="0"/>
              <a:t>Pasilasta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satamaan</a:t>
            </a:r>
            <a:r>
              <a:rPr lang="en-US" sz="1000" dirty="0" smtClean="0"/>
              <a:t> </a:t>
            </a:r>
            <a:r>
              <a:rPr lang="en-US" sz="1000" dirty="0" err="1" smtClean="0"/>
              <a:t>avattiin</a:t>
            </a:r>
            <a:r>
              <a:rPr lang="en-US" sz="1000" dirty="0" smtClean="0"/>
              <a:t> 1863,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siitä</a:t>
            </a:r>
            <a:r>
              <a:rPr lang="en-US" sz="1000" dirty="0" smtClean="0"/>
              <a:t> </a:t>
            </a:r>
            <a:r>
              <a:rPr lang="en-US" sz="1000" dirty="0" err="1" smtClean="0"/>
              <a:t>alkoi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voimakas</a:t>
            </a:r>
            <a:r>
              <a:rPr lang="en-US" sz="1000" dirty="0" smtClean="0"/>
              <a:t> </a:t>
            </a:r>
            <a:r>
              <a:rPr lang="en-US" sz="1000" dirty="0" err="1" smtClean="0"/>
              <a:t>kasvu</a:t>
            </a:r>
            <a:r>
              <a:rPr lang="en-US" sz="1000" dirty="0" smtClean="0"/>
              <a:t>. </a:t>
            </a:r>
          </a:p>
          <a:p>
            <a:r>
              <a:rPr lang="en-US" sz="1000" dirty="0" smtClean="0"/>
              <a:t>...</a:t>
            </a:r>
            <a:endParaRPr lang="en-US" sz="1000" dirty="0"/>
          </a:p>
        </p:txBody>
      </p:sp>
      <p:sp>
        <p:nvSpPr>
          <p:cNvPr id="48" name="Rectangular Callout 47"/>
          <p:cNvSpPr/>
          <p:nvPr/>
        </p:nvSpPr>
        <p:spPr>
          <a:xfrm>
            <a:off x="6120288" y="293523"/>
            <a:ext cx="2683163" cy="1323439"/>
          </a:xfrm>
          <a:prstGeom prst="wedgeRectCallout">
            <a:avLst>
              <a:gd name="adj1" fmla="val -88805"/>
              <a:gd name="adj2" fmla="val -620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000" dirty="0" smtClean="0"/>
              <a:t>Wikipedia: </a:t>
            </a:r>
            <a:r>
              <a:rPr lang="en-US" sz="1000" dirty="0" err="1" smtClean="0"/>
              <a:t>Vallila</a:t>
            </a:r>
            <a:r>
              <a:rPr lang="en-US" sz="1000" dirty="0" smtClean="0"/>
              <a:t> on </a:t>
            </a:r>
            <a:r>
              <a:rPr lang="en-US" sz="1000" dirty="0" err="1" smtClean="0"/>
              <a:t>pohjoisimpia</a:t>
            </a:r>
            <a:r>
              <a:rPr lang="en-US" sz="1000" dirty="0" smtClean="0"/>
              <a:t> </a:t>
            </a:r>
            <a:r>
              <a:rPr lang="en-US" sz="1000" dirty="0" err="1" smtClean="0"/>
              <a:t>Helsingin</a:t>
            </a:r>
            <a:r>
              <a:rPr lang="en-US" sz="1000" dirty="0" smtClean="0"/>
              <a:t> </a:t>
            </a:r>
            <a:r>
              <a:rPr lang="en-US" sz="1000" dirty="0" err="1" smtClean="0"/>
              <a:t>kantakaupunkiin</a:t>
            </a:r>
            <a:r>
              <a:rPr lang="en-US" sz="1000" dirty="0" smtClean="0"/>
              <a:t> </a:t>
            </a:r>
            <a:r>
              <a:rPr lang="en-US" sz="1000" dirty="0" err="1" smtClean="0"/>
              <a:t>kuuluvia</a:t>
            </a:r>
            <a:r>
              <a:rPr lang="en-US" sz="1000" dirty="0" smtClean="0"/>
              <a:t> </a:t>
            </a:r>
            <a:r>
              <a:rPr lang="en-US" sz="1000" dirty="0" err="1" smtClean="0"/>
              <a:t>kaupunginosia</a:t>
            </a:r>
            <a:r>
              <a:rPr lang="en-US" sz="1000" dirty="0" smtClean="0"/>
              <a:t>. </a:t>
            </a:r>
            <a:r>
              <a:rPr lang="en-US" sz="1000" dirty="0" err="1" smtClean="0"/>
              <a:t>Vallilan</a:t>
            </a:r>
            <a:r>
              <a:rPr lang="en-US" sz="1000" dirty="0" smtClean="0"/>
              <a:t> </a:t>
            </a:r>
            <a:r>
              <a:rPr lang="en-US" sz="1000" dirty="0" err="1" smtClean="0"/>
              <a:t>pohjoispuolelle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jää</a:t>
            </a:r>
            <a:r>
              <a:rPr lang="en-US" sz="1000" dirty="0" smtClean="0"/>
              <a:t> </a:t>
            </a:r>
            <a:r>
              <a:rPr lang="en-US" sz="1000" dirty="0" err="1" smtClean="0"/>
              <a:t>Kumpula</a:t>
            </a:r>
            <a:r>
              <a:rPr lang="en-US" sz="1000" dirty="0" smtClean="0"/>
              <a:t>, </a:t>
            </a:r>
            <a:r>
              <a:rPr lang="en-US" sz="1000" dirty="0" err="1" smtClean="0"/>
              <a:t>eteläpuolelle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Alppiharju</a:t>
            </a:r>
            <a:r>
              <a:rPr lang="en-US" sz="1000" dirty="0" smtClean="0"/>
              <a:t>, </a:t>
            </a:r>
            <a:r>
              <a:rPr lang="en-US" sz="1000" dirty="0" err="1" smtClean="0"/>
              <a:t>itäpuolelle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Hermanni</a:t>
            </a:r>
            <a:r>
              <a:rPr lang="en-US" sz="1000" dirty="0" smtClean="0"/>
              <a:t>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länsipuolelle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Pasila</a:t>
            </a:r>
            <a:r>
              <a:rPr lang="en-US" sz="1000" dirty="0" smtClean="0"/>
              <a:t>. </a:t>
            </a:r>
            <a:r>
              <a:rPr lang="en-US" sz="1000" dirty="0" err="1" smtClean="0"/>
              <a:t>Rajana</a:t>
            </a:r>
            <a:r>
              <a:rPr lang="en-US" sz="1000" dirty="0" smtClean="0"/>
              <a:t> </a:t>
            </a:r>
            <a:r>
              <a:rPr lang="en-US" sz="1000" dirty="0" err="1" smtClean="0"/>
              <a:t>Hermannia</a:t>
            </a:r>
            <a:r>
              <a:rPr lang="en-US" sz="1000" dirty="0" smtClean="0"/>
              <a:t> </a:t>
            </a:r>
            <a:r>
              <a:rPr lang="en-US" sz="1000" dirty="0" err="1" smtClean="0"/>
              <a:t>vastaan</a:t>
            </a:r>
            <a:r>
              <a:rPr lang="en-US" sz="1000" dirty="0" smtClean="0"/>
              <a:t> on </a:t>
            </a:r>
            <a:r>
              <a:rPr lang="en-US" sz="1000" dirty="0" err="1" smtClean="0"/>
              <a:t>Hämeentie</a:t>
            </a:r>
            <a:r>
              <a:rPr lang="en-US" sz="1000" dirty="0" smtClean="0"/>
              <a:t>, </a:t>
            </a:r>
            <a:r>
              <a:rPr lang="en-US" sz="1000" dirty="0" err="1" smtClean="0"/>
              <a:t>Alppiharjua</a:t>
            </a:r>
            <a:r>
              <a:rPr lang="en-US" sz="1000" dirty="0" smtClean="0"/>
              <a:t> </a:t>
            </a:r>
            <a:r>
              <a:rPr lang="en-US" sz="1000" dirty="0" err="1" smtClean="0"/>
              <a:t>vastaan</a:t>
            </a:r>
            <a:r>
              <a:rPr lang="en-US" sz="1000" dirty="0" smtClean="0"/>
              <a:t> </a:t>
            </a:r>
            <a:r>
              <a:rPr lang="en-US" sz="1000" dirty="0" err="1" smtClean="0"/>
              <a:t>Aleksis</a:t>
            </a:r>
            <a:r>
              <a:rPr lang="en-US" sz="1000" dirty="0" smtClean="0"/>
              <a:t> </a:t>
            </a:r>
            <a:r>
              <a:rPr lang="en-US" sz="1000" dirty="0" err="1" smtClean="0"/>
              <a:t>Kiven</a:t>
            </a:r>
            <a:r>
              <a:rPr lang="en-US" sz="1000" dirty="0" smtClean="0"/>
              <a:t> </a:t>
            </a:r>
            <a:r>
              <a:rPr lang="en-US" sz="1000" dirty="0" err="1" smtClean="0"/>
              <a:t>katu</a:t>
            </a:r>
            <a:r>
              <a:rPr lang="en-US" sz="1000" dirty="0" smtClean="0"/>
              <a:t>. </a:t>
            </a:r>
          </a:p>
          <a:p>
            <a:r>
              <a:rPr lang="en-US" sz="1000" dirty="0" smtClean="0"/>
              <a:t>...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53" grpId="0" animBg="1"/>
      <p:bldP spid="52" grpId="0" animBg="1"/>
      <p:bldP spid="51" grpId="0" animBg="1"/>
      <p:bldP spid="50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Lähtökohta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Tilastot</a:t>
            </a:r>
            <a:r>
              <a:rPr lang="en-US" dirty="0" smtClean="0"/>
              <a:t> </a:t>
            </a:r>
            <a:r>
              <a:rPr lang="en-US" dirty="0" err="1" smtClean="0"/>
              <a:t>PCAxis</a:t>
            </a:r>
            <a:r>
              <a:rPr lang="en-US" dirty="0" smtClean="0"/>
              <a:t> </a:t>
            </a:r>
            <a:r>
              <a:rPr lang="en-US" dirty="0" err="1" smtClean="0"/>
              <a:t>muodossa</a:t>
            </a:r>
            <a:endParaRPr lang="en-US" dirty="0" smtClean="0"/>
          </a:p>
          <a:p>
            <a:r>
              <a:rPr lang="en-US" dirty="0" err="1" smtClean="0"/>
              <a:t>Erillisiä</a:t>
            </a:r>
            <a:r>
              <a:rPr lang="en-US" dirty="0" smtClean="0"/>
              <a:t> </a:t>
            </a:r>
            <a:r>
              <a:rPr lang="en-US" dirty="0" err="1" smtClean="0"/>
              <a:t>tilastoja</a:t>
            </a:r>
            <a:endParaRPr lang="en-US" dirty="0" smtClean="0"/>
          </a:p>
          <a:p>
            <a:pPr lvl="2"/>
            <a:r>
              <a:rPr lang="en-US" dirty="0" err="1" smtClean="0"/>
              <a:t>Ei</a:t>
            </a:r>
            <a:r>
              <a:rPr lang="en-US" dirty="0" smtClean="0"/>
              <a:t> </a:t>
            </a:r>
            <a:r>
              <a:rPr lang="en-US" dirty="0" err="1" smtClean="0"/>
              <a:t>kokonaiskuvaa</a:t>
            </a:r>
            <a:endParaRPr lang="en-US" dirty="0" smtClean="0"/>
          </a:p>
          <a:p>
            <a:pPr lvl="2"/>
            <a:r>
              <a:rPr lang="en-US" dirty="0" err="1" smtClean="0"/>
              <a:t>Ensin</a:t>
            </a:r>
            <a:r>
              <a:rPr lang="en-US" dirty="0" smtClean="0"/>
              <a:t> </a:t>
            </a:r>
            <a:r>
              <a:rPr lang="en-US" dirty="0" err="1" smtClean="0"/>
              <a:t>valittava</a:t>
            </a:r>
            <a:r>
              <a:rPr lang="en-US" dirty="0" smtClean="0"/>
              <a:t> </a:t>
            </a:r>
            <a:r>
              <a:rPr lang="en-US" dirty="0" err="1" smtClean="0"/>
              <a:t>tilasto</a:t>
            </a:r>
            <a:endParaRPr lang="en-US" dirty="0" smtClean="0"/>
          </a:p>
          <a:p>
            <a:pPr lvl="2"/>
            <a:r>
              <a:rPr lang="en-US" dirty="0" err="1" smtClean="0"/>
              <a:t>Tarkemmat</a:t>
            </a:r>
            <a:r>
              <a:rPr lang="en-US" dirty="0" smtClean="0"/>
              <a:t> haut vain </a:t>
            </a:r>
            <a:r>
              <a:rPr lang="en-US" dirty="0" err="1" smtClean="0"/>
              <a:t>yhden</a:t>
            </a:r>
            <a:r>
              <a:rPr lang="en-US" dirty="0" smtClean="0"/>
              <a:t> </a:t>
            </a:r>
            <a:r>
              <a:rPr lang="en-US" dirty="0" err="1" smtClean="0"/>
              <a:t>tilaston</a:t>
            </a:r>
            <a:r>
              <a:rPr lang="en-US" dirty="0" smtClean="0"/>
              <a:t> </a:t>
            </a:r>
            <a:r>
              <a:rPr lang="en-US" dirty="0" err="1" smtClean="0"/>
              <a:t>sisältä</a:t>
            </a:r>
            <a:r>
              <a:rPr lang="en-US" dirty="0" smtClean="0"/>
              <a:t> </a:t>
            </a:r>
            <a:r>
              <a:rPr lang="en-US" dirty="0" err="1" smtClean="0"/>
              <a:t>kiinnittämällä</a:t>
            </a:r>
            <a:r>
              <a:rPr lang="en-US" dirty="0" smtClean="0"/>
              <a:t> </a:t>
            </a:r>
            <a:r>
              <a:rPr lang="en-US" dirty="0" err="1" smtClean="0"/>
              <a:t>kaikki</a:t>
            </a:r>
            <a:r>
              <a:rPr lang="en-US" dirty="0" smtClean="0"/>
              <a:t> </a:t>
            </a:r>
            <a:r>
              <a:rPr lang="en-US" dirty="0" err="1" smtClean="0"/>
              <a:t>luokat</a:t>
            </a:r>
            <a:endParaRPr lang="en-US" dirty="0" smtClean="0"/>
          </a:p>
          <a:p>
            <a:r>
              <a:rPr lang="en-US" dirty="0" err="1" smtClean="0"/>
              <a:t>Tiedot</a:t>
            </a:r>
            <a:r>
              <a:rPr lang="en-US" dirty="0" smtClean="0"/>
              <a:t> </a:t>
            </a:r>
            <a:r>
              <a:rPr lang="en-US" dirty="0" err="1" smtClean="0"/>
              <a:t>hajallaan</a:t>
            </a:r>
            <a:endParaRPr lang="en-US" dirty="0" smtClean="0"/>
          </a:p>
          <a:p>
            <a:pPr lvl="2"/>
            <a:r>
              <a:rPr lang="en-US" dirty="0" err="1" smtClean="0"/>
              <a:t>Alueiden</a:t>
            </a:r>
            <a:r>
              <a:rPr lang="en-US" dirty="0" smtClean="0"/>
              <a:t> </a:t>
            </a:r>
            <a:r>
              <a:rPr lang="en-US" dirty="0" err="1" smtClean="0"/>
              <a:t>kuvaukset</a:t>
            </a:r>
            <a:r>
              <a:rPr lang="en-US" dirty="0" smtClean="0"/>
              <a:t>, </a:t>
            </a:r>
            <a:r>
              <a:rPr lang="en-US" dirty="0" err="1" smtClean="0"/>
              <a:t>koordinaatit</a:t>
            </a:r>
            <a:r>
              <a:rPr lang="en-US" dirty="0" smtClean="0"/>
              <a:t> (</a:t>
            </a:r>
            <a:r>
              <a:rPr lang="en-US" dirty="0" err="1" smtClean="0"/>
              <a:t>kartat</a:t>
            </a:r>
            <a:r>
              <a:rPr lang="en-US" dirty="0" smtClean="0"/>
              <a:t>)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tilastot</a:t>
            </a:r>
            <a:endParaRPr lang="en-US" dirty="0" smtClean="0"/>
          </a:p>
          <a:p>
            <a:r>
              <a:rPr lang="en-US" dirty="0" err="1" smtClean="0"/>
              <a:t>Haluttiin</a:t>
            </a:r>
            <a:r>
              <a:rPr lang="en-US" dirty="0" smtClean="0"/>
              <a:t> </a:t>
            </a:r>
            <a:r>
              <a:rPr lang="en-US" dirty="0" err="1" smtClean="0"/>
              <a:t>julkistaa</a:t>
            </a:r>
            <a:r>
              <a:rPr lang="en-US" dirty="0" smtClean="0"/>
              <a:t> </a:t>
            </a:r>
            <a:r>
              <a:rPr lang="en-US" dirty="0" err="1" smtClean="0"/>
              <a:t>tilastot</a:t>
            </a:r>
            <a:endParaRPr lang="en-US" dirty="0" smtClean="0"/>
          </a:p>
          <a:p>
            <a:pPr lvl="2"/>
            <a:r>
              <a:rPr lang="en-US" dirty="0" err="1" smtClean="0"/>
              <a:t>Monipuoliset</a:t>
            </a:r>
            <a:r>
              <a:rPr lang="en-US" dirty="0" smtClean="0"/>
              <a:t> haut</a:t>
            </a:r>
          </a:p>
          <a:p>
            <a:pPr lvl="2"/>
            <a:r>
              <a:rPr lang="en-US" dirty="0" err="1" smtClean="0"/>
              <a:t>Helppokäyttöisyys</a:t>
            </a:r>
            <a:endParaRPr lang="en-US" dirty="0" smtClean="0"/>
          </a:p>
          <a:p>
            <a:pPr lvl="2"/>
            <a:r>
              <a:rPr lang="en-US" dirty="0" err="1" smtClean="0"/>
              <a:t>Standardit</a:t>
            </a:r>
            <a:endParaRPr lang="en-US" dirty="0" smtClean="0"/>
          </a:p>
          <a:p>
            <a:r>
              <a:rPr lang="en-US" dirty="0" err="1" smtClean="0"/>
              <a:t>Mitä</a:t>
            </a:r>
            <a:r>
              <a:rPr lang="en-US" dirty="0" smtClean="0"/>
              <a:t> </a:t>
            </a:r>
            <a:r>
              <a:rPr lang="en-US" dirty="0" err="1" smtClean="0"/>
              <a:t>hyötyä</a:t>
            </a:r>
            <a:r>
              <a:rPr lang="en-US" dirty="0" smtClean="0"/>
              <a:t> Linked Open </a:t>
            </a:r>
            <a:r>
              <a:rPr lang="en-US" dirty="0" err="1" smtClean="0"/>
              <a:t>Datasta</a:t>
            </a:r>
            <a:r>
              <a:rPr lang="en-US" dirty="0" smtClean="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Open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225388" y="81455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4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8" y="3497236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5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199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56" name="Rectangular Callout 55"/>
          <p:cNvSpPr/>
          <p:nvPr/>
        </p:nvSpPr>
        <p:spPr>
          <a:xfrm>
            <a:off x="3458287" y="264663"/>
            <a:ext cx="5109091" cy="6001645"/>
          </a:xfrm>
          <a:prstGeom prst="wedgeRectCallout">
            <a:avLst>
              <a:gd name="adj1" fmla="val -77727"/>
              <a:gd name="adj2" fmla="val -33476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 smtClean="0"/>
              <a:t>CHARSET="ANSI”;</a:t>
            </a:r>
          </a:p>
          <a:p>
            <a:r>
              <a:rPr lang="en-US" sz="800" dirty="0" smtClean="0"/>
              <a:t>AXIS-VERSION="2000”;</a:t>
            </a:r>
          </a:p>
          <a:p>
            <a:r>
              <a:rPr lang="en-US" sz="800" dirty="0" smtClean="0"/>
              <a:t>LANGUAGE="</a:t>
            </a:r>
            <a:r>
              <a:rPr lang="en-US" sz="800" dirty="0" err="1" smtClean="0"/>
              <a:t>fi</a:t>
            </a:r>
            <a:r>
              <a:rPr lang="en-US" sz="800" dirty="0" smtClean="0"/>
              <a:t>”;</a:t>
            </a:r>
          </a:p>
          <a:p>
            <a:r>
              <a:rPr lang="en-US" sz="800" dirty="0" smtClean="0"/>
              <a:t>CREATION-DATE="20041124 00:00”;</a:t>
            </a:r>
          </a:p>
          <a:p>
            <a:r>
              <a:rPr lang="en-US" sz="800" dirty="0" smtClean="0"/>
              <a:t>DECIMALS=0;</a:t>
            </a:r>
          </a:p>
          <a:p>
            <a:r>
              <a:rPr lang="en-US" sz="800" dirty="0" smtClean="0"/>
              <a:t>SHOWDECIMALS=0;</a:t>
            </a:r>
          </a:p>
          <a:p>
            <a:r>
              <a:rPr lang="en-US" sz="800" dirty="0" smtClean="0"/>
              <a:t>MATRIX="ASHVATS1”;</a:t>
            </a:r>
          </a:p>
          <a:p>
            <a:r>
              <a:rPr lang="en-US" sz="800" dirty="0" smtClean="0"/>
              <a:t>SUBJECT-AREA="</a:t>
            </a:r>
            <a:r>
              <a:rPr lang="en-US" sz="800" dirty="0" err="1" smtClean="0"/>
              <a:t>Aluesarjat/Väestö/Tutkinnon</a:t>
            </a:r>
            <a:r>
              <a:rPr lang="en-US" sz="800" dirty="0" smtClean="0"/>
              <a:t> </a:t>
            </a:r>
            <a:r>
              <a:rPr lang="en-US" sz="800" dirty="0" err="1" smtClean="0"/>
              <a:t>suorittaneet</a:t>
            </a:r>
            <a:r>
              <a:rPr lang="en-US" sz="800" dirty="0" smtClean="0"/>
              <a:t>”;</a:t>
            </a:r>
          </a:p>
          <a:p>
            <a:r>
              <a:rPr lang="en-US" sz="800" dirty="0" smtClean="0"/>
              <a:t>SUBJECT-CODE="AS-I”;</a:t>
            </a:r>
          </a:p>
          <a:p>
            <a:r>
              <a:rPr lang="en-US" sz="800" dirty="0" smtClean="0"/>
              <a:t>TITLE="H1. </a:t>
            </a:r>
            <a:r>
              <a:rPr lang="en-US" sz="800" dirty="0" err="1" smtClean="0"/>
              <a:t>Helsingin</a:t>
            </a:r>
            <a:r>
              <a:rPr lang="en-US" sz="800" dirty="0" smtClean="0"/>
              <a:t> 15 </a:t>
            </a:r>
            <a:r>
              <a:rPr lang="en-US" sz="800" dirty="0" err="1" smtClean="0"/>
              <a:t>vuotta</a:t>
            </a:r>
            <a:r>
              <a:rPr lang="en-US" sz="800" dirty="0" smtClean="0"/>
              <a:t> </a:t>
            </a:r>
            <a:r>
              <a:rPr lang="en-US" sz="800" dirty="0" err="1" smtClean="0"/>
              <a:t>täyttäneet</a:t>
            </a:r>
            <a:r>
              <a:rPr lang="en-US" sz="800" dirty="0" smtClean="0"/>
              <a:t> </a:t>
            </a:r>
            <a:r>
              <a:rPr lang="en-US" sz="800" dirty="0" err="1" smtClean="0"/>
              <a:t>sukupuolen</a:t>
            </a:r>
            <a:r>
              <a:rPr lang="en-US" sz="800" dirty="0" smtClean="0"/>
              <a:t>, </a:t>
            </a:r>
            <a:r>
              <a:rPr lang="en-US" sz="800" dirty="0" err="1" smtClean="0"/>
              <a:t>iän</a:t>
            </a:r>
            <a:r>
              <a:rPr lang="en-US" sz="800" dirty="0" smtClean="0"/>
              <a:t> </a:t>
            </a:r>
            <a:r>
              <a:rPr lang="en-US" sz="800" dirty="0" err="1" smtClean="0"/>
              <a:t>ja</a:t>
            </a:r>
            <a:r>
              <a:rPr lang="en-US" sz="800" dirty="0" smtClean="0"/>
              <a:t> </a:t>
            </a:r>
            <a:r>
              <a:rPr lang="en-US" sz="800" dirty="0" err="1" smtClean="0"/>
              <a:t>koulutusasteen</a:t>
            </a:r>
            <a:r>
              <a:rPr lang="en-US" sz="800" dirty="0" smtClean="0"/>
              <a:t> (</a:t>
            </a:r>
            <a:r>
              <a:rPr lang="en-US" sz="800" dirty="0" err="1" smtClean="0"/>
              <a:t>ennakkotieto</a:t>
            </a:r>
            <a:r>
              <a:rPr lang="en-US" sz="800" dirty="0" smtClean="0"/>
              <a:t>) </a:t>
            </a:r>
            <a:r>
              <a:rPr lang="en-US" sz="800" dirty="0" err="1" smtClean="0"/>
              <a:t>mukaan</a:t>
            </a:r>
            <a:r>
              <a:rPr lang="en-US" sz="800" dirty="0" smtClean="0"/>
              <a:t> “</a:t>
            </a:r>
          </a:p>
          <a:p>
            <a:r>
              <a:rPr lang="en-US" sz="800" dirty="0" smtClean="0"/>
              <a:t>"</a:t>
            </a:r>
            <a:r>
              <a:rPr lang="en-US" sz="800" dirty="0" err="1" smtClean="0"/>
              <a:t>alkaen</a:t>
            </a:r>
            <a:r>
              <a:rPr lang="en-US" sz="800" dirty="0" smtClean="0"/>
              <a:t> 1.1.2000”;</a:t>
            </a:r>
          </a:p>
          <a:p>
            <a:r>
              <a:rPr lang="en-US" sz="800" dirty="0" smtClean="0"/>
              <a:t>CONTENTS="</a:t>
            </a:r>
            <a:r>
              <a:rPr lang="en-US" sz="800" dirty="0" err="1" smtClean="0"/>
              <a:t>Helsingin</a:t>
            </a:r>
            <a:r>
              <a:rPr lang="en-US" sz="800" dirty="0" smtClean="0"/>
              <a:t> 15 </a:t>
            </a:r>
            <a:r>
              <a:rPr lang="en-US" sz="800" dirty="0" err="1" smtClean="0"/>
              <a:t>vuotta</a:t>
            </a:r>
            <a:r>
              <a:rPr lang="en-US" sz="800" dirty="0" smtClean="0"/>
              <a:t> </a:t>
            </a:r>
            <a:r>
              <a:rPr lang="en-US" sz="800" dirty="0" err="1" smtClean="0"/>
              <a:t>täyttäneet</a:t>
            </a:r>
            <a:r>
              <a:rPr lang="en-US" sz="800" dirty="0" smtClean="0"/>
              <a:t> </a:t>
            </a:r>
            <a:r>
              <a:rPr lang="en-US" sz="800" dirty="0" err="1" smtClean="0"/>
              <a:t>sukupuolen</a:t>
            </a:r>
            <a:r>
              <a:rPr lang="en-US" sz="800" dirty="0" smtClean="0"/>
              <a:t>, </a:t>
            </a:r>
            <a:r>
              <a:rPr lang="en-US" sz="800" dirty="0" err="1" smtClean="0"/>
              <a:t>iän</a:t>
            </a:r>
            <a:r>
              <a:rPr lang="en-US" sz="800" dirty="0" smtClean="0"/>
              <a:t> </a:t>
            </a:r>
            <a:r>
              <a:rPr lang="en-US" sz="800" dirty="0" err="1" smtClean="0"/>
              <a:t>ja</a:t>
            </a:r>
            <a:r>
              <a:rPr lang="en-US" sz="800" dirty="0" smtClean="0"/>
              <a:t> </a:t>
            </a:r>
            <a:r>
              <a:rPr lang="en-US" sz="800" dirty="0" err="1" smtClean="0"/>
              <a:t>koulutusasteen</a:t>
            </a:r>
            <a:r>
              <a:rPr lang="en-US" sz="800" dirty="0" smtClean="0"/>
              <a:t> (</a:t>
            </a:r>
            <a:r>
              <a:rPr lang="en-US" sz="800" dirty="0" err="1" smtClean="0"/>
              <a:t>ennakkotieto</a:t>
            </a:r>
            <a:r>
              <a:rPr lang="en-US" sz="800" dirty="0" smtClean="0"/>
              <a:t>) </a:t>
            </a:r>
            <a:r>
              <a:rPr lang="en-US" sz="800" dirty="0" err="1" smtClean="0"/>
              <a:t>mukaan</a:t>
            </a:r>
            <a:r>
              <a:rPr lang="en-US" sz="800" dirty="0" smtClean="0"/>
              <a:t> 1. </a:t>
            </a:r>
            <a:r>
              <a:rPr lang="en-US" sz="800" dirty="0" err="1" smtClean="0"/>
              <a:t>tammikuuta</a:t>
            </a:r>
            <a:r>
              <a:rPr lang="en-US" sz="800" dirty="0" smtClean="0"/>
              <a:t>”;</a:t>
            </a:r>
          </a:p>
          <a:p>
            <a:r>
              <a:rPr lang="en-US" sz="800" dirty="0" smtClean="0"/>
              <a:t>UNITS="</a:t>
            </a:r>
            <a:r>
              <a:rPr lang="en-US" sz="800" dirty="0" err="1" smtClean="0"/>
              <a:t>henkilö</a:t>
            </a:r>
            <a:r>
              <a:rPr lang="en-US" sz="800" dirty="0" smtClean="0"/>
              <a:t>”;</a:t>
            </a:r>
          </a:p>
          <a:p>
            <a:r>
              <a:rPr lang="en-US" sz="800" dirty="0" smtClean="0"/>
              <a:t>STUB="</a:t>
            </a:r>
            <a:r>
              <a:rPr lang="en-US" sz="800" dirty="0" err="1" smtClean="0"/>
              <a:t>Alue","Ikä","Koulutusaste</a:t>
            </a:r>
            <a:r>
              <a:rPr lang="en-US" sz="800" dirty="0" smtClean="0"/>
              <a:t>”;</a:t>
            </a:r>
          </a:p>
          <a:p>
            <a:r>
              <a:rPr lang="en-US" sz="800" dirty="0" smtClean="0"/>
              <a:t>HEADING="</a:t>
            </a:r>
            <a:r>
              <a:rPr lang="en-US" sz="800" dirty="0" err="1" smtClean="0"/>
              <a:t>Sukupuoli","Vuosi</a:t>
            </a:r>
            <a:r>
              <a:rPr lang="en-US" sz="800" dirty="0" smtClean="0"/>
              <a:t>”;</a:t>
            </a:r>
          </a:p>
          <a:p>
            <a:r>
              <a:rPr lang="en-US" sz="800" dirty="0" err="1" smtClean="0"/>
              <a:t>VALUES("Alue</a:t>
            </a:r>
            <a:r>
              <a:rPr lang="en-US" sz="800" dirty="0" smtClean="0"/>
              <a:t>")="091 Helsinki","091 1 </a:t>
            </a:r>
            <a:r>
              <a:rPr lang="en-US" sz="800" dirty="0" err="1" smtClean="0"/>
              <a:t>Eteläinen</a:t>
            </a:r>
            <a:r>
              <a:rPr lang="en-US" sz="800" dirty="0" smtClean="0"/>
              <a:t> suurpiiri","091 101 </a:t>
            </a:r>
            <a:r>
              <a:rPr lang="en-US" sz="800" dirty="0" err="1" smtClean="0"/>
              <a:t>Vironniemen</a:t>
            </a:r>
            <a:r>
              <a:rPr lang="en-US" sz="800" dirty="0" smtClean="0"/>
              <a:t> </a:t>
            </a:r>
            <a:r>
              <a:rPr lang="en-US" sz="800" dirty="0" err="1" smtClean="0"/>
              <a:t>peruspiiri</a:t>
            </a:r>
            <a:r>
              <a:rPr lang="en-US" sz="800" dirty="0" smtClean="0"/>
              <a:t>”,</a:t>
            </a:r>
          </a:p>
          <a:p>
            <a:r>
              <a:rPr lang="en-US" sz="800" dirty="0" smtClean="0"/>
              <a:t>...</a:t>
            </a:r>
          </a:p>
          <a:p>
            <a:r>
              <a:rPr lang="en-US" sz="800" dirty="0" smtClean="0"/>
              <a:t>DATA=</a:t>
            </a:r>
          </a:p>
          <a:p>
            <a:r>
              <a:rPr lang="en-US" sz="800" dirty="0" smtClean="0"/>
              <a:t>24265 24772 25495 26982 25958 27258 29068 29252 </a:t>
            </a:r>
          </a:p>
          <a:p>
            <a:r>
              <a:rPr lang="en-US" sz="800" dirty="0" smtClean="0"/>
              <a:t>476082 476570 477008 477818 480875 485559 491831 497907 </a:t>
            </a:r>
          </a:p>
          <a:p>
            <a:r>
              <a:rPr lang="en-US" sz="800" dirty="0" smtClean="0"/>
              <a:t>11552337901 11805537781 12161397686 12892253070 12482602705 13235582890 14296492646 14564639774 </a:t>
            </a:r>
          </a:p>
          <a:p>
            <a:r>
              <a:rPr lang="en-US" sz="800" dirty="0" smtClean="0"/>
              <a:t>34339 34320 35929 39566 35728 37626 41021 40208 </a:t>
            </a:r>
          </a:p>
          <a:p>
            <a:r>
              <a:rPr lang="en-US" sz="800" dirty="0" smtClean="0"/>
              <a:t>87341 86990 86379 86549 86606 87451 87835 88463 </a:t>
            </a:r>
          </a:p>
          <a:p>
            <a:r>
              <a:rPr lang="en-US" sz="800" dirty="0" smtClean="0"/>
              <a:t>2999229963 2985509021 3103526039 3424358904 3094292759 3290407071 3603083593 3556946846 </a:t>
            </a:r>
          </a:p>
          <a:p>
            <a:r>
              <a:rPr lang="en-US" sz="800" dirty="0" smtClean="0"/>
              <a:t>34346 36484 35431 38405 34993 40311 43203 41736 </a:t>
            </a:r>
          </a:p>
          <a:p>
            <a:r>
              <a:rPr lang="en-US" sz="800" dirty="0" smtClean="0"/>
              <a:t>10195 10150 10073 10054 9984 10213 10263 10345 </a:t>
            </a:r>
          </a:p>
          <a:p>
            <a:r>
              <a:rPr lang="en-US" sz="800" dirty="0" smtClean="0"/>
              <a:t>350154041 370309589 356900507 386120465 349372872 411694877 443393473 431758834 </a:t>
            </a:r>
          </a:p>
          <a:p>
            <a:r>
              <a:rPr lang="en-US" sz="800" dirty="0" smtClean="0"/>
              <a:t>34473 36979 35421 38460 34229 41157 42296 41049 </a:t>
            </a:r>
          </a:p>
          <a:p>
            <a:r>
              <a:rPr lang="en-US" sz="800" dirty="0" smtClean="0"/>
              <a:t>6150 6133 6078 6045 6019 6118 6072 6151 </a:t>
            </a:r>
          </a:p>
          <a:p>
            <a:r>
              <a:rPr lang="en-US" sz="800" dirty="0" smtClean="0"/>
              <a:t>212010934 226793787 215288637 232492864 206021852 251796245 256822560 252489478 </a:t>
            </a:r>
          </a:p>
          <a:p>
            <a:r>
              <a:rPr lang="en-US" sz="800" dirty="0" smtClean="0"/>
              <a:t>29518 33628 33113 33924 37911 39807 42890 40356 </a:t>
            </a:r>
          </a:p>
          <a:p>
            <a:r>
              <a:rPr lang="en-US" sz="800" dirty="0" smtClean="0"/>
              <a:t>412 374 365 364 372 360 374 354 </a:t>
            </a:r>
          </a:p>
          <a:p>
            <a:r>
              <a:rPr lang="en-US" sz="800" dirty="0" smtClean="0"/>
              <a:t>12161226 12576847 12086232 12348413 14102978 14330474 16040958 14285912 </a:t>
            </a:r>
          </a:p>
          <a:p>
            <a:r>
              <a:rPr lang="en-US" sz="800" dirty="0" smtClean="0"/>
              <a:t>34677 35943 35682 38760 35972 38974 44676 42964 </a:t>
            </a:r>
          </a:p>
          <a:p>
            <a:r>
              <a:rPr lang="en-US" sz="800" dirty="0" smtClean="0"/>
              <a:t>3633 3643 3630 3645 3593 3735 3817 3840 </a:t>
            </a:r>
          </a:p>
          <a:p>
            <a:r>
              <a:rPr lang="en-US" sz="800" dirty="0" smtClean="0"/>
              <a:t>125981881 130938955 129525638 141279188 129248042 145568158 170529955 164983444 </a:t>
            </a:r>
          </a:p>
          <a:p>
            <a:r>
              <a:rPr lang="en-US" sz="800" dirty="0" smtClean="0"/>
              <a:t>43113 42152 46335 53178 45299 45314 50041 48675 </a:t>
            </a:r>
          </a:p>
          <a:p>
            <a:r>
              <a:rPr lang="en-US" sz="800" dirty="0" smtClean="0"/>
              <a:t>20384 20335 20353 20296 20117 20221 20267 20460 </a:t>
            </a:r>
          </a:p>
          <a:p>
            <a:r>
              <a:rPr lang="en-US" sz="800" dirty="0" smtClean="0"/>
              <a:t>878810313 857155417 943046782 1079310027 911286880 916296639 1014185639 995890479 </a:t>
            </a:r>
          </a:p>
          <a:p>
            <a:r>
              <a:rPr lang="en-US" sz="800" dirty="0" smtClean="0"/>
              <a:t>52331 58456 71633 84378 54761 63819 93375 71412 </a:t>
            </a:r>
          </a:p>
          <a:p>
            <a:r>
              <a:rPr lang="en-US" sz="800" dirty="0" smtClean="0"/>
              <a:t>826 810 816 798 783 789 804 820 </a:t>
            </a:r>
          </a:p>
          <a:p>
            <a:r>
              <a:rPr lang="en-US" sz="800" dirty="0" smtClean="0"/>
              <a:t>43224999 47349300 58452826 67333960 42877475 50353582 75073286 58558087 </a:t>
            </a:r>
          </a:p>
          <a:p>
            <a:r>
              <a:rPr lang="en-US" sz="800" dirty="0" smtClean="0"/>
              <a:t>27925 28700 29769 33023 31687 34592 35417 34766 </a:t>
            </a:r>
          </a:p>
          <a:p>
            <a:r>
              <a:rPr lang="en-US" sz="800" dirty="0" smtClean="0"/>
              <a:t>7691 7800 7806 7825 7656 7663 7666 7741 </a:t>
            </a:r>
          </a:p>
          <a:p>
            <a:r>
              <a:rPr lang="en-US" sz="800" dirty="0" smtClean="0"/>
              <a:t>214772846 223862501 232372950 258401336 242592538 265079170 271506627 269122966 </a:t>
            </a:r>
          </a:p>
          <a:p>
            <a:r>
              <a:rPr lang="en-US" sz="800" dirty="0" smtClean="0"/>
              <a:t>97839363 64603812 86829113 94574542 63930487 62728458 79018512 45639903 </a:t>
            </a:r>
          </a:p>
          <a:p>
            <a:r>
              <a:rPr lang="en-US" sz="800" dirty="0" smtClean="0"/>
              <a:t>23520 24621 25706 24704 26685 26887 29335 54627 </a:t>
            </a:r>
          </a:p>
          <a:p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225388" y="81455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4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8" y="3497236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5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199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2559032" y="1006218"/>
            <a:ext cx="887643" cy="3066837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781255" y="968694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  <a:endParaRPr lang="en-US" sz="1200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3780877" y="1323010"/>
            <a:ext cx="2626250" cy="5107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3771330" y="2238232"/>
            <a:ext cx="134673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3780500" y="1884578"/>
            <a:ext cx="1385305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</a:t>
            </a:r>
            <a:r>
              <a:rPr lang="en-US" sz="1200" dirty="0" smtClean="0"/>
              <a:t> </a:t>
            </a:r>
            <a:r>
              <a:rPr lang="en-US" sz="1200" dirty="0" smtClean="0"/>
              <a:t>25-44-vuotiaat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3780877" y="490915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  <a:endParaRPr lang="en-US" sz="1200" dirty="0" smtClean="0"/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flipV="1">
            <a:off x="3427956" y="644149"/>
            <a:ext cx="352921" cy="5159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9" idx="1"/>
          </p:cNvCxnSpPr>
          <p:nvPr/>
        </p:nvCxnSpPr>
        <p:spPr>
          <a:xfrm flipV="1">
            <a:off x="3427956" y="1121928"/>
            <a:ext cx="353299" cy="3817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0" idx="1"/>
          </p:cNvCxnSpPr>
          <p:nvPr/>
        </p:nvCxnSpPr>
        <p:spPr>
          <a:xfrm>
            <a:off x="3427956" y="1160107"/>
            <a:ext cx="352921" cy="41829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2" idx="1"/>
          </p:cNvCxnSpPr>
          <p:nvPr/>
        </p:nvCxnSpPr>
        <p:spPr>
          <a:xfrm>
            <a:off x="3427956" y="1160107"/>
            <a:ext cx="352544" cy="87770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1" idx="1"/>
          </p:cNvCxnSpPr>
          <p:nvPr/>
        </p:nvCxnSpPr>
        <p:spPr>
          <a:xfrm>
            <a:off x="3427956" y="1160107"/>
            <a:ext cx="343374" cy="12313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99974" y="3355360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  <a:endParaRPr lang="en-US" sz="1200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3799596" y="3709676"/>
            <a:ext cx="2626250" cy="5107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90049" y="4624898"/>
            <a:ext cx="134673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99219" y="4271244"/>
            <a:ext cx="1385305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</a:t>
            </a:r>
            <a:r>
              <a:rPr lang="en-US" sz="1200" dirty="0" smtClean="0"/>
              <a:t> </a:t>
            </a:r>
            <a:r>
              <a:rPr lang="en-US" sz="1200" dirty="0" smtClean="0"/>
              <a:t>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1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  <a:endParaRPr lang="en-US" sz="1200" dirty="0" smtClean="0"/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>
            <a:off x="3446675" y="3919167"/>
            <a:ext cx="343373" cy="13363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flipV="1">
            <a:off x="3446675" y="3508594"/>
            <a:ext cx="353299" cy="41057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>
            <a:off x="3446675" y="3919167"/>
            <a:ext cx="352921" cy="458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>
            <a:off x="3446675" y="3919167"/>
            <a:ext cx="352544" cy="50531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>
            <a:off x="3446675" y="3919167"/>
            <a:ext cx="343374" cy="8589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5" grpId="0" animBg="1"/>
      <p:bldP spid="36" grpId="0" animBg="1"/>
      <p:bldP spid="37" grpId="0" animBg="1"/>
      <p:bldP spid="38" grpId="0" animBg="1"/>
      <p:bldP spid="39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225388" y="81455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4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8" y="3497236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5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199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2559032" y="1006218"/>
            <a:ext cx="887643" cy="3066837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771330" y="1680482"/>
            <a:ext cx="2635797" cy="1576005"/>
            <a:chOff x="3771330" y="892310"/>
            <a:chExt cx="2635797" cy="1576005"/>
          </a:xfrm>
        </p:grpSpPr>
        <p:sp>
          <p:nvSpPr>
            <p:cNvPr id="19" name="Rounded Rectangle 18"/>
            <p:cNvSpPr/>
            <p:nvPr/>
          </p:nvSpPr>
          <p:spPr>
            <a:xfrm>
              <a:off x="3781255" y="892310"/>
              <a:ext cx="107899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r>
                <a:rPr lang="en-US" sz="1200" dirty="0" err="1" smtClean="0"/>
                <a:t>Vuosi</a:t>
              </a:r>
              <a:r>
                <a:rPr lang="en-US" sz="1200" dirty="0" smtClean="0"/>
                <a:t>: 2009</a:t>
              </a:r>
              <a:endParaRPr lang="en-US" sz="1200" dirty="0" smtClean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80877" y="1246626"/>
              <a:ext cx="2626250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Koulutusaste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Ylempi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korkeakouluaste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tutkijakoulutus</a:t>
              </a:r>
              <a:endParaRPr lang="en-US" sz="1200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71330" y="2161848"/>
              <a:ext cx="134673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Sukupuoli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Naiset</a:t>
              </a:r>
              <a:endParaRPr lang="en-US" sz="1200" dirty="0" smtClean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80500" y="1808194"/>
              <a:ext cx="1385305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Ikä</a:t>
              </a:r>
              <a:r>
                <a:rPr lang="en-US" sz="1200" dirty="0" smtClean="0"/>
                <a:t>: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25-44-vuotiaat</a:t>
              </a:r>
              <a:endParaRPr lang="en-US" sz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80877" y="490915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  <a:endParaRPr lang="en-US" sz="1200" dirty="0" smtClean="0"/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flipV="1">
            <a:off x="3427956" y="644149"/>
            <a:ext cx="352921" cy="5159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7956" y="1160107"/>
            <a:ext cx="353299" cy="6736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7956" y="1160107"/>
            <a:ext cx="352921" cy="113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7956" y="1160107"/>
            <a:ext cx="352544" cy="158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7956" y="1160107"/>
            <a:ext cx="343374" cy="19431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72311" y="1680482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  <a:endParaRPr lang="en-US" sz="1200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3771933" y="2034798"/>
            <a:ext cx="2626250" cy="5107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62386" y="2950020"/>
            <a:ext cx="134673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71556" y="2596366"/>
            <a:ext cx="1385305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</a:t>
            </a:r>
            <a:r>
              <a:rPr lang="en-US" sz="1200" dirty="0" smtClean="0"/>
              <a:t> </a:t>
            </a:r>
            <a:r>
              <a:rPr lang="en-US" sz="1200" dirty="0" smtClean="0"/>
              <a:t>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1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  <a:endParaRPr lang="en-US" sz="1200" dirty="0" smtClean="0"/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>
            <a:off x="3446675" y="3919167"/>
            <a:ext cx="343373" cy="13363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flipV="1">
            <a:off x="3446675" y="1833716"/>
            <a:ext cx="325636" cy="20854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 flipV="1">
            <a:off x="3446675" y="2290187"/>
            <a:ext cx="325258" cy="16289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flipV="1">
            <a:off x="3446675" y="2749600"/>
            <a:ext cx="324881" cy="11695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 flipV="1">
            <a:off x="3446675" y="3103254"/>
            <a:ext cx="315711" cy="8159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4112509" y="76384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Vallila</a:t>
            </a:r>
            <a:endParaRPr lang="en-US" sz="1200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3951996" y="5282147"/>
            <a:ext cx="1175617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Tikkurila</a:t>
            </a:r>
            <a:endParaRPr lang="en-US" sz="1200" dirty="0" smtClean="0"/>
          </a:p>
        </p:txBody>
      </p:sp>
      <p:sp>
        <p:nvSpPr>
          <p:cNvPr id="52" name="Rounded Rectangle 51"/>
          <p:cNvSpPr/>
          <p:nvPr/>
        </p:nvSpPr>
        <p:spPr>
          <a:xfrm>
            <a:off x="3914786" y="3111364"/>
            <a:ext cx="1487318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Miehet</a:t>
            </a:r>
            <a:endParaRPr lang="en-US" sz="1200" dirty="0" smtClean="0"/>
          </a:p>
        </p:txBody>
      </p:sp>
      <p:sp>
        <p:nvSpPr>
          <p:cNvPr id="51" name="Rounded Rectangle 50"/>
          <p:cNvSpPr/>
          <p:nvPr/>
        </p:nvSpPr>
        <p:spPr>
          <a:xfrm>
            <a:off x="3960109" y="292962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Kallio</a:t>
            </a:r>
            <a:endParaRPr lang="en-US" sz="1200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4191470" y="1313995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2007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039070" y="1497657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2008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225388" y="81455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4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8" y="3497236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5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199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2559032" y="1006218"/>
            <a:ext cx="887643" cy="3066837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3771330" y="1680482"/>
            <a:ext cx="2635797" cy="1576005"/>
            <a:chOff x="3771330" y="892310"/>
            <a:chExt cx="2635797" cy="1576005"/>
          </a:xfrm>
        </p:grpSpPr>
        <p:sp>
          <p:nvSpPr>
            <p:cNvPr id="19" name="Rounded Rectangle 18"/>
            <p:cNvSpPr/>
            <p:nvPr/>
          </p:nvSpPr>
          <p:spPr>
            <a:xfrm>
              <a:off x="3781255" y="892310"/>
              <a:ext cx="107899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r>
                <a:rPr lang="en-US" sz="1200" dirty="0" err="1" smtClean="0"/>
                <a:t>Vuosi</a:t>
              </a:r>
              <a:r>
                <a:rPr lang="en-US" sz="1200" dirty="0" smtClean="0"/>
                <a:t>: 2009</a:t>
              </a:r>
              <a:endParaRPr lang="en-US" sz="1200" dirty="0" smtClean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80877" y="1246626"/>
              <a:ext cx="2626250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Koulutusaste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Ylempi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korkeakouluaste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tutkijakoulutus</a:t>
              </a:r>
              <a:endParaRPr lang="en-US" sz="1200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71330" y="2161848"/>
              <a:ext cx="134673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Sukupuoli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Naiset</a:t>
              </a:r>
              <a:endParaRPr lang="en-US" sz="1200" dirty="0" smtClean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80500" y="1808194"/>
              <a:ext cx="1385305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Ikä</a:t>
              </a:r>
              <a:r>
                <a:rPr lang="en-US" sz="1200" dirty="0" smtClean="0"/>
                <a:t>: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25-44-vuotiaat</a:t>
              </a:r>
              <a:endParaRPr lang="en-US" sz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80877" y="490915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  <a:endParaRPr lang="en-US" sz="1200" dirty="0" smtClean="0"/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flipV="1">
            <a:off x="3427956" y="644149"/>
            <a:ext cx="352921" cy="5159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7956" y="1160107"/>
            <a:ext cx="353299" cy="6736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7956" y="1160107"/>
            <a:ext cx="352921" cy="113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7956" y="1160107"/>
            <a:ext cx="352544" cy="158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7956" y="1160107"/>
            <a:ext cx="343374" cy="19431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72311" y="1680482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  <a:endParaRPr lang="en-US" sz="1200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3771933" y="2034798"/>
            <a:ext cx="2626250" cy="5107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62386" y="2950020"/>
            <a:ext cx="134673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71556" y="2596366"/>
            <a:ext cx="1385305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</a:t>
            </a:r>
            <a:r>
              <a:rPr lang="en-US" sz="1200" dirty="0" smtClean="0"/>
              <a:t> </a:t>
            </a:r>
            <a:r>
              <a:rPr lang="en-US" sz="1200" dirty="0" smtClean="0"/>
              <a:t>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1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  <a:endParaRPr lang="en-US" sz="1200" dirty="0" smtClean="0"/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>
            <a:off x="3446675" y="3919167"/>
            <a:ext cx="343373" cy="13363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flipV="1">
            <a:off x="3446675" y="1833716"/>
            <a:ext cx="325636" cy="20854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 flipV="1">
            <a:off x="3446675" y="2290187"/>
            <a:ext cx="325258" cy="16289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flipV="1">
            <a:off x="3446675" y="2749600"/>
            <a:ext cx="324881" cy="11695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 flipV="1">
            <a:off x="3446675" y="3103254"/>
            <a:ext cx="315711" cy="8159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53" grpId="0" animBg="1"/>
      <p:bldP spid="52" grpId="0" animBg="1"/>
      <p:bldP spid="51" grpId="0" animBg="1"/>
      <p:bldP spid="50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4112509" y="76384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Vallila</a:t>
            </a:r>
            <a:endParaRPr lang="en-US" sz="1200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3951996" y="5282147"/>
            <a:ext cx="1175617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Tikkurila</a:t>
            </a:r>
            <a:endParaRPr lang="en-US" sz="1200" dirty="0" smtClean="0"/>
          </a:p>
        </p:txBody>
      </p:sp>
      <p:sp>
        <p:nvSpPr>
          <p:cNvPr id="52" name="Rounded Rectangle 51"/>
          <p:cNvSpPr/>
          <p:nvPr/>
        </p:nvSpPr>
        <p:spPr>
          <a:xfrm>
            <a:off x="3914786" y="3111364"/>
            <a:ext cx="1487318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Miehet</a:t>
            </a:r>
            <a:endParaRPr lang="en-US" sz="1200" dirty="0" smtClean="0"/>
          </a:p>
        </p:txBody>
      </p:sp>
      <p:sp>
        <p:nvSpPr>
          <p:cNvPr id="51" name="Rounded Rectangle 50"/>
          <p:cNvSpPr/>
          <p:nvPr/>
        </p:nvSpPr>
        <p:spPr>
          <a:xfrm>
            <a:off x="3960109" y="292962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Kallio</a:t>
            </a:r>
            <a:endParaRPr lang="en-US" sz="1200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4191470" y="1313995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2007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039070" y="1497657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2008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225388" y="81455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4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8" y="3497236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5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199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2559032" y="1006218"/>
            <a:ext cx="887643" cy="3066837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3771330" y="1680482"/>
            <a:ext cx="2635797" cy="1576005"/>
            <a:chOff x="3771330" y="892310"/>
            <a:chExt cx="2635797" cy="1576005"/>
          </a:xfrm>
        </p:grpSpPr>
        <p:sp>
          <p:nvSpPr>
            <p:cNvPr id="19" name="Rounded Rectangle 18"/>
            <p:cNvSpPr/>
            <p:nvPr/>
          </p:nvSpPr>
          <p:spPr>
            <a:xfrm>
              <a:off x="3781255" y="892310"/>
              <a:ext cx="107899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r>
                <a:rPr lang="en-US" sz="1200" dirty="0" err="1" smtClean="0"/>
                <a:t>Vuosi</a:t>
              </a:r>
              <a:r>
                <a:rPr lang="en-US" sz="1200" dirty="0" smtClean="0"/>
                <a:t>: 2009</a:t>
              </a:r>
              <a:endParaRPr lang="en-US" sz="1200" dirty="0" smtClean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80877" y="1246626"/>
              <a:ext cx="2626250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Koulutusaste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Ylempi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korkeakouluaste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tutkijakoulutus</a:t>
              </a:r>
              <a:endParaRPr lang="en-US" sz="1200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71330" y="2161848"/>
              <a:ext cx="134673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Sukupuoli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Naiset</a:t>
              </a:r>
              <a:endParaRPr lang="en-US" sz="1200" dirty="0" smtClean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80500" y="1808194"/>
              <a:ext cx="1385305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Ikä</a:t>
              </a:r>
              <a:r>
                <a:rPr lang="en-US" sz="1200" dirty="0" smtClean="0"/>
                <a:t>: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25-44-vuotiaat</a:t>
              </a:r>
              <a:endParaRPr lang="en-US" sz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80877" y="490915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  <a:endParaRPr lang="en-US" sz="1200" dirty="0" smtClean="0"/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flipV="1">
            <a:off x="3427956" y="644149"/>
            <a:ext cx="352921" cy="5159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7956" y="1160107"/>
            <a:ext cx="353299" cy="6736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7956" y="1160107"/>
            <a:ext cx="352921" cy="113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7956" y="1160107"/>
            <a:ext cx="352544" cy="158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7956" y="1160107"/>
            <a:ext cx="343374" cy="19431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72311" y="1680482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  <a:endParaRPr lang="en-US" sz="1200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3771933" y="2034798"/>
            <a:ext cx="2626250" cy="5107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62386" y="2950020"/>
            <a:ext cx="134673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71556" y="2596366"/>
            <a:ext cx="1385305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</a:t>
            </a:r>
            <a:r>
              <a:rPr lang="en-US" sz="1200" dirty="0" smtClean="0"/>
              <a:t> </a:t>
            </a:r>
            <a:r>
              <a:rPr lang="en-US" sz="1200" dirty="0" smtClean="0"/>
              <a:t>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1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  <a:endParaRPr lang="en-US" sz="1200" dirty="0" smtClean="0"/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>
            <a:off x="3446675" y="3919167"/>
            <a:ext cx="343373" cy="13363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flipV="1">
            <a:off x="3446675" y="1833716"/>
            <a:ext cx="325636" cy="20854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 flipV="1">
            <a:off x="3446675" y="2290187"/>
            <a:ext cx="325258" cy="16289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flipV="1">
            <a:off x="3446675" y="2749600"/>
            <a:ext cx="324881" cy="11695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 flipV="1">
            <a:off x="3446675" y="3103254"/>
            <a:ext cx="315711" cy="8159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1" idx="3"/>
            <a:endCxn id="25" idx="3"/>
          </p:cNvCxnSpPr>
          <p:nvPr/>
        </p:nvCxnSpPr>
        <p:spPr>
          <a:xfrm flipH="1">
            <a:off x="4859871" y="446196"/>
            <a:ext cx="179232" cy="197953"/>
          </a:xfrm>
          <a:prstGeom prst="bentConnector3">
            <a:avLst>
              <a:gd name="adj1" fmla="val -3086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3"/>
            <a:endCxn id="41" idx="3"/>
          </p:cNvCxnSpPr>
          <p:nvPr/>
        </p:nvCxnSpPr>
        <p:spPr>
          <a:xfrm flipH="1" flipV="1">
            <a:off x="4869042" y="5255545"/>
            <a:ext cx="258571" cy="179836"/>
          </a:xfrm>
          <a:prstGeom prst="bentConnector3">
            <a:avLst>
              <a:gd name="adj1" fmla="val -1511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3" idx="3"/>
            <a:endCxn id="25" idx="3"/>
          </p:cNvCxnSpPr>
          <p:nvPr/>
        </p:nvCxnSpPr>
        <p:spPr>
          <a:xfrm flipH="1">
            <a:off x="4859871" y="229618"/>
            <a:ext cx="331632" cy="414531"/>
          </a:xfrm>
          <a:prstGeom prst="bentConnector3">
            <a:avLst>
              <a:gd name="adj1" fmla="val -1783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02104" y="261530"/>
            <a:ext cx="1477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090022" y="5166450"/>
            <a:ext cx="1477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53" grpId="0" animBg="1"/>
      <p:bldP spid="52" grpId="0" animBg="1"/>
      <p:bldP spid="51" grpId="0" animBg="1"/>
      <p:bldP spid="50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4112509" y="76384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Vallila</a:t>
            </a:r>
            <a:endParaRPr lang="en-US" sz="1200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3951996" y="5282147"/>
            <a:ext cx="1175617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Tikkurila</a:t>
            </a:r>
            <a:endParaRPr lang="en-US" sz="1200" dirty="0" smtClean="0"/>
          </a:p>
        </p:txBody>
      </p:sp>
      <p:sp>
        <p:nvSpPr>
          <p:cNvPr id="52" name="Rounded Rectangle 51"/>
          <p:cNvSpPr/>
          <p:nvPr/>
        </p:nvSpPr>
        <p:spPr>
          <a:xfrm>
            <a:off x="3914786" y="3111364"/>
            <a:ext cx="1487318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Miehet</a:t>
            </a:r>
            <a:endParaRPr lang="en-US" sz="1200" dirty="0" smtClean="0"/>
          </a:p>
        </p:txBody>
      </p:sp>
      <p:sp>
        <p:nvSpPr>
          <p:cNvPr id="51" name="Rounded Rectangle 50"/>
          <p:cNvSpPr/>
          <p:nvPr/>
        </p:nvSpPr>
        <p:spPr>
          <a:xfrm>
            <a:off x="3960109" y="292962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</a:t>
            </a:r>
            <a:r>
              <a:rPr lang="en-US" sz="1200" dirty="0" err="1" smtClean="0"/>
              <a:t>Kallio</a:t>
            </a:r>
            <a:endParaRPr lang="en-US" sz="1200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4191470" y="1313995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2007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039070" y="1497657"/>
            <a:ext cx="1078994" cy="30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2008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225388" y="814557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225384" y="2141760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34558" y="3497236"/>
          <a:ext cx="1273746" cy="112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272749" y="4862631"/>
          <a:ext cx="1245103" cy="112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olded Corner 10"/>
          <p:cNvSpPr/>
          <p:nvPr/>
        </p:nvSpPr>
        <p:spPr>
          <a:xfrm>
            <a:off x="1698766" y="887075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698388" y="2271193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1717107" y="4925224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sp>
        <p:nvSpPr>
          <p:cNvPr id="14" name="Folded Corner 13"/>
          <p:cNvSpPr/>
          <p:nvPr/>
        </p:nvSpPr>
        <p:spPr>
          <a:xfrm>
            <a:off x="1707181" y="3607199"/>
            <a:ext cx="678842" cy="793407"/>
          </a:xfrm>
          <a:prstGeom prst="foldedCorne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" dirty="0" smtClean="0"/>
              <a:t>".." ".." ".." "..”.</a:t>
            </a:r>
          </a:p>
          <a:p>
            <a:r>
              <a:rPr lang="en-US" sz="600" dirty="0" smtClean="0"/>
              <a:t>0 0 0 0 0 0 0 0 1</a:t>
            </a:r>
          </a:p>
          <a:p>
            <a:r>
              <a:rPr lang="en-US" sz="600" dirty="0" smtClean="0"/>
              <a:t>2 2 170 158 2 8</a:t>
            </a:r>
          </a:p>
          <a:p>
            <a:r>
              <a:rPr lang="en-US" sz="600" dirty="0" smtClean="0"/>
              <a:t>1 0 94 0 1 1 86</a:t>
            </a:r>
          </a:p>
          <a:p>
            <a:r>
              <a:rPr lang="en-US" sz="600" dirty="0" smtClean="0"/>
              <a:t>0 0 0 0 0 0 0 0 0</a:t>
            </a:r>
          </a:p>
          <a:p>
            <a:r>
              <a:rPr lang="en-US" sz="600" dirty="0" smtClean="0"/>
              <a:t>"." "." "." "." ".”</a:t>
            </a:r>
          </a:p>
          <a:p>
            <a:r>
              <a:rPr lang="en-US" sz="600" dirty="0" smtClean="0"/>
              <a:t>0 0 0 0 0 0 0 0 0</a:t>
            </a:r>
          </a:p>
        </p:txBody>
      </p:sp>
      <p:grpSp>
        <p:nvGrpSpPr>
          <p:cNvPr id="2" name="Group 78"/>
          <p:cNvGrpSpPr/>
          <p:nvPr/>
        </p:nvGrpSpPr>
        <p:grpSpPr>
          <a:xfrm>
            <a:off x="2559032" y="1006218"/>
            <a:ext cx="887643" cy="3066837"/>
            <a:chOff x="2559032" y="929834"/>
            <a:chExt cx="887643" cy="3066837"/>
          </a:xfrm>
        </p:grpSpPr>
        <p:sp>
          <p:nvSpPr>
            <p:cNvPr id="24" name="Rectangular Callout 23"/>
            <p:cNvSpPr/>
            <p:nvPr/>
          </p:nvSpPr>
          <p:spPr>
            <a:xfrm>
              <a:off x="2559032" y="92983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20157</a:t>
              </a:r>
              <a:endParaRPr lang="en-US" sz="1400" dirty="0"/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2577751" y="3688894"/>
              <a:ext cx="868924" cy="307777"/>
            </a:xfrm>
            <a:prstGeom prst="wedgeRectCallout">
              <a:avLst>
                <a:gd name="adj1" fmla="val -106012"/>
                <a:gd name="adj2" fmla="val 415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3296</a:t>
              </a:r>
              <a:endParaRPr lang="en-US" sz="1400" dirty="0"/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3771330" y="1680482"/>
            <a:ext cx="2635797" cy="1576005"/>
            <a:chOff x="3771330" y="892310"/>
            <a:chExt cx="2635797" cy="1576005"/>
          </a:xfrm>
        </p:grpSpPr>
        <p:sp>
          <p:nvSpPr>
            <p:cNvPr id="19" name="Rounded Rectangle 18"/>
            <p:cNvSpPr/>
            <p:nvPr/>
          </p:nvSpPr>
          <p:spPr>
            <a:xfrm>
              <a:off x="3781255" y="892310"/>
              <a:ext cx="107899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r>
                <a:rPr lang="en-US" sz="1200" dirty="0" err="1" smtClean="0"/>
                <a:t>Vuosi</a:t>
              </a:r>
              <a:r>
                <a:rPr lang="en-US" sz="1200" dirty="0" smtClean="0"/>
                <a:t>: 2009</a:t>
              </a:r>
              <a:endParaRPr lang="en-US" sz="1200" dirty="0" smtClean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80877" y="1246626"/>
              <a:ext cx="2626250" cy="5107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Koulutusaste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Ylempi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korkeakouluaste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ja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tutkijakoulutus</a:t>
              </a:r>
              <a:endParaRPr lang="en-US" sz="1200" dirty="0" smtClean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71330" y="2161848"/>
              <a:ext cx="1346734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Sukupuoli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Naiset</a:t>
              </a:r>
              <a:endParaRPr lang="en-US" sz="1200" dirty="0" smtClean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80500" y="1808194"/>
              <a:ext cx="1385305" cy="3064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200" dirty="0" err="1" smtClean="0"/>
                <a:t>Ikä</a:t>
              </a:r>
              <a:r>
                <a:rPr lang="en-US" sz="1200" dirty="0" smtClean="0"/>
                <a:t>: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25-44-vuotiaat</a:t>
              </a:r>
              <a:endParaRPr lang="en-US" sz="1200" dirty="0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780877" y="490915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Helsinki</a:t>
            </a:r>
            <a:endParaRPr lang="en-US" sz="1200" dirty="0" smtClean="0"/>
          </a:p>
        </p:txBody>
      </p:sp>
      <p:cxnSp>
        <p:nvCxnSpPr>
          <p:cNvPr id="27" name="Straight Connector 26"/>
          <p:cNvCxnSpPr>
            <a:endCxn id="25" idx="1"/>
          </p:cNvCxnSpPr>
          <p:nvPr/>
        </p:nvCxnSpPr>
        <p:spPr>
          <a:xfrm flipV="1">
            <a:off x="3427956" y="644149"/>
            <a:ext cx="352921" cy="5159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7956" y="1160107"/>
            <a:ext cx="353299" cy="67360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7956" y="1160107"/>
            <a:ext cx="352921" cy="1130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7956" y="1160107"/>
            <a:ext cx="352544" cy="15894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27956" y="1160107"/>
            <a:ext cx="343374" cy="194314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72311" y="1680482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Vuosi</a:t>
            </a:r>
            <a:r>
              <a:rPr lang="en-US" sz="1200" dirty="0" smtClean="0"/>
              <a:t>: 2009</a:t>
            </a:r>
            <a:endParaRPr lang="en-US" sz="1200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3771933" y="2034798"/>
            <a:ext cx="2626250" cy="5107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Koulutusaste</a:t>
            </a:r>
            <a:r>
              <a:rPr lang="en-US" sz="1200" dirty="0" smtClean="0"/>
              <a:t>: </a:t>
            </a:r>
            <a:r>
              <a:rPr lang="en-US" sz="1200" dirty="0" err="1" smtClean="0"/>
              <a:t>Ylempi</a:t>
            </a:r>
            <a:r>
              <a:rPr lang="en-US" sz="1200" dirty="0" smtClean="0"/>
              <a:t> </a:t>
            </a:r>
            <a:r>
              <a:rPr lang="en-US" sz="1200" dirty="0" err="1" smtClean="0"/>
              <a:t>korkeakouluaste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tutkijakoulutus</a:t>
            </a:r>
            <a:endParaRPr lang="en-US" sz="1200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3762386" y="2950020"/>
            <a:ext cx="134673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Sukupuoli</a:t>
            </a:r>
            <a:r>
              <a:rPr lang="en-US" sz="1200" dirty="0" smtClean="0"/>
              <a:t>: </a:t>
            </a:r>
            <a:r>
              <a:rPr lang="en-US" sz="1200" dirty="0" err="1" smtClean="0"/>
              <a:t>Naiset</a:t>
            </a:r>
            <a:endParaRPr lang="en-US" sz="1200" dirty="0" smtClean="0"/>
          </a:p>
        </p:txBody>
      </p:sp>
      <p:sp>
        <p:nvSpPr>
          <p:cNvPr id="39" name="Rounded Rectangle 38"/>
          <p:cNvSpPr/>
          <p:nvPr/>
        </p:nvSpPr>
        <p:spPr>
          <a:xfrm>
            <a:off x="3771556" y="2596366"/>
            <a:ext cx="1385305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 err="1" smtClean="0"/>
              <a:t>Ikä</a:t>
            </a:r>
            <a:r>
              <a:rPr lang="en-US" sz="1200" dirty="0" smtClean="0"/>
              <a:t>:</a:t>
            </a:r>
            <a:r>
              <a:rPr lang="en-US" sz="1200" dirty="0" smtClean="0"/>
              <a:t> </a:t>
            </a:r>
            <a:r>
              <a:rPr lang="en-US" sz="1200" dirty="0" smtClean="0"/>
              <a:t>25-44-vuotiaat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790048" y="5102311"/>
            <a:ext cx="1078994" cy="30646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200" dirty="0" err="1" smtClean="0"/>
              <a:t>Alue</a:t>
            </a:r>
            <a:r>
              <a:rPr lang="en-US" sz="1200" dirty="0" smtClean="0"/>
              <a:t>: Vantaa</a:t>
            </a:r>
            <a:endParaRPr lang="en-US" sz="1200" dirty="0" smtClean="0"/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>
            <a:off x="3446675" y="3919167"/>
            <a:ext cx="343373" cy="133637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6" idx="1"/>
          </p:cNvCxnSpPr>
          <p:nvPr/>
        </p:nvCxnSpPr>
        <p:spPr>
          <a:xfrm flipV="1">
            <a:off x="3446675" y="1833716"/>
            <a:ext cx="325636" cy="20854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1"/>
          </p:cNvCxnSpPr>
          <p:nvPr/>
        </p:nvCxnSpPr>
        <p:spPr>
          <a:xfrm flipV="1">
            <a:off x="3446675" y="2290187"/>
            <a:ext cx="325258" cy="16289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1"/>
          </p:cNvCxnSpPr>
          <p:nvPr/>
        </p:nvCxnSpPr>
        <p:spPr>
          <a:xfrm flipV="1">
            <a:off x="3446675" y="2749600"/>
            <a:ext cx="324881" cy="116956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1"/>
          </p:cNvCxnSpPr>
          <p:nvPr/>
        </p:nvCxnSpPr>
        <p:spPr>
          <a:xfrm flipV="1">
            <a:off x="3446675" y="3103254"/>
            <a:ext cx="315711" cy="81591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1" idx="3"/>
            <a:endCxn id="25" idx="3"/>
          </p:cNvCxnSpPr>
          <p:nvPr/>
        </p:nvCxnSpPr>
        <p:spPr>
          <a:xfrm flipH="1">
            <a:off x="4859871" y="446196"/>
            <a:ext cx="179232" cy="197953"/>
          </a:xfrm>
          <a:prstGeom prst="bentConnector3">
            <a:avLst>
              <a:gd name="adj1" fmla="val -3086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3"/>
            <a:endCxn id="41" idx="3"/>
          </p:cNvCxnSpPr>
          <p:nvPr/>
        </p:nvCxnSpPr>
        <p:spPr>
          <a:xfrm flipH="1" flipV="1">
            <a:off x="4869042" y="5255545"/>
            <a:ext cx="258571" cy="179836"/>
          </a:xfrm>
          <a:prstGeom prst="bentConnector3">
            <a:avLst>
              <a:gd name="adj1" fmla="val -1511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3" idx="3"/>
            <a:endCxn id="25" idx="3"/>
          </p:cNvCxnSpPr>
          <p:nvPr/>
        </p:nvCxnSpPr>
        <p:spPr>
          <a:xfrm flipH="1">
            <a:off x="4859871" y="229618"/>
            <a:ext cx="331632" cy="414531"/>
          </a:xfrm>
          <a:prstGeom prst="bentConnector3">
            <a:avLst>
              <a:gd name="adj1" fmla="val -1783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02104" y="261530"/>
            <a:ext cx="1477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090022" y="5166450"/>
            <a:ext cx="1477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Kuuluu</a:t>
            </a:r>
            <a:r>
              <a:rPr lang="en-US" sz="1400" dirty="0" smtClean="0"/>
              <a:t> </a:t>
            </a:r>
            <a:r>
              <a:rPr lang="en-US" sz="1400" dirty="0" err="1" smtClean="0"/>
              <a:t>alueeseen</a:t>
            </a:r>
            <a:endParaRPr lang="en-US" sz="1400" dirty="0"/>
          </a:p>
        </p:txBody>
      </p:sp>
      <p:sp>
        <p:nvSpPr>
          <p:cNvPr id="47" name="Rectangular Callout 46"/>
          <p:cNvSpPr/>
          <p:nvPr/>
        </p:nvSpPr>
        <p:spPr>
          <a:xfrm>
            <a:off x="5967888" y="887075"/>
            <a:ext cx="2683163" cy="1477328"/>
          </a:xfrm>
          <a:prstGeom prst="wedgeRectCallout">
            <a:avLst>
              <a:gd name="adj1" fmla="val -85602"/>
              <a:gd name="adj2" fmla="val -764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en-US" sz="1000" dirty="0" err="1" smtClean="0"/>
              <a:t>Kallion</a:t>
            </a:r>
            <a:r>
              <a:rPr lang="en-US" sz="1000" dirty="0" smtClean="0"/>
              <a:t> </a:t>
            </a:r>
            <a:r>
              <a:rPr lang="en-US" sz="1000" dirty="0" err="1" smtClean="0"/>
              <a:t>peruspiiri</a:t>
            </a:r>
            <a:endParaRPr lang="en-US" sz="1000" dirty="0" smtClean="0"/>
          </a:p>
          <a:p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Viertotien</a:t>
            </a:r>
            <a:r>
              <a:rPr lang="en-US" sz="1000" dirty="0" smtClean="0"/>
              <a:t> (</a:t>
            </a:r>
            <a:r>
              <a:rPr lang="en-US" sz="1000" dirty="0" err="1" smtClean="0"/>
              <a:t>nyk</a:t>
            </a:r>
            <a:r>
              <a:rPr lang="en-US" sz="1000" dirty="0" smtClean="0"/>
              <a:t>. </a:t>
            </a:r>
            <a:r>
              <a:rPr lang="en-US" sz="1000" dirty="0" err="1" smtClean="0"/>
              <a:t>Hämeentien</a:t>
            </a:r>
            <a:r>
              <a:rPr lang="en-US" sz="1000" dirty="0" smtClean="0"/>
              <a:t>) </a:t>
            </a:r>
            <a:r>
              <a:rPr lang="en-US" sz="1000" dirty="0" err="1" smtClean="0"/>
              <a:t>rakentaminen</a:t>
            </a:r>
            <a:r>
              <a:rPr lang="en-US" sz="1000" dirty="0" smtClean="0"/>
              <a:t> 1850-luvulla </a:t>
            </a:r>
            <a:r>
              <a:rPr lang="en-US" sz="1000" dirty="0" err="1" smtClean="0"/>
              <a:t>Siltasaarelta</a:t>
            </a:r>
            <a:r>
              <a:rPr lang="en-US" sz="1000" dirty="0" smtClean="0"/>
              <a:t> </a:t>
            </a:r>
            <a:r>
              <a:rPr lang="en-US" sz="1000" dirty="0" err="1" smtClean="0"/>
              <a:t>Kumpulaan</a:t>
            </a:r>
            <a:r>
              <a:rPr lang="en-US" sz="1000" dirty="0" smtClean="0"/>
              <a:t> </a:t>
            </a:r>
            <a:r>
              <a:rPr lang="en-US" sz="1000" dirty="0" err="1" smtClean="0"/>
              <a:t>oli</a:t>
            </a:r>
            <a:r>
              <a:rPr lang="en-US" sz="1000" dirty="0" smtClean="0"/>
              <a:t> </a:t>
            </a:r>
            <a:r>
              <a:rPr lang="en-US" sz="1000" dirty="0" err="1" smtClean="0"/>
              <a:t>tärkeää</a:t>
            </a:r>
            <a:r>
              <a:rPr lang="en-US" sz="1000" dirty="0" smtClean="0"/>
              <a:t> </a:t>
            </a:r>
            <a:r>
              <a:rPr lang="en-US" sz="1000" dirty="0" err="1" smtClean="0"/>
              <a:t>Itäisen</a:t>
            </a:r>
            <a:r>
              <a:rPr lang="en-US" sz="1000" dirty="0" smtClean="0"/>
              <a:t> </a:t>
            </a:r>
            <a:r>
              <a:rPr lang="en-US" sz="1000" dirty="0" err="1" smtClean="0"/>
              <a:t>kantakaupungin</a:t>
            </a:r>
            <a:r>
              <a:rPr lang="en-US" sz="1000" dirty="0" smtClean="0"/>
              <a:t> </a:t>
            </a:r>
            <a:r>
              <a:rPr lang="en-US" sz="1000" dirty="0" err="1" smtClean="0"/>
              <a:t>kehitykselle</a:t>
            </a:r>
            <a:r>
              <a:rPr lang="en-US" sz="1000" dirty="0" smtClean="0"/>
              <a:t>. </a:t>
            </a:r>
            <a:r>
              <a:rPr lang="en-US" sz="1000" dirty="0" err="1" smtClean="0"/>
              <a:t>Sen</a:t>
            </a:r>
            <a:r>
              <a:rPr lang="en-US" sz="1000" dirty="0" smtClean="0"/>
              <a:t> </a:t>
            </a:r>
            <a:r>
              <a:rPr lang="en-US" sz="1000" dirty="0" err="1" smtClean="0"/>
              <a:t>itäpuolelle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kohosi</a:t>
            </a:r>
            <a:r>
              <a:rPr lang="en-US" sz="1000" dirty="0" smtClean="0"/>
              <a:t> </a:t>
            </a:r>
            <a:r>
              <a:rPr lang="en-US" sz="1000" dirty="0" err="1" smtClean="0"/>
              <a:t>tehtaita</a:t>
            </a:r>
            <a:r>
              <a:rPr lang="en-US" sz="1000" dirty="0" smtClean="0"/>
              <a:t>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länsipuolelle</a:t>
            </a:r>
            <a:r>
              <a:rPr lang="en-US" sz="1000" dirty="0" smtClean="0"/>
              <a:t> </a:t>
            </a:r>
            <a:r>
              <a:rPr lang="en-US" sz="1000" dirty="0" err="1" smtClean="0"/>
              <a:t>asutusta</a:t>
            </a:r>
            <a:r>
              <a:rPr lang="en-US" sz="1000" dirty="0" smtClean="0"/>
              <a:t>. </a:t>
            </a:r>
            <a:r>
              <a:rPr lang="en-US" sz="1000" dirty="0" err="1" smtClean="0"/>
              <a:t>Suomen</a:t>
            </a:r>
            <a:r>
              <a:rPr lang="en-US" sz="1000" dirty="0" smtClean="0"/>
              <a:t> </a:t>
            </a:r>
            <a:r>
              <a:rPr lang="en-US" sz="1000" dirty="0" err="1" smtClean="0"/>
              <a:t>ensimmäinen</a:t>
            </a:r>
            <a:r>
              <a:rPr lang="en-US" sz="1000" dirty="0" smtClean="0"/>
              <a:t> </a:t>
            </a:r>
            <a:r>
              <a:rPr lang="en-US" sz="1000" dirty="0" err="1" smtClean="0"/>
              <a:t>junarata</a:t>
            </a:r>
            <a:r>
              <a:rPr lang="en-US" sz="1000" dirty="0" smtClean="0"/>
              <a:t> </a:t>
            </a:r>
            <a:r>
              <a:rPr lang="en-US" sz="1000" dirty="0" err="1" smtClean="0"/>
              <a:t>Pasilasta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satamaan</a:t>
            </a:r>
            <a:r>
              <a:rPr lang="en-US" sz="1000" dirty="0" smtClean="0"/>
              <a:t> </a:t>
            </a:r>
            <a:r>
              <a:rPr lang="en-US" sz="1000" dirty="0" err="1" smtClean="0"/>
              <a:t>avattiin</a:t>
            </a:r>
            <a:r>
              <a:rPr lang="en-US" sz="1000" dirty="0" smtClean="0"/>
              <a:t> 1863, </a:t>
            </a:r>
            <a:r>
              <a:rPr lang="en-US" sz="1000" dirty="0" err="1" smtClean="0"/>
              <a:t>ja</a:t>
            </a:r>
            <a:r>
              <a:rPr lang="en-US" sz="1000" dirty="0" smtClean="0"/>
              <a:t> </a:t>
            </a:r>
            <a:r>
              <a:rPr lang="en-US" sz="1000" dirty="0" err="1" smtClean="0"/>
              <a:t>siitä</a:t>
            </a:r>
            <a:r>
              <a:rPr lang="en-US" sz="1000" dirty="0" smtClean="0"/>
              <a:t> </a:t>
            </a:r>
            <a:r>
              <a:rPr lang="en-US" sz="1000" dirty="0" err="1" smtClean="0"/>
              <a:t>alkoi</a:t>
            </a:r>
            <a:r>
              <a:rPr lang="en-US" sz="1000" dirty="0" smtClean="0"/>
              <a:t> </a:t>
            </a:r>
            <a:r>
              <a:rPr lang="en-US" sz="1000" dirty="0" err="1" smtClean="0"/>
              <a:t>Sörnäisten</a:t>
            </a:r>
            <a:r>
              <a:rPr lang="en-US" sz="1000" dirty="0" smtClean="0"/>
              <a:t> </a:t>
            </a:r>
            <a:r>
              <a:rPr lang="en-US" sz="1000" dirty="0" err="1" smtClean="0"/>
              <a:t>voimakas</a:t>
            </a:r>
            <a:r>
              <a:rPr lang="en-US" sz="1000" dirty="0" smtClean="0"/>
              <a:t> </a:t>
            </a:r>
            <a:r>
              <a:rPr lang="en-US" sz="1000" dirty="0" err="1" smtClean="0"/>
              <a:t>kasvu</a:t>
            </a:r>
            <a:r>
              <a:rPr lang="en-US" sz="1000" dirty="0" smtClean="0"/>
              <a:t>. </a:t>
            </a:r>
          </a:p>
          <a:p>
            <a:r>
              <a:rPr lang="en-US" sz="1000" dirty="0" smtClean="0"/>
              <a:t>...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53" grpId="0" animBg="1"/>
      <p:bldP spid="52" grpId="0" animBg="1"/>
      <p:bldP spid="51" grpId="0" animBg="1"/>
      <p:bldP spid="50" grpId="0" animBg="1"/>
      <p:bldP spid="4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3850</Words>
  <Application>Microsoft Macintosh PowerPoint</Application>
  <PresentationFormat>On-screen Show (4:3)</PresentationFormat>
  <Paragraphs>473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Lähtökohta</vt:lpstr>
      <vt:lpstr>Linked Open Data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Mysema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Samppa Saarela</dc:creator>
  <cp:lastModifiedBy>Samppa Saarela</cp:lastModifiedBy>
  <cp:revision>31</cp:revision>
  <dcterms:created xsi:type="dcterms:W3CDTF">2011-02-07T09:26:03Z</dcterms:created>
  <dcterms:modified xsi:type="dcterms:W3CDTF">2011-02-08T09:45:40Z</dcterms:modified>
</cp:coreProperties>
</file>