
<file path=[Content_Types].xml><?xml version="1.0" encoding="utf-8"?>
<Types xmlns="http://schemas.openxmlformats.org/package/2006/content-types">
  <Override PartName="/ppt/charts/chart22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charts/chart30.xml" ContentType="application/vnd.openxmlformats-officedocument.drawingml.chart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charts/chart19.xml" ContentType="application/vnd.openxmlformats-officedocument.drawingml.chart+xml"/>
  <Override PartName="/ppt/charts/chart27.xml" ContentType="application/vnd.openxmlformats-officedocument.drawingml.chart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charts/chart15.xml" ContentType="application/vnd.openxmlformats-officedocument.drawingml.chart+xml"/>
  <Override PartName="/ppt/charts/chart23.xml" ContentType="application/vnd.openxmlformats-officedocument.drawingml.chart+xml"/>
  <Override PartName="/ppt/charts/chart9.xml" ContentType="application/vnd.openxmlformats-officedocument.drawingml.chart+xml"/>
  <Default Extension="xml" ContentType="application/xml"/>
  <Override PartName="/ppt/tableStyles.xml" ContentType="application/vnd.openxmlformats-officedocument.presentationml.tableStyles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charts/chart31.xml" ContentType="application/vnd.openxmlformats-officedocument.drawingml.char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charts/chart28.xml" ContentType="application/vnd.openxmlformats-officedocument.drawingml.chart+xml"/>
  <Default Extension="png" ContentType="image/png"/>
  <Override PartName="/ppt/slideLayouts/slideLayout2.xml" ContentType="application/vnd.openxmlformats-officedocument.presentationml.slideLayout+xml"/>
  <Override PartName="/ppt/charts/chart16.xml" ContentType="application/vnd.openxmlformats-officedocument.drawingml.chart+xml"/>
  <Override PartName="/ppt/charts/chart24.xml" ContentType="application/vnd.openxmlformats-officedocument.drawingml.chart+xml"/>
  <Override PartName="/ppt/charts/chart12.xml" ContentType="application/vnd.openxmlformats-officedocument.drawingml.chart+xml"/>
  <Override PartName="/ppt/charts/chart20.xml" ContentType="application/vnd.openxmlformats-officedocument.drawingml.chart+xml"/>
  <Override PartName="/ppt/charts/chart6.xml" ContentType="application/vnd.openxmlformats-officedocument.drawingml.char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charts/chart32.xml" ContentType="application/vnd.openxmlformats-officedocument.drawingml.chart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harts/chart29.xml" ContentType="application/vnd.openxmlformats-officedocument.drawingml.chart+xml"/>
  <Override PartName="/ppt/slideLayouts/slideLayout3.xml" ContentType="application/vnd.openxmlformats-officedocument.presentationml.slideLayout+xml"/>
  <Override PartName="/ppt/charts/chart17.xml" ContentType="application/vnd.openxmlformats-officedocument.drawingml.chart+xml"/>
  <Override PartName="/ppt/charts/chart25.xml" ContentType="application/vnd.openxmlformats-officedocument.drawingml.chart+xml"/>
  <Override PartName="/ppt/charts/chart13.xml" ContentType="application/vnd.openxmlformats-officedocument.drawingml.chart+xml"/>
  <Override PartName="/ppt/charts/chart21.xml" ContentType="application/vnd.openxmlformats-officedocument.drawingml.chart+xml"/>
  <Override PartName="/ppt/charts/chart7.xml" ContentType="application/vnd.openxmlformats-officedocument.drawingml.chart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8.xml" ContentType="application/vnd.openxmlformats-officedocument.drawingml.chart+xml"/>
  <Override PartName="/ppt/slideMasters/slideMaster1.xml" ContentType="application/vnd.openxmlformats-officedocument.presentationml.slideMaster+xml"/>
  <Override PartName="/ppt/charts/chart26.xml" ContentType="application/vnd.openxmlformats-officedocument.drawingml.char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1498040"/>
        <c:axId val="625220408"/>
      </c:barChart>
      <c:catAx>
        <c:axId val="6214980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220408"/>
        <c:crosses val="autoZero"/>
        <c:auto val="1"/>
        <c:lblAlgn val="ctr"/>
        <c:lblOffset val="100"/>
      </c:catAx>
      <c:valAx>
        <c:axId val="6252204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4980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6264456"/>
        <c:axId val="626265864"/>
      </c:barChart>
      <c:catAx>
        <c:axId val="6262644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6265864"/>
        <c:crosses val="autoZero"/>
        <c:auto val="1"/>
        <c:lblAlgn val="ctr"/>
        <c:lblOffset val="100"/>
      </c:catAx>
      <c:valAx>
        <c:axId val="6262658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62644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01404584"/>
        <c:axId val="101407800"/>
      </c:barChart>
      <c:catAx>
        <c:axId val="10140458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407800"/>
        <c:crosses val="autoZero"/>
        <c:auto val="1"/>
        <c:lblAlgn val="ctr"/>
        <c:lblOffset val="100"/>
      </c:catAx>
      <c:valAx>
        <c:axId val="1014078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4045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1429208"/>
        <c:axId val="101432424"/>
      </c:barChart>
      <c:catAx>
        <c:axId val="1014292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432424"/>
        <c:crosses val="autoZero"/>
        <c:auto val="1"/>
        <c:lblAlgn val="ctr"/>
        <c:lblOffset val="100"/>
      </c:catAx>
      <c:valAx>
        <c:axId val="1014324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14292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0459880"/>
        <c:axId val="620462872"/>
      </c:barChart>
      <c:catAx>
        <c:axId val="6204598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0462872"/>
        <c:crosses val="autoZero"/>
        <c:auto val="1"/>
        <c:lblAlgn val="ctr"/>
        <c:lblOffset val="100"/>
      </c:catAx>
      <c:valAx>
        <c:axId val="620462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04598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14651688"/>
        <c:axId val="514679368"/>
      </c:barChart>
      <c:catAx>
        <c:axId val="5146516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679368"/>
        <c:crosses val="autoZero"/>
        <c:auto val="1"/>
        <c:lblAlgn val="ctr"/>
        <c:lblOffset val="100"/>
      </c:catAx>
      <c:valAx>
        <c:axId val="5146793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6516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14747512"/>
        <c:axId val="514705576"/>
      </c:barChart>
      <c:catAx>
        <c:axId val="5147475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705576"/>
        <c:crosses val="autoZero"/>
        <c:auto val="1"/>
        <c:lblAlgn val="ctr"/>
        <c:lblOffset val="100"/>
      </c:catAx>
      <c:valAx>
        <c:axId val="5147055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7475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6409640"/>
        <c:axId val="626412856"/>
      </c:barChart>
      <c:catAx>
        <c:axId val="6264096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6412856"/>
        <c:crosses val="autoZero"/>
        <c:auto val="1"/>
        <c:lblAlgn val="ctr"/>
        <c:lblOffset val="100"/>
      </c:catAx>
      <c:valAx>
        <c:axId val="6264128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6409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03272296"/>
        <c:axId val="103275512"/>
      </c:barChart>
      <c:catAx>
        <c:axId val="10327229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275512"/>
        <c:crosses val="autoZero"/>
        <c:auto val="1"/>
        <c:lblAlgn val="ctr"/>
        <c:lblOffset val="100"/>
      </c:catAx>
      <c:valAx>
        <c:axId val="103275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2722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3364296"/>
        <c:axId val="103367608"/>
      </c:barChart>
      <c:catAx>
        <c:axId val="10336429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67608"/>
        <c:crosses val="autoZero"/>
        <c:auto val="1"/>
        <c:lblAlgn val="ctr"/>
        <c:lblOffset val="100"/>
      </c:catAx>
      <c:valAx>
        <c:axId val="1033676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642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03396504"/>
        <c:axId val="103399816"/>
      </c:barChart>
      <c:catAx>
        <c:axId val="1033965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99816"/>
        <c:crosses val="autoZero"/>
        <c:auto val="1"/>
        <c:lblAlgn val="ctr"/>
        <c:lblOffset val="100"/>
      </c:catAx>
      <c:valAx>
        <c:axId val="1033998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3965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1285240"/>
        <c:axId val="464234568"/>
      </c:barChart>
      <c:catAx>
        <c:axId val="6212852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64234568"/>
        <c:crosses val="autoZero"/>
        <c:auto val="1"/>
        <c:lblAlgn val="ctr"/>
        <c:lblOffset val="100"/>
      </c:catAx>
      <c:valAx>
        <c:axId val="4642345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2852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3421416"/>
        <c:axId val="103424728"/>
      </c:barChart>
      <c:catAx>
        <c:axId val="10342141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424728"/>
        <c:crosses val="autoZero"/>
        <c:auto val="1"/>
        <c:lblAlgn val="ctr"/>
        <c:lblOffset val="100"/>
      </c:catAx>
      <c:valAx>
        <c:axId val="103424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4214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94877480"/>
        <c:axId val="594875112"/>
      </c:barChart>
      <c:catAx>
        <c:axId val="5948774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875112"/>
        <c:crosses val="autoZero"/>
        <c:auto val="1"/>
        <c:lblAlgn val="ctr"/>
        <c:lblOffset val="100"/>
      </c:catAx>
      <c:valAx>
        <c:axId val="5948751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8774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725224"/>
        <c:axId val="594729432"/>
      </c:barChart>
      <c:catAx>
        <c:axId val="59472522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29432"/>
        <c:crosses val="autoZero"/>
        <c:auto val="1"/>
        <c:lblAlgn val="ctr"/>
        <c:lblOffset val="100"/>
      </c:catAx>
      <c:valAx>
        <c:axId val="5947294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252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94553240"/>
        <c:axId val="594556456"/>
      </c:barChart>
      <c:catAx>
        <c:axId val="5945532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556456"/>
        <c:crosses val="autoZero"/>
        <c:auto val="1"/>
        <c:lblAlgn val="ctr"/>
        <c:lblOffset val="100"/>
      </c:catAx>
      <c:valAx>
        <c:axId val="5945564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5532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597688"/>
        <c:axId val="594583016"/>
      </c:barChart>
      <c:catAx>
        <c:axId val="5945976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583016"/>
        <c:crosses val="autoZero"/>
        <c:auto val="1"/>
        <c:lblAlgn val="ctr"/>
        <c:lblOffset val="100"/>
      </c:catAx>
      <c:valAx>
        <c:axId val="594583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5976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03579624"/>
        <c:axId val="103582936"/>
      </c:barChart>
      <c:catAx>
        <c:axId val="10357962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582936"/>
        <c:crosses val="autoZero"/>
        <c:auto val="1"/>
        <c:lblAlgn val="ctr"/>
        <c:lblOffset val="100"/>
      </c:catAx>
      <c:valAx>
        <c:axId val="1035829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57962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3625160"/>
        <c:axId val="103628472"/>
      </c:barChart>
      <c:catAx>
        <c:axId val="1036251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28472"/>
        <c:crosses val="autoZero"/>
        <c:auto val="1"/>
        <c:lblAlgn val="ctr"/>
        <c:lblOffset val="100"/>
      </c:catAx>
      <c:valAx>
        <c:axId val="1036284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251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03657272"/>
        <c:axId val="103660584"/>
      </c:barChart>
      <c:catAx>
        <c:axId val="1036572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60584"/>
        <c:crosses val="autoZero"/>
        <c:auto val="1"/>
        <c:lblAlgn val="ctr"/>
        <c:lblOffset val="100"/>
      </c:catAx>
      <c:valAx>
        <c:axId val="1036605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572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3682072"/>
        <c:axId val="103685384"/>
      </c:barChart>
      <c:catAx>
        <c:axId val="1036820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85384"/>
        <c:crosses val="autoZero"/>
        <c:auto val="1"/>
        <c:lblAlgn val="ctr"/>
        <c:lblOffset val="100"/>
      </c:catAx>
      <c:valAx>
        <c:axId val="103685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36820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94717976"/>
        <c:axId val="595480200"/>
      </c:barChart>
      <c:catAx>
        <c:axId val="5947179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5480200"/>
        <c:crosses val="autoZero"/>
        <c:auto val="1"/>
        <c:lblAlgn val="ctr"/>
        <c:lblOffset val="100"/>
      </c:catAx>
      <c:valAx>
        <c:axId val="5954802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179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1462936"/>
        <c:axId val="621306296"/>
      </c:barChart>
      <c:catAx>
        <c:axId val="6214629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306296"/>
        <c:crosses val="autoZero"/>
        <c:auto val="1"/>
        <c:lblAlgn val="ctr"/>
        <c:lblOffset val="100"/>
      </c:catAx>
      <c:valAx>
        <c:axId val="6213062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4629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5962600"/>
        <c:axId val="625865656"/>
      </c:barChart>
      <c:catAx>
        <c:axId val="6259626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865656"/>
        <c:crosses val="autoZero"/>
        <c:auto val="1"/>
        <c:lblAlgn val="ctr"/>
        <c:lblOffset val="100"/>
      </c:catAx>
      <c:valAx>
        <c:axId val="6258656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9626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5787496"/>
        <c:axId val="594768088"/>
      </c:barChart>
      <c:catAx>
        <c:axId val="62578749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68088"/>
        <c:crosses val="autoZero"/>
        <c:auto val="1"/>
        <c:lblAlgn val="ctr"/>
        <c:lblOffset val="100"/>
      </c:catAx>
      <c:valAx>
        <c:axId val="5947680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7874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708488"/>
        <c:axId val="595005016"/>
      </c:barChart>
      <c:catAx>
        <c:axId val="5947084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5005016"/>
        <c:crosses val="autoZero"/>
        <c:auto val="1"/>
        <c:lblAlgn val="ctr"/>
        <c:lblOffset val="100"/>
      </c:catAx>
      <c:valAx>
        <c:axId val="5950050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084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5005736"/>
        <c:axId val="621482168"/>
      </c:barChart>
      <c:catAx>
        <c:axId val="6250057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482168"/>
        <c:crosses val="autoZero"/>
        <c:auto val="1"/>
        <c:lblAlgn val="ctr"/>
        <c:lblOffset val="100"/>
      </c:catAx>
      <c:valAx>
        <c:axId val="6214821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0057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14476936"/>
        <c:axId val="514733256"/>
      </c:barChart>
      <c:catAx>
        <c:axId val="5144769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733256"/>
        <c:crosses val="autoZero"/>
        <c:auto val="1"/>
        <c:lblAlgn val="ctr"/>
        <c:lblOffset val="100"/>
      </c:catAx>
      <c:valAx>
        <c:axId val="5147332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44769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702520"/>
        <c:axId val="625044488"/>
      </c:barChart>
      <c:catAx>
        <c:axId val="59470252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044488"/>
        <c:crosses val="autoZero"/>
        <c:auto val="1"/>
        <c:lblAlgn val="ctr"/>
        <c:lblOffset val="100"/>
      </c:catAx>
      <c:valAx>
        <c:axId val="625044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7025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5092856"/>
        <c:axId val="621312072"/>
      </c:barChart>
      <c:catAx>
        <c:axId val="6250928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312072"/>
        <c:crosses val="autoZero"/>
        <c:auto val="1"/>
        <c:lblAlgn val="ctr"/>
        <c:lblOffset val="100"/>
      </c:catAx>
      <c:valAx>
        <c:axId val="6213120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50928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21503768"/>
        <c:axId val="621506408"/>
      </c:barChart>
      <c:catAx>
        <c:axId val="621503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506408"/>
        <c:crosses val="autoZero"/>
        <c:auto val="1"/>
        <c:lblAlgn val="ctr"/>
        <c:lblOffset val="100"/>
      </c:catAx>
      <c:valAx>
        <c:axId val="6215064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15037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20553208"/>
        <c:axId val="620554616"/>
      </c:barChart>
      <c:catAx>
        <c:axId val="6205532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0554616"/>
        <c:crosses val="autoZero"/>
        <c:auto val="1"/>
        <c:lblAlgn val="ctr"/>
        <c:lblOffset val="100"/>
      </c:catAx>
      <c:valAx>
        <c:axId val="620554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205532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2465-4308-0F4F-B2E3-BC62862C83A4}" type="datetimeFigureOut">
              <a:rPr lang="en-US" smtClean="0"/>
              <a:pPr/>
              <a:t>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95B-FE52-A64A-A0BB-BF5571774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5" Type="http://schemas.openxmlformats.org/officeDocument/2006/relationships/chart" Target="../charts/chart31.xml"/><Relationship Id="rId6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3458287" y="264663"/>
            <a:ext cx="5109091" cy="6001645"/>
          </a:xfrm>
          <a:prstGeom prst="wedgeRectCallout">
            <a:avLst>
              <a:gd name="adj1" fmla="val -77727"/>
              <a:gd name="adj2" fmla="val -3347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/>
              <a:t>CHARSET="ANSI”;</a:t>
            </a:r>
          </a:p>
          <a:p>
            <a:r>
              <a:rPr lang="en-US" sz="800" dirty="0" smtClean="0"/>
              <a:t>AXIS-VERSION="2000”;</a:t>
            </a:r>
          </a:p>
          <a:p>
            <a:r>
              <a:rPr lang="en-US" sz="800" dirty="0" smtClean="0"/>
              <a:t>LANGUAGE="</a:t>
            </a:r>
            <a:r>
              <a:rPr lang="en-US" sz="800" dirty="0" err="1" smtClean="0"/>
              <a:t>fi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CREATION-DATE="20041124 00:00”;</a:t>
            </a:r>
          </a:p>
          <a:p>
            <a:r>
              <a:rPr lang="en-US" sz="800" dirty="0" smtClean="0"/>
              <a:t>DECIMALS=0;</a:t>
            </a:r>
          </a:p>
          <a:p>
            <a:r>
              <a:rPr lang="en-US" sz="800" dirty="0" smtClean="0"/>
              <a:t>SHOWDECIMALS=0;</a:t>
            </a:r>
          </a:p>
          <a:p>
            <a:r>
              <a:rPr lang="en-US" sz="800" dirty="0" smtClean="0"/>
              <a:t>MATRIX="ASHVATS1”;</a:t>
            </a:r>
          </a:p>
          <a:p>
            <a:r>
              <a:rPr lang="en-US" sz="800" dirty="0" smtClean="0"/>
              <a:t>SUBJECT-AREA="</a:t>
            </a:r>
            <a:r>
              <a:rPr lang="en-US" sz="800" dirty="0" err="1" smtClean="0"/>
              <a:t>Aluesarjat/Väestö/Tutkinnon</a:t>
            </a:r>
            <a:r>
              <a:rPr lang="en-US" sz="800" dirty="0" smtClean="0"/>
              <a:t> </a:t>
            </a:r>
            <a:r>
              <a:rPr lang="en-US" sz="800" dirty="0" err="1" smtClean="0"/>
              <a:t>suorittaneet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SUBJECT-CODE="AS-I”;</a:t>
            </a:r>
          </a:p>
          <a:p>
            <a:r>
              <a:rPr lang="en-US" sz="800" dirty="0" smtClean="0"/>
              <a:t>TITLE="H1. 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“</a:t>
            </a:r>
          </a:p>
          <a:p>
            <a:r>
              <a:rPr lang="en-US" sz="800" dirty="0" smtClean="0"/>
              <a:t>"</a:t>
            </a:r>
            <a:r>
              <a:rPr lang="en-US" sz="800" dirty="0" err="1" smtClean="0"/>
              <a:t>alkaen</a:t>
            </a:r>
            <a:r>
              <a:rPr lang="en-US" sz="800" dirty="0" smtClean="0"/>
              <a:t> 1.1.2000”;</a:t>
            </a:r>
          </a:p>
          <a:p>
            <a:r>
              <a:rPr lang="en-US" sz="800" dirty="0" smtClean="0"/>
              <a:t>CONTENTS="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1. </a:t>
            </a:r>
            <a:r>
              <a:rPr lang="en-US" sz="800" dirty="0" err="1" smtClean="0"/>
              <a:t>tammikuuta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UNITS="</a:t>
            </a:r>
            <a:r>
              <a:rPr lang="en-US" sz="800" dirty="0" err="1" smtClean="0"/>
              <a:t>henkilö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STUB="</a:t>
            </a:r>
            <a:r>
              <a:rPr lang="en-US" sz="800" dirty="0" err="1" smtClean="0"/>
              <a:t>Alue","Ikä","Koulutusaste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HEADING="</a:t>
            </a:r>
            <a:r>
              <a:rPr lang="en-US" sz="800" dirty="0" err="1" smtClean="0"/>
              <a:t>Sukupuoli","Vuosi</a:t>
            </a:r>
            <a:r>
              <a:rPr lang="en-US" sz="800" dirty="0" smtClean="0"/>
              <a:t>”;</a:t>
            </a:r>
          </a:p>
          <a:p>
            <a:r>
              <a:rPr lang="en-US" sz="800" dirty="0" err="1" smtClean="0"/>
              <a:t>VALUES("Alue</a:t>
            </a:r>
            <a:r>
              <a:rPr lang="en-US" sz="800" dirty="0" smtClean="0"/>
              <a:t>")="091 Helsinki","091 1 </a:t>
            </a:r>
            <a:r>
              <a:rPr lang="en-US" sz="800" dirty="0" err="1" smtClean="0"/>
              <a:t>Eteläinen</a:t>
            </a:r>
            <a:r>
              <a:rPr lang="en-US" sz="800" dirty="0" smtClean="0"/>
              <a:t> suurpiiri","091 101 </a:t>
            </a:r>
            <a:r>
              <a:rPr lang="en-US" sz="800" dirty="0" err="1" smtClean="0"/>
              <a:t>Vironniemen</a:t>
            </a:r>
            <a:r>
              <a:rPr lang="en-US" sz="800" dirty="0" smtClean="0"/>
              <a:t> </a:t>
            </a:r>
            <a:r>
              <a:rPr lang="en-US" sz="800" dirty="0" err="1" smtClean="0"/>
              <a:t>peruspiiri</a:t>
            </a:r>
            <a:r>
              <a:rPr lang="en-US" sz="800" dirty="0" smtClean="0"/>
              <a:t>”,</a:t>
            </a:r>
          </a:p>
          <a:p>
            <a:r>
              <a:rPr lang="en-US" sz="800" dirty="0" smtClean="0"/>
              <a:t>...</a:t>
            </a:r>
          </a:p>
          <a:p>
            <a:r>
              <a:rPr lang="en-US" sz="800" dirty="0" smtClean="0"/>
              <a:t>DATA=</a:t>
            </a:r>
          </a:p>
          <a:p>
            <a:r>
              <a:rPr lang="en-US" sz="800" dirty="0" smtClean="0"/>
              <a:t>24265 24772 25495 26982 25958 27258 29068 29252 </a:t>
            </a:r>
          </a:p>
          <a:p>
            <a:r>
              <a:rPr lang="en-US" sz="800" dirty="0" smtClean="0"/>
              <a:t>476082 476570 477008 477818 480875 485559 491831 497907 </a:t>
            </a:r>
          </a:p>
          <a:p>
            <a:r>
              <a:rPr lang="en-US" sz="800" dirty="0" smtClean="0"/>
              <a:t>11552337901 11805537781 12161397686 12892253070 12482602705 13235582890 14296492646 14564639774 </a:t>
            </a:r>
          </a:p>
          <a:p>
            <a:r>
              <a:rPr lang="en-US" sz="800" dirty="0" smtClean="0"/>
              <a:t>34339 34320 35929 39566 35728 37626 41021 40208 </a:t>
            </a:r>
          </a:p>
          <a:p>
            <a:r>
              <a:rPr lang="en-US" sz="800" dirty="0" smtClean="0"/>
              <a:t>87341 86990 86379 86549 86606 87451 87835 88463 </a:t>
            </a:r>
          </a:p>
          <a:p>
            <a:r>
              <a:rPr lang="en-US" sz="800" dirty="0" smtClean="0"/>
              <a:t>2999229963 2985509021 3103526039 3424358904 3094292759 3290407071 3603083593 3556946846 </a:t>
            </a:r>
          </a:p>
          <a:p>
            <a:r>
              <a:rPr lang="en-US" sz="800" dirty="0" smtClean="0"/>
              <a:t>34346 36484 35431 38405 34993 40311 43203 41736 </a:t>
            </a:r>
          </a:p>
          <a:p>
            <a:r>
              <a:rPr lang="en-US" sz="800" dirty="0" smtClean="0"/>
              <a:t>10195 10150 10073 10054 9984 10213 10263 10345 </a:t>
            </a:r>
          </a:p>
          <a:p>
            <a:r>
              <a:rPr lang="en-US" sz="800" dirty="0" smtClean="0"/>
              <a:t>350154041 370309589 356900507 386120465 349372872 411694877 443393473 431758834 </a:t>
            </a:r>
          </a:p>
          <a:p>
            <a:r>
              <a:rPr lang="en-US" sz="800" dirty="0" smtClean="0"/>
              <a:t>34473 36979 35421 38460 34229 41157 42296 41049 </a:t>
            </a:r>
          </a:p>
          <a:p>
            <a:r>
              <a:rPr lang="en-US" sz="800" dirty="0" smtClean="0"/>
              <a:t>6150 6133 6078 6045 6019 6118 6072 6151 </a:t>
            </a:r>
          </a:p>
          <a:p>
            <a:r>
              <a:rPr lang="en-US" sz="800" dirty="0" smtClean="0"/>
              <a:t>212010934 226793787 215288637 232492864 206021852 251796245 256822560 252489478 </a:t>
            </a:r>
          </a:p>
          <a:p>
            <a:r>
              <a:rPr lang="en-US" sz="800" dirty="0" smtClean="0"/>
              <a:t>29518 33628 33113 33924 37911 39807 42890 40356 </a:t>
            </a:r>
          </a:p>
          <a:p>
            <a:r>
              <a:rPr lang="en-US" sz="800" dirty="0" smtClean="0"/>
              <a:t>412 374 365 364 372 360 374 354 </a:t>
            </a:r>
          </a:p>
          <a:p>
            <a:r>
              <a:rPr lang="en-US" sz="800" dirty="0" smtClean="0"/>
              <a:t>12161226 12576847 12086232 12348413 14102978 14330474 16040958 14285912 </a:t>
            </a:r>
          </a:p>
          <a:p>
            <a:r>
              <a:rPr lang="en-US" sz="800" dirty="0" smtClean="0"/>
              <a:t>34677 35943 35682 38760 35972 38974 44676 42964 </a:t>
            </a:r>
          </a:p>
          <a:p>
            <a:r>
              <a:rPr lang="en-US" sz="800" dirty="0" smtClean="0"/>
              <a:t>3633 3643 3630 3645 3593 3735 3817 3840 </a:t>
            </a:r>
          </a:p>
          <a:p>
            <a:r>
              <a:rPr lang="en-US" sz="800" dirty="0" smtClean="0"/>
              <a:t>125981881 130938955 129525638 141279188 129248042 145568158 170529955 164983444 </a:t>
            </a:r>
          </a:p>
          <a:p>
            <a:r>
              <a:rPr lang="en-US" sz="800" dirty="0" smtClean="0"/>
              <a:t>43113 42152 46335 53178 45299 45314 50041 48675 </a:t>
            </a:r>
          </a:p>
          <a:p>
            <a:r>
              <a:rPr lang="en-US" sz="800" dirty="0" smtClean="0"/>
              <a:t>20384 20335 20353 20296 20117 20221 20267 20460 </a:t>
            </a:r>
          </a:p>
          <a:p>
            <a:r>
              <a:rPr lang="en-US" sz="800" dirty="0" smtClean="0"/>
              <a:t>878810313 857155417 943046782 1079310027 911286880 916296639 1014185639 995890479 </a:t>
            </a:r>
          </a:p>
          <a:p>
            <a:r>
              <a:rPr lang="en-US" sz="800" dirty="0" smtClean="0"/>
              <a:t>52331 58456 71633 84378 54761 63819 93375 71412 </a:t>
            </a:r>
          </a:p>
          <a:p>
            <a:r>
              <a:rPr lang="en-US" sz="800" dirty="0" smtClean="0"/>
              <a:t>826 810 816 798 783 789 804 820 </a:t>
            </a:r>
          </a:p>
          <a:p>
            <a:r>
              <a:rPr lang="en-US" sz="800" dirty="0" smtClean="0"/>
              <a:t>43224999 47349300 58452826 67333960 42877475 50353582 75073286 58558087 </a:t>
            </a:r>
          </a:p>
          <a:p>
            <a:r>
              <a:rPr lang="en-US" sz="800" dirty="0" smtClean="0"/>
              <a:t>27925 28700 29769 33023 31687 34592 35417 34766 </a:t>
            </a:r>
          </a:p>
          <a:p>
            <a:r>
              <a:rPr lang="en-US" sz="800" dirty="0" smtClean="0"/>
              <a:t>7691 7800 7806 7825 7656 7663 7666 7741 </a:t>
            </a:r>
          </a:p>
          <a:p>
            <a:r>
              <a:rPr lang="en-US" sz="800" dirty="0" smtClean="0"/>
              <a:t>214772846 223862501 232372950 258401336 242592538 265079170 271506627 269122966 </a:t>
            </a:r>
          </a:p>
          <a:p>
            <a:r>
              <a:rPr lang="en-US" sz="800" dirty="0" smtClean="0"/>
              <a:t>97839363 64603812 86829113 94574542 63930487 62728458 79018512 45639903 </a:t>
            </a:r>
          </a:p>
          <a:p>
            <a:r>
              <a:rPr lang="en-US" sz="800" dirty="0" smtClean="0"/>
              <a:t>23520 24621 25706 24704 26685 26887 29335 54627 </a:t>
            </a:r>
          </a:p>
          <a:p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PC-Axis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781255" y="968694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80877" y="1323010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71330" y="2238232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780500" y="1884578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1"/>
          </p:cNvCxnSpPr>
          <p:nvPr/>
        </p:nvCxnSpPr>
        <p:spPr>
          <a:xfrm flipV="1">
            <a:off x="3427956" y="1121928"/>
            <a:ext cx="353299" cy="381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>
            <a:off x="3427956" y="1160107"/>
            <a:ext cx="352921" cy="4182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1"/>
          </p:cNvCxnSpPr>
          <p:nvPr/>
        </p:nvCxnSpPr>
        <p:spPr>
          <a:xfrm>
            <a:off x="3427956" y="1160107"/>
            <a:ext cx="352544" cy="877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1"/>
          </p:cNvCxnSpPr>
          <p:nvPr/>
        </p:nvCxnSpPr>
        <p:spPr>
          <a:xfrm>
            <a:off x="3427956" y="1160107"/>
            <a:ext cx="343374" cy="12313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99974" y="3355360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99596" y="3709676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90049" y="4624898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99219" y="4271244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3508594"/>
            <a:ext cx="353299" cy="4105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>
            <a:off x="3446675" y="3919167"/>
            <a:ext cx="352921" cy="458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>
            <a:off x="3446675" y="3919167"/>
            <a:ext cx="352544" cy="505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>
            <a:off x="3446675" y="3919167"/>
            <a:ext cx="343374" cy="858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PC-Axis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83939" y="264663"/>
            <a:ext cx="1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Scovo</a:t>
            </a:r>
            <a:r>
              <a:rPr lang="en-US" dirty="0" smtClean="0"/>
              <a:t> (RDF)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476" y="2646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PC-Axis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3939" y="264663"/>
            <a:ext cx="129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Scovo</a:t>
            </a:r>
            <a:r>
              <a:rPr lang="en-US" dirty="0" smtClean="0">
                <a:solidFill>
                  <a:srgbClr val="7F7F7F"/>
                </a:solidFill>
              </a:rPr>
              <a:t> (RDF)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6861" y="887075"/>
            <a:ext cx="3288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Tilastotiedot</a:t>
            </a:r>
            <a:r>
              <a:rPr lang="en-US" dirty="0" smtClean="0"/>
              <a:t> </a:t>
            </a:r>
            <a:r>
              <a:rPr lang="en-US" dirty="0" err="1" smtClean="0"/>
              <a:t>yhdistyvät</a:t>
            </a:r>
            <a:r>
              <a:rPr lang="en-US" dirty="0" smtClean="0"/>
              <a:t> </a:t>
            </a:r>
            <a:r>
              <a:rPr lang="en-US" dirty="0" err="1" smtClean="0"/>
              <a:t>yhteisten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luokkien</a:t>
            </a:r>
            <a:r>
              <a:rPr lang="en-US" dirty="0" smtClean="0"/>
              <a:t> (</a:t>
            </a:r>
            <a:r>
              <a:rPr lang="en-US" dirty="0" err="1" smtClean="0"/>
              <a:t>dimensio</a:t>
            </a:r>
            <a:r>
              <a:rPr lang="en-US" dirty="0" smtClean="0"/>
              <a:t>) </a:t>
            </a:r>
            <a:r>
              <a:rPr lang="en-US" dirty="0" err="1" smtClean="0"/>
              <a:t>kautta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91503" y="490915"/>
            <a:ext cx="38350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Luokkien</a:t>
            </a:r>
            <a:r>
              <a:rPr lang="en-US" dirty="0" smtClean="0"/>
              <a:t> </a:t>
            </a:r>
            <a:r>
              <a:rPr lang="en-US" dirty="0" err="1" smtClean="0"/>
              <a:t>ryhmittely</a:t>
            </a:r>
            <a:r>
              <a:rPr lang="en-US" dirty="0" smtClean="0"/>
              <a:t> </a:t>
            </a:r>
            <a:r>
              <a:rPr lang="en-US" dirty="0" err="1" smtClean="0"/>
              <a:t>tyypin</a:t>
            </a:r>
            <a:r>
              <a:rPr lang="en-US" dirty="0" smtClean="0"/>
              <a:t> </a:t>
            </a:r>
            <a:r>
              <a:rPr lang="en-US" dirty="0" err="1" smtClean="0"/>
              <a:t>perusteella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vuosi</a:t>
            </a:r>
            <a:r>
              <a:rPr lang="en-US" dirty="0" smtClean="0"/>
              <a:t>, </a:t>
            </a:r>
            <a:r>
              <a:rPr lang="en-US" dirty="0" err="1" smtClean="0"/>
              <a:t>paikka</a:t>
            </a:r>
            <a:r>
              <a:rPr lang="en-US" dirty="0" smtClean="0"/>
              <a:t>, </a:t>
            </a:r>
            <a:r>
              <a:rPr lang="en-US" dirty="0" err="1" smtClean="0"/>
              <a:t>aika</a:t>
            </a:r>
            <a:r>
              <a:rPr lang="en-US" dirty="0" smtClean="0"/>
              <a:t>, </a:t>
            </a:r>
            <a:r>
              <a:rPr lang="en-US" dirty="0" err="1" smtClean="0"/>
              <a:t>ikäryhmä</a:t>
            </a:r>
            <a:r>
              <a:rPr lang="en-US" dirty="0" smtClean="0"/>
              <a:t> </a:t>
            </a:r>
            <a:r>
              <a:rPr lang="en-US" dirty="0" err="1" smtClean="0"/>
              <a:t>jne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483" y="3597434"/>
            <a:ext cx="28519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Relaatioita</a:t>
            </a:r>
            <a:r>
              <a:rPr lang="en-US" dirty="0" smtClean="0"/>
              <a:t> </a:t>
            </a:r>
            <a:r>
              <a:rPr lang="en-US" dirty="0" err="1" smtClean="0"/>
              <a:t>luokkien</a:t>
            </a:r>
            <a:r>
              <a:rPr lang="en-US" dirty="0" smtClean="0"/>
              <a:t> </a:t>
            </a:r>
            <a:r>
              <a:rPr lang="en-US" dirty="0" err="1" smtClean="0"/>
              <a:t>välillä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esim</a:t>
            </a:r>
            <a:r>
              <a:rPr lang="en-US" dirty="0" smtClean="0"/>
              <a:t>. </a:t>
            </a:r>
            <a:r>
              <a:rPr lang="en-US" dirty="0" err="1" smtClean="0"/>
              <a:t>hierarkia</a:t>
            </a:r>
            <a:r>
              <a:rPr lang="en-US" dirty="0" smtClean="0"/>
              <a:t>) </a:t>
            </a:r>
            <a:r>
              <a:rPr lang="en-US" dirty="0" err="1" smtClean="0"/>
              <a:t>voidaan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hyödyntää</a:t>
            </a:r>
            <a:r>
              <a:rPr lang="en-US" dirty="0" smtClean="0"/>
              <a:t> </a:t>
            </a:r>
            <a:r>
              <a:rPr lang="en-US" dirty="0" err="1" smtClean="0"/>
              <a:t>käyttöliittymässä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81873" y="3607199"/>
            <a:ext cx="25715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Lisää</a:t>
            </a:r>
            <a:r>
              <a:rPr lang="en-US" dirty="0" smtClean="0"/>
              <a:t> </a:t>
            </a:r>
            <a:r>
              <a:rPr lang="en-US" dirty="0" err="1" smtClean="0"/>
              <a:t>metatietoa</a:t>
            </a:r>
            <a:r>
              <a:rPr lang="en-US" dirty="0" smtClean="0"/>
              <a:t> </a:t>
            </a:r>
            <a:r>
              <a:rPr lang="en-US" dirty="0" err="1" smtClean="0"/>
              <a:t>luokista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281873" y="3611390"/>
            <a:ext cx="2550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...Wikipedia </a:t>
            </a:r>
            <a:r>
              <a:rPr lang="en-US" dirty="0" err="1" smtClean="0"/>
              <a:t>artikkeleita</a:t>
            </a: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 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 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4117" y="2788198"/>
            <a:ext cx="28569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r>
              <a:rPr lang="en-US" dirty="0" err="1" smtClean="0"/>
              <a:t>Koordinaatit</a:t>
            </a:r>
            <a:r>
              <a:rPr lang="en-US" dirty="0" smtClean="0"/>
              <a:t>, </a:t>
            </a:r>
            <a:r>
              <a:rPr lang="en-US" dirty="0" err="1" smtClean="0"/>
              <a:t>jotta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voidaan</a:t>
            </a:r>
            <a:r>
              <a:rPr lang="en-US" dirty="0" smtClean="0"/>
              <a:t> </a:t>
            </a:r>
            <a:r>
              <a:rPr lang="en-US" dirty="0" err="1" smtClean="0"/>
              <a:t>visualisoida</a:t>
            </a:r>
            <a:r>
              <a:rPr lang="en-US" dirty="0" smtClean="0"/>
              <a:t> </a:t>
            </a:r>
            <a:r>
              <a:rPr lang="en-US" dirty="0" err="1" smtClean="0"/>
              <a:t>kartalla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3440</Words>
  <Application>Microsoft Macintosh PowerPoint</Application>
  <PresentationFormat>On-screen Show (4:3)</PresentationFormat>
  <Paragraphs>423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Samppa Saarela</cp:lastModifiedBy>
  <cp:revision>45</cp:revision>
  <dcterms:created xsi:type="dcterms:W3CDTF">2011-02-08T11:02:38Z</dcterms:created>
  <dcterms:modified xsi:type="dcterms:W3CDTF">2011-02-08T11:34:19Z</dcterms:modified>
</cp:coreProperties>
</file>