
<file path=[Content_Types].xml><?xml version="1.0" encoding="utf-8"?>
<Types xmlns="http://schemas.openxmlformats.org/package/2006/content-types">
  <Override PartName="/ppt/charts/chart22.xml" ContentType="application/vnd.openxmlformats-officedocument.drawingml.chart+xml"/>
  <Override PartName="/ppt/charts/chart10.xml" ContentType="application/vnd.openxmlformats-officedocument.drawingml.chart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charts/chart34.xml" ContentType="application/vnd.openxmlformats-officedocument.drawingml.chart+xml"/>
  <Default Extension="rels" ContentType="application/vnd.openxmlformats-package.relationships+xml"/>
  <Override PartName="/ppt/slides/slide5.xml" ContentType="application/vnd.openxmlformats-officedocument.presentationml.slide+xml"/>
  <Override PartName="/ppt/charts/chart30.xml" ContentType="application/vnd.openxmlformats-officedocument.drawingml.chart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harts/chart19.xml" ContentType="application/vnd.openxmlformats-officedocument.drawingml.chart+xml"/>
  <Override PartName="/ppt/charts/chart27.xml" ContentType="application/vnd.openxmlformats-officedocument.drawingml.char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charts/chart15.xml" ContentType="application/vnd.openxmlformats-officedocument.drawingml.chart+xml"/>
  <Override PartName="/ppt/charts/chart23.xml" ContentType="application/vnd.openxmlformats-officedocument.drawingml.chart+xml"/>
  <Override PartName="/ppt/charts/chart9.xml" ContentType="application/vnd.openxmlformats-officedocument.drawingml.chart+xml"/>
  <Default Extension="xml" ContentType="application/xml"/>
  <Override PartName="/ppt/tableStyles.xml" ContentType="application/vnd.openxmlformats-officedocument.presentationml.tableStyles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charts/chart35.xml" ContentType="application/vnd.openxmlformats-officedocument.drawingml.char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charts/chart31.xml" ContentType="application/vnd.openxmlformats-officedocument.drawingml.chart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charts/chart28.xml" ContentType="application/vnd.openxmlformats-officedocument.drawingml.chart+xml"/>
  <Default Extension="png" ContentType="image/png"/>
  <Override PartName="/ppt/slideLayouts/slideLayout2.xml" ContentType="application/vnd.openxmlformats-officedocument.presentationml.slideLayout+xml"/>
  <Override PartName="/ppt/charts/chart16.xml" ContentType="application/vnd.openxmlformats-officedocument.drawingml.chart+xml"/>
  <Override PartName="/ppt/charts/chart24.xml" ContentType="application/vnd.openxmlformats-officedocument.drawingml.chart+xml"/>
  <Override PartName="/ppt/charts/chart12.xml" ContentType="application/vnd.openxmlformats-officedocument.drawingml.chart+xml"/>
  <Override PartName="/ppt/charts/chart20.xml" ContentType="application/vnd.openxmlformats-officedocument.drawingml.chart+xml"/>
  <Override PartName="/ppt/charts/chart6.xml" ContentType="application/vnd.openxmlformats-officedocument.drawingml.chart+xml"/>
  <Override PartName="/ppt/charts/chart36.xml" ContentType="application/vnd.openxmlformats-officedocument.drawingml.char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charts/chart32.xml" ContentType="application/vnd.openxmlformats-officedocument.drawingml.chart+xml"/>
  <Override PartName="/ppt/slides/slide3.xml" ContentType="application/vnd.openxmlformats-officedocument.presentationml.slide+xml"/>
  <Override PartName="/ppt/charts/chart29.xml" ContentType="application/vnd.openxmlformats-officedocument.drawingml.chart+xml"/>
  <Override PartName="/ppt/charts/chart17.xml" ContentType="application/vnd.openxmlformats-officedocument.drawingml.chart+xml"/>
  <Override PartName="/ppt/charts/chart25.xml" ContentType="application/vnd.openxmlformats-officedocument.drawingml.chart+xml"/>
  <Override PartName="/ppt/charts/chart13.xml" ContentType="application/vnd.openxmlformats-officedocument.drawingml.chart+xml"/>
  <Override PartName="/ppt/charts/chart21.xml" ContentType="application/vnd.openxmlformats-officedocument.drawingml.chart+xml"/>
  <Override PartName="/ppt/charts/chart7.xml" ContentType="application/vnd.openxmlformats-officedocument.drawingml.chart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charts/chart33.xml" ContentType="application/vnd.openxmlformats-officedocument.drawingml.chart+xml"/>
  <Override PartName="/ppt/slides/slide4.xml" ContentType="application/vnd.openxmlformats-officedocument.presentationml.slide+xml"/>
  <Override PartName="/ppt/charts/chart18.xml" ContentType="application/vnd.openxmlformats-officedocument.drawingml.chart+xml"/>
  <Override PartName="/ppt/slideMasters/slideMaster1.xml" ContentType="application/vnd.openxmlformats-officedocument.presentationml.slideMaster+xml"/>
  <Override PartName="/ppt/charts/chart26.xml" ContentType="application/vnd.openxmlformats-officedocument.drawingml.char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sldIdLst>
    <p:sldId id="271" r:id="rId2"/>
    <p:sldId id="272" r:id="rId3"/>
    <p:sldId id="268" r:id="rId4"/>
    <p:sldId id="269" r:id="rId5"/>
    <p:sldId id="259" r:id="rId6"/>
    <p:sldId id="257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69922072"/>
        <c:axId val="569925256"/>
      </c:barChart>
      <c:catAx>
        <c:axId val="5699220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9925256"/>
        <c:crosses val="autoZero"/>
        <c:auto val="1"/>
        <c:lblAlgn val="ctr"/>
        <c:lblOffset val="100"/>
      </c:catAx>
      <c:valAx>
        <c:axId val="5699252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99220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257976"/>
        <c:axId val="585261320"/>
      </c:barChart>
      <c:catAx>
        <c:axId val="585257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261320"/>
        <c:crosses val="autoZero"/>
        <c:auto val="1"/>
        <c:lblAlgn val="ctr"/>
        <c:lblOffset val="100"/>
      </c:catAx>
      <c:valAx>
        <c:axId val="5852613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2579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376648"/>
        <c:axId val="585379832"/>
      </c:barChart>
      <c:catAx>
        <c:axId val="5853766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379832"/>
        <c:crosses val="autoZero"/>
        <c:auto val="1"/>
        <c:lblAlgn val="ctr"/>
        <c:lblOffset val="100"/>
      </c:catAx>
      <c:valAx>
        <c:axId val="5853798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376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401464"/>
        <c:axId val="585404648"/>
      </c:barChart>
      <c:catAx>
        <c:axId val="585401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404648"/>
        <c:crosses val="autoZero"/>
        <c:auto val="1"/>
        <c:lblAlgn val="ctr"/>
        <c:lblOffset val="100"/>
      </c:catAx>
      <c:valAx>
        <c:axId val="5854046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4014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559656"/>
        <c:axId val="585562840"/>
      </c:barChart>
      <c:catAx>
        <c:axId val="5855596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562840"/>
        <c:crosses val="autoZero"/>
        <c:auto val="1"/>
        <c:lblAlgn val="ctr"/>
        <c:lblOffset val="100"/>
      </c:catAx>
      <c:valAx>
        <c:axId val="5855628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5596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584008"/>
        <c:axId val="585587192"/>
      </c:barChart>
      <c:catAx>
        <c:axId val="5855840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587192"/>
        <c:crosses val="autoZero"/>
        <c:auto val="1"/>
        <c:lblAlgn val="ctr"/>
        <c:lblOffset val="100"/>
      </c:catAx>
      <c:valAx>
        <c:axId val="5855871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5840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616520"/>
        <c:axId val="585619704"/>
      </c:barChart>
      <c:catAx>
        <c:axId val="5856165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619704"/>
        <c:crosses val="autoZero"/>
        <c:auto val="1"/>
        <c:lblAlgn val="ctr"/>
        <c:lblOffset val="100"/>
      </c:catAx>
      <c:valAx>
        <c:axId val="5856197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6165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641624"/>
        <c:axId val="585644808"/>
      </c:barChart>
      <c:catAx>
        <c:axId val="5856416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644808"/>
        <c:crosses val="autoZero"/>
        <c:auto val="1"/>
        <c:lblAlgn val="ctr"/>
        <c:lblOffset val="100"/>
      </c:catAx>
      <c:valAx>
        <c:axId val="5856448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6416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413112"/>
        <c:axId val="585416296"/>
      </c:barChart>
      <c:catAx>
        <c:axId val="5854131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416296"/>
        <c:crosses val="autoZero"/>
        <c:auto val="1"/>
        <c:lblAlgn val="ctr"/>
        <c:lblOffset val="100"/>
      </c:catAx>
      <c:valAx>
        <c:axId val="5854162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4131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811464"/>
        <c:axId val="585814648"/>
      </c:barChart>
      <c:catAx>
        <c:axId val="585811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14648"/>
        <c:crosses val="autoZero"/>
        <c:auto val="1"/>
        <c:lblAlgn val="ctr"/>
        <c:lblOffset val="100"/>
      </c:catAx>
      <c:valAx>
        <c:axId val="5858146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114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843736"/>
        <c:axId val="585846920"/>
      </c:barChart>
      <c:catAx>
        <c:axId val="5858437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46920"/>
        <c:crosses val="autoZero"/>
        <c:auto val="1"/>
        <c:lblAlgn val="ctr"/>
        <c:lblOffset val="100"/>
      </c:catAx>
      <c:valAx>
        <c:axId val="585846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437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69982872"/>
        <c:axId val="569986056"/>
      </c:barChart>
      <c:catAx>
        <c:axId val="5699828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9986056"/>
        <c:crosses val="autoZero"/>
        <c:auto val="1"/>
        <c:lblAlgn val="ctr"/>
        <c:lblOffset val="100"/>
      </c:catAx>
      <c:valAx>
        <c:axId val="5699860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99828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868824"/>
        <c:axId val="585872008"/>
      </c:barChart>
      <c:catAx>
        <c:axId val="5858688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72008"/>
        <c:crosses val="autoZero"/>
        <c:auto val="1"/>
        <c:lblAlgn val="ctr"/>
        <c:lblOffset val="100"/>
      </c:catAx>
      <c:valAx>
        <c:axId val="585872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688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799992"/>
        <c:axId val="585829512"/>
      </c:barChart>
      <c:catAx>
        <c:axId val="5857999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29512"/>
        <c:crosses val="autoZero"/>
        <c:auto val="1"/>
        <c:lblAlgn val="ctr"/>
        <c:lblOffset val="100"/>
      </c:catAx>
      <c:valAx>
        <c:axId val="585829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7999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902616"/>
        <c:axId val="585905800"/>
      </c:barChart>
      <c:catAx>
        <c:axId val="585902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905800"/>
        <c:crosses val="autoZero"/>
        <c:auto val="1"/>
        <c:lblAlgn val="ctr"/>
        <c:lblOffset val="100"/>
      </c:catAx>
      <c:valAx>
        <c:axId val="5859058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9026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854536"/>
        <c:axId val="585857720"/>
      </c:barChart>
      <c:catAx>
        <c:axId val="5858545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57720"/>
        <c:crosses val="autoZero"/>
        <c:auto val="1"/>
        <c:lblAlgn val="ctr"/>
        <c:lblOffset val="100"/>
      </c:catAx>
      <c:valAx>
        <c:axId val="585857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8545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932632"/>
        <c:axId val="585935816"/>
      </c:barChart>
      <c:catAx>
        <c:axId val="5859326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935816"/>
        <c:crosses val="autoZero"/>
        <c:auto val="1"/>
        <c:lblAlgn val="ctr"/>
        <c:lblOffset val="100"/>
      </c:catAx>
      <c:valAx>
        <c:axId val="5859358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9326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6187864"/>
        <c:axId val="586191048"/>
      </c:barChart>
      <c:catAx>
        <c:axId val="5861878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191048"/>
        <c:crosses val="autoZero"/>
        <c:auto val="1"/>
        <c:lblAlgn val="ctr"/>
        <c:lblOffset val="100"/>
      </c:catAx>
      <c:valAx>
        <c:axId val="5861910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1878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6211928"/>
        <c:axId val="586215112"/>
      </c:barChart>
      <c:catAx>
        <c:axId val="5862119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15112"/>
        <c:crosses val="autoZero"/>
        <c:auto val="1"/>
        <c:lblAlgn val="ctr"/>
        <c:lblOffset val="100"/>
      </c:catAx>
      <c:valAx>
        <c:axId val="5862151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119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6244184"/>
        <c:axId val="586247368"/>
      </c:barChart>
      <c:catAx>
        <c:axId val="5862441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47368"/>
        <c:crosses val="autoZero"/>
        <c:auto val="1"/>
        <c:lblAlgn val="ctr"/>
        <c:lblOffset val="100"/>
      </c:catAx>
      <c:valAx>
        <c:axId val="586247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44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6269176"/>
        <c:axId val="586272360"/>
      </c:barChart>
      <c:catAx>
        <c:axId val="5862691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72360"/>
        <c:crosses val="autoZero"/>
        <c:auto val="1"/>
        <c:lblAlgn val="ctr"/>
        <c:lblOffset val="100"/>
      </c:catAx>
      <c:valAx>
        <c:axId val="5862723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2691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6480840"/>
        <c:axId val="586484024"/>
      </c:barChart>
      <c:catAx>
        <c:axId val="5864808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484024"/>
        <c:crosses val="autoZero"/>
        <c:auto val="1"/>
        <c:lblAlgn val="ctr"/>
        <c:lblOffset val="100"/>
      </c:catAx>
      <c:valAx>
        <c:axId val="5864840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4808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70013896"/>
        <c:axId val="570017080"/>
      </c:barChart>
      <c:catAx>
        <c:axId val="5700138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017080"/>
        <c:crosses val="autoZero"/>
        <c:auto val="1"/>
        <c:lblAlgn val="ctr"/>
        <c:lblOffset val="100"/>
      </c:catAx>
      <c:valAx>
        <c:axId val="5700170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0138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6505128"/>
        <c:axId val="586508312"/>
      </c:barChart>
      <c:catAx>
        <c:axId val="5865051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08312"/>
        <c:crosses val="autoZero"/>
        <c:auto val="1"/>
        <c:lblAlgn val="ctr"/>
        <c:lblOffset val="100"/>
      </c:catAx>
      <c:valAx>
        <c:axId val="586508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051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6537352"/>
        <c:axId val="586540536"/>
      </c:barChart>
      <c:catAx>
        <c:axId val="5865373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40536"/>
        <c:crosses val="autoZero"/>
        <c:auto val="1"/>
        <c:lblAlgn val="ctr"/>
        <c:lblOffset val="100"/>
      </c:catAx>
      <c:valAx>
        <c:axId val="586540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373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6562216"/>
        <c:axId val="586565400"/>
      </c:barChart>
      <c:catAx>
        <c:axId val="5865622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65400"/>
        <c:crosses val="autoZero"/>
        <c:auto val="1"/>
        <c:lblAlgn val="ctr"/>
        <c:lblOffset val="100"/>
      </c:catAx>
      <c:valAx>
        <c:axId val="586565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65622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66697432"/>
        <c:axId val="566700616"/>
      </c:barChart>
      <c:catAx>
        <c:axId val="566697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700616"/>
        <c:crosses val="autoZero"/>
        <c:auto val="1"/>
        <c:lblAlgn val="ctr"/>
        <c:lblOffset val="100"/>
      </c:catAx>
      <c:valAx>
        <c:axId val="566700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6974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66752168"/>
        <c:axId val="566755352"/>
      </c:barChart>
      <c:catAx>
        <c:axId val="5667521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755352"/>
        <c:crosses val="autoZero"/>
        <c:auto val="1"/>
        <c:lblAlgn val="ctr"/>
        <c:lblOffset val="100"/>
      </c:catAx>
      <c:valAx>
        <c:axId val="566755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7521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66784744"/>
        <c:axId val="566787928"/>
      </c:barChart>
      <c:catAx>
        <c:axId val="5667847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787928"/>
        <c:crosses val="autoZero"/>
        <c:auto val="1"/>
        <c:lblAlgn val="ctr"/>
        <c:lblOffset val="100"/>
      </c:catAx>
      <c:valAx>
        <c:axId val="5667879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7847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66809768"/>
        <c:axId val="566812952"/>
      </c:barChart>
      <c:catAx>
        <c:axId val="5668097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812952"/>
        <c:crosses val="autoZero"/>
        <c:auto val="1"/>
        <c:lblAlgn val="ctr"/>
        <c:lblOffset val="100"/>
      </c:catAx>
      <c:valAx>
        <c:axId val="5668129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668097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70038536"/>
        <c:axId val="570041720"/>
      </c:barChart>
      <c:catAx>
        <c:axId val="5700385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041720"/>
        <c:crosses val="autoZero"/>
        <c:auto val="1"/>
        <c:lblAlgn val="ctr"/>
        <c:lblOffset val="100"/>
      </c:catAx>
      <c:valAx>
        <c:axId val="570041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0385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70328824"/>
        <c:axId val="570332008"/>
      </c:barChart>
      <c:catAx>
        <c:axId val="5703288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332008"/>
        <c:crosses val="autoZero"/>
        <c:auto val="1"/>
        <c:lblAlgn val="ctr"/>
        <c:lblOffset val="100"/>
      </c:catAx>
      <c:valAx>
        <c:axId val="570332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3288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70403896"/>
        <c:axId val="570407080"/>
      </c:barChart>
      <c:catAx>
        <c:axId val="5704038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407080"/>
        <c:crosses val="autoZero"/>
        <c:auto val="1"/>
        <c:lblAlgn val="ctr"/>
        <c:lblOffset val="100"/>
      </c:catAx>
      <c:valAx>
        <c:axId val="5704070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704038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130808"/>
        <c:axId val="585133992"/>
      </c:barChart>
      <c:catAx>
        <c:axId val="5851308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133992"/>
        <c:crosses val="autoZero"/>
        <c:auto val="1"/>
        <c:lblAlgn val="ctr"/>
        <c:lblOffset val="100"/>
      </c:catAx>
      <c:valAx>
        <c:axId val="5851339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1308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85155272"/>
        <c:axId val="585158456"/>
      </c:barChart>
      <c:catAx>
        <c:axId val="5851552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158456"/>
        <c:crosses val="autoZero"/>
        <c:auto val="1"/>
        <c:lblAlgn val="ctr"/>
        <c:lblOffset val="100"/>
      </c:catAx>
      <c:valAx>
        <c:axId val="5851584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1552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5331320"/>
        <c:axId val="585334504"/>
      </c:barChart>
      <c:catAx>
        <c:axId val="5853313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334504"/>
        <c:crosses val="autoZero"/>
        <c:auto val="1"/>
        <c:lblAlgn val="ctr"/>
        <c:lblOffset val="100"/>
      </c:catAx>
      <c:valAx>
        <c:axId val="585334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53313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23D4-ED74-484D-AA80-837D468ABCB5}" type="datetimeFigureOut">
              <a:rPr lang="fi-FI" smtClean="0"/>
              <a:t>8.2.2011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FECB1-4AFD-A54E-B232-2F80D0BEF72B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18E75F-CD7E-8B48-BBEF-EA9C34B9E215}" type="slidenum">
              <a:rPr lang="en-GB"/>
              <a:pPr/>
              <a:t>1</a:t>
            </a:fld>
            <a:endParaRPr lang="en-GB"/>
          </a:p>
        </p:txBody>
      </p:sp>
      <p:sp>
        <p:nvSpPr>
          <p:cNvPr id="77827" name="Text Box 1"/>
          <p:cNvSpPr>
            <a:spLocks noChangeArrowheads="1"/>
          </p:cNvSpPr>
          <p:nvPr>
            <p:ph type="sldImg"/>
          </p:nvPr>
        </p:nvSpPr>
        <p:spPr>
          <a:xfrm>
            <a:off x="1003786" y="695134"/>
            <a:ext cx="4848989" cy="342950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Text Box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24803" y="270751"/>
            <a:ext cx="5964480" cy="1143480"/>
          </a:xfrm>
        </p:spPr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0"/>
          </p:nvPr>
        </p:nvSpPr>
        <p:spPr>
          <a:xfrm>
            <a:off x="456483" y="6247376"/>
            <a:ext cx="2128320" cy="472370"/>
          </a:xfrm>
          <a:prstGeom prst="rect">
            <a:avLst/>
          </a:prstGeom>
        </p:spPr>
        <p:txBody>
          <a:bodyPr lIns="82927" tIns="41464" rIns="82927" bIns="41464"/>
          <a:lstStyle>
            <a:lvl1pPr defTabSz="40744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3.12.2009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idx="11"/>
          </p:nvPr>
        </p:nvSpPr>
        <p:spPr>
          <a:xfrm>
            <a:off x="3513600" y="6247376"/>
            <a:ext cx="2128320" cy="472370"/>
          </a:xfrm>
          <a:prstGeom prst="rect">
            <a:avLst/>
          </a:prstGeom>
        </p:spPr>
        <p:txBody>
          <a:bodyPr lIns="82927" tIns="41464" rIns="82927" bIns="41464"/>
          <a:lstStyle>
            <a:lvl1pPr defTabSz="40744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defRPr/>
            </a:lvl1pPr>
          </a:lstStyle>
          <a:p>
            <a:pPr>
              <a:defRPr/>
            </a:pPr>
            <a:fld id="{298D15CD-C2FD-EF49-A561-E88FDD08ADE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FC42465-4308-0F4F-B2E3-BC62862C83A4}" type="datetimeFigureOut">
              <a:rPr lang="en-US" smtClean="0"/>
              <a:pPr/>
              <a:t>8.2.2011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4802" y="270750"/>
            <a:ext cx="596448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2" y="1604330"/>
            <a:ext cx="70819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/>
  <p:txStyles>
    <p:titleStyle>
      <a:lvl1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+mj-lt"/>
          <a:ea typeface="+mj-ea"/>
          <a:cs typeface="+mj-cs"/>
        </a:defRPr>
      </a:lvl1pPr>
      <a:lvl2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2pPr>
      <a:lvl3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3pPr>
      <a:lvl4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4pPr>
      <a:lvl5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5pPr>
      <a:lvl6pPr marL="1393796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6pPr>
      <a:lvl7pPr marL="1808480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7pPr>
      <a:lvl8pPr marL="2223162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8pPr>
      <a:lvl9pPr marL="2637846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91645" indent="-293733" algn="l" defTabSz="407484" rtl="0" eaLnBrk="0" fontAlgn="base" hangingPunct="0">
        <a:lnSpc>
          <a:spcPct val="93000"/>
        </a:lnSpc>
        <a:spcBef>
          <a:spcPct val="0"/>
        </a:spcBef>
        <a:spcAft>
          <a:spcPts val="1123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4C4C4C"/>
          </a:solidFill>
          <a:latin typeface="+mn-lt"/>
          <a:ea typeface="+mn-ea"/>
          <a:cs typeface="+mn-cs"/>
        </a:defRPr>
      </a:lvl1pPr>
      <a:lvl2pPr marL="783291" indent="-260617" algn="l" defTabSz="407484" rtl="0" eaLnBrk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tarSymbol" charset="0"/>
        <a:buChar char="–"/>
        <a:defRPr sz="2400">
          <a:solidFill>
            <a:srgbClr val="4C4C4C"/>
          </a:solidFill>
          <a:latin typeface="+mn-lt"/>
          <a:ea typeface="+mn-ea"/>
          <a:cs typeface="+mn-cs"/>
        </a:defRPr>
      </a:lvl2pPr>
      <a:lvl3pPr marL="1174935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StarSymbol" charset="0"/>
        <a:buChar char="●"/>
        <a:defRPr sz="2200">
          <a:solidFill>
            <a:srgbClr val="4C4C4C"/>
          </a:solidFill>
          <a:latin typeface="+mn-lt"/>
          <a:ea typeface="+mn-ea"/>
          <a:cs typeface="+mn-cs"/>
        </a:defRPr>
      </a:lvl3pPr>
      <a:lvl4pPr marL="1566581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tarSymbol" charset="0"/>
        <a:buChar char="–"/>
        <a:defRPr sz="1800">
          <a:solidFill>
            <a:srgbClr val="4C4C4C"/>
          </a:solidFill>
          <a:latin typeface="+mn-lt"/>
          <a:ea typeface="+mn-ea"/>
          <a:cs typeface="+mn-cs"/>
        </a:defRPr>
      </a:lvl4pPr>
      <a:lvl5pPr marL="1958226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5pPr>
      <a:lvl6pPr marL="2372909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6pPr>
      <a:lvl7pPr marL="2787592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7pPr>
      <a:lvl8pPr marL="3202275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8pPr>
      <a:lvl9pPr marL="3616958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5" Type="http://schemas.openxmlformats.org/officeDocument/2006/relationships/chart" Target="../charts/chart31.xml"/><Relationship Id="rId6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4" Type="http://schemas.openxmlformats.org/officeDocument/2006/relationships/chart" Target="../charts/chart34.xml"/><Relationship Id="rId5" Type="http://schemas.openxmlformats.org/officeDocument/2006/relationships/chart" Target="../charts/chart35.xml"/><Relationship Id="rId6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>
            <p:ph type="subTitle" idx="4294967295"/>
          </p:nvPr>
        </p:nvSpPr>
        <p:spPr>
          <a:xfrm>
            <a:off x="456480" y="3521894"/>
            <a:ext cx="7083360" cy="691266"/>
          </a:xfrm>
        </p:spPr>
        <p:txBody>
          <a:bodyPr anchor="ctr">
            <a:spAutoFit/>
          </a:bodyPr>
          <a:lstStyle/>
          <a:p>
            <a:pPr marL="0" indent="0" algn="ctr" eaLnBrk="1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GB" sz="2400" dirty="0" err="1" smtClean="0">
                <a:solidFill>
                  <a:srgbClr val="000000"/>
                </a:solidFill>
              </a:rPr>
              <a:t>Samppa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Saarela</a:t>
            </a:r>
            <a:endParaRPr lang="en-GB" sz="2400" dirty="0" smtClean="0">
              <a:solidFill>
                <a:srgbClr val="000000"/>
              </a:solidFill>
            </a:endParaRPr>
          </a:p>
          <a:p>
            <a:pPr marL="0" indent="0" algn="ctr" eaLnBrk="1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Mika </a:t>
            </a:r>
            <a:r>
              <a:rPr lang="en-GB" sz="2400" dirty="0" err="1" smtClean="0">
                <a:solidFill>
                  <a:srgbClr val="000000"/>
                </a:solidFill>
              </a:rPr>
              <a:t>Kivimäki</a:t>
            </a:r>
            <a:endParaRPr lang="en-GB" sz="2400" dirty="0" smtClean="0">
              <a:solidFill>
                <a:srgbClr val="000000"/>
              </a:solidFill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>
          <a:xfrm>
            <a:off x="-59041" y="2129984"/>
            <a:ext cx="7773121" cy="1470394"/>
          </a:xfrm>
        </p:spPr>
        <p:txBody>
          <a:bodyPr/>
          <a:lstStyle/>
          <a:p>
            <a:pPr eaLnBrk="1"/>
            <a:r>
              <a:rPr lang="en-US" dirty="0" err="1" smtClean="0"/>
              <a:t>Aluesarjat</a:t>
            </a:r>
            <a:r>
              <a:rPr lang="en-US" dirty="0" smtClean="0"/>
              <a:t> Linked </a:t>
            </a:r>
            <a:r>
              <a:rPr lang="en-US" dirty="0" smtClean="0"/>
              <a:t>Open Data </a:t>
            </a:r>
            <a:r>
              <a:rPr lang="en-US" dirty="0" smtClean="0"/>
              <a:t>- </a:t>
            </a:r>
            <a:r>
              <a:rPr lang="en-US" dirty="0" err="1" smtClean="0"/>
              <a:t>Pilotti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7"/>
            <a:ext cx="179232" cy="197952"/>
          </a:xfrm>
          <a:prstGeom prst="bentConnector3">
            <a:avLst>
              <a:gd name="adj1" fmla="val -127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6"/>
            <a:ext cx="258572" cy="179836"/>
          </a:xfrm>
          <a:prstGeom prst="bentConnector3">
            <a:avLst>
              <a:gd name="adj1" fmla="val -88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9"/>
            <a:ext cx="331632" cy="414530"/>
          </a:xfrm>
          <a:prstGeom prst="bentConnector3">
            <a:avLst>
              <a:gd name="adj1" fmla="val -6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5" y="26153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9" y="871695"/>
            <a:ext cx="2683163" cy="1508095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7"/>
            <a:ext cx="179232" cy="197952"/>
          </a:xfrm>
          <a:prstGeom prst="bentConnector3">
            <a:avLst>
              <a:gd name="adj1" fmla="val -127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6"/>
            <a:ext cx="258572" cy="179836"/>
          </a:xfrm>
          <a:prstGeom prst="bentConnector3">
            <a:avLst>
              <a:gd name="adj1" fmla="val -88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9"/>
            <a:ext cx="331632" cy="414530"/>
          </a:xfrm>
          <a:prstGeom prst="bentConnector3">
            <a:avLst>
              <a:gd name="adj1" fmla="val -6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5" y="26153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9" y="871695"/>
            <a:ext cx="2683163" cy="1508095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9" y="285837"/>
            <a:ext cx="2683163" cy="1338818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6"/>
            <a:ext cx="258572" cy="179836"/>
          </a:xfrm>
          <a:prstGeom prst="bentConnector3">
            <a:avLst>
              <a:gd name="adj1" fmla="val -88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7"/>
            <a:ext cx="179232" cy="197952"/>
          </a:xfrm>
          <a:prstGeom prst="bentConnector3">
            <a:avLst>
              <a:gd name="adj1" fmla="val -127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9"/>
            <a:ext cx="331632" cy="414530"/>
          </a:xfrm>
          <a:prstGeom prst="bentConnector3">
            <a:avLst>
              <a:gd name="adj1" fmla="val -6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5" y="26153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9" y="871695"/>
            <a:ext cx="2683163" cy="1508095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9" y="285837"/>
            <a:ext cx="2683163" cy="1338818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6"/>
            <a:ext cx="258572" cy="179836"/>
          </a:xfrm>
          <a:prstGeom prst="bentConnector3">
            <a:avLst>
              <a:gd name="adj1" fmla="val -88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7"/>
            <a:ext cx="179232" cy="197952"/>
          </a:xfrm>
          <a:prstGeom prst="bentConnector3">
            <a:avLst>
              <a:gd name="adj1" fmla="val -127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9"/>
            <a:ext cx="331632" cy="414530"/>
          </a:xfrm>
          <a:prstGeom prst="bentConnector3">
            <a:avLst>
              <a:gd name="adj1" fmla="val -6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5" y="26153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9" y="871695"/>
            <a:ext cx="2683163" cy="1508095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9" y="285837"/>
            <a:ext cx="2683163" cy="1338818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kulku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Tilastot</a:t>
            </a:r>
            <a:r>
              <a:rPr lang="en-US" dirty="0" smtClean="0"/>
              <a:t> </a:t>
            </a:r>
            <a:r>
              <a:rPr lang="en-US" dirty="0" err="1" smtClean="0"/>
              <a:t>PCAxis</a:t>
            </a:r>
            <a:r>
              <a:rPr lang="en-US" dirty="0" smtClean="0"/>
              <a:t> </a:t>
            </a:r>
            <a:r>
              <a:rPr lang="en-US" dirty="0" err="1" smtClean="0"/>
              <a:t>muodossa</a:t>
            </a:r>
            <a:endParaRPr lang="en-US" dirty="0" smtClean="0"/>
          </a:p>
          <a:p>
            <a:r>
              <a:rPr lang="en-US" dirty="0" err="1" smtClean="0"/>
              <a:t>Erillisiä</a:t>
            </a:r>
            <a:r>
              <a:rPr lang="en-US" dirty="0" smtClean="0"/>
              <a:t> </a:t>
            </a:r>
            <a:r>
              <a:rPr lang="en-US" dirty="0" err="1" smtClean="0"/>
              <a:t>tilastoja</a:t>
            </a:r>
            <a:endParaRPr lang="en-US" dirty="0" smtClean="0"/>
          </a:p>
          <a:p>
            <a:pPr lvl="2"/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kokonaiskuvaa</a:t>
            </a:r>
            <a:endParaRPr lang="en-US" dirty="0" smtClean="0"/>
          </a:p>
          <a:p>
            <a:pPr lvl="2"/>
            <a:r>
              <a:rPr lang="en-US" dirty="0" err="1" smtClean="0"/>
              <a:t>Ensin</a:t>
            </a:r>
            <a:r>
              <a:rPr lang="en-US" dirty="0" smtClean="0"/>
              <a:t> </a:t>
            </a:r>
            <a:r>
              <a:rPr lang="en-US" dirty="0" err="1" smtClean="0"/>
              <a:t>valittava</a:t>
            </a:r>
            <a:r>
              <a:rPr lang="en-US" dirty="0" smtClean="0"/>
              <a:t> </a:t>
            </a:r>
            <a:r>
              <a:rPr lang="en-US" dirty="0" err="1" smtClean="0"/>
              <a:t>tilasto</a:t>
            </a:r>
            <a:endParaRPr lang="en-US" dirty="0" smtClean="0"/>
          </a:p>
          <a:p>
            <a:pPr lvl="2"/>
            <a:r>
              <a:rPr lang="en-US" dirty="0" err="1" smtClean="0"/>
              <a:t>Tarkemmat</a:t>
            </a:r>
            <a:r>
              <a:rPr lang="en-US" dirty="0" smtClean="0"/>
              <a:t> haut vain </a:t>
            </a:r>
            <a:r>
              <a:rPr lang="en-US" dirty="0" err="1" smtClean="0"/>
              <a:t>yhden</a:t>
            </a:r>
            <a:r>
              <a:rPr lang="en-US" dirty="0" smtClean="0"/>
              <a:t> </a:t>
            </a:r>
            <a:r>
              <a:rPr lang="en-US" dirty="0" err="1" smtClean="0"/>
              <a:t>tilaston</a:t>
            </a:r>
            <a:r>
              <a:rPr lang="en-US" dirty="0" smtClean="0"/>
              <a:t> </a:t>
            </a:r>
            <a:r>
              <a:rPr lang="en-US" dirty="0" err="1" smtClean="0"/>
              <a:t>sisältä</a:t>
            </a:r>
            <a:r>
              <a:rPr lang="en-US" dirty="0" smtClean="0"/>
              <a:t> </a:t>
            </a:r>
            <a:r>
              <a:rPr lang="en-US" dirty="0" err="1" smtClean="0"/>
              <a:t>kiinnittämällä</a:t>
            </a:r>
            <a:r>
              <a:rPr lang="en-US" dirty="0" smtClean="0"/>
              <a:t> </a:t>
            </a:r>
            <a:r>
              <a:rPr lang="en-US" dirty="0" err="1" smtClean="0"/>
              <a:t>kaikki</a:t>
            </a:r>
            <a:r>
              <a:rPr lang="en-US" dirty="0" smtClean="0"/>
              <a:t> </a:t>
            </a:r>
            <a:r>
              <a:rPr lang="en-US" dirty="0" err="1" smtClean="0"/>
              <a:t>luokat</a:t>
            </a:r>
            <a:endParaRPr lang="en-US" dirty="0" smtClean="0"/>
          </a:p>
          <a:p>
            <a:r>
              <a:rPr lang="en-US" dirty="0" err="1" smtClean="0"/>
              <a:t>Tiedot</a:t>
            </a:r>
            <a:r>
              <a:rPr lang="en-US" dirty="0" smtClean="0"/>
              <a:t> </a:t>
            </a:r>
            <a:r>
              <a:rPr lang="en-US" dirty="0" err="1" smtClean="0"/>
              <a:t>hajallaan</a:t>
            </a:r>
            <a:endParaRPr lang="en-US" dirty="0" smtClean="0"/>
          </a:p>
          <a:p>
            <a:pPr lvl="2"/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, </a:t>
            </a:r>
            <a:r>
              <a:rPr lang="en-US" dirty="0" err="1" smtClean="0"/>
              <a:t>koordinaatit</a:t>
            </a:r>
            <a:r>
              <a:rPr lang="en-US" dirty="0" smtClean="0"/>
              <a:t> (</a:t>
            </a:r>
            <a:r>
              <a:rPr lang="en-US" dirty="0" err="1" smtClean="0"/>
              <a:t>kartat</a:t>
            </a:r>
            <a:r>
              <a:rPr lang="en-US" dirty="0" smtClean="0"/>
              <a:t>)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r>
              <a:rPr lang="en-US" dirty="0" err="1" smtClean="0"/>
              <a:t>Haluttiin</a:t>
            </a:r>
            <a:r>
              <a:rPr lang="en-US" dirty="0" smtClean="0"/>
              <a:t> </a:t>
            </a:r>
            <a:r>
              <a:rPr lang="en-US" dirty="0" err="1" smtClean="0"/>
              <a:t>julkistaa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pPr lvl="2"/>
            <a:r>
              <a:rPr lang="en-US" dirty="0" err="1" smtClean="0"/>
              <a:t>Monipuoliset</a:t>
            </a:r>
            <a:r>
              <a:rPr lang="en-US" dirty="0" smtClean="0"/>
              <a:t> haut</a:t>
            </a:r>
          </a:p>
          <a:p>
            <a:pPr lvl="2"/>
            <a:r>
              <a:rPr lang="en-US" dirty="0" err="1" smtClean="0"/>
              <a:t>Helppokäyttöisyys</a:t>
            </a:r>
            <a:endParaRPr lang="en-US" dirty="0" smtClean="0"/>
          </a:p>
          <a:p>
            <a:pPr lvl="2"/>
            <a:r>
              <a:rPr lang="en-US" dirty="0" err="1" smtClean="0"/>
              <a:t>Standardit</a:t>
            </a:r>
            <a:endParaRPr lang="en-US" dirty="0" smtClean="0"/>
          </a:p>
          <a:p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hyötyä</a:t>
            </a:r>
            <a:r>
              <a:rPr lang="en-US" dirty="0" smtClean="0"/>
              <a:t> Linked Open </a:t>
            </a:r>
            <a:r>
              <a:rPr lang="en-US" dirty="0" err="1" smtClean="0"/>
              <a:t>Datasta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muunnoksen</a:t>
            </a:r>
            <a:r>
              <a:rPr lang="en-US" dirty="0" smtClean="0"/>
              <a:t> </a:t>
            </a:r>
            <a:r>
              <a:rPr lang="en-US" dirty="0" err="1" smtClean="0"/>
              <a:t>Lähtökohta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Tilastot</a:t>
            </a:r>
            <a:r>
              <a:rPr lang="en-US" dirty="0" smtClean="0"/>
              <a:t> </a:t>
            </a:r>
            <a:r>
              <a:rPr lang="en-US" dirty="0" err="1" smtClean="0"/>
              <a:t>PCAxis</a:t>
            </a:r>
            <a:r>
              <a:rPr lang="en-US" dirty="0" smtClean="0"/>
              <a:t> </a:t>
            </a:r>
            <a:r>
              <a:rPr lang="en-US" dirty="0" err="1" smtClean="0"/>
              <a:t>muodossa</a:t>
            </a:r>
            <a:endParaRPr lang="en-US" dirty="0" smtClean="0"/>
          </a:p>
          <a:p>
            <a:r>
              <a:rPr lang="en-US" dirty="0" err="1" smtClean="0"/>
              <a:t>Erillisiä</a:t>
            </a:r>
            <a:r>
              <a:rPr lang="en-US" dirty="0" smtClean="0"/>
              <a:t> </a:t>
            </a:r>
            <a:r>
              <a:rPr lang="en-US" dirty="0" err="1" smtClean="0"/>
              <a:t>tilastoja</a:t>
            </a:r>
            <a:endParaRPr lang="en-US" dirty="0" smtClean="0"/>
          </a:p>
          <a:p>
            <a:pPr lvl="2"/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kokonaiskuvaa</a:t>
            </a:r>
            <a:endParaRPr lang="en-US" dirty="0" smtClean="0"/>
          </a:p>
          <a:p>
            <a:pPr lvl="2"/>
            <a:r>
              <a:rPr lang="en-US" dirty="0" err="1" smtClean="0"/>
              <a:t>Ensin</a:t>
            </a:r>
            <a:r>
              <a:rPr lang="en-US" dirty="0" smtClean="0"/>
              <a:t> </a:t>
            </a:r>
            <a:r>
              <a:rPr lang="en-US" dirty="0" err="1" smtClean="0"/>
              <a:t>valittava</a:t>
            </a:r>
            <a:r>
              <a:rPr lang="en-US" dirty="0" smtClean="0"/>
              <a:t> </a:t>
            </a:r>
            <a:r>
              <a:rPr lang="en-US" dirty="0" err="1" smtClean="0"/>
              <a:t>tilasto</a:t>
            </a:r>
            <a:endParaRPr lang="en-US" dirty="0" smtClean="0"/>
          </a:p>
          <a:p>
            <a:pPr lvl="2"/>
            <a:r>
              <a:rPr lang="en-US" dirty="0" err="1" smtClean="0"/>
              <a:t>Tarkemmat</a:t>
            </a:r>
            <a:r>
              <a:rPr lang="en-US" dirty="0" smtClean="0"/>
              <a:t> haut vain </a:t>
            </a:r>
            <a:r>
              <a:rPr lang="en-US" dirty="0" err="1" smtClean="0"/>
              <a:t>yhden</a:t>
            </a:r>
            <a:r>
              <a:rPr lang="en-US" dirty="0" smtClean="0"/>
              <a:t> </a:t>
            </a:r>
            <a:r>
              <a:rPr lang="en-US" dirty="0" err="1" smtClean="0"/>
              <a:t>tilaston</a:t>
            </a:r>
            <a:r>
              <a:rPr lang="en-US" dirty="0" smtClean="0"/>
              <a:t> </a:t>
            </a:r>
            <a:r>
              <a:rPr lang="en-US" dirty="0" err="1" smtClean="0"/>
              <a:t>sisältä</a:t>
            </a:r>
            <a:r>
              <a:rPr lang="en-US" dirty="0" smtClean="0"/>
              <a:t> </a:t>
            </a:r>
            <a:r>
              <a:rPr lang="en-US" dirty="0" err="1" smtClean="0"/>
              <a:t>kiinnittämällä</a:t>
            </a:r>
            <a:r>
              <a:rPr lang="en-US" dirty="0" smtClean="0"/>
              <a:t> </a:t>
            </a:r>
            <a:r>
              <a:rPr lang="en-US" dirty="0" err="1" smtClean="0"/>
              <a:t>kaikki</a:t>
            </a:r>
            <a:r>
              <a:rPr lang="en-US" dirty="0" smtClean="0"/>
              <a:t> </a:t>
            </a:r>
            <a:r>
              <a:rPr lang="en-US" dirty="0" err="1" smtClean="0"/>
              <a:t>luokat</a:t>
            </a:r>
            <a:endParaRPr lang="en-US" dirty="0" smtClean="0"/>
          </a:p>
          <a:p>
            <a:r>
              <a:rPr lang="en-US" dirty="0" err="1" smtClean="0"/>
              <a:t>Tiedot</a:t>
            </a:r>
            <a:r>
              <a:rPr lang="en-US" dirty="0" smtClean="0"/>
              <a:t> </a:t>
            </a:r>
            <a:r>
              <a:rPr lang="en-US" dirty="0" err="1" smtClean="0"/>
              <a:t>hajallaan</a:t>
            </a:r>
            <a:endParaRPr lang="en-US" dirty="0" smtClean="0"/>
          </a:p>
          <a:p>
            <a:pPr lvl="2"/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, </a:t>
            </a:r>
            <a:r>
              <a:rPr lang="en-US" dirty="0" err="1" smtClean="0"/>
              <a:t>koordinaatit</a:t>
            </a:r>
            <a:r>
              <a:rPr lang="en-US" dirty="0" smtClean="0"/>
              <a:t> (</a:t>
            </a:r>
            <a:r>
              <a:rPr lang="en-US" dirty="0" err="1" smtClean="0"/>
              <a:t>kartat</a:t>
            </a:r>
            <a:r>
              <a:rPr lang="en-US" dirty="0" smtClean="0"/>
              <a:t>)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r>
              <a:rPr lang="en-US" dirty="0" err="1" smtClean="0"/>
              <a:t>Haluttiin</a:t>
            </a:r>
            <a:r>
              <a:rPr lang="en-US" dirty="0" smtClean="0"/>
              <a:t> </a:t>
            </a:r>
            <a:r>
              <a:rPr lang="en-US" dirty="0" err="1" smtClean="0"/>
              <a:t>julkistaa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pPr lvl="2"/>
            <a:r>
              <a:rPr lang="en-US" dirty="0" err="1" smtClean="0"/>
              <a:t>Monipuoliset</a:t>
            </a:r>
            <a:r>
              <a:rPr lang="en-US" dirty="0" smtClean="0"/>
              <a:t> haut</a:t>
            </a:r>
          </a:p>
          <a:p>
            <a:pPr lvl="2"/>
            <a:r>
              <a:rPr lang="en-US" dirty="0" err="1" smtClean="0"/>
              <a:t>Helppokäyttöisyys</a:t>
            </a:r>
            <a:endParaRPr lang="en-US" dirty="0" smtClean="0"/>
          </a:p>
          <a:p>
            <a:pPr lvl="2"/>
            <a:r>
              <a:rPr lang="en-US" dirty="0" err="1" smtClean="0"/>
              <a:t>Standardit</a:t>
            </a:r>
            <a:endParaRPr lang="en-US" dirty="0" smtClean="0"/>
          </a:p>
          <a:p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hyötyä</a:t>
            </a:r>
            <a:r>
              <a:rPr lang="en-US" dirty="0" smtClean="0"/>
              <a:t> Linked Open </a:t>
            </a:r>
            <a:r>
              <a:rPr lang="en-US" dirty="0" err="1" smtClean="0"/>
              <a:t>Datasta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Tietojen</a:t>
            </a:r>
            <a:r>
              <a:rPr lang="en-US" dirty="0" smtClean="0"/>
              <a:t> </a:t>
            </a:r>
            <a:r>
              <a:rPr lang="en-US" dirty="0" err="1" smtClean="0"/>
              <a:t>tallettaminen</a:t>
            </a:r>
            <a:r>
              <a:rPr lang="en-US" dirty="0" smtClean="0"/>
              <a:t> (</a:t>
            </a:r>
            <a:r>
              <a:rPr lang="en-US" dirty="0" err="1" smtClean="0"/>
              <a:t>standardi)muottiin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rikastaminen</a:t>
            </a:r>
            <a:r>
              <a:rPr lang="en-US" dirty="0" smtClean="0"/>
              <a:t> </a:t>
            </a:r>
            <a:r>
              <a:rPr lang="en-US" dirty="0" err="1" smtClean="0"/>
              <a:t>tehokasta</a:t>
            </a:r>
            <a:r>
              <a:rPr lang="en-US" dirty="0" smtClean="0"/>
              <a:t> </a:t>
            </a:r>
            <a:r>
              <a:rPr lang="en-US" dirty="0" err="1" smtClean="0"/>
              <a:t>automaattista</a:t>
            </a:r>
            <a:r>
              <a:rPr lang="en-US" dirty="0" smtClean="0"/>
              <a:t> </a:t>
            </a:r>
            <a:r>
              <a:rPr lang="en-US" dirty="0" err="1" smtClean="0"/>
              <a:t>monipuolista</a:t>
            </a:r>
            <a:r>
              <a:rPr lang="en-US" dirty="0" smtClean="0"/>
              <a:t> </a:t>
            </a:r>
            <a:r>
              <a:rPr lang="en-US" dirty="0" err="1" smtClean="0"/>
              <a:t>hyödyntämistä</a:t>
            </a:r>
            <a:r>
              <a:rPr lang="en-US" dirty="0" smtClean="0"/>
              <a:t> </a:t>
            </a:r>
            <a:r>
              <a:rPr lang="en-US" dirty="0" err="1" smtClean="0"/>
              <a:t>varten</a:t>
            </a:r>
            <a:endParaRPr lang="en-US" dirty="0" smtClean="0"/>
          </a:p>
          <a:p>
            <a:r>
              <a:rPr lang="en-US" dirty="0" err="1" smtClean="0"/>
              <a:t>Tiedon</a:t>
            </a:r>
            <a:r>
              <a:rPr lang="en-US" dirty="0" smtClean="0"/>
              <a:t> </a:t>
            </a:r>
            <a:r>
              <a:rPr lang="en-US" dirty="0" err="1" smtClean="0"/>
              <a:t>laadun</a:t>
            </a:r>
            <a:r>
              <a:rPr lang="en-US" dirty="0" smtClean="0"/>
              <a:t> </a:t>
            </a:r>
            <a:r>
              <a:rPr lang="en-US" dirty="0" err="1" smtClean="0"/>
              <a:t>tarkastaminen</a:t>
            </a:r>
            <a:endParaRPr lang="en-US" dirty="0" smtClean="0"/>
          </a:p>
          <a:p>
            <a:r>
              <a:rPr lang="en-US" dirty="0" err="1" smtClean="0"/>
              <a:t>Tiedon</a:t>
            </a:r>
            <a:r>
              <a:rPr lang="en-US" dirty="0" smtClean="0"/>
              <a:t> </a:t>
            </a:r>
            <a:r>
              <a:rPr lang="en-US" dirty="0" err="1" smtClean="0"/>
              <a:t>helpon</a:t>
            </a:r>
            <a:r>
              <a:rPr lang="en-US" dirty="0" smtClean="0"/>
              <a:t> </a:t>
            </a:r>
            <a:r>
              <a:rPr lang="en-US" dirty="0" err="1" smtClean="0"/>
              <a:t>linkittämisen</a:t>
            </a:r>
            <a:r>
              <a:rPr lang="en-US" dirty="0" smtClean="0"/>
              <a:t> </a:t>
            </a:r>
            <a:r>
              <a:rPr lang="en-US" dirty="0" err="1" smtClean="0"/>
              <a:t>mahdollisuus</a:t>
            </a:r>
            <a:endParaRPr lang="en-US" dirty="0" smtClean="0"/>
          </a:p>
          <a:p>
            <a:pPr lvl="1"/>
            <a:r>
              <a:rPr lang="en-US" dirty="0" err="1" smtClean="0"/>
              <a:t>Yksikäsitteinen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3458288" y="264664"/>
            <a:ext cx="5109091" cy="6170910"/>
          </a:xfrm>
          <a:prstGeom prst="wedgeRectCallout">
            <a:avLst>
              <a:gd name="adj1" fmla="val -77727"/>
              <a:gd name="adj2" fmla="val -3347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/>
          <a:p>
            <a:r>
              <a:rPr lang="en-US" sz="800" dirty="0" smtClean="0"/>
              <a:t>CHARSET="ANSI”;</a:t>
            </a:r>
          </a:p>
          <a:p>
            <a:r>
              <a:rPr lang="en-US" sz="800" dirty="0" smtClean="0"/>
              <a:t>AXIS-VERSION="2000”;</a:t>
            </a:r>
          </a:p>
          <a:p>
            <a:r>
              <a:rPr lang="en-US" sz="800" dirty="0" smtClean="0"/>
              <a:t>LANGUAGE="</a:t>
            </a:r>
            <a:r>
              <a:rPr lang="en-US" sz="800" dirty="0" err="1" smtClean="0"/>
              <a:t>fi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CREATION-DATE="20041124 00:00”;</a:t>
            </a:r>
          </a:p>
          <a:p>
            <a:r>
              <a:rPr lang="en-US" sz="800" dirty="0" smtClean="0"/>
              <a:t>DECIMALS=0;</a:t>
            </a:r>
          </a:p>
          <a:p>
            <a:r>
              <a:rPr lang="en-US" sz="800" dirty="0" smtClean="0"/>
              <a:t>SHOWDECIMALS=0;</a:t>
            </a:r>
          </a:p>
          <a:p>
            <a:r>
              <a:rPr lang="en-US" sz="800" dirty="0" smtClean="0"/>
              <a:t>MATRIX="ASHVATS1”;</a:t>
            </a:r>
          </a:p>
          <a:p>
            <a:r>
              <a:rPr lang="en-US" sz="800" dirty="0" smtClean="0"/>
              <a:t>SUBJECT-AREA="</a:t>
            </a:r>
            <a:r>
              <a:rPr lang="en-US" sz="800" dirty="0" err="1" smtClean="0"/>
              <a:t>Aluesarjat/Väestö/Tutkinnon</a:t>
            </a:r>
            <a:r>
              <a:rPr lang="en-US" sz="800" dirty="0" smtClean="0"/>
              <a:t> </a:t>
            </a:r>
            <a:r>
              <a:rPr lang="en-US" sz="800" dirty="0" err="1" smtClean="0"/>
              <a:t>suorittaneet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SUBJECT-CODE="AS-I”;</a:t>
            </a:r>
          </a:p>
          <a:p>
            <a:r>
              <a:rPr lang="en-US" sz="800" dirty="0" smtClean="0"/>
              <a:t>TITLE="H1. 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“</a:t>
            </a:r>
          </a:p>
          <a:p>
            <a:r>
              <a:rPr lang="en-US" sz="800" dirty="0" smtClean="0"/>
              <a:t>"</a:t>
            </a:r>
            <a:r>
              <a:rPr lang="en-US" sz="800" dirty="0" err="1" smtClean="0"/>
              <a:t>alkaen</a:t>
            </a:r>
            <a:r>
              <a:rPr lang="en-US" sz="800" dirty="0" smtClean="0"/>
              <a:t> 1.1.2000”;</a:t>
            </a:r>
          </a:p>
          <a:p>
            <a:r>
              <a:rPr lang="en-US" sz="800" dirty="0" smtClean="0"/>
              <a:t>CONTENTS="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1. </a:t>
            </a:r>
            <a:r>
              <a:rPr lang="en-US" sz="800" dirty="0" err="1" smtClean="0"/>
              <a:t>tammikuuta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UNITS="</a:t>
            </a:r>
            <a:r>
              <a:rPr lang="en-US" sz="800" dirty="0" err="1" smtClean="0"/>
              <a:t>henkilö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STUB="</a:t>
            </a:r>
            <a:r>
              <a:rPr lang="en-US" sz="800" dirty="0" err="1" smtClean="0"/>
              <a:t>Alue","Ikä","Koulutusaste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HEADING="</a:t>
            </a:r>
            <a:r>
              <a:rPr lang="en-US" sz="800" dirty="0" err="1" smtClean="0"/>
              <a:t>Sukupuoli","Vuosi</a:t>
            </a:r>
            <a:r>
              <a:rPr lang="en-US" sz="800" dirty="0" smtClean="0"/>
              <a:t>”;</a:t>
            </a:r>
          </a:p>
          <a:p>
            <a:r>
              <a:rPr lang="en-US" sz="800" dirty="0" err="1" smtClean="0"/>
              <a:t>VALUES("Alue</a:t>
            </a:r>
            <a:r>
              <a:rPr lang="en-US" sz="800" dirty="0" smtClean="0"/>
              <a:t>")="091 Helsinki","091 1 </a:t>
            </a:r>
            <a:r>
              <a:rPr lang="en-US" sz="800" dirty="0" err="1" smtClean="0"/>
              <a:t>Eteläinen</a:t>
            </a:r>
            <a:r>
              <a:rPr lang="en-US" sz="800" dirty="0" smtClean="0"/>
              <a:t> suurpiiri","091 101 </a:t>
            </a:r>
            <a:r>
              <a:rPr lang="en-US" sz="800" dirty="0" err="1" smtClean="0"/>
              <a:t>Vironniemen</a:t>
            </a:r>
            <a:r>
              <a:rPr lang="en-US" sz="800" dirty="0" smtClean="0"/>
              <a:t> </a:t>
            </a:r>
            <a:r>
              <a:rPr lang="en-US" sz="800" dirty="0" err="1" smtClean="0"/>
              <a:t>peruspiiri</a:t>
            </a:r>
            <a:r>
              <a:rPr lang="en-US" sz="800" dirty="0" smtClean="0"/>
              <a:t>”,</a:t>
            </a:r>
          </a:p>
          <a:p>
            <a:r>
              <a:rPr lang="en-US" sz="800" dirty="0" smtClean="0"/>
              <a:t>...</a:t>
            </a:r>
          </a:p>
          <a:p>
            <a:r>
              <a:rPr lang="en-US" sz="800" dirty="0" smtClean="0"/>
              <a:t>DATA=</a:t>
            </a:r>
          </a:p>
          <a:p>
            <a:r>
              <a:rPr lang="en-US" sz="800" dirty="0" smtClean="0"/>
              <a:t>24265 24772 25495 26982 25958 27258 29068 29252 </a:t>
            </a:r>
          </a:p>
          <a:p>
            <a:r>
              <a:rPr lang="en-US" sz="800" dirty="0" smtClean="0"/>
              <a:t>476082 476570 477008 477818 480875 485559 491831 497907 </a:t>
            </a:r>
          </a:p>
          <a:p>
            <a:r>
              <a:rPr lang="en-US" sz="800" dirty="0" smtClean="0"/>
              <a:t>11552337901 11805537781 12161397686 12892253070 12482602705 13235582890 14296492646 14564639774 </a:t>
            </a:r>
          </a:p>
          <a:p>
            <a:r>
              <a:rPr lang="en-US" sz="800" dirty="0" smtClean="0"/>
              <a:t>34339 34320 35929 39566 35728 37626 41021 40208 </a:t>
            </a:r>
          </a:p>
          <a:p>
            <a:r>
              <a:rPr lang="en-US" sz="800" dirty="0" smtClean="0"/>
              <a:t>87341 86990 86379 86549 86606 87451 87835 88463 </a:t>
            </a:r>
          </a:p>
          <a:p>
            <a:r>
              <a:rPr lang="en-US" sz="800" dirty="0" smtClean="0"/>
              <a:t>2999229963 2985509021 3103526039 3424358904 3094292759 3290407071 3603083593 3556946846 </a:t>
            </a:r>
          </a:p>
          <a:p>
            <a:r>
              <a:rPr lang="en-US" sz="800" dirty="0" smtClean="0"/>
              <a:t>34346 36484 35431 38405 34993 40311 43203 41736 </a:t>
            </a:r>
          </a:p>
          <a:p>
            <a:r>
              <a:rPr lang="en-US" sz="800" dirty="0" smtClean="0"/>
              <a:t>10195 10150 10073 10054 9984 10213 10263 10345 </a:t>
            </a:r>
          </a:p>
          <a:p>
            <a:r>
              <a:rPr lang="en-US" sz="800" dirty="0" smtClean="0"/>
              <a:t>350154041 370309589 356900507 386120465 349372872 411694877 443393473 431758834 </a:t>
            </a:r>
          </a:p>
          <a:p>
            <a:r>
              <a:rPr lang="en-US" sz="800" dirty="0" smtClean="0"/>
              <a:t>34473 36979 35421 38460 34229 41157 42296 41049 </a:t>
            </a:r>
          </a:p>
          <a:p>
            <a:r>
              <a:rPr lang="en-US" sz="800" dirty="0" smtClean="0"/>
              <a:t>6150 6133 6078 6045 6019 6118 6072 6151 </a:t>
            </a:r>
          </a:p>
          <a:p>
            <a:r>
              <a:rPr lang="en-US" sz="800" dirty="0" smtClean="0"/>
              <a:t>212010934 226793787 215288637 232492864 206021852 251796245 256822560 252489478 </a:t>
            </a:r>
          </a:p>
          <a:p>
            <a:r>
              <a:rPr lang="en-US" sz="800" dirty="0" smtClean="0"/>
              <a:t>29518 33628 33113 33924 37911 39807 42890 40356 </a:t>
            </a:r>
          </a:p>
          <a:p>
            <a:r>
              <a:rPr lang="en-US" sz="800" dirty="0" smtClean="0"/>
              <a:t>412 374 365 364 372 360 374 354 </a:t>
            </a:r>
          </a:p>
          <a:p>
            <a:r>
              <a:rPr lang="en-US" sz="800" dirty="0" smtClean="0"/>
              <a:t>12161226 12576847 12086232 12348413 14102978 14330474 16040958 14285912 </a:t>
            </a:r>
          </a:p>
          <a:p>
            <a:r>
              <a:rPr lang="en-US" sz="800" dirty="0" smtClean="0"/>
              <a:t>34677 35943 35682 38760 35972 38974 44676 42964 </a:t>
            </a:r>
          </a:p>
          <a:p>
            <a:r>
              <a:rPr lang="en-US" sz="800" dirty="0" smtClean="0"/>
              <a:t>3633 3643 3630 3645 3593 3735 3817 3840 </a:t>
            </a:r>
          </a:p>
          <a:p>
            <a:r>
              <a:rPr lang="en-US" sz="800" dirty="0" smtClean="0"/>
              <a:t>125981881 130938955 129525638 141279188 129248042 145568158 170529955 164983444 </a:t>
            </a:r>
          </a:p>
          <a:p>
            <a:r>
              <a:rPr lang="en-US" sz="800" dirty="0" smtClean="0"/>
              <a:t>43113 42152 46335 53178 45299 45314 50041 48675 </a:t>
            </a:r>
          </a:p>
          <a:p>
            <a:r>
              <a:rPr lang="en-US" sz="800" dirty="0" smtClean="0"/>
              <a:t>20384 20335 20353 20296 20117 20221 20267 20460 </a:t>
            </a:r>
          </a:p>
          <a:p>
            <a:r>
              <a:rPr lang="en-US" sz="800" dirty="0" smtClean="0"/>
              <a:t>878810313 857155417 943046782 1079310027 911286880 916296639 1014185639 995890479 </a:t>
            </a:r>
          </a:p>
          <a:p>
            <a:r>
              <a:rPr lang="en-US" sz="800" dirty="0" smtClean="0"/>
              <a:t>52331 58456 71633 84378 54761 63819 93375 71412 </a:t>
            </a:r>
          </a:p>
          <a:p>
            <a:r>
              <a:rPr lang="en-US" sz="800" dirty="0" smtClean="0"/>
              <a:t>826 810 816 798 783 789 804 820 </a:t>
            </a:r>
          </a:p>
          <a:p>
            <a:r>
              <a:rPr lang="en-US" sz="800" dirty="0" smtClean="0"/>
              <a:t>43224999 47349300 58452826 67333960 42877475 50353582 75073286 58558087 </a:t>
            </a:r>
          </a:p>
          <a:p>
            <a:r>
              <a:rPr lang="en-US" sz="800" dirty="0" smtClean="0"/>
              <a:t>27925 28700 29769 33023 31687 34592 35417 34766 </a:t>
            </a:r>
          </a:p>
          <a:p>
            <a:r>
              <a:rPr lang="en-US" sz="800" dirty="0" smtClean="0"/>
              <a:t>7691 7800 7806 7825 7656 7663 7666 7741 </a:t>
            </a:r>
          </a:p>
          <a:p>
            <a:r>
              <a:rPr lang="en-US" sz="800" dirty="0" smtClean="0"/>
              <a:t>214772846 223862501 232372950 258401336 242592538 265079170 271506627 269122966 </a:t>
            </a:r>
          </a:p>
          <a:p>
            <a:r>
              <a:rPr lang="en-US" sz="800" dirty="0" smtClean="0"/>
              <a:t>97839363 64603812 86829113 94574542 63930487 62728458 79018512 45639903 </a:t>
            </a:r>
          </a:p>
          <a:p>
            <a:r>
              <a:rPr lang="en-US" sz="800" dirty="0" smtClean="0"/>
              <a:t>23520 24621 25706 24704 26685 26887 29335 54627 </a:t>
            </a: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781255" y="96870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80877" y="1323016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71330" y="2238239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780501" y="1782429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1"/>
          </p:cNvCxnSpPr>
          <p:nvPr/>
        </p:nvCxnSpPr>
        <p:spPr>
          <a:xfrm flipV="1">
            <a:off x="3427957" y="1121929"/>
            <a:ext cx="353298" cy="38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 rot="16200000" flipH="1">
            <a:off x="3395270" y="1192793"/>
            <a:ext cx="418294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1"/>
          </p:cNvCxnSpPr>
          <p:nvPr/>
        </p:nvCxnSpPr>
        <p:spPr>
          <a:xfrm rot="16200000" flipH="1">
            <a:off x="3165376" y="1422688"/>
            <a:ext cx="877706" cy="3525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1"/>
          </p:cNvCxnSpPr>
          <p:nvPr/>
        </p:nvCxnSpPr>
        <p:spPr>
          <a:xfrm rot="16200000" flipH="1">
            <a:off x="2983963" y="1604100"/>
            <a:ext cx="1231360" cy="3433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99974" y="3355367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99596" y="3709682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90050" y="4624905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99220" y="4169095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3418037" y="3537233"/>
            <a:ext cx="410575" cy="3533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>
            <a:off x="3446676" y="3919167"/>
            <a:ext cx="352920" cy="458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16200000" flipH="1">
            <a:off x="3370291" y="3995550"/>
            <a:ext cx="505312" cy="352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16200000" flipH="1">
            <a:off x="3188879" y="4176962"/>
            <a:ext cx="858966" cy="3433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91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7" y="5282154"/>
            <a:ext cx="1175617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7" y="3111371"/>
            <a:ext cx="1487318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9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4002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64"/>
            <a:ext cx="1078994" cy="306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8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5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9" y="349723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6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200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3" y="1006218"/>
            <a:ext cx="887643" cy="3066838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1" y="1680483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706039"/>
              <a:ext cx="138530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21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rot="5400000" flipH="1" flipV="1">
            <a:off x="3346438" y="725670"/>
            <a:ext cx="515959" cy="352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7" y="1160108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7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7" y="1160108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8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9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804"/>
            <a:ext cx="2626250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7"/>
            <a:ext cx="134673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7" y="2494217"/>
            <a:ext cx="1385305" cy="5107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8"/>
            <a:ext cx="1078994" cy="306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rot="16200000" flipH="1">
            <a:off x="2950172" y="4415670"/>
            <a:ext cx="1336380" cy="3433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rot="5400000" flipH="1" flipV="1">
            <a:off x="2566767" y="2713626"/>
            <a:ext cx="2085453" cy="3256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rot="5400000" flipH="1" flipV="1">
            <a:off x="2794814" y="2942049"/>
            <a:ext cx="1628980" cy="3252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rot="5400000" flipH="1" flipV="1">
            <a:off x="3024332" y="3171945"/>
            <a:ext cx="1169569" cy="324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rot="5400000" flipH="1" flipV="1">
            <a:off x="3196574" y="3353357"/>
            <a:ext cx="815914" cy="31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7"/>
            <a:ext cx="179232" cy="197952"/>
          </a:xfrm>
          <a:prstGeom prst="bentConnector3">
            <a:avLst>
              <a:gd name="adj1" fmla="val -127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6"/>
            <a:ext cx="258572" cy="179836"/>
          </a:xfrm>
          <a:prstGeom prst="bentConnector3">
            <a:avLst>
              <a:gd name="adj1" fmla="val -88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9"/>
            <a:ext cx="331632" cy="414530"/>
          </a:xfrm>
          <a:prstGeom prst="bentConnector3">
            <a:avLst>
              <a:gd name="adj1" fmla="val -6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5" y="26153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1"/>
            <a:ext cx="1477605" cy="30776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3929</Words>
  <Application>Microsoft Macintosh PowerPoint</Application>
  <PresentationFormat>Näytössä katseltava diaesitys (4:3)</PresentationFormat>
  <Paragraphs>494</Paragraphs>
  <Slides>13</Slides>
  <Notes>1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Default Design</vt:lpstr>
      <vt:lpstr>Aluesarjat Linked Open Data - Pilotti</vt:lpstr>
      <vt:lpstr>Projektin kulku</vt:lpstr>
      <vt:lpstr>Datan muunnoksen Lähtökohta</vt:lpstr>
      <vt:lpstr>Linked Open Data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Mika Kivimäki</cp:lastModifiedBy>
  <cp:revision>33</cp:revision>
  <dcterms:created xsi:type="dcterms:W3CDTF">2011-02-08T09:56:06Z</dcterms:created>
  <dcterms:modified xsi:type="dcterms:W3CDTF">2011-02-08T10:52:36Z</dcterms:modified>
</cp:coreProperties>
</file>