
<file path=[Content_Types].xml><?xml version="1.0" encoding="utf-8"?>
<Types xmlns="http://schemas.openxmlformats.org/package/2006/content-types">
  <Override PartName="/ppt/charts/chart22.xml" ContentType="application/vnd.openxmlformats-officedocument.drawingml.chart+xml"/>
  <Override PartName="/ppt/charts/chart10.xml" ContentType="application/vnd.openxmlformats-officedocument.drawingml.chart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Override PartName="/ppt/charts/chart30.xml" ContentType="application/vnd.openxmlformats-officedocument.drawingml.chart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harts/chart19.xml" ContentType="application/vnd.openxmlformats-officedocument.drawingml.chart+xml"/>
  <Override PartName="/ppt/charts/chart27.xml" ContentType="application/vnd.openxmlformats-officedocument.drawingml.char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charts/chart15.xml" ContentType="application/vnd.openxmlformats-officedocument.drawingml.chart+xml"/>
  <Override PartName="/ppt/charts/chart9.xml" ContentType="application/vnd.openxmlformats-officedocument.drawingml.chart+xml"/>
  <Override PartName="/ppt/charts/chart23.xml" ContentType="application/vnd.openxmlformats-officedocument.drawingml.chart+xml"/>
  <Default Extension="xml" ContentType="application/xml"/>
  <Override PartName="/ppt/tableStyles.xml" ContentType="application/vnd.openxmlformats-officedocument.presentationml.tableStyles+xml"/>
  <Override PartName="/ppt/charts/chart11.xml" ContentType="application/vnd.openxmlformats-officedocument.drawingml.chart+xml"/>
  <Override PartName="/ppt/charts/chart5.xml" ContentType="application/vnd.openxmlformats-officedocument.drawingml.chart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charts/chart31.xml" ContentType="application/vnd.openxmlformats-officedocument.drawingml.chart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charts/chart28.xml" ContentType="application/vnd.openxmlformats-officedocument.drawingml.chart+xml"/>
  <Default Extension="png" ContentType="image/png"/>
  <Override PartName="/ppt/slideLayouts/slideLayout2.xml" ContentType="application/vnd.openxmlformats-officedocument.presentationml.slideLayout+xml"/>
  <Override PartName="/ppt/charts/chart16.xml" ContentType="application/vnd.openxmlformats-officedocument.drawingml.chart+xml"/>
  <Override PartName="/ppt/charts/chart24.xml" ContentType="application/vnd.openxmlformats-officedocument.drawingml.chart+xml"/>
  <Override PartName="/ppt/charts/chart12.xml" ContentType="application/vnd.openxmlformats-officedocument.drawingml.chart+xml"/>
  <Override PartName="/ppt/charts/chart20.xml" ContentType="application/vnd.openxmlformats-officedocument.drawingml.chart+xml"/>
  <Override PartName="/ppt/charts/chart6.xml" ContentType="application/vnd.openxmlformats-officedocument.drawingml.chart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charts/chart32.xml" ContentType="application/vnd.openxmlformats-officedocument.drawingml.chart+xml"/>
  <Override PartName="/ppt/slides/slide3.xml" ContentType="application/vnd.openxmlformats-officedocument.presentationml.slide+xml"/>
  <Override PartName="/ppt/charts/chart29.xml" ContentType="application/vnd.openxmlformats-officedocument.drawingml.chart+xml"/>
  <Override PartName="/ppt/charts/chart17.xml" ContentType="application/vnd.openxmlformats-officedocument.drawingml.chart+xml"/>
  <Override PartName="/ppt/charts/chart25.xml" ContentType="application/vnd.openxmlformats-officedocument.drawingml.chart+xml"/>
  <Override PartName="/ppt/charts/chart13.xml" ContentType="application/vnd.openxmlformats-officedocument.drawingml.chart+xml"/>
  <Override PartName="/ppt/charts/chart21.xml" ContentType="application/vnd.openxmlformats-officedocument.drawingml.chart+xml"/>
  <Override PartName="/ppt/charts/chart7.xml" ContentType="application/vnd.openxmlformats-officedocument.drawingml.chart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charts/chart18.xml" ContentType="application/vnd.openxmlformats-officedocument.drawingml.chart+xml"/>
  <Override PartName="/ppt/slideMasters/slideMaster1.xml" ContentType="application/vnd.openxmlformats-officedocument.presentationml.slideMaster+xml"/>
  <Override PartName="/ppt/charts/chart26.xml" ContentType="application/vnd.openxmlformats-officedocument.drawingml.chart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charts/chart8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7"/>
  </p:notesMasterIdLst>
  <p:sldIdLst>
    <p:sldId id="271" r:id="rId2"/>
    <p:sldId id="273" r:id="rId3"/>
    <p:sldId id="269" r:id="rId4"/>
    <p:sldId id="272" r:id="rId5"/>
    <p:sldId id="26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89155096"/>
        <c:axId val="588701976"/>
      </c:barChart>
      <c:catAx>
        <c:axId val="5891550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8701976"/>
        <c:crosses val="autoZero"/>
        <c:auto val="1"/>
        <c:lblAlgn val="ctr"/>
        <c:lblOffset val="100"/>
      </c:catAx>
      <c:valAx>
        <c:axId val="5887019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5891550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4866392"/>
        <c:axId val="614862488"/>
      </c:barChart>
      <c:catAx>
        <c:axId val="6148663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862488"/>
        <c:crosses val="autoZero"/>
        <c:auto val="1"/>
        <c:lblAlgn val="ctr"/>
        <c:lblOffset val="100"/>
      </c:catAx>
      <c:valAx>
        <c:axId val="6148624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8663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4831144"/>
        <c:axId val="614834328"/>
      </c:barChart>
      <c:catAx>
        <c:axId val="6148311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834328"/>
        <c:crosses val="autoZero"/>
        <c:auto val="1"/>
        <c:lblAlgn val="ctr"/>
        <c:lblOffset val="100"/>
      </c:catAx>
      <c:valAx>
        <c:axId val="6148343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8311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4912024"/>
        <c:axId val="614915208"/>
      </c:barChart>
      <c:catAx>
        <c:axId val="6149120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915208"/>
        <c:crosses val="autoZero"/>
        <c:auto val="1"/>
        <c:lblAlgn val="ctr"/>
        <c:lblOffset val="100"/>
      </c:catAx>
      <c:valAx>
        <c:axId val="6149152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9120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5130552"/>
        <c:axId val="615123928"/>
      </c:barChart>
      <c:catAx>
        <c:axId val="6151305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23928"/>
        <c:crosses val="autoZero"/>
        <c:auto val="1"/>
        <c:lblAlgn val="ctr"/>
        <c:lblOffset val="100"/>
      </c:catAx>
      <c:valAx>
        <c:axId val="6151239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305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5104456"/>
        <c:axId val="615099416"/>
      </c:barChart>
      <c:catAx>
        <c:axId val="6151044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099416"/>
        <c:crosses val="autoZero"/>
        <c:auto val="1"/>
        <c:lblAlgn val="ctr"/>
        <c:lblOffset val="100"/>
      </c:catAx>
      <c:valAx>
        <c:axId val="615099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044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5068184"/>
        <c:axId val="615071368"/>
      </c:barChart>
      <c:catAx>
        <c:axId val="6150681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071368"/>
        <c:crosses val="autoZero"/>
        <c:auto val="1"/>
        <c:lblAlgn val="ctr"/>
        <c:lblOffset val="100"/>
      </c:catAx>
      <c:valAx>
        <c:axId val="615071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0681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5094440"/>
        <c:axId val="605107752"/>
      </c:barChart>
      <c:catAx>
        <c:axId val="6150944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107752"/>
        <c:crosses val="autoZero"/>
        <c:auto val="1"/>
        <c:lblAlgn val="ctr"/>
        <c:lblOffset val="100"/>
      </c:catAx>
      <c:valAx>
        <c:axId val="6051077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0944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0714120"/>
        <c:axId val="600717304"/>
      </c:barChart>
      <c:catAx>
        <c:axId val="6007141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717304"/>
        <c:crosses val="autoZero"/>
        <c:auto val="1"/>
        <c:lblAlgn val="ctr"/>
        <c:lblOffset val="100"/>
      </c:catAx>
      <c:valAx>
        <c:axId val="6007173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7141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0739208"/>
        <c:axId val="600742392"/>
      </c:barChart>
      <c:catAx>
        <c:axId val="6007392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742392"/>
        <c:crosses val="autoZero"/>
        <c:auto val="1"/>
        <c:lblAlgn val="ctr"/>
        <c:lblOffset val="100"/>
      </c:catAx>
      <c:valAx>
        <c:axId val="6007423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7392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0666200"/>
        <c:axId val="600664360"/>
      </c:barChart>
      <c:catAx>
        <c:axId val="6006662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664360"/>
        <c:crosses val="autoZero"/>
        <c:auto val="1"/>
        <c:lblAlgn val="ctr"/>
        <c:lblOffset val="100"/>
      </c:catAx>
      <c:valAx>
        <c:axId val="6006643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6662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5210264"/>
        <c:axId val="605235768"/>
      </c:barChart>
      <c:catAx>
        <c:axId val="6052102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235768"/>
        <c:crosses val="autoZero"/>
        <c:auto val="1"/>
        <c:lblAlgn val="ctr"/>
        <c:lblOffset val="100"/>
      </c:catAx>
      <c:valAx>
        <c:axId val="605235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2102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0252264"/>
        <c:axId val="600255448"/>
      </c:barChart>
      <c:catAx>
        <c:axId val="6002522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255448"/>
        <c:crosses val="autoZero"/>
        <c:auto val="1"/>
        <c:lblAlgn val="ctr"/>
        <c:lblOffset val="100"/>
      </c:catAx>
      <c:valAx>
        <c:axId val="6002554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2522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0546408"/>
        <c:axId val="600549592"/>
      </c:barChart>
      <c:catAx>
        <c:axId val="6005464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549592"/>
        <c:crosses val="autoZero"/>
        <c:auto val="1"/>
        <c:lblAlgn val="ctr"/>
        <c:lblOffset val="100"/>
      </c:catAx>
      <c:valAx>
        <c:axId val="600549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5464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0570872"/>
        <c:axId val="600574056"/>
      </c:barChart>
      <c:catAx>
        <c:axId val="6005708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574056"/>
        <c:crosses val="autoZero"/>
        <c:auto val="1"/>
        <c:lblAlgn val="ctr"/>
        <c:lblOffset val="100"/>
      </c:catAx>
      <c:valAx>
        <c:axId val="6005740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5708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0603320"/>
        <c:axId val="600606504"/>
      </c:barChart>
      <c:catAx>
        <c:axId val="6006033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606504"/>
        <c:crosses val="autoZero"/>
        <c:auto val="1"/>
        <c:lblAlgn val="ctr"/>
        <c:lblOffset val="100"/>
      </c:catAx>
      <c:valAx>
        <c:axId val="600606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6033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0505672"/>
        <c:axId val="600502104"/>
      </c:barChart>
      <c:catAx>
        <c:axId val="6005056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502104"/>
        <c:crosses val="autoZero"/>
        <c:auto val="1"/>
        <c:lblAlgn val="ctr"/>
        <c:lblOffset val="100"/>
      </c:catAx>
      <c:valAx>
        <c:axId val="6005021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5056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0342984"/>
        <c:axId val="600339400"/>
      </c:barChart>
      <c:catAx>
        <c:axId val="600342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339400"/>
        <c:crosses val="autoZero"/>
        <c:auto val="1"/>
        <c:lblAlgn val="ctr"/>
        <c:lblOffset val="100"/>
      </c:catAx>
      <c:valAx>
        <c:axId val="6003394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3429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0210472"/>
        <c:axId val="600183736"/>
      </c:barChart>
      <c:catAx>
        <c:axId val="6002104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183736"/>
        <c:crosses val="autoZero"/>
        <c:auto val="1"/>
        <c:lblAlgn val="ctr"/>
        <c:lblOffset val="100"/>
      </c:catAx>
      <c:valAx>
        <c:axId val="6001837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0210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5158616"/>
        <c:axId val="615161800"/>
      </c:barChart>
      <c:catAx>
        <c:axId val="6151586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61800"/>
        <c:crosses val="autoZero"/>
        <c:auto val="1"/>
        <c:lblAlgn val="ctr"/>
        <c:lblOffset val="100"/>
      </c:catAx>
      <c:valAx>
        <c:axId val="6151618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586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5184920"/>
        <c:axId val="615188104"/>
      </c:barChart>
      <c:catAx>
        <c:axId val="6151849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88104"/>
        <c:crosses val="autoZero"/>
        <c:auto val="1"/>
        <c:lblAlgn val="ctr"/>
        <c:lblOffset val="100"/>
      </c:catAx>
      <c:valAx>
        <c:axId val="6151881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1849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5237544"/>
        <c:axId val="615239768"/>
      </c:barChart>
      <c:catAx>
        <c:axId val="6152375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239768"/>
        <c:crosses val="autoZero"/>
        <c:auto val="1"/>
        <c:lblAlgn val="ctr"/>
        <c:lblOffset val="100"/>
      </c:catAx>
      <c:valAx>
        <c:axId val="615239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2375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5248600"/>
        <c:axId val="605272648"/>
      </c:barChart>
      <c:catAx>
        <c:axId val="6052486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272648"/>
        <c:crosses val="autoZero"/>
        <c:auto val="1"/>
        <c:lblAlgn val="ctr"/>
        <c:lblOffset val="100"/>
      </c:catAx>
      <c:valAx>
        <c:axId val="6052726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2486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5261784"/>
        <c:axId val="615264968"/>
      </c:barChart>
      <c:catAx>
        <c:axId val="6152617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264968"/>
        <c:crosses val="autoZero"/>
        <c:auto val="1"/>
        <c:lblAlgn val="ctr"/>
        <c:lblOffset val="100"/>
      </c:catAx>
      <c:valAx>
        <c:axId val="6152649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2617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5294568"/>
        <c:axId val="615297752"/>
      </c:barChart>
      <c:catAx>
        <c:axId val="6152945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297752"/>
        <c:crosses val="autoZero"/>
        <c:auto val="1"/>
        <c:lblAlgn val="ctr"/>
        <c:lblOffset val="100"/>
      </c:catAx>
      <c:valAx>
        <c:axId val="6152977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2945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5320872"/>
        <c:axId val="615324056"/>
      </c:barChart>
      <c:catAx>
        <c:axId val="6153208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324056"/>
        <c:crosses val="autoZero"/>
        <c:auto val="1"/>
        <c:lblAlgn val="ctr"/>
        <c:lblOffset val="100"/>
      </c:catAx>
      <c:valAx>
        <c:axId val="6153240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53208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5282408"/>
        <c:axId val="605285592"/>
      </c:barChart>
      <c:catAx>
        <c:axId val="6052824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285592"/>
        <c:crosses val="autoZero"/>
        <c:auto val="1"/>
        <c:lblAlgn val="ctr"/>
        <c:lblOffset val="100"/>
      </c:catAx>
      <c:valAx>
        <c:axId val="605285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2824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05907656"/>
        <c:axId val="605849560"/>
      </c:barChart>
      <c:catAx>
        <c:axId val="6059076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849560"/>
        <c:crosses val="autoZero"/>
        <c:auto val="1"/>
        <c:lblAlgn val="ctr"/>
        <c:lblOffset val="100"/>
      </c:catAx>
      <c:valAx>
        <c:axId val="6058495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9076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5758184"/>
        <c:axId val="614646936"/>
      </c:barChart>
      <c:catAx>
        <c:axId val="6057581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646936"/>
        <c:crosses val="autoZero"/>
        <c:auto val="1"/>
        <c:lblAlgn val="ctr"/>
        <c:lblOffset val="100"/>
      </c:catAx>
      <c:valAx>
        <c:axId val="6146469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057581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4686488"/>
        <c:axId val="614681880"/>
      </c:barChart>
      <c:catAx>
        <c:axId val="6146864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681880"/>
        <c:crosses val="autoZero"/>
        <c:auto val="1"/>
        <c:lblAlgn val="ctr"/>
        <c:lblOffset val="100"/>
      </c:catAx>
      <c:valAx>
        <c:axId val="6146818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6864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14660232"/>
        <c:axId val="614663416"/>
      </c:barChart>
      <c:catAx>
        <c:axId val="6146602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663416"/>
        <c:crosses val="autoZero"/>
        <c:auto val="1"/>
        <c:lblAlgn val="ctr"/>
        <c:lblOffset val="100"/>
      </c:catAx>
      <c:valAx>
        <c:axId val="614663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6602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i-FI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4822440"/>
        <c:axId val="614888312"/>
      </c:barChart>
      <c:catAx>
        <c:axId val="6148224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888312"/>
        <c:crosses val="autoZero"/>
        <c:auto val="1"/>
        <c:lblAlgn val="ctr"/>
        <c:lblOffset val="100"/>
      </c:catAx>
      <c:valAx>
        <c:axId val="614888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 sz="1200"/>
            </a:pPr>
            <a:endParaRPr lang="fi-FI"/>
          </a:p>
        </c:txPr>
        <c:crossAx val="6148224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fi-FI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23D4-ED74-484D-AA80-837D468ABCB5}" type="datetimeFigureOut">
              <a:rPr lang="fi-FI" smtClean="0"/>
              <a:pPr/>
              <a:t>10.2.2011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FECB1-4AFD-A54E-B232-2F80D0BEF72B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18E75F-CD7E-8B48-BBEF-EA9C34B9E215}" type="slidenum">
              <a:rPr lang="en-GB"/>
              <a:pPr/>
              <a:t>1</a:t>
            </a:fld>
            <a:endParaRPr lang="en-GB"/>
          </a:p>
        </p:txBody>
      </p:sp>
      <p:sp>
        <p:nvSpPr>
          <p:cNvPr id="778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3786" y="695134"/>
            <a:ext cx="4848989" cy="342950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24803" y="270751"/>
            <a:ext cx="5964480" cy="1143480"/>
          </a:xfrm>
        </p:spPr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0"/>
          </p:nvPr>
        </p:nvSpPr>
        <p:spPr>
          <a:xfrm>
            <a:off x="456483" y="6247376"/>
            <a:ext cx="2128320" cy="472370"/>
          </a:xfrm>
          <a:prstGeom prst="rect">
            <a:avLst/>
          </a:prstGeom>
        </p:spPr>
        <p:txBody>
          <a:bodyPr lIns="82927" tIns="41464" rIns="82927" bIns="41464"/>
          <a:lstStyle>
            <a:lvl1pPr defTabSz="40744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3.12.2009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idx="11"/>
          </p:nvPr>
        </p:nvSpPr>
        <p:spPr>
          <a:xfrm>
            <a:off x="3513600" y="6247376"/>
            <a:ext cx="2128320" cy="472370"/>
          </a:xfrm>
          <a:prstGeom prst="rect">
            <a:avLst/>
          </a:prstGeom>
        </p:spPr>
        <p:txBody>
          <a:bodyPr lIns="82927" tIns="41464" rIns="82927" bIns="41464"/>
          <a:lstStyle>
            <a:lvl1pPr defTabSz="40744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defRPr/>
            </a:lvl1pPr>
          </a:lstStyle>
          <a:p>
            <a:pPr>
              <a:defRPr/>
            </a:pPr>
            <a:fld id="{298D15CD-C2FD-EF49-A561-E88FDD08ADEE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FC42465-4308-0F4F-B2E3-BC62862C83A4}" type="datetimeFigureOut">
              <a:rPr lang="en-US" smtClean="0"/>
              <a:pPr/>
              <a:t>10.2.2011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4802" y="270750"/>
            <a:ext cx="596448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2" y="1604330"/>
            <a:ext cx="708192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/>
  <p:txStyles>
    <p:titleStyle>
      <a:lvl1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+mj-lt"/>
          <a:ea typeface="+mj-ea"/>
          <a:cs typeface="+mj-cs"/>
        </a:defRPr>
      </a:lvl1pPr>
      <a:lvl2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2pPr>
      <a:lvl3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3pPr>
      <a:lvl4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4pPr>
      <a:lvl5pPr algn="ctr" defTabSz="40748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5pPr>
      <a:lvl6pPr marL="1393796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6pPr>
      <a:lvl7pPr marL="1808480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7pPr>
      <a:lvl8pPr marL="2223162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8pPr>
      <a:lvl9pPr marL="2637846" indent="-195823" algn="ctr" defTabSz="407484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CB591E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91645" indent="-293733" algn="l" defTabSz="407484" rtl="0" eaLnBrk="0" fontAlgn="base" hangingPunct="0">
        <a:lnSpc>
          <a:spcPct val="93000"/>
        </a:lnSpc>
        <a:spcBef>
          <a:spcPct val="0"/>
        </a:spcBef>
        <a:spcAft>
          <a:spcPts val="1123"/>
        </a:spcAft>
        <a:buClr>
          <a:srgbClr val="000000"/>
        </a:buClr>
        <a:buSzPct val="45000"/>
        <a:buFont typeface="StarSymbol" charset="0"/>
        <a:buChar char="●"/>
        <a:defRPr sz="2500">
          <a:solidFill>
            <a:srgbClr val="4C4C4C"/>
          </a:solidFill>
          <a:latin typeface="+mn-lt"/>
          <a:ea typeface="+mn-ea"/>
          <a:cs typeface="+mn-cs"/>
        </a:defRPr>
      </a:lvl1pPr>
      <a:lvl2pPr marL="783291" indent="-260617" algn="l" defTabSz="407484" rtl="0" eaLnBrk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tarSymbol" charset="0"/>
        <a:buChar char="–"/>
        <a:defRPr sz="2400">
          <a:solidFill>
            <a:srgbClr val="4C4C4C"/>
          </a:solidFill>
          <a:latin typeface="+mn-lt"/>
          <a:ea typeface="+mn-ea"/>
          <a:cs typeface="+mn-cs"/>
        </a:defRPr>
      </a:lvl2pPr>
      <a:lvl3pPr marL="1174935" indent="-195823" algn="l" defTabSz="407484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StarSymbol" charset="0"/>
        <a:buChar char="●"/>
        <a:defRPr sz="2200">
          <a:solidFill>
            <a:srgbClr val="4C4C4C"/>
          </a:solidFill>
          <a:latin typeface="+mn-lt"/>
          <a:ea typeface="+mn-ea"/>
          <a:cs typeface="+mn-cs"/>
        </a:defRPr>
      </a:lvl3pPr>
      <a:lvl4pPr marL="1566581" indent="-195823" algn="l" defTabSz="407484" rtl="0" eaLnBrk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tarSymbol" charset="0"/>
        <a:buChar char="–"/>
        <a:defRPr sz="1800">
          <a:solidFill>
            <a:srgbClr val="4C4C4C"/>
          </a:solidFill>
          <a:latin typeface="+mn-lt"/>
          <a:ea typeface="+mn-ea"/>
          <a:cs typeface="+mn-cs"/>
        </a:defRPr>
      </a:lvl4pPr>
      <a:lvl5pPr marL="1958226" indent="-195823" algn="l" defTabSz="407484" rtl="0" eaLnBrk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5pPr>
      <a:lvl6pPr marL="2372909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6pPr>
      <a:lvl7pPr marL="2787592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7pPr>
      <a:lvl8pPr marL="3202275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8pPr>
      <a:lvl9pPr marL="3616958" indent="-195823" algn="l" defTabSz="407484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4C4C4C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5" Type="http://schemas.openxmlformats.org/officeDocument/2006/relationships/chart" Target="../charts/chart31.xml"/><Relationship Id="rId6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ka.kivimaki@mysem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0" y="3521894"/>
            <a:ext cx="7083360" cy="691266"/>
          </a:xfrm>
        </p:spPr>
        <p:txBody>
          <a:bodyPr anchor="ctr">
            <a:spAutoFit/>
          </a:bodyPr>
          <a:lstStyle/>
          <a:p>
            <a:pPr marL="0" indent="0" algn="ctr" eaLnBrk="1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GB" sz="2400" dirty="0" err="1" smtClean="0">
                <a:solidFill>
                  <a:srgbClr val="000000"/>
                </a:solidFill>
              </a:rPr>
              <a:t>Samppa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Saarela</a:t>
            </a:r>
            <a:endParaRPr lang="en-GB" sz="2400" dirty="0" smtClean="0">
              <a:solidFill>
                <a:srgbClr val="000000"/>
              </a:solidFill>
            </a:endParaRPr>
          </a:p>
          <a:p>
            <a:pPr marL="0" indent="0" algn="ctr" eaLnBrk="1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Mika </a:t>
            </a:r>
            <a:r>
              <a:rPr lang="en-GB" sz="2400" dirty="0" err="1" smtClean="0">
                <a:solidFill>
                  <a:srgbClr val="000000"/>
                </a:solidFill>
              </a:rPr>
              <a:t>Kivimäki</a:t>
            </a:r>
            <a:endParaRPr lang="en-GB" sz="2400" dirty="0" smtClean="0">
              <a:solidFill>
                <a:srgbClr val="000000"/>
              </a:solidFill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>
          <a:xfrm>
            <a:off x="-59041" y="2129984"/>
            <a:ext cx="7773121" cy="1470394"/>
          </a:xfrm>
        </p:spPr>
        <p:txBody>
          <a:bodyPr/>
          <a:lstStyle/>
          <a:p>
            <a:pPr eaLnBrk="1"/>
            <a:r>
              <a:rPr lang="en-US" dirty="0" err="1" smtClean="0"/>
              <a:t>Aluesarjat</a:t>
            </a:r>
            <a:r>
              <a:rPr lang="en-US" dirty="0" smtClean="0"/>
              <a:t> Linked Open Data - </a:t>
            </a:r>
            <a:r>
              <a:rPr lang="en-US" dirty="0" err="1" smtClean="0"/>
              <a:t>Pilotti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483" y="3597434"/>
            <a:ext cx="28519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Relaatioita</a:t>
            </a:r>
            <a:r>
              <a:rPr lang="en-US" dirty="0" smtClean="0"/>
              <a:t> </a:t>
            </a:r>
            <a:r>
              <a:rPr lang="en-US" dirty="0" err="1" smtClean="0"/>
              <a:t>luokkien</a:t>
            </a:r>
            <a:r>
              <a:rPr lang="en-US" dirty="0" smtClean="0"/>
              <a:t> </a:t>
            </a:r>
            <a:r>
              <a:rPr lang="en-US" dirty="0" err="1" smtClean="0"/>
              <a:t>välillä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esim</a:t>
            </a:r>
            <a:r>
              <a:rPr lang="en-US" dirty="0" smtClean="0"/>
              <a:t>. </a:t>
            </a:r>
            <a:r>
              <a:rPr lang="en-US" dirty="0" err="1" smtClean="0"/>
              <a:t>hierarkia</a:t>
            </a:r>
            <a:r>
              <a:rPr lang="en-US" dirty="0" smtClean="0"/>
              <a:t>) </a:t>
            </a:r>
            <a:r>
              <a:rPr lang="en-US" dirty="0" err="1" smtClean="0"/>
              <a:t>voidaan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hyödyntää</a:t>
            </a:r>
            <a:r>
              <a:rPr lang="en-US" dirty="0" smtClean="0"/>
              <a:t> </a:t>
            </a:r>
            <a:r>
              <a:rPr lang="en-US" dirty="0" err="1" smtClean="0"/>
              <a:t>käyttöliittymässä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81873" y="3607199"/>
            <a:ext cx="25715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Lisää</a:t>
            </a:r>
            <a:r>
              <a:rPr lang="en-US" dirty="0" smtClean="0"/>
              <a:t> </a:t>
            </a:r>
            <a:r>
              <a:rPr lang="en-US" dirty="0" err="1" smtClean="0"/>
              <a:t>metatietoa</a:t>
            </a:r>
            <a:r>
              <a:rPr lang="en-US" dirty="0" smtClean="0"/>
              <a:t> </a:t>
            </a:r>
            <a:r>
              <a:rPr lang="en-US" dirty="0" err="1" smtClean="0"/>
              <a:t>luokista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kuvaukset</a:t>
            </a:r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281873" y="3611390"/>
            <a:ext cx="2550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...Wikipedia </a:t>
            </a:r>
            <a:r>
              <a:rPr lang="en-US" dirty="0" err="1" smtClean="0"/>
              <a:t>artikkeleita</a:t>
            </a:r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3265486"/>
            <a:ext cx="2868678" cy="2851853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4117" y="2788198"/>
            <a:ext cx="28569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r>
              <a:rPr lang="en-US" dirty="0" err="1" smtClean="0"/>
              <a:t>Koordinaatit</a:t>
            </a:r>
            <a:r>
              <a:rPr lang="en-US" dirty="0" smtClean="0"/>
              <a:t>, </a:t>
            </a:r>
            <a:r>
              <a:rPr lang="en-US" dirty="0" err="1" smtClean="0"/>
              <a:t>jotta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voidaan</a:t>
            </a:r>
            <a:r>
              <a:rPr lang="en-US" dirty="0" smtClean="0"/>
              <a:t> </a:t>
            </a:r>
            <a:r>
              <a:rPr lang="en-US" dirty="0" err="1" smtClean="0"/>
              <a:t>visualisoida</a:t>
            </a:r>
            <a:r>
              <a:rPr lang="en-US" dirty="0" smtClean="0"/>
              <a:t> </a:t>
            </a:r>
            <a:r>
              <a:rPr lang="en-US" dirty="0" err="1" smtClean="0"/>
              <a:t>kartalla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Tulokset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Aluesarja tilastojen (80+ tiedostoa) muutos </a:t>
            </a:r>
            <a:r>
              <a:rPr lang="fi-FI" dirty="0" err="1" smtClean="0"/>
              <a:t>Linked</a:t>
            </a:r>
            <a:r>
              <a:rPr lang="fi-FI" dirty="0" smtClean="0"/>
              <a:t> </a:t>
            </a:r>
            <a:r>
              <a:rPr lang="fi-FI" dirty="0" err="1" smtClean="0"/>
              <a:t>Open</a:t>
            </a:r>
            <a:r>
              <a:rPr lang="fi-FI" dirty="0" smtClean="0"/>
              <a:t> Data (LOD) formaattiin</a:t>
            </a:r>
          </a:p>
          <a:p>
            <a:pPr lvl="1"/>
            <a:r>
              <a:rPr lang="fi-FI" dirty="0" smtClean="0"/>
              <a:t>JSON-API, </a:t>
            </a:r>
            <a:r>
              <a:rPr lang="fi-FI" dirty="0" err="1" smtClean="0"/>
              <a:t>SPARQL-kyselyrajapinta</a:t>
            </a:r>
            <a:r>
              <a:rPr lang="fi-FI" dirty="0" smtClean="0"/>
              <a:t>, </a:t>
            </a:r>
            <a:r>
              <a:rPr lang="fi-FI" dirty="0" err="1" smtClean="0"/>
              <a:t>facetti-haku</a:t>
            </a:r>
            <a:r>
              <a:rPr lang="fi-FI" dirty="0" smtClean="0"/>
              <a:t> ja karttakäyttöliittymä</a:t>
            </a:r>
          </a:p>
          <a:p>
            <a:r>
              <a:rPr lang="fi-FI" dirty="0" smtClean="0"/>
              <a:t>’Uusi’ teknologia todistettu toimivaksi, </a:t>
            </a:r>
            <a:r>
              <a:rPr lang="fi-FI" dirty="0" err="1" smtClean="0"/>
              <a:t>skaalautuvaksi</a:t>
            </a:r>
            <a:r>
              <a:rPr lang="fi-FI" dirty="0" smtClean="0"/>
              <a:t> ja joustavaksi</a:t>
            </a:r>
          </a:p>
          <a:p>
            <a:r>
              <a:rPr lang="fi-FI" dirty="0" smtClean="0"/>
              <a:t>Hyötyjä:</a:t>
            </a:r>
          </a:p>
          <a:p>
            <a:pPr lvl="1"/>
            <a:r>
              <a:rPr lang="fi-FI" dirty="0" smtClean="0"/>
              <a:t>Mahdollisuus palvelun kehitykseen </a:t>
            </a:r>
            <a:r>
              <a:rPr lang="fi-FI" dirty="0" err="1" smtClean="0"/>
              <a:t>PCAxis-tiedostojen</a:t>
            </a:r>
            <a:r>
              <a:rPr lang="fi-FI" dirty="0" smtClean="0"/>
              <a:t> sijaan </a:t>
            </a:r>
            <a:r>
              <a:rPr lang="fi-FI" dirty="0" err="1" smtClean="0"/>
              <a:t>API:n</a:t>
            </a:r>
            <a:r>
              <a:rPr lang="fi-FI" dirty="0" smtClean="0"/>
              <a:t> päälle</a:t>
            </a:r>
          </a:p>
          <a:p>
            <a:pPr lvl="1"/>
            <a:r>
              <a:rPr lang="fi-FI" dirty="0" smtClean="0"/>
              <a:t>Mahdollisuus kehittää tilastojen julkistusta</a:t>
            </a:r>
          </a:p>
          <a:p>
            <a:pPr lvl="1"/>
            <a:r>
              <a:rPr lang="fi-FI" dirty="0" smtClean="0"/>
              <a:t>Mahdollisuus tutkia ja vertailla dataa uudella tavalla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Yhteystiedot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6482" y="2193258"/>
            <a:ext cx="6417910" cy="3024417"/>
          </a:xfrm>
        </p:spPr>
        <p:txBody>
          <a:bodyPr/>
          <a:lstStyle/>
          <a:p>
            <a:pPr>
              <a:buNone/>
            </a:pPr>
            <a:endParaRPr lang="fi-FI" dirty="0" smtClean="0"/>
          </a:p>
          <a:p>
            <a:pPr algn="ctr">
              <a:buNone/>
            </a:pPr>
            <a:r>
              <a:rPr lang="fi-FI" dirty="0" smtClean="0"/>
              <a:t>Mika Kivimäki</a:t>
            </a:r>
          </a:p>
          <a:p>
            <a:pPr algn="ctr">
              <a:buNone/>
            </a:pPr>
            <a:r>
              <a:rPr lang="fi-FI" dirty="0" smtClean="0">
                <a:hlinkClick r:id="rId2"/>
              </a:rPr>
              <a:t>mika.kivimaki@mysema.com</a:t>
            </a:r>
            <a:r>
              <a:rPr lang="fi-FI" dirty="0" smtClean="0"/>
              <a:t> </a:t>
            </a:r>
          </a:p>
          <a:p>
            <a:pPr algn="ctr">
              <a:buNone/>
            </a:pPr>
            <a:r>
              <a:rPr lang="fi-FI" dirty="0" smtClean="0"/>
              <a:t>041 5353  285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tavoitteet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6482" y="1604330"/>
            <a:ext cx="6607137" cy="4524955"/>
          </a:xfrm>
        </p:spPr>
        <p:txBody>
          <a:bodyPr/>
          <a:lstStyle/>
          <a:p>
            <a:endParaRPr lang="fi-FI" dirty="0" smtClean="0"/>
          </a:p>
          <a:p>
            <a:r>
              <a:rPr lang="fi-FI" dirty="0" err="1" smtClean="0"/>
              <a:t>Pilotoida</a:t>
            </a:r>
            <a:r>
              <a:rPr lang="fi-FI" dirty="0" smtClean="0"/>
              <a:t> datan julkistamista</a:t>
            </a:r>
          </a:p>
          <a:p>
            <a:endParaRPr lang="fi-FI" dirty="0" smtClean="0"/>
          </a:p>
          <a:p>
            <a:r>
              <a:rPr lang="fi-FI" dirty="0" smtClean="0"/>
              <a:t>Kerätä kokemuksia, oppia ja nähdä käytännössä mikä toimii</a:t>
            </a:r>
          </a:p>
          <a:p>
            <a:endParaRPr lang="fi-FI" dirty="0" smtClean="0"/>
          </a:p>
          <a:p>
            <a:r>
              <a:rPr lang="fi-FI" dirty="0" smtClean="0"/>
              <a:t>Tuottaa </a:t>
            </a:r>
            <a:r>
              <a:rPr lang="fi-FI" dirty="0" err="1" smtClean="0"/>
              <a:t>Aluesarjat.fi</a:t>
            </a:r>
            <a:r>
              <a:rPr lang="fi-FI" dirty="0" smtClean="0"/>
              <a:t> tilastot </a:t>
            </a:r>
            <a:r>
              <a:rPr lang="fi-FI" dirty="0" err="1" smtClean="0"/>
              <a:t>Linked</a:t>
            </a:r>
            <a:r>
              <a:rPr lang="fi-FI" dirty="0" smtClean="0"/>
              <a:t> </a:t>
            </a:r>
            <a:r>
              <a:rPr lang="fi-FI" dirty="0" err="1" smtClean="0"/>
              <a:t>Open</a:t>
            </a:r>
            <a:r>
              <a:rPr lang="fi-FI" dirty="0" smtClean="0"/>
              <a:t> dataksi</a:t>
            </a:r>
          </a:p>
          <a:p>
            <a:pPr>
              <a:buNone/>
            </a:pPr>
            <a:r>
              <a:rPr lang="fi-FI" dirty="0" smtClean="0"/>
              <a:t> 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01" y="270750"/>
            <a:ext cx="6384817" cy="1143480"/>
          </a:xfrm>
        </p:spPr>
        <p:txBody>
          <a:bodyPr/>
          <a:lstStyle/>
          <a:p>
            <a:r>
              <a:rPr lang="en-US" dirty="0" smtClean="0"/>
              <a:t>Linked Open Data - </a:t>
            </a:r>
            <a:r>
              <a:rPr lang="en-US" dirty="0" err="1" smtClean="0"/>
              <a:t>Lupaus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Tehokasta</a:t>
            </a:r>
            <a:r>
              <a:rPr lang="en-US" dirty="0" smtClean="0"/>
              <a:t> </a:t>
            </a:r>
            <a:r>
              <a:rPr lang="en-US" dirty="0" err="1" smtClean="0"/>
              <a:t>automaattista</a:t>
            </a:r>
            <a:r>
              <a:rPr lang="en-US" dirty="0" smtClean="0"/>
              <a:t> </a:t>
            </a:r>
            <a:r>
              <a:rPr lang="en-US" dirty="0" err="1" smtClean="0"/>
              <a:t>monipuolista</a:t>
            </a:r>
            <a:r>
              <a:rPr lang="en-US" dirty="0" smtClean="0"/>
              <a:t> </a:t>
            </a:r>
            <a:r>
              <a:rPr lang="en-US" dirty="0" err="1" smtClean="0"/>
              <a:t>hyödyntämistä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Tietojen</a:t>
            </a:r>
            <a:r>
              <a:rPr lang="en-US" dirty="0" smtClean="0"/>
              <a:t> </a:t>
            </a:r>
            <a:r>
              <a:rPr lang="en-US" dirty="0" err="1" smtClean="0"/>
              <a:t>tallettaminen</a:t>
            </a:r>
            <a:r>
              <a:rPr lang="en-US" dirty="0" smtClean="0"/>
              <a:t> (</a:t>
            </a:r>
            <a:r>
              <a:rPr lang="en-US" dirty="0" err="1" smtClean="0"/>
              <a:t>standardi)muottiin</a:t>
            </a:r>
            <a:endParaRPr lang="en-US" dirty="0" smtClean="0"/>
          </a:p>
          <a:p>
            <a:pPr lvl="1"/>
            <a:r>
              <a:rPr lang="en-US" dirty="0" err="1" smtClean="0"/>
              <a:t>Rikastaminen</a:t>
            </a:r>
            <a:r>
              <a:rPr lang="en-US" dirty="0" smtClean="0"/>
              <a:t> (Metadata)</a:t>
            </a:r>
          </a:p>
          <a:p>
            <a:pPr lvl="1"/>
            <a:r>
              <a:rPr lang="en-US" dirty="0" err="1" smtClean="0"/>
              <a:t>Tietomallin</a:t>
            </a:r>
            <a:r>
              <a:rPr lang="en-US" dirty="0" smtClean="0"/>
              <a:t> </a:t>
            </a:r>
            <a:r>
              <a:rPr lang="en-US" dirty="0" err="1" smtClean="0"/>
              <a:t>ilmaisuvoima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Tiedon</a:t>
            </a:r>
            <a:r>
              <a:rPr lang="en-US" dirty="0" smtClean="0"/>
              <a:t> </a:t>
            </a:r>
            <a:r>
              <a:rPr lang="en-US" dirty="0" err="1" smtClean="0"/>
              <a:t>helpon</a:t>
            </a:r>
            <a:r>
              <a:rPr lang="en-US" dirty="0" smtClean="0"/>
              <a:t> </a:t>
            </a:r>
            <a:r>
              <a:rPr lang="en-US" dirty="0" err="1" smtClean="0"/>
              <a:t>linkittämisen</a:t>
            </a:r>
            <a:r>
              <a:rPr lang="en-US" dirty="0" smtClean="0"/>
              <a:t> </a:t>
            </a:r>
            <a:r>
              <a:rPr lang="en-US" dirty="0" err="1" smtClean="0"/>
              <a:t>mahdollisuus</a:t>
            </a:r>
            <a:endParaRPr lang="en-US" dirty="0" smtClean="0"/>
          </a:p>
          <a:p>
            <a:pPr lvl="1"/>
            <a:r>
              <a:rPr lang="en-US" dirty="0" err="1" smtClean="0"/>
              <a:t>Esim</a:t>
            </a:r>
            <a:r>
              <a:rPr lang="en-US" dirty="0" smtClean="0"/>
              <a:t>. </a:t>
            </a:r>
            <a:r>
              <a:rPr lang="en-US" dirty="0" err="1" smtClean="0"/>
              <a:t>Yksikäsitteinen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Tietomallin</a:t>
            </a:r>
            <a:r>
              <a:rPr lang="en-US" dirty="0" smtClean="0"/>
              <a:t> </a:t>
            </a:r>
            <a:r>
              <a:rPr lang="en-US" dirty="0" err="1" smtClean="0"/>
              <a:t>joustavuus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Projektin</a:t>
            </a:r>
            <a:r>
              <a:rPr lang="en-US" dirty="0" smtClean="0"/>
              <a:t> </a:t>
            </a:r>
            <a:r>
              <a:rPr lang="en-US" dirty="0" err="1" smtClean="0"/>
              <a:t>kulku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vkon</a:t>
            </a:r>
            <a:r>
              <a:rPr lang="en-US" dirty="0" smtClean="0"/>
              <a:t> </a:t>
            </a:r>
            <a:r>
              <a:rPr lang="en-US" dirty="0" err="1" smtClean="0"/>
              <a:t>sprinteillä</a:t>
            </a:r>
            <a:endParaRPr lang="en-US" dirty="0" smtClean="0"/>
          </a:p>
          <a:p>
            <a:pPr lvl="1"/>
            <a:r>
              <a:rPr lang="en-US" dirty="0" err="1" smtClean="0"/>
              <a:t>Sprinttien</a:t>
            </a:r>
            <a:r>
              <a:rPr lang="en-US" dirty="0" smtClean="0"/>
              <a:t> </a:t>
            </a:r>
            <a:r>
              <a:rPr lang="en-US" dirty="0" err="1" smtClean="0"/>
              <a:t>katselmointi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suunnittelupalaverit</a:t>
            </a:r>
            <a:endParaRPr lang="en-US" dirty="0" smtClean="0"/>
          </a:p>
          <a:p>
            <a:pPr lvl="1"/>
            <a:r>
              <a:rPr lang="en-US" dirty="0" err="1" smtClean="0"/>
              <a:t>Marraskuun</a:t>
            </a:r>
            <a:r>
              <a:rPr lang="en-US" dirty="0" smtClean="0"/>
              <a:t> 2010 </a:t>
            </a:r>
            <a:r>
              <a:rPr lang="en-US" dirty="0" err="1" smtClean="0"/>
              <a:t>lopusta</a:t>
            </a:r>
            <a:r>
              <a:rPr lang="en-US" dirty="0" smtClean="0"/>
              <a:t> </a:t>
            </a:r>
            <a:r>
              <a:rPr lang="en-US" dirty="0" err="1" smtClean="0"/>
              <a:t>tammikuun</a:t>
            </a:r>
            <a:r>
              <a:rPr lang="en-US" dirty="0" smtClean="0"/>
              <a:t> </a:t>
            </a:r>
            <a:r>
              <a:rPr lang="en-US" dirty="0" err="1" smtClean="0"/>
              <a:t>loppuun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muutos</a:t>
            </a:r>
            <a:r>
              <a:rPr lang="en-US" dirty="0" smtClean="0"/>
              <a:t> </a:t>
            </a:r>
            <a:r>
              <a:rPr lang="en-US" dirty="0" err="1" smtClean="0"/>
              <a:t>PCAxis</a:t>
            </a:r>
            <a:r>
              <a:rPr lang="en-US" dirty="0" smtClean="0"/>
              <a:t>-&gt;RDF SCOVO</a:t>
            </a:r>
          </a:p>
          <a:p>
            <a:pPr lvl="1"/>
            <a:r>
              <a:rPr lang="en-US" dirty="0" err="1" smtClean="0"/>
              <a:t>Dataan</a:t>
            </a:r>
            <a:r>
              <a:rPr lang="en-US" dirty="0" smtClean="0"/>
              <a:t> </a:t>
            </a:r>
            <a:r>
              <a:rPr lang="en-US" dirty="0" err="1" smtClean="0"/>
              <a:t>perehtyminen</a:t>
            </a:r>
            <a:endParaRPr lang="en-US" dirty="0" smtClean="0"/>
          </a:p>
          <a:p>
            <a:pPr lvl="1"/>
            <a:r>
              <a:rPr lang="en-US" dirty="0" smtClean="0"/>
              <a:t>RDF </a:t>
            </a:r>
            <a:r>
              <a:rPr lang="en-US" dirty="0" err="1" smtClean="0"/>
              <a:t>skeeman</a:t>
            </a:r>
            <a:r>
              <a:rPr lang="en-US" dirty="0" smtClean="0"/>
              <a:t> (SCOVO) </a:t>
            </a:r>
            <a:r>
              <a:rPr lang="en-US" dirty="0" err="1" smtClean="0"/>
              <a:t>valinta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määrittely</a:t>
            </a:r>
            <a:endParaRPr lang="en-US" dirty="0" smtClean="0"/>
          </a:p>
          <a:p>
            <a:pPr lvl="1"/>
            <a:r>
              <a:rPr lang="en-US" dirty="0" err="1" smtClean="0"/>
              <a:t>PCAxis</a:t>
            </a:r>
            <a:r>
              <a:rPr lang="en-US" dirty="0" smtClean="0"/>
              <a:t> -&gt; RDF SCOVO </a:t>
            </a:r>
            <a:r>
              <a:rPr lang="en-US" dirty="0" err="1" smtClean="0"/>
              <a:t>parserin</a:t>
            </a:r>
            <a:r>
              <a:rPr lang="en-US" dirty="0" smtClean="0"/>
              <a:t> </a:t>
            </a:r>
            <a:r>
              <a:rPr lang="en-US" dirty="0" err="1" smtClean="0"/>
              <a:t>kehittäminen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RDF </a:t>
            </a:r>
            <a:r>
              <a:rPr lang="en-US" dirty="0" err="1" smtClean="0"/>
              <a:t>k</a:t>
            </a:r>
            <a:r>
              <a:rPr lang="en-US" dirty="0" err="1" smtClean="0"/>
              <a:t>annan</a:t>
            </a:r>
            <a:r>
              <a:rPr lang="en-US" dirty="0" smtClean="0"/>
              <a:t> </a:t>
            </a:r>
            <a:r>
              <a:rPr lang="en-US" dirty="0" err="1" smtClean="0"/>
              <a:t>pystyttäminen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tilastodatan</a:t>
            </a:r>
            <a:r>
              <a:rPr lang="en-US" dirty="0" smtClean="0"/>
              <a:t> </a:t>
            </a:r>
            <a:r>
              <a:rPr lang="en-US" dirty="0" err="1" smtClean="0"/>
              <a:t>lataaminen</a:t>
            </a:r>
            <a:r>
              <a:rPr lang="en-US" dirty="0" smtClean="0"/>
              <a:t> (80+ </a:t>
            </a:r>
            <a:r>
              <a:rPr lang="en-US" dirty="0" err="1" smtClean="0"/>
              <a:t>tilastotiedostoa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Rajapintojen</a:t>
            </a:r>
            <a:r>
              <a:rPr lang="en-US" dirty="0" smtClean="0"/>
              <a:t>, </a:t>
            </a:r>
            <a:r>
              <a:rPr lang="en-US" dirty="0" err="1" smtClean="0"/>
              <a:t>demosovellusten</a:t>
            </a:r>
            <a:r>
              <a:rPr lang="en-US" dirty="0" smtClean="0"/>
              <a:t> </a:t>
            </a:r>
            <a:r>
              <a:rPr lang="en-US" dirty="0" err="1" smtClean="0"/>
              <a:t>kehittäminen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rikastaminen</a:t>
            </a:r>
            <a:endParaRPr lang="en-US" dirty="0" smtClean="0"/>
          </a:p>
          <a:p>
            <a:pPr lvl="1"/>
            <a:r>
              <a:rPr lang="en-US" dirty="0" smtClean="0"/>
              <a:t>SPARQL-</a:t>
            </a:r>
            <a:r>
              <a:rPr lang="en-US" dirty="0" err="1" smtClean="0"/>
              <a:t>rajapinnan</a:t>
            </a:r>
            <a:r>
              <a:rPr lang="en-US" dirty="0" smtClean="0"/>
              <a:t> </a:t>
            </a:r>
            <a:r>
              <a:rPr lang="en-US" dirty="0" err="1" smtClean="0"/>
              <a:t>kehittäminen</a:t>
            </a:r>
            <a:endParaRPr lang="en-US" dirty="0" smtClean="0"/>
          </a:p>
          <a:p>
            <a:pPr lvl="1"/>
            <a:r>
              <a:rPr lang="en-US" dirty="0" smtClean="0"/>
              <a:t>JSON-</a:t>
            </a:r>
            <a:r>
              <a:rPr lang="en-US" dirty="0" err="1" smtClean="0"/>
              <a:t>rajapinnan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moninäkymähaun</a:t>
            </a:r>
            <a:r>
              <a:rPr lang="en-US" dirty="0" smtClean="0"/>
              <a:t> (</a:t>
            </a:r>
            <a:r>
              <a:rPr lang="en-US" dirty="0" err="1" smtClean="0"/>
              <a:t>Facetti</a:t>
            </a:r>
            <a:r>
              <a:rPr lang="en-US" dirty="0" smtClean="0"/>
              <a:t>) </a:t>
            </a:r>
            <a:r>
              <a:rPr lang="en-US" dirty="0" err="1" smtClean="0"/>
              <a:t>toteuttaminen</a:t>
            </a:r>
            <a:endParaRPr lang="en-US" dirty="0" smtClean="0"/>
          </a:p>
          <a:p>
            <a:pPr lvl="1"/>
            <a:r>
              <a:rPr lang="en-US" dirty="0" err="1" smtClean="0"/>
              <a:t>Karttaintegraatio</a:t>
            </a:r>
            <a:r>
              <a:rPr lang="en-US" dirty="0" smtClean="0"/>
              <a:t> (</a:t>
            </a:r>
            <a:r>
              <a:rPr lang="en-US" dirty="0" err="1" smtClean="0"/>
              <a:t>Googlemaps</a:t>
            </a:r>
            <a:r>
              <a:rPr lang="en-US" dirty="0" smtClean="0"/>
              <a:t>, </a:t>
            </a:r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koordinaatit</a:t>
            </a:r>
            <a:r>
              <a:rPr lang="en-US" dirty="0" smtClean="0"/>
              <a:t>, </a:t>
            </a:r>
            <a:r>
              <a:rPr lang="en-US" dirty="0" err="1" smtClean="0"/>
              <a:t>tilastotietoja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Linkityksien</a:t>
            </a:r>
            <a:r>
              <a:rPr lang="en-US" dirty="0" smtClean="0"/>
              <a:t> </a:t>
            </a:r>
            <a:r>
              <a:rPr lang="en-US" dirty="0" err="1" smtClean="0"/>
              <a:t>lisääminen</a:t>
            </a:r>
            <a:r>
              <a:rPr lang="en-US" dirty="0" smtClean="0"/>
              <a:t> (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aluetietojen</a:t>
            </a:r>
            <a:r>
              <a:rPr lang="en-US" dirty="0" smtClean="0"/>
              <a:t> </a:t>
            </a:r>
            <a:r>
              <a:rPr lang="en-US" dirty="0" err="1" smtClean="0"/>
              <a:t>lisääminen</a:t>
            </a:r>
            <a:r>
              <a:rPr lang="en-US" dirty="0" smtClean="0"/>
              <a:t> Helsinki </a:t>
            </a:r>
            <a:r>
              <a:rPr lang="en-US" dirty="0" err="1" smtClean="0"/>
              <a:t>Alueittain</a:t>
            </a:r>
            <a:r>
              <a:rPr lang="en-US" dirty="0" smtClean="0"/>
              <a:t> </a:t>
            </a:r>
            <a:r>
              <a:rPr lang="en-US" dirty="0" err="1" smtClean="0"/>
              <a:t>tekstit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Datan</a:t>
            </a:r>
            <a:r>
              <a:rPr lang="en-US" sz="3600" dirty="0" smtClean="0"/>
              <a:t> </a:t>
            </a:r>
            <a:r>
              <a:rPr lang="en-US" sz="3600" dirty="0" err="1" smtClean="0"/>
              <a:t>muunnoksen</a:t>
            </a:r>
            <a:r>
              <a:rPr lang="en-US" sz="3600" dirty="0" smtClean="0"/>
              <a:t> </a:t>
            </a:r>
            <a:r>
              <a:rPr lang="en-US" sz="3600" dirty="0" err="1" smtClean="0"/>
              <a:t>l</a:t>
            </a:r>
            <a:r>
              <a:rPr lang="en-US" sz="3600" dirty="0" err="1" smtClean="0"/>
              <a:t>ähtökohta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Tilastot</a:t>
            </a:r>
            <a:r>
              <a:rPr lang="en-US" dirty="0" smtClean="0"/>
              <a:t> </a:t>
            </a:r>
            <a:r>
              <a:rPr lang="en-US" dirty="0" err="1" smtClean="0"/>
              <a:t>PCAxis</a:t>
            </a:r>
            <a:r>
              <a:rPr lang="en-US" dirty="0" smtClean="0"/>
              <a:t> </a:t>
            </a:r>
            <a:r>
              <a:rPr lang="en-US" dirty="0" err="1" smtClean="0"/>
              <a:t>muodossa</a:t>
            </a:r>
            <a:endParaRPr lang="en-US" dirty="0" smtClean="0"/>
          </a:p>
          <a:p>
            <a:r>
              <a:rPr lang="en-US" dirty="0" err="1" smtClean="0"/>
              <a:t>Erillisiä</a:t>
            </a:r>
            <a:r>
              <a:rPr lang="en-US" dirty="0" smtClean="0"/>
              <a:t> </a:t>
            </a:r>
            <a:r>
              <a:rPr lang="en-US" dirty="0" err="1" smtClean="0"/>
              <a:t>tilastoja</a:t>
            </a:r>
            <a:endParaRPr lang="en-US" dirty="0" smtClean="0"/>
          </a:p>
          <a:p>
            <a:pPr lvl="2"/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kokonaiskuvaa</a:t>
            </a:r>
            <a:endParaRPr lang="en-US" dirty="0" smtClean="0"/>
          </a:p>
          <a:p>
            <a:pPr lvl="2"/>
            <a:r>
              <a:rPr lang="en-US" dirty="0" err="1" smtClean="0"/>
              <a:t>Ensin</a:t>
            </a:r>
            <a:r>
              <a:rPr lang="en-US" dirty="0" smtClean="0"/>
              <a:t> </a:t>
            </a:r>
            <a:r>
              <a:rPr lang="en-US" dirty="0" err="1" smtClean="0"/>
              <a:t>valittava</a:t>
            </a:r>
            <a:r>
              <a:rPr lang="en-US" dirty="0" smtClean="0"/>
              <a:t> </a:t>
            </a:r>
            <a:r>
              <a:rPr lang="en-US" dirty="0" err="1" smtClean="0"/>
              <a:t>tilasto</a:t>
            </a:r>
            <a:endParaRPr lang="en-US" dirty="0" smtClean="0"/>
          </a:p>
          <a:p>
            <a:pPr lvl="2"/>
            <a:r>
              <a:rPr lang="en-US" dirty="0" err="1" smtClean="0"/>
              <a:t>Tarkemmat</a:t>
            </a:r>
            <a:r>
              <a:rPr lang="en-US" dirty="0" smtClean="0"/>
              <a:t> haut vain </a:t>
            </a:r>
            <a:r>
              <a:rPr lang="en-US" dirty="0" err="1" smtClean="0"/>
              <a:t>yhden</a:t>
            </a:r>
            <a:r>
              <a:rPr lang="en-US" dirty="0" smtClean="0"/>
              <a:t> </a:t>
            </a:r>
            <a:r>
              <a:rPr lang="en-US" dirty="0" err="1" smtClean="0"/>
              <a:t>tilaston</a:t>
            </a:r>
            <a:r>
              <a:rPr lang="en-US" dirty="0" smtClean="0"/>
              <a:t> </a:t>
            </a:r>
            <a:r>
              <a:rPr lang="en-US" dirty="0" err="1" smtClean="0"/>
              <a:t>sisältä</a:t>
            </a:r>
            <a:r>
              <a:rPr lang="en-US" dirty="0" smtClean="0"/>
              <a:t> </a:t>
            </a:r>
            <a:r>
              <a:rPr lang="en-US" dirty="0" err="1" smtClean="0"/>
              <a:t>kiinnittämällä</a:t>
            </a:r>
            <a:r>
              <a:rPr lang="en-US" dirty="0" smtClean="0"/>
              <a:t> </a:t>
            </a:r>
            <a:r>
              <a:rPr lang="en-US" dirty="0" err="1" smtClean="0"/>
              <a:t>kaikki</a:t>
            </a:r>
            <a:r>
              <a:rPr lang="en-US" dirty="0" smtClean="0"/>
              <a:t> </a:t>
            </a:r>
            <a:r>
              <a:rPr lang="en-US" dirty="0" err="1" smtClean="0"/>
              <a:t>luokat</a:t>
            </a:r>
            <a:endParaRPr lang="en-US" dirty="0" smtClean="0"/>
          </a:p>
          <a:p>
            <a:r>
              <a:rPr lang="en-US" dirty="0" err="1" smtClean="0"/>
              <a:t>Tiedot</a:t>
            </a:r>
            <a:r>
              <a:rPr lang="en-US" dirty="0" smtClean="0"/>
              <a:t> </a:t>
            </a:r>
            <a:r>
              <a:rPr lang="en-US" dirty="0" err="1" smtClean="0"/>
              <a:t>hajallaan</a:t>
            </a:r>
            <a:endParaRPr lang="en-US" dirty="0" smtClean="0"/>
          </a:p>
          <a:p>
            <a:pPr lvl="2"/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kuvaukset</a:t>
            </a:r>
            <a:r>
              <a:rPr lang="en-US" dirty="0" smtClean="0"/>
              <a:t>, </a:t>
            </a:r>
            <a:r>
              <a:rPr lang="en-US" dirty="0" err="1" smtClean="0"/>
              <a:t>koordinaatit</a:t>
            </a:r>
            <a:r>
              <a:rPr lang="en-US" dirty="0" smtClean="0"/>
              <a:t> (</a:t>
            </a:r>
            <a:r>
              <a:rPr lang="en-US" dirty="0" err="1" smtClean="0"/>
              <a:t>kartat</a:t>
            </a:r>
            <a:r>
              <a:rPr lang="en-US" dirty="0" smtClean="0"/>
              <a:t>)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r>
              <a:rPr lang="en-US" dirty="0" err="1" smtClean="0"/>
              <a:t>Haluttiin</a:t>
            </a:r>
            <a:r>
              <a:rPr lang="en-US" dirty="0" smtClean="0"/>
              <a:t> </a:t>
            </a:r>
            <a:r>
              <a:rPr lang="en-US" dirty="0" err="1" smtClean="0"/>
              <a:t>julkistaa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pPr lvl="2"/>
            <a:r>
              <a:rPr lang="en-US" dirty="0" err="1" smtClean="0"/>
              <a:t>Monipuoliset</a:t>
            </a:r>
            <a:r>
              <a:rPr lang="en-US" dirty="0" smtClean="0"/>
              <a:t> haut</a:t>
            </a:r>
          </a:p>
          <a:p>
            <a:pPr lvl="2"/>
            <a:r>
              <a:rPr lang="en-US" dirty="0" err="1" smtClean="0"/>
              <a:t>Helppokäyttöisyys</a:t>
            </a:r>
            <a:endParaRPr lang="en-US" dirty="0" smtClean="0"/>
          </a:p>
          <a:p>
            <a:pPr lvl="2"/>
            <a:r>
              <a:rPr lang="en-US" dirty="0" err="1" smtClean="0"/>
              <a:t>Standardit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3458287" y="264663"/>
            <a:ext cx="5109091" cy="6001645"/>
          </a:xfrm>
          <a:prstGeom prst="wedgeRectCallout">
            <a:avLst>
              <a:gd name="adj1" fmla="val -77727"/>
              <a:gd name="adj2" fmla="val -3347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/>
              <a:t>CHARSET="ANSI”;</a:t>
            </a:r>
          </a:p>
          <a:p>
            <a:r>
              <a:rPr lang="en-US" sz="800" dirty="0" smtClean="0"/>
              <a:t>AXIS-VERSION="2000”;</a:t>
            </a:r>
          </a:p>
          <a:p>
            <a:r>
              <a:rPr lang="en-US" sz="800" dirty="0" smtClean="0"/>
              <a:t>LANGUAGE="</a:t>
            </a:r>
            <a:r>
              <a:rPr lang="en-US" sz="800" dirty="0" err="1" smtClean="0"/>
              <a:t>fi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CREATION-DATE="20041124 00:00”;</a:t>
            </a:r>
          </a:p>
          <a:p>
            <a:r>
              <a:rPr lang="en-US" sz="800" dirty="0" smtClean="0"/>
              <a:t>DECIMALS=0;</a:t>
            </a:r>
          </a:p>
          <a:p>
            <a:r>
              <a:rPr lang="en-US" sz="800" dirty="0" smtClean="0"/>
              <a:t>SHOWDECIMALS=0;</a:t>
            </a:r>
          </a:p>
          <a:p>
            <a:r>
              <a:rPr lang="en-US" sz="800" dirty="0" smtClean="0"/>
              <a:t>MATRIX="ASHVATS1”;</a:t>
            </a:r>
          </a:p>
          <a:p>
            <a:r>
              <a:rPr lang="en-US" sz="800" dirty="0" smtClean="0"/>
              <a:t>SUBJECT-AREA="</a:t>
            </a:r>
            <a:r>
              <a:rPr lang="en-US" sz="800" dirty="0" err="1" smtClean="0"/>
              <a:t>Aluesarjat/Väestö/Tutkinnon</a:t>
            </a:r>
            <a:r>
              <a:rPr lang="en-US" sz="800" dirty="0" smtClean="0"/>
              <a:t> </a:t>
            </a:r>
            <a:r>
              <a:rPr lang="en-US" sz="800" dirty="0" err="1" smtClean="0"/>
              <a:t>suorittaneet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SUBJECT-CODE="AS-I”;</a:t>
            </a:r>
          </a:p>
          <a:p>
            <a:r>
              <a:rPr lang="en-US" sz="800" dirty="0" smtClean="0"/>
              <a:t>TITLE="H1. 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“</a:t>
            </a:r>
          </a:p>
          <a:p>
            <a:r>
              <a:rPr lang="en-US" sz="800" dirty="0" smtClean="0"/>
              <a:t>"</a:t>
            </a:r>
            <a:r>
              <a:rPr lang="en-US" sz="800" dirty="0" err="1" smtClean="0"/>
              <a:t>alkaen</a:t>
            </a:r>
            <a:r>
              <a:rPr lang="en-US" sz="800" dirty="0" smtClean="0"/>
              <a:t> 1.1.2000”;</a:t>
            </a:r>
          </a:p>
          <a:p>
            <a:r>
              <a:rPr lang="en-US" sz="800" dirty="0" smtClean="0"/>
              <a:t>CONTENTS="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1. </a:t>
            </a:r>
            <a:r>
              <a:rPr lang="en-US" sz="800" dirty="0" err="1" smtClean="0"/>
              <a:t>tammikuuta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UNITS="</a:t>
            </a:r>
            <a:r>
              <a:rPr lang="en-US" sz="800" dirty="0" err="1" smtClean="0"/>
              <a:t>henkilö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STUB="</a:t>
            </a:r>
            <a:r>
              <a:rPr lang="en-US" sz="800" dirty="0" err="1" smtClean="0"/>
              <a:t>Alue","Ikä","Koulutusaste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HEADING="</a:t>
            </a:r>
            <a:r>
              <a:rPr lang="en-US" sz="800" dirty="0" err="1" smtClean="0"/>
              <a:t>Sukupuoli","Vuosi</a:t>
            </a:r>
            <a:r>
              <a:rPr lang="en-US" sz="800" dirty="0" smtClean="0"/>
              <a:t>”;</a:t>
            </a:r>
          </a:p>
          <a:p>
            <a:r>
              <a:rPr lang="en-US" sz="800" dirty="0" err="1" smtClean="0"/>
              <a:t>VALUES("Alue</a:t>
            </a:r>
            <a:r>
              <a:rPr lang="en-US" sz="800" dirty="0" smtClean="0"/>
              <a:t>")="091 Helsinki","091 1 </a:t>
            </a:r>
            <a:r>
              <a:rPr lang="en-US" sz="800" dirty="0" err="1" smtClean="0"/>
              <a:t>Eteläinen</a:t>
            </a:r>
            <a:r>
              <a:rPr lang="en-US" sz="800" dirty="0" smtClean="0"/>
              <a:t> suurpiiri","091 101 </a:t>
            </a:r>
            <a:r>
              <a:rPr lang="en-US" sz="800" dirty="0" err="1" smtClean="0"/>
              <a:t>Vironniemen</a:t>
            </a:r>
            <a:r>
              <a:rPr lang="en-US" sz="800" dirty="0" smtClean="0"/>
              <a:t> </a:t>
            </a:r>
            <a:r>
              <a:rPr lang="en-US" sz="800" dirty="0" err="1" smtClean="0"/>
              <a:t>peruspiiri</a:t>
            </a:r>
            <a:r>
              <a:rPr lang="en-US" sz="800" dirty="0" smtClean="0"/>
              <a:t>”,</a:t>
            </a:r>
          </a:p>
          <a:p>
            <a:r>
              <a:rPr lang="en-US" sz="800" dirty="0" smtClean="0"/>
              <a:t>...</a:t>
            </a:r>
          </a:p>
          <a:p>
            <a:r>
              <a:rPr lang="en-US" sz="800" dirty="0" smtClean="0"/>
              <a:t>DATA=</a:t>
            </a:r>
          </a:p>
          <a:p>
            <a:r>
              <a:rPr lang="en-US" sz="800" dirty="0" smtClean="0"/>
              <a:t>24265 24772 25495 26982 25958 27258 29068 29252 </a:t>
            </a:r>
          </a:p>
          <a:p>
            <a:r>
              <a:rPr lang="en-US" sz="800" dirty="0" smtClean="0"/>
              <a:t>476082 476570 477008 477818 480875 485559 491831 497907 </a:t>
            </a:r>
          </a:p>
          <a:p>
            <a:r>
              <a:rPr lang="en-US" sz="800" dirty="0" smtClean="0"/>
              <a:t>11552337901 11805537781 12161397686 12892253070 12482602705 13235582890 14296492646 14564639774 </a:t>
            </a:r>
          </a:p>
          <a:p>
            <a:r>
              <a:rPr lang="en-US" sz="800" dirty="0" smtClean="0"/>
              <a:t>34339 34320 35929 39566 35728 37626 41021 40208 </a:t>
            </a:r>
          </a:p>
          <a:p>
            <a:r>
              <a:rPr lang="en-US" sz="800" dirty="0" smtClean="0"/>
              <a:t>87341 86990 86379 86549 86606 87451 87835 88463 </a:t>
            </a:r>
          </a:p>
          <a:p>
            <a:r>
              <a:rPr lang="en-US" sz="800" dirty="0" smtClean="0"/>
              <a:t>2999229963 2985509021 3103526039 3424358904 3094292759 3290407071 3603083593 3556946846 </a:t>
            </a:r>
          </a:p>
          <a:p>
            <a:r>
              <a:rPr lang="en-US" sz="800" dirty="0" smtClean="0"/>
              <a:t>34346 36484 35431 38405 34993 40311 43203 41736 </a:t>
            </a:r>
          </a:p>
          <a:p>
            <a:r>
              <a:rPr lang="en-US" sz="800" dirty="0" smtClean="0"/>
              <a:t>10195 10150 10073 10054 9984 10213 10263 10345 </a:t>
            </a:r>
          </a:p>
          <a:p>
            <a:r>
              <a:rPr lang="en-US" sz="800" dirty="0" smtClean="0"/>
              <a:t>350154041 370309589 356900507 386120465 349372872 411694877 443393473 431758834 </a:t>
            </a:r>
          </a:p>
          <a:p>
            <a:r>
              <a:rPr lang="en-US" sz="800" dirty="0" smtClean="0"/>
              <a:t>34473 36979 35421 38460 34229 41157 42296 41049 </a:t>
            </a:r>
          </a:p>
          <a:p>
            <a:r>
              <a:rPr lang="en-US" sz="800" dirty="0" smtClean="0"/>
              <a:t>6150 6133 6078 6045 6019 6118 6072 6151 </a:t>
            </a:r>
          </a:p>
          <a:p>
            <a:r>
              <a:rPr lang="en-US" sz="800" dirty="0" smtClean="0"/>
              <a:t>212010934 226793787 215288637 232492864 206021852 251796245 256822560 252489478 </a:t>
            </a:r>
          </a:p>
          <a:p>
            <a:r>
              <a:rPr lang="en-US" sz="800" dirty="0" smtClean="0"/>
              <a:t>29518 33628 33113 33924 37911 39807 42890 40356 </a:t>
            </a:r>
          </a:p>
          <a:p>
            <a:r>
              <a:rPr lang="en-US" sz="800" dirty="0" smtClean="0"/>
              <a:t>412 374 365 364 372 360 374 354 </a:t>
            </a:r>
          </a:p>
          <a:p>
            <a:r>
              <a:rPr lang="en-US" sz="800" dirty="0" smtClean="0"/>
              <a:t>12161226 12576847 12086232 12348413 14102978 14330474 16040958 14285912 </a:t>
            </a:r>
          </a:p>
          <a:p>
            <a:r>
              <a:rPr lang="en-US" sz="800" dirty="0" smtClean="0"/>
              <a:t>34677 35943 35682 38760 35972 38974 44676 42964 </a:t>
            </a:r>
          </a:p>
          <a:p>
            <a:r>
              <a:rPr lang="en-US" sz="800" dirty="0" smtClean="0"/>
              <a:t>3633 3643 3630 3645 3593 3735 3817 3840 </a:t>
            </a:r>
          </a:p>
          <a:p>
            <a:r>
              <a:rPr lang="en-US" sz="800" dirty="0" smtClean="0"/>
              <a:t>125981881 130938955 129525638 141279188 129248042 145568158 170529955 164983444 </a:t>
            </a:r>
          </a:p>
          <a:p>
            <a:r>
              <a:rPr lang="en-US" sz="800" dirty="0" smtClean="0"/>
              <a:t>43113 42152 46335 53178 45299 45314 50041 48675 </a:t>
            </a:r>
          </a:p>
          <a:p>
            <a:r>
              <a:rPr lang="en-US" sz="800" dirty="0" smtClean="0"/>
              <a:t>20384 20335 20353 20296 20117 20221 20267 20460 </a:t>
            </a:r>
          </a:p>
          <a:p>
            <a:r>
              <a:rPr lang="en-US" sz="800" dirty="0" smtClean="0"/>
              <a:t>878810313 857155417 943046782 1079310027 911286880 916296639 1014185639 995890479 </a:t>
            </a:r>
          </a:p>
          <a:p>
            <a:r>
              <a:rPr lang="en-US" sz="800" dirty="0" smtClean="0"/>
              <a:t>52331 58456 71633 84378 54761 63819 93375 71412 </a:t>
            </a:r>
          </a:p>
          <a:p>
            <a:r>
              <a:rPr lang="en-US" sz="800" dirty="0" smtClean="0"/>
              <a:t>826 810 816 798 783 789 804 820 </a:t>
            </a:r>
          </a:p>
          <a:p>
            <a:r>
              <a:rPr lang="en-US" sz="800" dirty="0" smtClean="0"/>
              <a:t>43224999 47349300 58452826 67333960 42877475 50353582 75073286 58558087 </a:t>
            </a:r>
          </a:p>
          <a:p>
            <a:r>
              <a:rPr lang="en-US" sz="800" dirty="0" smtClean="0"/>
              <a:t>27925 28700 29769 33023 31687 34592 35417 34766 </a:t>
            </a:r>
          </a:p>
          <a:p>
            <a:r>
              <a:rPr lang="en-US" sz="800" dirty="0" smtClean="0"/>
              <a:t>7691 7800 7806 7825 7656 7663 7666 7741 </a:t>
            </a:r>
          </a:p>
          <a:p>
            <a:r>
              <a:rPr lang="en-US" sz="800" dirty="0" smtClean="0"/>
              <a:t>214772846 223862501 232372950 258401336 242592538 265079170 271506627 269122966 </a:t>
            </a:r>
          </a:p>
          <a:p>
            <a:r>
              <a:rPr lang="en-US" sz="800" dirty="0" smtClean="0"/>
              <a:t>97839363 64603812 86829113 94574542 63930487 62728458 79018512 45639903 </a:t>
            </a:r>
          </a:p>
          <a:p>
            <a:r>
              <a:rPr lang="en-US" sz="800" dirty="0" smtClean="0"/>
              <a:t>23520 24621 25706 24704 26685 26887 29335 54627 </a:t>
            </a:r>
          </a:p>
          <a:p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94476" y="2646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PC-Axis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781255" y="968694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80877" y="1323010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771330" y="2238232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780500" y="1884578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1"/>
          </p:cNvCxnSpPr>
          <p:nvPr/>
        </p:nvCxnSpPr>
        <p:spPr>
          <a:xfrm flipV="1">
            <a:off x="3427956" y="1121928"/>
            <a:ext cx="353299" cy="381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1"/>
          </p:cNvCxnSpPr>
          <p:nvPr/>
        </p:nvCxnSpPr>
        <p:spPr>
          <a:xfrm>
            <a:off x="3427956" y="1160107"/>
            <a:ext cx="352921" cy="4182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1"/>
          </p:cNvCxnSpPr>
          <p:nvPr/>
        </p:nvCxnSpPr>
        <p:spPr>
          <a:xfrm>
            <a:off x="3427956" y="1160107"/>
            <a:ext cx="352544" cy="877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1"/>
          </p:cNvCxnSpPr>
          <p:nvPr/>
        </p:nvCxnSpPr>
        <p:spPr>
          <a:xfrm>
            <a:off x="3427956" y="1160107"/>
            <a:ext cx="343374" cy="12313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99974" y="3355360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99596" y="3709676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90049" y="4624898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99219" y="4271244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3508594"/>
            <a:ext cx="353299" cy="4105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>
            <a:off x="3446675" y="3919167"/>
            <a:ext cx="352921" cy="458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>
            <a:off x="3446675" y="3919167"/>
            <a:ext cx="352544" cy="505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>
            <a:off x="3446675" y="3919167"/>
            <a:ext cx="343374" cy="858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94476" y="2646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PC-Axis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83939" y="264663"/>
            <a:ext cx="1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Scovo</a:t>
            </a:r>
            <a:r>
              <a:rPr lang="en-US" dirty="0" smtClean="0"/>
              <a:t> (RDF)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36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94476" y="2646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PC-Axis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3939" y="264663"/>
            <a:ext cx="1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Scovo</a:t>
            </a:r>
            <a:r>
              <a:rPr lang="en-US" dirty="0" smtClean="0">
                <a:solidFill>
                  <a:srgbClr val="7F7F7F"/>
                </a:solidFill>
              </a:rPr>
              <a:t> (RDF)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6861" y="887075"/>
            <a:ext cx="3288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Tilastotiedot</a:t>
            </a:r>
            <a:r>
              <a:rPr lang="en-US" dirty="0" smtClean="0"/>
              <a:t> </a:t>
            </a:r>
            <a:r>
              <a:rPr lang="en-US" dirty="0" err="1" smtClean="0"/>
              <a:t>yhdistyvät</a:t>
            </a:r>
            <a:r>
              <a:rPr lang="en-US" dirty="0" smtClean="0"/>
              <a:t> </a:t>
            </a:r>
            <a:r>
              <a:rPr lang="en-US" dirty="0" err="1" smtClean="0"/>
              <a:t>yhteisten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luokkien</a:t>
            </a:r>
            <a:r>
              <a:rPr lang="en-US" dirty="0" smtClean="0"/>
              <a:t> (</a:t>
            </a:r>
            <a:r>
              <a:rPr lang="en-US" dirty="0" err="1" smtClean="0"/>
              <a:t>dimensio</a:t>
            </a:r>
            <a:r>
              <a:rPr lang="en-US" dirty="0" smtClean="0"/>
              <a:t>) </a:t>
            </a:r>
            <a:r>
              <a:rPr lang="en-US" dirty="0" err="1" smtClean="0"/>
              <a:t>kautta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91503" y="490915"/>
            <a:ext cx="38350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Luokkien</a:t>
            </a:r>
            <a:r>
              <a:rPr lang="en-US" dirty="0" smtClean="0"/>
              <a:t> </a:t>
            </a:r>
            <a:r>
              <a:rPr lang="en-US" dirty="0" err="1" smtClean="0"/>
              <a:t>ryhmittely</a:t>
            </a:r>
            <a:r>
              <a:rPr lang="en-US" dirty="0" smtClean="0"/>
              <a:t> </a:t>
            </a:r>
            <a:r>
              <a:rPr lang="en-US" dirty="0" err="1" smtClean="0"/>
              <a:t>tyypin</a:t>
            </a:r>
            <a:r>
              <a:rPr lang="en-US" dirty="0" smtClean="0"/>
              <a:t> </a:t>
            </a:r>
            <a:r>
              <a:rPr lang="en-US" dirty="0" err="1" smtClean="0"/>
              <a:t>perusteella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vuosi</a:t>
            </a:r>
            <a:r>
              <a:rPr lang="en-US" dirty="0" smtClean="0"/>
              <a:t>, </a:t>
            </a:r>
            <a:r>
              <a:rPr lang="en-US" dirty="0" err="1" smtClean="0"/>
              <a:t>paikka</a:t>
            </a:r>
            <a:r>
              <a:rPr lang="en-US" dirty="0" smtClean="0"/>
              <a:t>, </a:t>
            </a:r>
            <a:r>
              <a:rPr lang="en-US" dirty="0" err="1" smtClean="0"/>
              <a:t>aika</a:t>
            </a:r>
            <a:r>
              <a:rPr lang="en-US" dirty="0" smtClean="0"/>
              <a:t>, </a:t>
            </a:r>
            <a:r>
              <a:rPr lang="en-US" dirty="0" err="1" smtClean="0"/>
              <a:t>ikäryhmä</a:t>
            </a:r>
            <a:r>
              <a:rPr lang="en-US" dirty="0" smtClean="0"/>
              <a:t> </a:t>
            </a:r>
            <a:r>
              <a:rPr lang="en-US" dirty="0" err="1" smtClean="0"/>
              <a:t>jne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3701</Words>
  <Application>Microsoft Macintosh PowerPoint</Application>
  <PresentationFormat>Näytössä katseltava diaesitys (4:3)</PresentationFormat>
  <Paragraphs>485</Paragraphs>
  <Slides>15</Slides>
  <Notes>1</Notes>
  <HiddenSlides>0</HiddenSlides>
  <MMClips>0</MMClips>
  <ScaleCrop>false</ScaleCrop>
  <HeadingPairs>
    <vt:vector size="4" baseType="variant">
      <vt:variant>
        <vt:lpstr>Suunnittelumalli</vt:lpstr>
      </vt:variant>
      <vt:variant>
        <vt:i4>1</vt:i4>
      </vt:variant>
      <vt:variant>
        <vt:lpstr>Dian otsikot</vt:lpstr>
      </vt:variant>
      <vt:variant>
        <vt:i4>15</vt:i4>
      </vt:variant>
    </vt:vector>
  </HeadingPairs>
  <TitlesOfParts>
    <vt:vector size="16" baseType="lpstr">
      <vt:lpstr>Default Design</vt:lpstr>
      <vt:lpstr>Aluesarjat Linked Open Data - Pilotti</vt:lpstr>
      <vt:lpstr>Projektin tavoitteet</vt:lpstr>
      <vt:lpstr>Linked Open Data - Lupaus</vt:lpstr>
      <vt:lpstr>Projektin kulku</vt:lpstr>
      <vt:lpstr>Datan muunnoksen lähtökohta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Tulokset</vt:lpstr>
      <vt:lpstr>Yhteystiedot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Mika Kivimäki</cp:lastModifiedBy>
  <cp:revision>37</cp:revision>
  <cp:lastPrinted>2011-02-08T11:33:44Z</cp:lastPrinted>
  <dcterms:created xsi:type="dcterms:W3CDTF">2011-02-10T12:12:55Z</dcterms:created>
  <dcterms:modified xsi:type="dcterms:W3CDTF">2011-02-10T12:30:06Z</dcterms:modified>
</cp:coreProperties>
</file>