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7"/>
  </p:notesMasterIdLst>
  <p:sldIdLst>
    <p:sldId id="259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77" r:id="rId12"/>
    <p:sldId id="278" r:id="rId13"/>
    <p:sldId id="270" r:id="rId14"/>
    <p:sldId id="271" r:id="rId15"/>
    <p:sldId id="272" r:id="rId16"/>
    <p:sldId id="273" r:id="rId17"/>
    <p:sldId id="267" r:id="rId18"/>
    <p:sldId id="268" r:id="rId19"/>
    <p:sldId id="279" r:id="rId20"/>
    <p:sldId id="280" r:id="rId21"/>
    <p:sldId id="281" r:id="rId22"/>
    <p:sldId id="282" r:id="rId23"/>
    <p:sldId id="283" r:id="rId24"/>
    <p:sldId id="269" r:id="rId25"/>
    <p:sldId id="275" r:id="rId26"/>
  </p:sldIdLst>
  <p:sldSz cx="11887200" cy="9144000"/>
  <p:notesSz cx="6858000" cy="9144000"/>
  <p:defaultTextStyle>
    <a:defPPr>
      <a:defRPr lang="en-US"/>
    </a:defPPr>
    <a:lvl1pPr marL="0" algn="l" defTabSz="1126632" rtl="0" eaLnBrk="1" latinLnBrk="0" hangingPunct="1">
      <a:defRPr sz="2218" kern="1200">
        <a:solidFill>
          <a:schemeClr val="tx1"/>
        </a:solidFill>
        <a:latin typeface="+mn-lt"/>
        <a:ea typeface="+mn-ea"/>
        <a:cs typeface="+mn-cs"/>
      </a:defRPr>
    </a:lvl1pPr>
    <a:lvl2pPr marL="563316" algn="l" defTabSz="1126632" rtl="0" eaLnBrk="1" latinLnBrk="0" hangingPunct="1">
      <a:defRPr sz="2218" kern="1200">
        <a:solidFill>
          <a:schemeClr val="tx1"/>
        </a:solidFill>
        <a:latin typeface="+mn-lt"/>
        <a:ea typeface="+mn-ea"/>
        <a:cs typeface="+mn-cs"/>
      </a:defRPr>
    </a:lvl2pPr>
    <a:lvl3pPr marL="1126632" algn="l" defTabSz="1126632" rtl="0" eaLnBrk="1" latinLnBrk="0" hangingPunct="1">
      <a:defRPr sz="2218" kern="1200">
        <a:solidFill>
          <a:schemeClr val="tx1"/>
        </a:solidFill>
        <a:latin typeface="+mn-lt"/>
        <a:ea typeface="+mn-ea"/>
        <a:cs typeface="+mn-cs"/>
      </a:defRPr>
    </a:lvl3pPr>
    <a:lvl4pPr marL="1689948" algn="l" defTabSz="1126632" rtl="0" eaLnBrk="1" latinLnBrk="0" hangingPunct="1">
      <a:defRPr sz="2218" kern="1200">
        <a:solidFill>
          <a:schemeClr val="tx1"/>
        </a:solidFill>
        <a:latin typeface="+mn-lt"/>
        <a:ea typeface="+mn-ea"/>
        <a:cs typeface="+mn-cs"/>
      </a:defRPr>
    </a:lvl4pPr>
    <a:lvl5pPr marL="2253264" algn="l" defTabSz="1126632" rtl="0" eaLnBrk="1" latinLnBrk="0" hangingPunct="1">
      <a:defRPr sz="2218" kern="1200">
        <a:solidFill>
          <a:schemeClr val="tx1"/>
        </a:solidFill>
        <a:latin typeface="+mn-lt"/>
        <a:ea typeface="+mn-ea"/>
        <a:cs typeface="+mn-cs"/>
      </a:defRPr>
    </a:lvl5pPr>
    <a:lvl6pPr marL="2816581" algn="l" defTabSz="1126632" rtl="0" eaLnBrk="1" latinLnBrk="0" hangingPunct="1">
      <a:defRPr sz="2218" kern="1200">
        <a:solidFill>
          <a:schemeClr val="tx1"/>
        </a:solidFill>
        <a:latin typeface="+mn-lt"/>
        <a:ea typeface="+mn-ea"/>
        <a:cs typeface="+mn-cs"/>
      </a:defRPr>
    </a:lvl6pPr>
    <a:lvl7pPr marL="3379897" algn="l" defTabSz="1126632" rtl="0" eaLnBrk="1" latinLnBrk="0" hangingPunct="1">
      <a:defRPr sz="2218" kern="1200">
        <a:solidFill>
          <a:schemeClr val="tx1"/>
        </a:solidFill>
        <a:latin typeface="+mn-lt"/>
        <a:ea typeface="+mn-ea"/>
        <a:cs typeface="+mn-cs"/>
      </a:defRPr>
    </a:lvl7pPr>
    <a:lvl8pPr marL="3943213" algn="l" defTabSz="1126632" rtl="0" eaLnBrk="1" latinLnBrk="0" hangingPunct="1">
      <a:defRPr sz="2218" kern="1200">
        <a:solidFill>
          <a:schemeClr val="tx1"/>
        </a:solidFill>
        <a:latin typeface="+mn-lt"/>
        <a:ea typeface="+mn-ea"/>
        <a:cs typeface="+mn-cs"/>
      </a:defRPr>
    </a:lvl8pPr>
    <a:lvl9pPr marL="4506529" algn="l" defTabSz="1126632" rtl="0" eaLnBrk="1" latinLnBrk="0" hangingPunct="1">
      <a:defRPr sz="22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4" autoAdjust="0"/>
    <p:restoredTop sz="94364" autoAdjust="0"/>
  </p:normalViewPr>
  <p:slideViewPr>
    <p:cSldViewPr snapToGrid="0">
      <p:cViewPr>
        <p:scale>
          <a:sx n="50" d="100"/>
          <a:sy n="50" d="100"/>
        </p:scale>
        <p:origin x="-1470" y="-246"/>
      </p:cViewPr>
      <p:guideLst>
        <p:guide orient="horz" pos="288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2C456-C431-4835-8BA8-CA17063523E8}" type="datetimeFigureOut">
              <a:rPr lang="en-US" smtClean="0"/>
              <a:t>07-Jan-22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2400" y="1143000"/>
            <a:ext cx="401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B1D0A-5C2C-412A-A685-FD7AD1390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8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6632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1pPr>
    <a:lvl2pPr marL="563316" algn="l" defTabSz="1126632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2pPr>
    <a:lvl3pPr marL="1126632" algn="l" defTabSz="1126632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3pPr>
    <a:lvl4pPr marL="1689948" algn="l" defTabSz="1126632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4pPr>
    <a:lvl5pPr marL="2253264" algn="l" defTabSz="1126632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5pPr>
    <a:lvl6pPr marL="2816581" algn="l" defTabSz="1126632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6pPr>
    <a:lvl7pPr marL="3379897" algn="l" defTabSz="1126632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7pPr>
    <a:lvl8pPr marL="3943213" algn="l" defTabSz="1126632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8pPr>
    <a:lvl9pPr marL="4506529" algn="l" defTabSz="1126632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1887203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2996566" cy="9144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0310" y="1496484"/>
            <a:ext cx="8571785" cy="3183467"/>
          </a:xfrm>
        </p:spPr>
        <p:txBody>
          <a:bodyPr anchor="b">
            <a:normAutofit/>
          </a:bodyPr>
          <a:lstStyle>
            <a:lvl1pPr algn="l">
              <a:defRPr sz="6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0310" y="4802717"/>
            <a:ext cx="8571785" cy="2207683"/>
          </a:xfrm>
        </p:spPr>
        <p:txBody>
          <a:bodyPr>
            <a:normAutofit/>
          </a:bodyPr>
          <a:lstStyle>
            <a:lvl1pPr marL="0" indent="0" algn="l">
              <a:buNone/>
              <a:defRPr sz="2600" cap="all" baseline="0">
                <a:solidFill>
                  <a:schemeClr val="tx2"/>
                </a:solidFill>
              </a:defRPr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1368" y="7213604"/>
            <a:ext cx="2674620" cy="486833"/>
          </a:xfrm>
        </p:spPr>
        <p:txBody>
          <a:bodyPr/>
          <a:lstStyle/>
          <a:p>
            <a:fld id="{ED89ADFF-90AF-49D0-8D7E-50FD27DA2214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0309" y="7213604"/>
            <a:ext cx="4996765" cy="486833"/>
          </a:xfrm>
        </p:spPr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90285" y="7213601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75" y="5739554"/>
            <a:ext cx="9664546" cy="1092473"/>
          </a:xfrm>
        </p:spPr>
        <p:txBody>
          <a:bodyPr anchor="b">
            <a:normAutofit/>
          </a:bodyPr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2875" y="808568"/>
            <a:ext cx="9664546" cy="439970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16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831" y="6832027"/>
            <a:ext cx="9663087" cy="909963"/>
          </a:xfrm>
        </p:spPr>
        <p:txBody>
          <a:bodyPr>
            <a:normAutofit/>
          </a:bodyPr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0952-73B7-43BF-B511-06CA52B2A113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921" y="812800"/>
            <a:ext cx="9658306" cy="4572000"/>
          </a:xfrm>
        </p:spPr>
        <p:txBody>
          <a:bodyPr anchor="ctr">
            <a:normAutofit/>
          </a:bodyPr>
          <a:lstStyle>
            <a:lvl1pPr>
              <a:defRPr sz="4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876" y="5892801"/>
            <a:ext cx="9656847" cy="1828799"/>
          </a:xfrm>
        </p:spPr>
        <p:txBody>
          <a:bodyPr anchor="ctr">
            <a:normAutofit/>
          </a:bodyPr>
          <a:lstStyle>
            <a:lvl1pPr marL="0" indent="0">
              <a:buNone/>
              <a:defRPr sz="234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C184-253A-434A-8DCF-FED572DFABD3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57" y="812801"/>
            <a:ext cx="9070183" cy="3664572"/>
          </a:xfrm>
        </p:spPr>
        <p:txBody>
          <a:bodyPr anchor="ctr">
            <a:normAutofit/>
          </a:bodyPr>
          <a:lstStyle>
            <a:lvl1pPr>
              <a:defRPr sz="4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77629" y="4487410"/>
            <a:ext cx="8533491" cy="731957"/>
          </a:xfrm>
        </p:spPr>
        <p:txBody>
          <a:bodyPr anchor="t">
            <a:normAutofit/>
          </a:bodyPr>
          <a:lstStyle>
            <a:lvl1pPr marL="0" indent="0">
              <a:buNone/>
              <a:defRPr sz="182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875" y="5746559"/>
            <a:ext cx="9658353" cy="1985995"/>
          </a:xfrm>
        </p:spPr>
        <p:txBody>
          <a:bodyPr anchor="ctr">
            <a:normAutofit/>
          </a:bodyPr>
          <a:lstStyle>
            <a:lvl1pPr marL="0" indent="0">
              <a:buNone/>
              <a:defRPr sz="234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F7B-0EDF-4F26-BAE1-60C27B52296A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5553" y="957944"/>
            <a:ext cx="594360" cy="779701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62715" y="3686630"/>
            <a:ext cx="594360" cy="779701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2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76" y="2845390"/>
            <a:ext cx="9658351" cy="3349113"/>
          </a:xfrm>
        </p:spPr>
        <p:txBody>
          <a:bodyPr anchor="b">
            <a:normAutofit/>
          </a:bodyPr>
          <a:lstStyle>
            <a:lvl1pPr>
              <a:defRPr sz="4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830" y="6210207"/>
            <a:ext cx="9656893" cy="1520859"/>
          </a:xfrm>
        </p:spPr>
        <p:txBody>
          <a:bodyPr anchor="t">
            <a:normAutofit/>
          </a:bodyPr>
          <a:lstStyle>
            <a:lvl1pPr marL="0" indent="0">
              <a:buNone/>
              <a:defRPr sz="234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0CA7-A187-4294-883A-3D1652710478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12879" y="812800"/>
            <a:ext cx="9658349" cy="2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12876" y="3565951"/>
            <a:ext cx="3116976" cy="9144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 cap="all" baseline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2877" y="4480351"/>
            <a:ext cx="3115362" cy="3241248"/>
          </a:xfrm>
        </p:spPr>
        <p:txBody>
          <a:bodyPr anchor="t">
            <a:normAutofit/>
          </a:bodyPr>
          <a:lstStyle>
            <a:lvl1pPr marL="0" indent="0">
              <a:buNone/>
              <a:defRPr sz="1820"/>
            </a:lvl1pPr>
            <a:lvl2pPr marL="594360" indent="0">
              <a:buNone/>
              <a:defRPr sz="1560"/>
            </a:lvl2pPr>
            <a:lvl3pPr marL="1188720" indent="0">
              <a:buNone/>
              <a:defRPr sz="1300"/>
            </a:lvl3pPr>
            <a:lvl4pPr marL="1783080" indent="0">
              <a:buNone/>
              <a:defRPr sz="1170"/>
            </a:lvl4pPr>
            <a:lvl5pPr marL="2377440" indent="0">
              <a:buNone/>
              <a:defRPr sz="1170"/>
            </a:lvl5pPr>
            <a:lvl6pPr marL="2971800" indent="0">
              <a:buNone/>
              <a:defRPr sz="1170"/>
            </a:lvl6pPr>
            <a:lvl7pPr marL="3566160" indent="0">
              <a:buNone/>
              <a:defRPr sz="1170"/>
            </a:lvl7pPr>
            <a:lvl8pPr marL="4160520" indent="0">
              <a:buNone/>
              <a:defRPr sz="1170"/>
            </a:lvl8pPr>
            <a:lvl9pPr marL="4754880" indent="0">
              <a:buNone/>
              <a:defRPr sz="11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1898" y="3570180"/>
            <a:ext cx="3104776" cy="9144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 cap="all" baseline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898" y="4484580"/>
            <a:ext cx="3105645" cy="3241248"/>
          </a:xfrm>
        </p:spPr>
        <p:txBody>
          <a:bodyPr anchor="t">
            <a:normAutofit/>
          </a:bodyPr>
          <a:lstStyle>
            <a:lvl1pPr marL="0" indent="0">
              <a:buNone/>
              <a:defRPr sz="1820"/>
            </a:lvl1pPr>
            <a:lvl2pPr marL="594360" indent="0">
              <a:buNone/>
              <a:defRPr sz="1560"/>
            </a:lvl2pPr>
            <a:lvl3pPr marL="1188720" indent="0">
              <a:buNone/>
              <a:defRPr sz="1300"/>
            </a:lvl3pPr>
            <a:lvl4pPr marL="1783080" indent="0">
              <a:buNone/>
              <a:defRPr sz="1170"/>
            </a:lvl4pPr>
            <a:lvl5pPr marL="2377440" indent="0">
              <a:buNone/>
              <a:defRPr sz="1170"/>
            </a:lvl5pPr>
            <a:lvl6pPr marL="2971800" indent="0">
              <a:buNone/>
              <a:defRPr sz="1170"/>
            </a:lvl6pPr>
            <a:lvl7pPr marL="3566160" indent="0">
              <a:buNone/>
              <a:defRPr sz="1170"/>
            </a:lvl7pPr>
            <a:lvl8pPr marL="4160520" indent="0">
              <a:buNone/>
              <a:defRPr sz="1170"/>
            </a:lvl8pPr>
            <a:lvl9pPr marL="4754880" indent="0">
              <a:buNone/>
              <a:defRPr sz="11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56132" y="3565951"/>
            <a:ext cx="3115094" cy="9144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 cap="all" baseline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56132" y="4480351"/>
            <a:ext cx="3115094" cy="3241248"/>
          </a:xfrm>
        </p:spPr>
        <p:txBody>
          <a:bodyPr anchor="t">
            <a:normAutofit/>
          </a:bodyPr>
          <a:lstStyle>
            <a:lvl1pPr marL="0" indent="0">
              <a:buNone/>
              <a:defRPr sz="1820"/>
            </a:lvl1pPr>
            <a:lvl2pPr marL="594360" indent="0">
              <a:buNone/>
              <a:defRPr sz="1560"/>
            </a:lvl2pPr>
            <a:lvl3pPr marL="1188720" indent="0">
              <a:buNone/>
              <a:defRPr sz="1300"/>
            </a:lvl3pPr>
            <a:lvl4pPr marL="1783080" indent="0">
              <a:buNone/>
              <a:defRPr sz="1170"/>
            </a:lvl4pPr>
            <a:lvl5pPr marL="2377440" indent="0">
              <a:buNone/>
              <a:defRPr sz="1170"/>
            </a:lvl5pPr>
            <a:lvl6pPr marL="2971800" indent="0">
              <a:buNone/>
              <a:defRPr sz="1170"/>
            </a:lvl6pPr>
            <a:lvl7pPr marL="3566160" indent="0">
              <a:buNone/>
              <a:defRPr sz="1170"/>
            </a:lvl7pPr>
            <a:lvl8pPr marL="4160520" indent="0">
              <a:buNone/>
              <a:defRPr sz="1170"/>
            </a:lvl8pPr>
            <a:lvl9pPr marL="4754880" indent="0">
              <a:buNone/>
              <a:defRPr sz="11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0952-73B7-43BF-B511-06CA52B2A113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12877" y="812800"/>
            <a:ext cx="9658349" cy="2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12878" y="5872795"/>
            <a:ext cx="3115359" cy="76834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 cap="all" baseline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12878" y="3555997"/>
            <a:ext cx="3115359" cy="203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34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12878" y="6641146"/>
            <a:ext cx="3115359" cy="1090457"/>
          </a:xfrm>
        </p:spPr>
        <p:txBody>
          <a:bodyPr anchor="t">
            <a:normAutofit/>
          </a:bodyPr>
          <a:lstStyle>
            <a:lvl1pPr marL="0" indent="0">
              <a:buNone/>
              <a:defRPr sz="1820"/>
            </a:lvl1pPr>
            <a:lvl2pPr marL="594360" indent="0">
              <a:buNone/>
              <a:defRPr sz="1560"/>
            </a:lvl2pPr>
            <a:lvl3pPr marL="1188720" indent="0">
              <a:buNone/>
              <a:defRPr sz="1300"/>
            </a:lvl3pPr>
            <a:lvl4pPr marL="1783080" indent="0">
              <a:buNone/>
              <a:defRPr sz="1170"/>
            </a:lvl4pPr>
            <a:lvl5pPr marL="2377440" indent="0">
              <a:buNone/>
              <a:defRPr sz="1170"/>
            </a:lvl5pPr>
            <a:lvl6pPr marL="2971800" indent="0">
              <a:buNone/>
              <a:defRPr sz="1170"/>
            </a:lvl6pPr>
            <a:lvl7pPr marL="3566160" indent="0">
              <a:buNone/>
              <a:defRPr sz="1170"/>
            </a:lvl7pPr>
            <a:lvl8pPr marL="4160520" indent="0">
              <a:buNone/>
              <a:defRPr sz="1170"/>
            </a:lvl8pPr>
            <a:lvl9pPr marL="4754880" indent="0">
              <a:buNone/>
              <a:defRPr sz="11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6827" y="5872795"/>
            <a:ext cx="3120390" cy="76834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 cap="all" baseline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6827" y="3555997"/>
            <a:ext cx="3118967" cy="203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34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5404" y="6641143"/>
            <a:ext cx="3120390" cy="1080456"/>
          </a:xfrm>
        </p:spPr>
        <p:txBody>
          <a:bodyPr anchor="t">
            <a:normAutofit/>
          </a:bodyPr>
          <a:lstStyle>
            <a:lvl1pPr marL="0" indent="0">
              <a:buNone/>
              <a:defRPr sz="1820"/>
            </a:lvl1pPr>
            <a:lvl2pPr marL="594360" indent="0">
              <a:buNone/>
              <a:defRPr sz="1560"/>
            </a:lvl2pPr>
            <a:lvl3pPr marL="1188720" indent="0">
              <a:buNone/>
              <a:defRPr sz="1300"/>
            </a:lvl3pPr>
            <a:lvl4pPr marL="1783080" indent="0">
              <a:buNone/>
              <a:defRPr sz="1170"/>
            </a:lvl4pPr>
            <a:lvl5pPr marL="2377440" indent="0">
              <a:buNone/>
              <a:defRPr sz="1170"/>
            </a:lvl5pPr>
            <a:lvl6pPr marL="2971800" indent="0">
              <a:buNone/>
              <a:defRPr sz="1170"/>
            </a:lvl6pPr>
            <a:lvl7pPr marL="3566160" indent="0">
              <a:buNone/>
              <a:defRPr sz="1170"/>
            </a:lvl7pPr>
            <a:lvl8pPr marL="4160520" indent="0">
              <a:buNone/>
              <a:defRPr sz="1170"/>
            </a:lvl8pPr>
            <a:lvl9pPr marL="4754880" indent="0">
              <a:buNone/>
              <a:defRPr sz="11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56254" y="5872794"/>
            <a:ext cx="3110973" cy="76834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 cap="all" baseline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56132" y="3555997"/>
            <a:ext cx="3115095" cy="203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34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56132" y="6641141"/>
            <a:ext cx="3115094" cy="1080460"/>
          </a:xfrm>
        </p:spPr>
        <p:txBody>
          <a:bodyPr anchor="t">
            <a:normAutofit/>
          </a:bodyPr>
          <a:lstStyle>
            <a:lvl1pPr marL="0" indent="0">
              <a:buNone/>
              <a:defRPr sz="1820"/>
            </a:lvl1pPr>
            <a:lvl2pPr marL="594360" indent="0">
              <a:buNone/>
              <a:defRPr sz="1560"/>
            </a:lvl2pPr>
            <a:lvl3pPr marL="1188720" indent="0">
              <a:buNone/>
              <a:defRPr sz="1300"/>
            </a:lvl3pPr>
            <a:lvl4pPr marL="1783080" indent="0">
              <a:buNone/>
              <a:defRPr sz="1170"/>
            </a:lvl4pPr>
            <a:lvl5pPr marL="2377440" indent="0">
              <a:buNone/>
              <a:defRPr sz="1170"/>
            </a:lvl5pPr>
            <a:lvl6pPr marL="2971800" indent="0">
              <a:buNone/>
              <a:defRPr sz="1170"/>
            </a:lvl6pPr>
            <a:lvl7pPr marL="3566160" indent="0">
              <a:buNone/>
              <a:defRPr sz="1170"/>
            </a:lvl7pPr>
            <a:lvl8pPr marL="4160520" indent="0">
              <a:buNone/>
              <a:defRPr sz="1170"/>
            </a:lvl8pPr>
            <a:lvl9pPr marL="4754880" indent="0">
              <a:buNone/>
              <a:defRPr sz="11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0952-73B7-43BF-B511-06CA52B2A113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718-28CE-4669-8CB5-CB8D62056E52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5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2" y="812801"/>
            <a:ext cx="1954885" cy="690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2875" y="812801"/>
            <a:ext cx="7554876" cy="690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C6AD-039A-4203-A2AF-02ACF8D14A54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12879" y="824691"/>
            <a:ext cx="9658349" cy="1971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12879" y="2999316"/>
            <a:ext cx="9658349" cy="47222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270498" y="7844370"/>
            <a:ext cx="2674620" cy="486833"/>
          </a:xfrm>
        </p:spPr>
        <p:txBody>
          <a:bodyPr/>
          <a:lstStyle/>
          <a:p>
            <a:fld id="{1515ECF7-E527-4370-99CA-65131E2DFA9A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2877" y="7844369"/>
            <a:ext cx="6083327" cy="486833"/>
          </a:xfrm>
        </p:spPr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9414" y="7844368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75" y="1892304"/>
            <a:ext cx="9658350" cy="3803649"/>
          </a:xfrm>
        </p:spPr>
        <p:txBody>
          <a:bodyPr anchor="b">
            <a:normAutofit/>
          </a:bodyPr>
          <a:lstStyle>
            <a:lvl1pPr>
              <a:defRPr sz="4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875" y="5899149"/>
            <a:ext cx="9658350" cy="1833035"/>
          </a:xfrm>
        </p:spPr>
        <p:txBody>
          <a:bodyPr>
            <a:normAutofit/>
          </a:bodyPr>
          <a:lstStyle>
            <a:lvl1pPr marL="0" indent="0">
              <a:buNone/>
              <a:defRPr sz="234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9436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C1CB-C49C-4CEB-9EF8-D14E4CDFA495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2875" y="2999315"/>
            <a:ext cx="4756430" cy="47222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7" y="2999315"/>
            <a:ext cx="4753330" cy="47222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D7D-33C2-461A-91C8-FFE5F7DF17EB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75" y="825503"/>
            <a:ext cx="9658350" cy="19706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573" y="2999315"/>
            <a:ext cx="4466734" cy="109854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120" b="0" cap="all" baseline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2876" y="4097865"/>
            <a:ext cx="4756431" cy="36237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7590" y="2999314"/>
            <a:ext cx="4463635" cy="109854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120" b="0" cap="all" baseline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4097865"/>
            <a:ext cx="4753330" cy="36237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3799-8B89-4488-BEFF-E74D6D29B7F1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6A35-6A6E-4B26-954C-A490A2CC4AD6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809-2412-400C-B974-07030742EBF1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38" y="812801"/>
            <a:ext cx="3759636" cy="2186512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7296" y="790221"/>
            <a:ext cx="5743929" cy="6931379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038" y="2999315"/>
            <a:ext cx="3759636" cy="472228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ACE-E06D-4713-9180-6A01674259E0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79" y="812800"/>
            <a:ext cx="4880151" cy="2186515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2726" y="812800"/>
            <a:ext cx="4488501" cy="690880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16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877" y="2999315"/>
            <a:ext cx="4880153" cy="472228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081C-C7E1-4927-ACCC-1339D46ABD8A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1887203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8574" y="1"/>
            <a:ext cx="11754306" cy="9144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879" y="824691"/>
            <a:ext cx="9658349" cy="197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879" y="2999316"/>
            <a:ext cx="9658349" cy="472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0498" y="7844370"/>
            <a:ext cx="26746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0952-73B7-43BF-B511-06CA52B2A113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2877" y="7844369"/>
            <a:ext cx="60833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19414" y="7844368"/>
            <a:ext cx="75181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1E41-7DBC-4441-BD6B-8ED9BE938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57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468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120000"/>
        </a:lnSpc>
        <a:spcBef>
          <a:spcPts val="1300"/>
        </a:spcBef>
        <a:buSzPct val="125000"/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120000"/>
        </a:lnSpc>
        <a:spcBef>
          <a:spcPts val="650"/>
        </a:spcBef>
        <a:buSzPct val="125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120000"/>
        </a:lnSpc>
        <a:spcBef>
          <a:spcPts val="650"/>
        </a:spcBef>
        <a:buSzPct val="125000"/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120000"/>
        </a:lnSpc>
        <a:spcBef>
          <a:spcPts val="650"/>
        </a:spcBef>
        <a:buSzPct val="125000"/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120000"/>
        </a:lnSpc>
        <a:spcBef>
          <a:spcPts val="650"/>
        </a:spcBef>
        <a:buSzPct val="125000"/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120000"/>
        </a:lnSpc>
        <a:spcBef>
          <a:spcPts val="650"/>
        </a:spcBef>
        <a:buSzPct val="125000"/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120000"/>
        </a:lnSpc>
        <a:spcBef>
          <a:spcPts val="650"/>
        </a:spcBef>
        <a:buSzPct val="125000"/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120000"/>
        </a:lnSpc>
        <a:spcBef>
          <a:spcPts val="650"/>
        </a:spcBef>
        <a:buSzPct val="125000"/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120000"/>
        </a:lnSpc>
        <a:spcBef>
          <a:spcPts val="650"/>
        </a:spcBef>
        <a:buSzPct val="125000"/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0999" y="2629321"/>
            <a:ext cx="7825202" cy="454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6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By-</a:t>
            </a:r>
          </a:p>
          <a:p>
            <a:pPr>
              <a:lnSpc>
                <a:spcPct val="150000"/>
              </a:lnSpc>
            </a:pPr>
            <a:r>
              <a:rPr lang="en-US" sz="1920" dirty="0">
                <a:solidFill>
                  <a:srgbClr val="FFFF00"/>
                </a:solidFill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Sayed Mizanur </a:t>
            </a:r>
            <a:r>
              <a:rPr lang="en-US" sz="2400" dirty="0" err="1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Rahman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Rimon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	[2181081017]</a:t>
            </a:r>
            <a:endParaRPr lang="en-US" sz="2400" dirty="0">
              <a:solidFill>
                <a:srgbClr val="FFFF00"/>
              </a:solidFill>
              <a:latin typeface="Book Antiqua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Book Antiqua" pitchFamily="18" charset="0"/>
              </a:rPr>
              <a:t>Mysha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Book Antiqua" pitchFamily="18" charset="0"/>
              </a:rPr>
              <a:t>Parvin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			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[2181081144]</a:t>
            </a:r>
            <a:endParaRPr lang="en-US" sz="2400" dirty="0">
              <a:solidFill>
                <a:srgbClr val="FFFF0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Book Antiqua" pitchFamily="18" charset="0"/>
              </a:rPr>
              <a:t>Navila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Book Antiqua" pitchFamily="18" charset="0"/>
              </a:rPr>
              <a:t>Haque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			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[2181081032]</a:t>
            </a:r>
            <a:endParaRPr lang="en-US" sz="2400" dirty="0">
              <a:solidFill>
                <a:srgbClr val="FFFF0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>	Md. </a:t>
            </a:r>
            <a:r>
              <a:rPr lang="en-US" sz="2400" dirty="0" err="1">
                <a:solidFill>
                  <a:srgbClr val="FFFF00"/>
                </a:solidFill>
                <a:latin typeface="Book Antiqua" pitchFamily="18" charset="0"/>
              </a:rPr>
              <a:t>Nayefur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Book Antiqua" pitchFamily="18" charset="0"/>
              </a:rPr>
              <a:t>Rahman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		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2181081001]</a:t>
            </a:r>
            <a:endParaRPr lang="en-US" sz="2400" dirty="0">
              <a:solidFill>
                <a:srgbClr val="FFFF0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Book Antiqua" pitchFamily="18" charset="0"/>
              </a:rPr>
              <a:t>Mahmuda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Book Antiqua" pitchFamily="18" charset="0"/>
              </a:rPr>
              <a:t>Akter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Book Antiqua" pitchFamily="18" charset="0"/>
              </a:rPr>
              <a:t>Marufa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		</a:t>
            </a:r>
            <a:r>
              <a:rPr lang="en-US" sz="2400" dirty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2181081004]</a:t>
            </a:r>
            <a:endParaRPr lang="en-US" sz="2400" dirty="0">
              <a:solidFill>
                <a:srgbClr val="FFFF00"/>
              </a:solidFill>
              <a:latin typeface="Book Antiqua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920" dirty="0">
                <a:solidFill>
                  <a:srgbClr val="FFFF00"/>
                </a:solidFill>
              </a:rPr>
              <a:t>       </a:t>
            </a:r>
            <a:endParaRPr lang="en-US" sz="1920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Students </a:t>
            </a:r>
            <a:r>
              <a:rPr lang="en-US" sz="2800" dirty="0"/>
              <a:t>of CSE Department, Uttara </a:t>
            </a:r>
            <a:r>
              <a:rPr lang="en-US" sz="2800" dirty="0" smtClean="0"/>
              <a:t>University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88" y="241540"/>
            <a:ext cx="8796225" cy="1825004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 Bold" panose="02020702060506020403" pitchFamily="18" charset="0"/>
              </a:rPr>
              <a:t>ONLINE COURSES AND </a:t>
            </a:r>
            <a:r>
              <a:rPr 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 Bold" panose="02020702060506020403" pitchFamily="18" charset="0"/>
              </a:rPr>
              <a:t/>
            </a:r>
            <a:br>
              <a:rPr 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 Bold" panose="02020702060506020403" pitchFamily="18" charset="0"/>
              </a:rPr>
            </a:br>
            <a:r>
              <a:rPr 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 Bold" panose="02020702060506020403" pitchFamily="18" charset="0"/>
              </a:rPr>
              <a:t>EXAMINATION MANAGEMENT</a:t>
            </a:r>
            <a:br>
              <a:rPr 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 Bold" panose="02020702060506020403" pitchFamily="18" charset="0"/>
              </a:rPr>
            </a:br>
            <a:r>
              <a:rPr 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 Bold" panose="02020702060506020403" pitchFamily="18" charset="0"/>
              </a:rPr>
              <a:t>[E-Master Web]</a:t>
            </a:r>
            <a:endParaRPr lang="en-US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81806" y="8281105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1</a:t>
            </a:fld>
            <a:endParaRPr lang="en-US" sz="164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81412" y="2184223"/>
            <a:ext cx="7524376" cy="171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7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7213" y="3583984"/>
            <a:ext cx="2135363" cy="90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3000" b="1" dirty="0" smtClean="0">
                <a:ln>
                  <a:noFill/>
                </a:ln>
                <a:solidFill>
                  <a:srgbClr val="FFC000"/>
                </a:solidFill>
                <a:latin typeface="Cambria Math" panose="02040503050406030204" pitchFamily="18" charset="0"/>
                <a:ea typeface="Carlito"/>
                <a:cs typeface="Carlito"/>
              </a:rPr>
              <a:t>Data Flow</a:t>
            </a:r>
            <a:r>
              <a:rPr lang="en-US" altLang="en-US" sz="3000" b="1" dirty="0">
                <a:ln>
                  <a:noFill/>
                </a:ln>
                <a:solidFill>
                  <a:srgbClr val="FFC000"/>
                </a:solidFill>
                <a:latin typeface="Cambria Math" panose="02040503050406030204" pitchFamily="18" charset="0"/>
                <a:ea typeface="Carlito"/>
                <a:cs typeface="Carlito"/>
              </a:rPr>
              <a:t/>
            </a:r>
            <a:br>
              <a:rPr lang="en-US" altLang="en-US" sz="3000" b="1" dirty="0">
                <a:ln>
                  <a:noFill/>
                </a:ln>
                <a:solidFill>
                  <a:srgbClr val="FFC000"/>
                </a:solidFill>
                <a:latin typeface="Cambria Math" panose="02040503050406030204" pitchFamily="18" charset="0"/>
                <a:ea typeface="Carlito"/>
                <a:cs typeface="Carlito"/>
              </a:rPr>
            </a:br>
            <a:r>
              <a:rPr lang="en-US" altLang="en-US" sz="3000" b="1" dirty="0">
                <a:ln>
                  <a:noFill/>
                </a:ln>
                <a:solidFill>
                  <a:srgbClr val="FFC000"/>
                </a:solidFill>
                <a:latin typeface="Cambria Math" panose="02040503050406030204" pitchFamily="18" charset="0"/>
                <a:ea typeface="Carlito"/>
                <a:cs typeface="Carlito"/>
              </a:rPr>
              <a:t>Diagram</a:t>
            </a:r>
            <a:endParaRPr lang="en-US" altLang="en-US" sz="3000" dirty="0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82284" y="8396228"/>
            <a:ext cx="537528" cy="486833"/>
          </a:xfrm>
        </p:spPr>
        <p:txBody>
          <a:bodyPr/>
          <a:lstStyle/>
          <a:p>
            <a:fld id="{7ED81E41-7DBC-4441-BD6B-8ED9BE938D9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1175" y="157413"/>
            <a:ext cx="7947850" cy="87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7403" y="3349817"/>
            <a:ext cx="2304288" cy="11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4000" b="1" dirty="0" smtClean="0">
                <a:ln>
                  <a:noFill/>
                </a:ln>
                <a:solidFill>
                  <a:srgbClr val="FFC000"/>
                </a:solidFill>
                <a:latin typeface="Cambria Math" panose="02040503050406030204" pitchFamily="18" charset="0"/>
                <a:ea typeface="Carlito"/>
                <a:cs typeface="Carlito"/>
              </a:rPr>
              <a:t>E-R </a:t>
            </a:r>
            <a:r>
              <a:rPr lang="en-US" altLang="en-US" sz="4000" b="1" dirty="0">
                <a:ln>
                  <a:noFill/>
                </a:ln>
                <a:solidFill>
                  <a:srgbClr val="FFC000"/>
                </a:solidFill>
                <a:latin typeface="Cambria Math" panose="02040503050406030204" pitchFamily="18" charset="0"/>
                <a:ea typeface="Carlito"/>
                <a:cs typeface="Carlito"/>
              </a:rPr>
              <a:t/>
            </a:r>
            <a:br>
              <a:rPr lang="en-US" altLang="en-US" sz="4000" b="1" dirty="0">
                <a:ln>
                  <a:noFill/>
                </a:ln>
                <a:solidFill>
                  <a:srgbClr val="FFC000"/>
                </a:solidFill>
                <a:latin typeface="Cambria Math" panose="02040503050406030204" pitchFamily="18" charset="0"/>
                <a:ea typeface="Carlito"/>
                <a:cs typeface="Carlito"/>
              </a:rPr>
            </a:br>
            <a:r>
              <a:rPr lang="en-US" altLang="en-US" sz="4000" b="1" dirty="0">
                <a:ln>
                  <a:noFill/>
                </a:ln>
                <a:solidFill>
                  <a:srgbClr val="FFC000"/>
                </a:solidFill>
                <a:latin typeface="Cambria Math" panose="02040503050406030204" pitchFamily="18" charset="0"/>
                <a:ea typeface="Carlito"/>
                <a:cs typeface="Carlito"/>
              </a:rPr>
              <a:t>Diagram</a:t>
            </a:r>
            <a:endParaRPr lang="en-US" altLang="en-US" sz="4000" dirty="0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92566" y="8264992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3038" y="152400"/>
            <a:ext cx="7073961" cy="88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24323" y="401850"/>
            <a:ext cx="3425663" cy="51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3200" b="1" dirty="0" smtClean="0">
                <a:ln>
                  <a:noFill/>
                </a:ln>
                <a:solidFill>
                  <a:schemeClr val="bg1"/>
                </a:solidFill>
                <a:latin typeface="Cambria Math" panose="02040503050406030204" pitchFamily="18" charset="0"/>
                <a:ea typeface="Carlito"/>
                <a:cs typeface="Carlito"/>
              </a:rPr>
              <a:t>Class Diagram</a:t>
            </a:r>
            <a:endParaRPr lang="en-US" altLang="en-US" sz="3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74278" y="8484448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1145415"/>
            <a:ext cx="10647787" cy="71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717172" y="919061"/>
            <a:ext cx="5961001" cy="43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50280"/>
            <a:r>
              <a:rPr lang="en-US" altLang="en-US" sz="2626" b="1" dirty="0" smtClean="0">
                <a:ln>
                  <a:noFill/>
                </a:ln>
                <a:solidFill>
                  <a:srgbClr val="7030A0"/>
                </a:solidFill>
                <a:latin typeface="Cambria Math" panose="02040503050406030204" pitchFamily="18" charset="0"/>
                <a:ea typeface="Carlito"/>
                <a:cs typeface="Carlito"/>
              </a:rPr>
              <a:t>Some Pictures of Database Table</a:t>
            </a:r>
            <a:endParaRPr lang="en-US" altLang="en-US" sz="2626" dirty="0">
              <a:ln>
                <a:noFill/>
              </a:ln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37702" y="8155264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13</a:t>
            </a:fld>
            <a:endParaRPr lang="en-US" sz="164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0" y="2346386"/>
            <a:ext cx="10398641" cy="46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19414" y="8219309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14</a:t>
            </a:fld>
            <a:endParaRPr lang="en-US" sz="164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63333" y="598711"/>
            <a:ext cx="8284463" cy="43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50280"/>
            <a:r>
              <a:rPr lang="en-US" altLang="en-US" sz="2626" b="1" dirty="0" smtClean="0">
                <a:ln>
                  <a:noFill/>
                </a:ln>
                <a:solidFill>
                  <a:srgbClr val="7030A0"/>
                </a:solidFill>
                <a:latin typeface="Cambria Math" panose="02040503050406030204" pitchFamily="18" charset="0"/>
                <a:ea typeface="Carlito"/>
                <a:cs typeface="Carlito"/>
              </a:rPr>
              <a:t>Some Pictures of Database Table (Continued……)</a:t>
            </a:r>
            <a:endParaRPr lang="en-US" altLang="en-US" sz="2626" dirty="0">
              <a:ln>
                <a:noFill/>
              </a:ln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1" y="2070339"/>
            <a:ext cx="10706078" cy="49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74278" y="8293477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15</a:t>
            </a:fld>
            <a:endParaRPr lang="en-US" sz="164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20037" y="718419"/>
            <a:ext cx="8284463" cy="43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50280"/>
            <a:r>
              <a:rPr lang="en-US" altLang="en-US" sz="2626" b="1" dirty="0" smtClean="0">
                <a:ln>
                  <a:noFill/>
                </a:ln>
                <a:solidFill>
                  <a:srgbClr val="7030A0"/>
                </a:solidFill>
                <a:latin typeface="Cambria Math" panose="02040503050406030204" pitchFamily="18" charset="0"/>
                <a:ea typeface="Carlito"/>
                <a:cs typeface="Carlito"/>
              </a:rPr>
              <a:t>Some Pictures of Database Table (Continued……)</a:t>
            </a:r>
            <a:endParaRPr lang="en-US" altLang="en-US" sz="2626" dirty="0">
              <a:ln>
                <a:noFill/>
              </a:ln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9" y="2001327"/>
            <a:ext cx="10153683" cy="50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990" y="8429584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16</a:t>
            </a:fld>
            <a:endParaRPr lang="en-US" sz="164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35989" y="420769"/>
            <a:ext cx="8284463" cy="43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50280"/>
            <a:r>
              <a:rPr lang="en-US" altLang="en-US" sz="2626" b="1" dirty="0" smtClean="0">
                <a:ln>
                  <a:noFill/>
                </a:ln>
                <a:solidFill>
                  <a:srgbClr val="7030A0"/>
                </a:solidFill>
                <a:latin typeface="Cambria Math" panose="02040503050406030204" pitchFamily="18" charset="0"/>
                <a:ea typeface="Carlito"/>
                <a:cs typeface="Carlito"/>
              </a:rPr>
              <a:t>Some Pictures of Database Table (Continued……)</a:t>
            </a:r>
            <a:endParaRPr lang="en-US" altLang="en-US" sz="2626" dirty="0">
              <a:ln>
                <a:noFill/>
              </a:ln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77" y="2346385"/>
            <a:ext cx="9622047" cy="41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28" y="747498"/>
            <a:ext cx="5970139" cy="66215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</a:rPr>
              <a:t>Expected Outcome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37702" y="8301568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17</a:t>
            </a:fld>
            <a:endParaRPr lang="en-US" sz="164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91898"/>
              </p:ext>
            </p:extLst>
          </p:nvPr>
        </p:nvGraphicFramePr>
        <p:xfrm>
          <a:off x="1103017" y="2267712"/>
          <a:ext cx="9883861" cy="4844717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4965456">
                  <a:extLst>
                    <a:ext uri="{9D8B030D-6E8A-4147-A177-3AD203B41FA5}">
                      <a16:colId xmlns:a16="http://schemas.microsoft.com/office/drawing/2014/main" xmlns="" val="561247749"/>
                    </a:ext>
                  </a:extLst>
                </a:gridCol>
                <a:gridCol w="4918405">
                  <a:extLst>
                    <a:ext uri="{9D8B030D-6E8A-4147-A177-3AD203B41FA5}">
                      <a16:colId xmlns:a16="http://schemas.microsoft.com/office/drawing/2014/main" xmlns="" val="1175873745"/>
                    </a:ext>
                  </a:extLst>
                </a:gridCol>
              </a:tblGrid>
              <a:tr h="784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Service Recipient (Student &amp; Teacher)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Service Provider (Admin)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038116"/>
                  </a:ext>
                </a:extLst>
              </a:tr>
              <a:tr h="4645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Online Profile Adding Or Registration  System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Online Profile Adding Or Deleting  System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5384970"/>
                  </a:ext>
                </a:extLst>
              </a:tr>
              <a:tr h="4801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3685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Online Free Registration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Online Profile Detail View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9627764"/>
                  </a:ext>
                </a:extLst>
              </a:tr>
              <a:tr h="464578">
                <a:tc>
                  <a:txBody>
                    <a:bodyPr/>
                    <a:lstStyle/>
                    <a:p>
                      <a:pPr marL="0" marR="0" lvl="0" indent="0" algn="l" defTabSz="4457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73685" algn="l"/>
                        </a:tabLst>
                        <a:defRPr/>
                      </a:pPr>
                      <a:r>
                        <a:rPr lang="en-US" sz="1600" dirty="0" smtClean="0">
                          <a:effectLst/>
                        </a:rPr>
                        <a:t>Online Course Details &amp; Selection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Online Database Management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3849754"/>
                  </a:ext>
                </a:extLst>
              </a:tr>
              <a:tr h="4645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3685" algn="l"/>
                        </a:tabLst>
                      </a:pPr>
                      <a:r>
                        <a:rPr lang="en-US" sz="1800" dirty="0">
                          <a:effectLst/>
                        </a:rPr>
                        <a:t>Online </a:t>
                      </a:r>
                      <a:r>
                        <a:rPr lang="en-US" sz="1800" dirty="0" smtClean="0">
                          <a:effectLst/>
                        </a:rPr>
                        <a:t>Test Participation System (Students)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Online Course Offering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6477569"/>
                  </a:ext>
                </a:extLst>
              </a:tr>
              <a:tr h="4645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3685" algn="l"/>
                        </a:tabLst>
                      </a:pPr>
                      <a:r>
                        <a:rPr lang="en-US" sz="1800" dirty="0">
                          <a:effectLst/>
                        </a:rPr>
                        <a:t>Online </a:t>
                      </a:r>
                      <a:r>
                        <a:rPr lang="en-US" sz="1800" dirty="0" smtClean="0">
                          <a:effectLst/>
                        </a:rPr>
                        <a:t>Notice View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Online </a:t>
                      </a:r>
                      <a:r>
                        <a:rPr lang="en-US" sz="1800" dirty="0" smtClean="0">
                          <a:effectLst/>
                        </a:rPr>
                        <a:t>Notice CRUD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5346107"/>
                  </a:ext>
                </a:extLst>
              </a:tr>
              <a:tr h="4645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3685" algn="l"/>
                        </a:tabLst>
                      </a:pPr>
                      <a:r>
                        <a:rPr lang="en-US" sz="1800" dirty="0">
                          <a:effectLst/>
                        </a:rPr>
                        <a:t>Online Payment </a:t>
                      </a:r>
                      <a:r>
                        <a:rPr lang="en-US" sz="1800" dirty="0" smtClean="0">
                          <a:effectLst/>
                        </a:rPr>
                        <a:t>CRUD System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3685" algn="l"/>
                        </a:tabLst>
                      </a:pPr>
                      <a:r>
                        <a:rPr lang="en-US" sz="1800" dirty="0">
                          <a:effectLst/>
                        </a:rPr>
                        <a:t>Online Payment </a:t>
                      </a:r>
                      <a:r>
                        <a:rPr lang="en-US" sz="1800" dirty="0" smtClean="0">
                          <a:effectLst/>
                        </a:rPr>
                        <a:t>CRUD System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8397801"/>
                  </a:ext>
                </a:extLst>
              </a:tr>
              <a:tr h="4645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  <a:tab pos="273685" algn="l"/>
                        </a:tabLst>
                      </a:pPr>
                      <a:r>
                        <a:rPr lang="en-US" sz="1800" dirty="0">
                          <a:effectLst/>
                        </a:rPr>
                        <a:t>Online Result Published System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Online </a:t>
                      </a:r>
                      <a:r>
                        <a:rPr lang="en-US" sz="1800" dirty="0" smtClean="0">
                          <a:effectLst/>
                        </a:rPr>
                        <a:t>Results </a:t>
                      </a: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9083912"/>
                  </a:ext>
                </a:extLst>
              </a:tr>
              <a:tr h="7924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3685" algn="l"/>
                        </a:tabLst>
                      </a:pPr>
                      <a:r>
                        <a:rPr lang="en-US" sz="1800" dirty="0">
                          <a:effectLst/>
                        </a:rPr>
                        <a:t>Specific User Can Update Or Edit  The Related Data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Specific User Can Update Or Edit  The Related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577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143" y="725226"/>
            <a:ext cx="8075137" cy="79267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 &amp; RESEARCH MILESTONE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74278" y="8393008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18</a:t>
            </a:fld>
            <a:endParaRPr lang="en-US" sz="164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06025"/>
              </p:ext>
            </p:extLst>
          </p:nvPr>
        </p:nvGraphicFramePr>
        <p:xfrm>
          <a:off x="1260585" y="2023231"/>
          <a:ext cx="9708625" cy="498909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03996">
                  <a:extLst>
                    <a:ext uri="{9D8B030D-6E8A-4147-A177-3AD203B41FA5}">
                      <a16:colId xmlns:a16="http://schemas.microsoft.com/office/drawing/2014/main" xmlns="" val="111614035"/>
                    </a:ext>
                  </a:extLst>
                </a:gridCol>
                <a:gridCol w="777255">
                  <a:extLst>
                    <a:ext uri="{9D8B030D-6E8A-4147-A177-3AD203B41FA5}">
                      <a16:colId xmlns:a16="http://schemas.microsoft.com/office/drawing/2014/main" xmlns="" val="3169030447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2807100443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921034987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1725087686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3213416532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2678866565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1805116935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3116133533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3003295401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1223855921"/>
                    </a:ext>
                  </a:extLst>
                </a:gridCol>
                <a:gridCol w="715470">
                  <a:extLst>
                    <a:ext uri="{9D8B030D-6E8A-4147-A177-3AD203B41FA5}">
                      <a16:colId xmlns:a16="http://schemas.microsoft.com/office/drawing/2014/main" xmlns="" val="3234100780"/>
                    </a:ext>
                  </a:extLst>
                </a:gridCol>
                <a:gridCol w="672674">
                  <a:extLst>
                    <a:ext uri="{9D8B030D-6E8A-4147-A177-3AD203B41FA5}">
                      <a16:colId xmlns:a16="http://schemas.microsoft.com/office/drawing/2014/main" xmlns="" val="1519345209"/>
                    </a:ext>
                  </a:extLst>
                </a:gridCol>
              </a:tblGrid>
              <a:tr h="669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Months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July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0456544"/>
                  </a:ext>
                </a:extLst>
              </a:tr>
              <a:tr h="771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Project Phase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948192"/>
                  </a:ext>
                </a:extLst>
              </a:tr>
              <a:tr h="6935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Planning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extLst>
                  <a:ext uri="{0D108BD9-81ED-4DB2-BD59-A6C34878D82A}">
                    <a16:rowId xmlns:a16="http://schemas.microsoft.com/office/drawing/2014/main" xmlns="" val="2250049274"/>
                  </a:ext>
                </a:extLst>
              </a:tr>
              <a:tr h="733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Design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extLst>
                  <a:ext uri="{0D108BD9-81ED-4DB2-BD59-A6C34878D82A}">
                    <a16:rowId xmlns:a16="http://schemas.microsoft.com/office/drawing/2014/main" xmlns="" val="3367786441"/>
                  </a:ext>
                </a:extLst>
              </a:tr>
              <a:tr h="6935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extLst>
                  <a:ext uri="{0D108BD9-81ED-4DB2-BD59-A6C34878D82A}">
                    <a16:rowId xmlns:a16="http://schemas.microsoft.com/office/drawing/2014/main" xmlns="" val="1345767241"/>
                  </a:ext>
                </a:extLst>
              </a:tr>
              <a:tr h="733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extLst>
                  <a:ext uri="{0D108BD9-81ED-4DB2-BD59-A6C34878D82A}">
                    <a16:rowId xmlns:a16="http://schemas.microsoft.com/office/drawing/2014/main" xmlns="" val="3088068842"/>
                  </a:ext>
                </a:extLst>
              </a:tr>
              <a:tr h="6935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Delivery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271" marR="56271" marT="0" marB="0"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230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2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7992" y="402329"/>
            <a:ext cx="7388467" cy="43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2626" b="1" dirty="0" smtClean="0">
                <a:ln>
                  <a:noFill/>
                </a:ln>
                <a:solidFill>
                  <a:srgbClr val="7030A0"/>
                </a:solidFill>
                <a:latin typeface="Cambria Math" panose="02040503050406030204" pitchFamily="18" charset="0"/>
                <a:ea typeface="Carlito"/>
                <a:cs typeface="Carlito"/>
              </a:rPr>
              <a:t>Some Pictures of our project Webpages</a:t>
            </a:r>
            <a:endParaRPr lang="en-US" altLang="en-US" sz="2626" dirty="0">
              <a:ln>
                <a:noFill/>
              </a:ln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80" y="931654"/>
            <a:ext cx="8177841" cy="80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2276388" y="4509993"/>
            <a:ext cx="7109834" cy="475828"/>
          </a:xfrm>
        </p:spPr>
        <p:txBody>
          <a:bodyPr>
            <a:noAutofit/>
          </a:bodyPr>
          <a:lstStyle/>
          <a:p>
            <a:pPr marL="281355" indent="-28135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cap="none" dirty="0" smtClean="0">
                <a:solidFill>
                  <a:srgbClr val="FFFF00"/>
                </a:solidFill>
              </a:rPr>
              <a:t> Conducted through the internet.</a:t>
            </a:r>
            <a:endParaRPr lang="en-GB" sz="2800" cap="none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990" y="8447872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2</a:t>
            </a:fld>
            <a:endParaRPr lang="en-US" sz="1641"/>
          </a:p>
        </p:txBody>
      </p:sp>
      <p:sp>
        <p:nvSpPr>
          <p:cNvPr id="7" name="Rectangle 6"/>
          <p:cNvSpPr/>
          <p:nvPr/>
        </p:nvSpPr>
        <p:spPr>
          <a:xfrm>
            <a:off x="3364695" y="803517"/>
            <a:ext cx="4933220" cy="774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31" b="1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76388" y="5145152"/>
            <a:ext cx="7109834" cy="1177867"/>
          </a:xfrm>
          <a:prstGeom prst="rect">
            <a:avLst/>
          </a:prstGeom>
          <a:effectLst/>
        </p:spPr>
        <p:txBody>
          <a:bodyPr vert="horz" lIns="75028" tIns="37514" rIns="75028" bIns="37514" rtlCol="0" anchor="ctr">
            <a:noAutofit/>
          </a:bodyPr>
          <a:lstStyle>
            <a:lvl1pPr algn="ctr" defTabSz="445770" rtl="0" eaLnBrk="1" latinLnBrk="0" hangingPunct="1">
              <a:spcBef>
                <a:spcPct val="0"/>
              </a:spcBef>
              <a:buNone/>
              <a:defRPr sz="39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1355" indent="-281355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GB" sz="2800" dirty="0" smtClean="0">
                <a:solidFill>
                  <a:srgbClr val="FFFF00"/>
                </a:solidFill>
              </a:rPr>
              <a:t> The </a:t>
            </a:r>
            <a:r>
              <a:rPr lang="en-GB" sz="2800" dirty="0">
                <a:solidFill>
                  <a:srgbClr val="FFFF00"/>
                </a:solidFill>
              </a:rPr>
              <a:t>era of computer</a:t>
            </a:r>
            <a:endParaRPr lang="en-US" sz="2800" dirty="0">
              <a:solidFill>
                <a:srgbClr val="FFFF00"/>
              </a:solidFill>
            </a:endParaRPr>
          </a:p>
          <a:p>
            <a:pPr marL="281355" indent="-281355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FF00"/>
                </a:solidFill>
              </a:rPr>
              <a:t> Monitoring </a:t>
            </a:r>
            <a:r>
              <a:rPr lang="en-US" sz="2800" dirty="0">
                <a:solidFill>
                  <a:srgbClr val="FFFF00"/>
                </a:solidFill>
              </a:rPr>
              <a:t>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2035" y="2641498"/>
            <a:ext cx="98819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1355" indent="-28135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Management philosopher Peter Drucker forecasted: “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Universities won’t survive. The future is outside the traditional campus. Distance learning is coming on fast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.”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84272" y="385077"/>
            <a:ext cx="9318657" cy="43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2626" b="1" dirty="0" smtClean="0">
                <a:ln>
                  <a:noFill/>
                </a:ln>
                <a:solidFill>
                  <a:srgbClr val="7030A0"/>
                </a:solidFill>
                <a:latin typeface="Cambria Math" panose="02040503050406030204" pitchFamily="18" charset="0"/>
                <a:ea typeface="Carlito"/>
                <a:cs typeface="Carlito"/>
              </a:rPr>
              <a:t>Some Pictures of our project Webpages (Continued…….)</a:t>
            </a:r>
            <a:endParaRPr lang="en-US" altLang="en-US" sz="2626" dirty="0">
              <a:ln>
                <a:noFill/>
              </a:ln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75" y="1656271"/>
            <a:ext cx="10205050" cy="5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84272" y="385077"/>
            <a:ext cx="9318657" cy="43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2626" b="1" dirty="0" smtClean="0">
                <a:ln>
                  <a:noFill/>
                </a:ln>
                <a:solidFill>
                  <a:srgbClr val="7030A0"/>
                </a:solidFill>
                <a:latin typeface="Cambria Math" panose="02040503050406030204" pitchFamily="18" charset="0"/>
                <a:ea typeface="Carlito"/>
                <a:cs typeface="Carlito"/>
              </a:rPr>
              <a:t>Some Pictures of our project Webpages (Continued…….)</a:t>
            </a:r>
            <a:endParaRPr lang="en-US" altLang="en-US" sz="2626" dirty="0">
              <a:ln>
                <a:noFill/>
              </a:ln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7" y="1546694"/>
            <a:ext cx="10334446" cy="61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84272" y="385077"/>
            <a:ext cx="9318657" cy="43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2626" b="1" dirty="0" smtClean="0">
                <a:ln>
                  <a:noFill/>
                </a:ln>
                <a:solidFill>
                  <a:srgbClr val="7030A0"/>
                </a:solidFill>
                <a:latin typeface="Cambria Math" panose="02040503050406030204" pitchFamily="18" charset="0"/>
                <a:ea typeface="Carlito"/>
                <a:cs typeface="Carlito"/>
              </a:rPr>
              <a:t>Some Pictures of our project Webpages (Continued…….)</a:t>
            </a:r>
            <a:endParaRPr lang="en-US" altLang="en-US" sz="2626" dirty="0">
              <a:ln>
                <a:noFill/>
              </a:ln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2761"/>
            <a:ext cx="10058400" cy="62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84272" y="850903"/>
            <a:ext cx="9318657" cy="43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2626" b="1" dirty="0" smtClean="0">
                <a:ln>
                  <a:noFill/>
                </a:ln>
                <a:solidFill>
                  <a:srgbClr val="7030A0"/>
                </a:solidFill>
                <a:latin typeface="Cambria Math" panose="02040503050406030204" pitchFamily="18" charset="0"/>
                <a:ea typeface="Carlito"/>
                <a:cs typeface="Carlito"/>
              </a:rPr>
              <a:t>Some Pictures of our project Webpages (Continued…….)</a:t>
            </a:r>
            <a:endParaRPr lang="en-US" altLang="en-US" sz="2626" dirty="0">
              <a:ln>
                <a:noFill/>
              </a:ln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" y="2002631"/>
            <a:ext cx="10386204" cy="51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648" y="827200"/>
            <a:ext cx="4437506" cy="63833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62412" y="2719146"/>
            <a:ext cx="9883540" cy="3121785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FF00"/>
                </a:solidFill>
              </a:rPr>
              <a:t> The </a:t>
            </a:r>
            <a:r>
              <a:rPr lang="en-US" sz="3200" dirty="0">
                <a:solidFill>
                  <a:srgbClr val="FFFF00"/>
                </a:solidFill>
              </a:rPr>
              <a:t>system provide facility to conduct online examination work wide.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FF00"/>
                </a:solidFill>
              </a:rPr>
              <a:t> It </a:t>
            </a:r>
            <a:r>
              <a:rPr lang="en-US" sz="3200" dirty="0">
                <a:solidFill>
                  <a:srgbClr val="FFFF00"/>
                </a:solidFill>
              </a:rPr>
              <a:t>is automatically generated by the server.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FF00"/>
                </a:solidFill>
              </a:rPr>
              <a:t> The </a:t>
            </a:r>
            <a:r>
              <a:rPr lang="en-US" sz="3200" dirty="0">
                <a:solidFill>
                  <a:srgbClr val="FFFF00"/>
                </a:solidFill>
              </a:rPr>
              <a:t>system is operate at a high level of efficiency.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z="1641"/>
              <a:t>24</a:t>
            </a:fld>
            <a:endParaRPr lang="en-US" sz="1641" dirty="0"/>
          </a:p>
        </p:txBody>
      </p:sp>
    </p:spTree>
    <p:extLst>
      <p:ext uri="{BB962C8B-B14F-4D97-AF65-F5344CB8AC3E}">
        <p14:creationId xmlns:p14="http://schemas.microsoft.com/office/powerpoint/2010/main" val="13649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445" y="3428775"/>
            <a:ext cx="8014969" cy="1472410"/>
          </a:xfrm>
        </p:spPr>
        <p:txBody>
          <a:bodyPr>
            <a:normAutofit/>
          </a:bodyPr>
          <a:lstStyle/>
          <a:p>
            <a:pPr algn="ctr"/>
            <a:r>
              <a:rPr lang="en-US" sz="7877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z="1641"/>
              <a:t>25</a:t>
            </a:fld>
            <a:endParaRPr lang="en-US" sz="1641" dirty="0"/>
          </a:p>
        </p:txBody>
      </p:sp>
    </p:spTree>
    <p:extLst>
      <p:ext uri="{BB962C8B-B14F-4D97-AF65-F5344CB8AC3E}">
        <p14:creationId xmlns:p14="http://schemas.microsoft.com/office/powerpoint/2010/main" val="184771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1105" y="8432582"/>
            <a:ext cx="440934" cy="319563"/>
          </a:xfrm>
        </p:spPr>
        <p:txBody>
          <a:bodyPr/>
          <a:lstStyle/>
          <a:p>
            <a:fld id="{7ED81E41-7DBC-4441-BD6B-8ED9BE938D9A}" type="slidenum">
              <a:rPr lang="en-US" sz="1641"/>
              <a:t>3</a:t>
            </a:fld>
            <a:endParaRPr lang="en-US" sz="1641" dirty="0"/>
          </a:p>
        </p:txBody>
      </p:sp>
      <p:sp>
        <p:nvSpPr>
          <p:cNvPr id="5" name="Rectangle 4"/>
          <p:cNvSpPr/>
          <p:nvPr/>
        </p:nvSpPr>
        <p:spPr>
          <a:xfrm>
            <a:off x="2150099" y="853676"/>
            <a:ext cx="7587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STUDY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5548" y="2478896"/>
            <a:ext cx="91760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1355" indent="-28135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n w="0">
                  <a:noFill/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Many different researches have focused on the subject of an Online Courses &amp; Examination system these work can be represented as following: </a:t>
            </a:r>
          </a:p>
          <a:p>
            <a:pPr marL="609603" lvl="1" indent="-32434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n w="0">
                  <a:noFill/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SIETTE (2005)</a:t>
            </a:r>
          </a:p>
          <a:p>
            <a:pPr marL="609603" lvl="1" indent="-32434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n w="0">
                  <a:noFill/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EMS (2010)</a:t>
            </a:r>
            <a:endParaRPr lang="en-US" sz="2400" dirty="0">
              <a:ln w="0">
                <a:noFill/>
              </a:ln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3" lvl="1" indent="-32434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n w="0">
                  <a:noFill/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CBTS (2013)</a:t>
            </a:r>
          </a:p>
        </p:txBody>
      </p:sp>
    </p:spTree>
    <p:extLst>
      <p:ext uri="{BB962C8B-B14F-4D97-AF65-F5344CB8AC3E}">
        <p14:creationId xmlns:p14="http://schemas.microsoft.com/office/powerpoint/2010/main" val="30621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8067" y="1112898"/>
            <a:ext cx="6212895" cy="65398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9414" y="8338144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4</a:t>
            </a:fld>
            <a:endParaRPr lang="en-US" sz="1641" dirty="0"/>
          </a:p>
        </p:txBody>
      </p:sp>
      <p:sp>
        <p:nvSpPr>
          <p:cNvPr id="5" name="Rectangle 4"/>
          <p:cNvSpPr/>
          <p:nvPr/>
        </p:nvSpPr>
        <p:spPr>
          <a:xfrm>
            <a:off x="4010147" y="2139721"/>
            <a:ext cx="449377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653" indent="-38165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Wastage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of Time</a:t>
            </a:r>
          </a:p>
          <a:p>
            <a:pPr marL="381653" indent="-38165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Insecurity</a:t>
            </a:r>
          </a:p>
          <a:p>
            <a:pPr marL="381653" indent="-38165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Payments System</a:t>
            </a:r>
          </a:p>
          <a:p>
            <a:pPr marL="375140" indent="-37514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Quick Test System</a:t>
            </a:r>
          </a:p>
          <a:p>
            <a:pPr marL="375140" indent="-37514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Result Publishing System</a:t>
            </a:r>
          </a:p>
        </p:txBody>
      </p:sp>
    </p:spTree>
    <p:extLst>
      <p:ext uri="{BB962C8B-B14F-4D97-AF65-F5344CB8AC3E}">
        <p14:creationId xmlns:p14="http://schemas.microsoft.com/office/powerpoint/2010/main" val="5051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1767" y="810874"/>
            <a:ext cx="3125741" cy="959481"/>
          </a:xfrm>
        </p:spPr>
        <p:txBody>
          <a:bodyPr>
            <a:noAutofit/>
          </a:bodyPr>
          <a:lstStyle/>
          <a:p>
            <a:pPr algn="ctr"/>
            <a:r>
              <a:rPr lang="en-US" sz="4800" b="1" cap="none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Objective</a:t>
            </a:r>
            <a:endParaRPr lang="en-US" sz="4000" b="1" cap="none" dirty="0">
              <a:solidFill>
                <a:srgbClr val="002060"/>
              </a:solidFill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E41-7DBC-4441-BD6B-8ED9BE938D9A}" type="slidenum">
              <a:rPr lang="en-US" sz="1641"/>
              <a:t>5</a:t>
            </a:fld>
            <a:endParaRPr lang="en-US" sz="164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14375" y="2718817"/>
            <a:ext cx="9423818" cy="2226642"/>
          </a:xfrm>
          <a:prstGeom prst="rect">
            <a:avLst/>
          </a:prstGeom>
          <a:effectLst/>
        </p:spPr>
        <p:txBody>
          <a:bodyPr vert="horz" lIns="75028" tIns="37514" rIns="75028" bIns="37514" rtlCol="0" anchor="ctr">
            <a:noAutofit/>
          </a:bodyPr>
          <a:lstStyle>
            <a:lvl1pPr algn="ctr" defTabSz="445770" rtl="0" eaLnBrk="1" latinLnBrk="0" hangingPunct="1">
              <a:spcBef>
                <a:spcPct val="0"/>
              </a:spcBef>
              <a:buNone/>
              <a:defRPr sz="39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75140" indent="-375140"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Devanagari" pitchFamily="18" charset="0"/>
                <a:cs typeface="Adobe Devanagari" pitchFamily="18" charset="0"/>
              </a:rPr>
              <a:t>Objective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Devanagari" pitchFamily="18" charset="0"/>
                <a:cs typeface="Adobe Devanagari" pitchFamily="18" charset="0"/>
              </a:rPr>
              <a:t>of this initiative is to design, develop and implement a citizen centric and national impacted delivery Platform for all 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Devanagari" pitchFamily="18" charset="0"/>
                <a:cs typeface="Adobe Devanagari" pitchFamily="18" charset="0"/>
              </a:rPr>
              <a:t>Students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Devanagari" pitchFamily="18" charset="0"/>
                <a:cs typeface="Adobe Devanagari" pitchFamily="18" charset="0"/>
              </a:rPr>
              <a:t>and</a:t>
            </a:r>
            <a:r>
              <a:rPr lang="bn-BD" sz="32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Devanagari" pitchFamily="18" charset="0"/>
              </a:rPr>
              <a:t> </a:t>
            </a: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Devanagari" pitchFamily="18" charset="0"/>
                <a:cs typeface="Adobe Devanagari" pitchFamily="18" charset="0"/>
              </a:rPr>
              <a:t>Teachers</a:t>
            </a:r>
            <a:r>
              <a:rPr lang="bn-BD" sz="32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Devanagari" pitchFamily="18" charset="0"/>
              </a:rPr>
              <a:t>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Devanagari" pitchFamily="18" charset="0"/>
                <a:cs typeface="Adobe Devanagari" pitchFamily="18" charset="0"/>
              </a:rPr>
              <a:t>to ensure accountability &amp; satisfactory services.</a:t>
            </a:r>
          </a:p>
        </p:txBody>
      </p:sp>
    </p:spTree>
    <p:extLst>
      <p:ext uri="{BB962C8B-B14F-4D97-AF65-F5344CB8AC3E}">
        <p14:creationId xmlns:p14="http://schemas.microsoft.com/office/powerpoint/2010/main" val="76636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084" y="528567"/>
            <a:ext cx="5458165" cy="67376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METHODOLOGY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86891" y="8336984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6</a:t>
            </a:fld>
            <a:endParaRPr lang="en-US" sz="1641" dirty="0"/>
          </a:p>
        </p:txBody>
      </p:sp>
      <p:sp>
        <p:nvSpPr>
          <p:cNvPr id="6" name="Rectangle 5"/>
          <p:cNvSpPr/>
          <p:nvPr/>
        </p:nvSpPr>
        <p:spPr>
          <a:xfrm>
            <a:off x="3993742" y="1460160"/>
            <a:ext cx="3899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140" indent="-37514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00FF"/>
                </a:solidFill>
              </a:rPr>
              <a:t>Agile </a:t>
            </a:r>
            <a:r>
              <a:rPr lang="en-US" sz="3200" dirty="0">
                <a:solidFill>
                  <a:srgbClr val="0000FF"/>
                </a:solidFill>
              </a:rPr>
              <a:t>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9701" y="2347784"/>
            <a:ext cx="7067798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2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728" y="426477"/>
            <a:ext cx="8439745" cy="117503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Why do we use </a:t>
            </a:r>
            <a:r>
              <a:rPr lang="en-US" sz="4000" b="1" dirty="0" smtClean="0">
                <a:solidFill>
                  <a:srgbClr val="002060"/>
                </a:solidFill>
              </a:rPr>
              <a:t>AGILE</a:t>
            </a:r>
            <a:r>
              <a:rPr lang="en-US" sz="4000" dirty="0"/>
              <a:t> </a:t>
            </a:r>
            <a:r>
              <a:rPr lang="en-US" sz="4000" b="1" dirty="0" smtClean="0">
                <a:solidFill>
                  <a:srgbClr val="002060"/>
                </a:solidFill>
              </a:rPr>
              <a:t>model</a:t>
            </a:r>
            <a:r>
              <a:rPr lang="en-US" sz="4000" b="1" dirty="0">
                <a:solidFill>
                  <a:srgbClr val="002060"/>
                </a:solidFill>
              </a:rPr>
              <a:t>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33799" y="1518249"/>
            <a:ext cx="9419603" cy="6240131"/>
          </a:xfrm>
        </p:spPr>
        <p:txBody>
          <a:bodyPr>
            <a:noAutofit/>
          </a:bodyPr>
          <a:lstStyle/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</a:rPr>
              <a:t>More adaptability (and less risk</a:t>
            </a:r>
            <a:r>
              <a:rPr lang="en-US" sz="2400" dirty="0" smtClean="0">
                <a:solidFill>
                  <a:srgbClr val="FFFF00"/>
                </a:solidFill>
              </a:rPr>
              <a:t>) </a:t>
            </a:r>
            <a:endParaRPr lang="en-US" sz="2400" dirty="0">
              <a:solidFill>
                <a:srgbClr val="FFFF00"/>
              </a:solidFill>
            </a:endParaRP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Greater </a:t>
            </a:r>
            <a:r>
              <a:rPr lang="en-US" sz="2400" dirty="0">
                <a:solidFill>
                  <a:srgbClr val="FFFF00"/>
                </a:solidFill>
              </a:rPr>
              <a:t>customer </a:t>
            </a:r>
            <a:r>
              <a:rPr lang="en-US" sz="2400" dirty="0" smtClean="0">
                <a:solidFill>
                  <a:srgbClr val="FFFF00"/>
                </a:solidFill>
              </a:rPr>
              <a:t>satisfaction</a:t>
            </a: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Happier teams</a:t>
            </a: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Face-to-face </a:t>
            </a:r>
            <a:r>
              <a:rPr lang="en-US" sz="2400" dirty="0">
                <a:solidFill>
                  <a:srgbClr val="FFFF00"/>
                </a:solidFill>
              </a:rPr>
              <a:t>conversation with team members and customers 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Focuses </a:t>
            </a:r>
            <a:r>
              <a:rPr lang="en-US" sz="2400" dirty="0">
                <a:solidFill>
                  <a:srgbClr val="FFFF00"/>
                </a:solidFill>
              </a:rPr>
              <a:t>on technical excellence and good design 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Fast </a:t>
            </a:r>
            <a:r>
              <a:rPr lang="en-US" sz="2400" dirty="0">
                <a:solidFill>
                  <a:srgbClr val="FFFF00"/>
                </a:solidFill>
              </a:rPr>
              <a:t>and continuous development  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Enables </a:t>
            </a:r>
            <a:r>
              <a:rPr lang="en-US" sz="2400" dirty="0">
                <a:solidFill>
                  <a:srgbClr val="FFFF00"/>
                </a:solidFill>
              </a:rPr>
              <a:t>collaboration and interaction between client and project team  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Faster </a:t>
            </a:r>
            <a:r>
              <a:rPr lang="en-US" sz="2400" dirty="0">
                <a:solidFill>
                  <a:srgbClr val="FFFF00"/>
                </a:solidFill>
              </a:rPr>
              <a:t>feedback from customers or end-users 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Quick </a:t>
            </a:r>
            <a:r>
              <a:rPr lang="en-US" sz="2400" dirty="0">
                <a:solidFill>
                  <a:srgbClr val="FFFF00"/>
                </a:solidFill>
              </a:rPr>
              <a:t>identification and elimination of errors found in the code  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Quick </a:t>
            </a:r>
            <a:r>
              <a:rPr lang="en-US" sz="2400" dirty="0">
                <a:solidFill>
                  <a:srgbClr val="FFFF00"/>
                </a:solidFill>
              </a:rPr>
              <a:t>delivery of products  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281355" indent="-28135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</a:rPr>
              <a:t>Easy </a:t>
            </a:r>
            <a:r>
              <a:rPr lang="en-US" sz="2400" dirty="0">
                <a:solidFill>
                  <a:srgbClr val="FFFF00"/>
                </a:solidFill>
              </a:rPr>
              <a:t>to manage with more flexibility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19414" y="8411296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7</a:t>
            </a:fld>
            <a:endParaRPr lang="en-US" sz="1641" dirty="0"/>
          </a:p>
        </p:txBody>
      </p:sp>
    </p:spTree>
    <p:extLst>
      <p:ext uri="{BB962C8B-B14F-4D97-AF65-F5344CB8AC3E}">
        <p14:creationId xmlns:p14="http://schemas.microsoft.com/office/powerpoint/2010/main" val="107347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66678" y="3494400"/>
            <a:ext cx="1876616" cy="96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3200" b="1" dirty="0">
                <a:ln>
                  <a:noFill/>
                </a:ln>
                <a:solidFill>
                  <a:srgbClr val="FFFF00"/>
                </a:solidFill>
                <a:latin typeface="Cambria Math" panose="02040503050406030204" pitchFamily="18" charset="0"/>
                <a:ea typeface="Carlito"/>
                <a:cs typeface="Carlito"/>
              </a:rPr>
              <a:t>Use Case </a:t>
            </a:r>
            <a:br>
              <a:rPr lang="en-US" altLang="en-US" sz="3200" b="1" dirty="0">
                <a:ln>
                  <a:noFill/>
                </a:ln>
                <a:solidFill>
                  <a:srgbClr val="FFFF00"/>
                </a:solidFill>
                <a:latin typeface="Cambria Math" panose="02040503050406030204" pitchFamily="18" charset="0"/>
                <a:ea typeface="Carlito"/>
                <a:cs typeface="Carlito"/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FFFF00"/>
                </a:solidFill>
                <a:latin typeface="Cambria Math" panose="02040503050406030204" pitchFamily="18" charset="0"/>
                <a:ea typeface="Carlito"/>
                <a:cs typeface="Carlito"/>
              </a:rPr>
              <a:t>Diagram</a:t>
            </a:r>
            <a:endParaRPr lang="en-US" altLang="en-US" sz="3200" dirty="0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47430" y="8228416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8</a:t>
            </a:fld>
            <a:endParaRPr lang="en-US" sz="164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16" y="139887"/>
            <a:ext cx="7448104" cy="87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95116" y="416713"/>
            <a:ext cx="4433316" cy="51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028" tIns="37514" rIns="75028" bIns="37514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0280"/>
            <a:r>
              <a:rPr lang="en-US" altLang="en-US" sz="3200" b="1" dirty="0" smtClean="0">
                <a:ln>
                  <a:noFill/>
                </a:ln>
                <a:solidFill>
                  <a:srgbClr val="FFFF00"/>
                </a:solidFill>
                <a:latin typeface="Cambria Math" panose="02040503050406030204" pitchFamily="18" charset="0"/>
                <a:ea typeface="Carlito"/>
                <a:cs typeface="Carlito"/>
              </a:rPr>
              <a:t>Sequence Diagram</a:t>
            </a:r>
            <a:endParaRPr lang="en-US" altLang="en-US" sz="3200" dirty="0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84006" y="8502736"/>
            <a:ext cx="751812" cy="486833"/>
          </a:xfrm>
        </p:spPr>
        <p:txBody>
          <a:bodyPr/>
          <a:lstStyle/>
          <a:p>
            <a:fld id="{7ED81E41-7DBC-4441-BD6B-8ED9BE938D9A}" type="slidenum">
              <a:rPr lang="en-US" sz="1641"/>
              <a:t>9</a:t>
            </a:fld>
            <a:endParaRPr lang="en-US" sz="164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74" y="1224832"/>
            <a:ext cx="10287000" cy="71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1434</TotalTime>
  <Words>417</Words>
  <Application>Microsoft Office PowerPoint</Application>
  <PresentationFormat>Custom</PresentationFormat>
  <Paragraphs>174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Circuit</vt:lpstr>
      <vt:lpstr>ONLINE COURSES AND  EXAMINATION MANAGEMENT [E-Master Web]</vt:lpstr>
      <vt:lpstr> Conducted through the internet.</vt:lpstr>
      <vt:lpstr>PowerPoint Presentation</vt:lpstr>
      <vt:lpstr>PROBLEM STATEMENT</vt:lpstr>
      <vt:lpstr>Objective</vt:lpstr>
      <vt:lpstr>METHODOLOGY</vt:lpstr>
      <vt:lpstr>Why do we use AGILE model? </vt:lpstr>
      <vt:lpstr>Use Case  Diagram</vt:lpstr>
      <vt:lpstr>Sequence Diagram</vt:lpstr>
      <vt:lpstr>Data Flow Diagram</vt:lpstr>
      <vt:lpstr>E-R  Diagram</vt:lpstr>
      <vt:lpstr>Class Diagram</vt:lpstr>
      <vt:lpstr>Some Pictures of Database Table</vt:lpstr>
      <vt:lpstr>Some Pictures of Database Table (Continued……)</vt:lpstr>
      <vt:lpstr>Some Pictures of Database Table (Continued……)</vt:lpstr>
      <vt:lpstr>Some Pictures of Database Table (Continued……)</vt:lpstr>
      <vt:lpstr>Expected Outcome</vt:lpstr>
      <vt:lpstr>GANTT CHART &amp; RESEARCH MILESTONE</vt:lpstr>
      <vt:lpstr>Some Pictures of our project Webpages</vt:lpstr>
      <vt:lpstr>Some Pictures of our project Webpages (Continued…….)</vt:lpstr>
      <vt:lpstr>Some Pictures of our project Webpages (Continued…….)</vt:lpstr>
      <vt:lpstr>Some Pictures of our project Webpages (Continued…….)</vt:lpstr>
      <vt:lpstr>Some Pictures of our project Webpages (Continued…….)</vt:lpstr>
      <vt:lpstr>Conclusion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179</cp:revision>
  <dcterms:created xsi:type="dcterms:W3CDTF">2021-04-12T10:43:24Z</dcterms:created>
  <dcterms:modified xsi:type="dcterms:W3CDTF">2022-01-07T16:26:56Z</dcterms:modified>
</cp:coreProperties>
</file>