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Comfortaa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F764C-1759-4180-A7D1-443ED92CAEE9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AC2D586-634E-41F1-A713-D26B0A7DA6F5}">
      <dgm:prSet phldrT="[Текст]"/>
      <dgm:spPr/>
      <dgm:t>
        <a:bodyPr/>
        <a:lstStyle/>
        <a:p>
          <a:r>
            <a:rPr lang="uk-UA" dirty="0" smtClean="0"/>
            <a:t>І етап</a:t>
          </a:r>
          <a:endParaRPr lang="ru-RU" dirty="0"/>
        </a:p>
      </dgm:t>
    </dgm:pt>
    <dgm:pt modelId="{DC132064-6084-477E-B45B-C06E2059A7C9}" type="parTrans" cxnId="{84FF51CE-5042-48EC-9E3A-947334957C8C}">
      <dgm:prSet/>
      <dgm:spPr/>
      <dgm:t>
        <a:bodyPr/>
        <a:lstStyle/>
        <a:p>
          <a:endParaRPr lang="ru-RU"/>
        </a:p>
      </dgm:t>
    </dgm:pt>
    <dgm:pt modelId="{E2612CAA-728A-45C7-90D4-2349891A4A07}" type="sibTrans" cxnId="{84FF51CE-5042-48EC-9E3A-947334957C8C}">
      <dgm:prSet/>
      <dgm:spPr/>
      <dgm:t>
        <a:bodyPr/>
        <a:lstStyle/>
        <a:p>
          <a:endParaRPr lang="ru-RU"/>
        </a:p>
      </dgm:t>
    </dgm:pt>
    <dgm:pt modelId="{6C9C5DEA-4972-4A13-B116-30FC57AC1A75}">
      <dgm:prSet phldrT="[Текст]"/>
      <dgm:spPr/>
      <dgm:t>
        <a:bodyPr/>
        <a:lstStyle/>
        <a:p>
          <a:r>
            <a:rPr lang="uk-UA" dirty="0" smtClean="0"/>
            <a:t>побудувати розподіл ймовірностей для кожної пари багатовимірних об’єктів, таким чином, що схожі об’єкти мають високу вірогідність бути згрупованими, а несхожі – малу</a:t>
          </a:r>
          <a:endParaRPr lang="ru-RU" dirty="0"/>
        </a:p>
      </dgm:t>
    </dgm:pt>
    <dgm:pt modelId="{227D5819-D83D-419D-99C3-53EFC0DDD7E8}" type="parTrans" cxnId="{F0234952-5637-4CFB-9281-DEE02A3F6B31}">
      <dgm:prSet/>
      <dgm:spPr/>
      <dgm:t>
        <a:bodyPr/>
        <a:lstStyle/>
        <a:p>
          <a:endParaRPr lang="ru-RU"/>
        </a:p>
      </dgm:t>
    </dgm:pt>
    <dgm:pt modelId="{F91E9AA6-35DE-4C09-BB19-3B8B2FCEDB1B}" type="sibTrans" cxnId="{F0234952-5637-4CFB-9281-DEE02A3F6B31}">
      <dgm:prSet/>
      <dgm:spPr/>
      <dgm:t>
        <a:bodyPr/>
        <a:lstStyle/>
        <a:p>
          <a:endParaRPr lang="ru-RU"/>
        </a:p>
      </dgm:t>
    </dgm:pt>
    <dgm:pt modelId="{E1E2136C-F888-4615-93F2-5A43D6F17EC4}">
      <dgm:prSet phldrT="[Текст]"/>
      <dgm:spPr/>
      <dgm:t>
        <a:bodyPr/>
        <a:lstStyle/>
        <a:p>
          <a:r>
            <a:rPr lang="uk-UA" dirty="0" smtClean="0"/>
            <a:t>ІІ етап</a:t>
          </a:r>
          <a:endParaRPr lang="ru-RU" dirty="0"/>
        </a:p>
      </dgm:t>
    </dgm:pt>
    <dgm:pt modelId="{92BE3C53-6795-49C0-A737-4E6426C4C6B9}" type="parTrans" cxnId="{372795FE-AA02-4B84-9230-7BE86DFF5701}">
      <dgm:prSet/>
      <dgm:spPr/>
      <dgm:t>
        <a:bodyPr/>
        <a:lstStyle/>
        <a:p>
          <a:endParaRPr lang="ru-RU"/>
        </a:p>
      </dgm:t>
    </dgm:pt>
    <dgm:pt modelId="{D8A6F4D4-01D9-42A0-9783-BA51D2E69F92}" type="sibTrans" cxnId="{372795FE-AA02-4B84-9230-7BE86DFF5701}">
      <dgm:prSet/>
      <dgm:spPr/>
      <dgm:t>
        <a:bodyPr/>
        <a:lstStyle/>
        <a:p>
          <a:endParaRPr lang="ru-RU"/>
        </a:p>
      </dgm:t>
    </dgm:pt>
    <dgm:pt modelId="{4673D187-A0D8-4E65-B680-53AEE461E5AF}">
      <dgm:prSet phldrT="[Текст]"/>
      <dgm:spPr/>
      <dgm:t>
        <a:bodyPr/>
        <a:lstStyle/>
        <a:p>
          <a:r>
            <a:rPr lang="uk-UA" dirty="0" smtClean="0"/>
            <a:t>будують подібний розподіл ймовірностей на відповідній низько вимірній мапі, а між самими розподілами мінімізується Відстань Кульбака — </a:t>
          </a:r>
          <a:r>
            <a:rPr lang="uk-UA" dirty="0" err="1" smtClean="0"/>
            <a:t>Лейблера</a:t>
          </a:r>
          <a:r>
            <a:rPr lang="uk-UA" dirty="0" smtClean="0"/>
            <a:t>, враховуючи місцезнаходження точок.</a:t>
          </a:r>
          <a:endParaRPr lang="ru-RU" dirty="0"/>
        </a:p>
      </dgm:t>
    </dgm:pt>
    <dgm:pt modelId="{D29AF4F9-1917-403A-A599-07FA329852EA}" type="parTrans" cxnId="{2D4F8F93-40FD-4C3B-AFC7-8CF8F37247F9}">
      <dgm:prSet/>
      <dgm:spPr/>
      <dgm:t>
        <a:bodyPr/>
        <a:lstStyle/>
        <a:p>
          <a:endParaRPr lang="ru-RU"/>
        </a:p>
      </dgm:t>
    </dgm:pt>
    <dgm:pt modelId="{BE9BA049-C433-44CB-8198-7265834A9B10}" type="sibTrans" cxnId="{2D4F8F93-40FD-4C3B-AFC7-8CF8F37247F9}">
      <dgm:prSet/>
      <dgm:spPr/>
      <dgm:t>
        <a:bodyPr/>
        <a:lstStyle/>
        <a:p>
          <a:endParaRPr lang="ru-RU"/>
        </a:p>
      </dgm:t>
    </dgm:pt>
    <dgm:pt modelId="{6F4A4610-22C5-4C3F-9DA8-9F32F6298E13}" type="pres">
      <dgm:prSet presAssocID="{489F764C-1759-4180-A7D1-443ED92CAEE9}" presName="linearFlow" presStyleCnt="0">
        <dgm:presLayoutVars>
          <dgm:dir/>
          <dgm:animLvl val="lvl"/>
          <dgm:resizeHandles val="exact"/>
        </dgm:presLayoutVars>
      </dgm:prSet>
      <dgm:spPr/>
    </dgm:pt>
    <dgm:pt modelId="{499392B3-A21D-4ED6-B6FE-033D0F26F670}" type="pres">
      <dgm:prSet presAssocID="{9AC2D586-634E-41F1-A713-D26B0A7DA6F5}" presName="composite" presStyleCnt="0"/>
      <dgm:spPr/>
    </dgm:pt>
    <dgm:pt modelId="{5933134E-A2F0-4F87-88DC-23710873E8F2}" type="pres">
      <dgm:prSet presAssocID="{9AC2D586-634E-41F1-A713-D26B0A7DA6F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C3B78E8-3B6D-4A34-AA8B-4232B406D162}" type="pres">
      <dgm:prSet presAssocID="{9AC2D586-634E-41F1-A713-D26B0A7DA6F5}" presName="parSh" presStyleLbl="node1" presStyleIdx="0" presStyleCnt="2"/>
      <dgm:spPr/>
    </dgm:pt>
    <dgm:pt modelId="{88B4844E-2CAD-4E88-B07A-4E858F7EF1C6}" type="pres">
      <dgm:prSet presAssocID="{9AC2D586-634E-41F1-A713-D26B0A7DA6F5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FDE0F8-92A6-4F86-BFFE-406561E30C19}" type="pres">
      <dgm:prSet presAssocID="{E2612CAA-728A-45C7-90D4-2349891A4A07}" presName="sibTrans" presStyleLbl="sibTrans2D1" presStyleIdx="0" presStyleCnt="1"/>
      <dgm:spPr/>
    </dgm:pt>
    <dgm:pt modelId="{A6B2443C-FA4F-4C46-AE04-C9D8EDC63FBE}" type="pres">
      <dgm:prSet presAssocID="{E2612CAA-728A-45C7-90D4-2349891A4A07}" presName="connTx" presStyleLbl="sibTrans2D1" presStyleIdx="0" presStyleCnt="1"/>
      <dgm:spPr/>
    </dgm:pt>
    <dgm:pt modelId="{2670ABF4-8B3D-4F67-9A74-0AC817551CAE}" type="pres">
      <dgm:prSet presAssocID="{E1E2136C-F888-4615-93F2-5A43D6F17EC4}" presName="composite" presStyleCnt="0"/>
      <dgm:spPr/>
    </dgm:pt>
    <dgm:pt modelId="{623BCC3B-D7CE-4602-A819-FCCE847444F8}" type="pres">
      <dgm:prSet presAssocID="{E1E2136C-F888-4615-93F2-5A43D6F17EC4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D3B69B9-184C-45C6-BF29-7D4BB0AE6DDC}" type="pres">
      <dgm:prSet presAssocID="{E1E2136C-F888-4615-93F2-5A43D6F17EC4}" presName="parSh" presStyleLbl="node1" presStyleIdx="1" presStyleCnt="2"/>
      <dgm:spPr/>
    </dgm:pt>
    <dgm:pt modelId="{4E754073-498C-49FD-9D27-D268B24A99AD}" type="pres">
      <dgm:prSet presAssocID="{E1E2136C-F888-4615-93F2-5A43D6F17EC4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BB98CB8-910A-4523-B875-27E310B637A5}" type="presOf" srcId="{E1E2136C-F888-4615-93F2-5A43D6F17EC4}" destId="{623BCC3B-D7CE-4602-A819-FCCE847444F8}" srcOrd="0" destOrd="0" presId="urn:microsoft.com/office/officeart/2005/8/layout/process3"/>
    <dgm:cxn modelId="{F0234952-5637-4CFB-9281-DEE02A3F6B31}" srcId="{9AC2D586-634E-41F1-A713-D26B0A7DA6F5}" destId="{6C9C5DEA-4972-4A13-B116-30FC57AC1A75}" srcOrd="0" destOrd="0" parTransId="{227D5819-D83D-419D-99C3-53EFC0DDD7E8}" sibTransId="{F91E9AA6-35DE-4C09-BB19-3B8B2FCEDB1B}"/>
    <dgm:cxn modelId="{DB83A2E1-B0E2-4292-BBD6-BCEA80005DAA}" type="presOf" srcId="{9AC2D586-634E-41F1-A713-D26B0A7DA6F5}" destId="{5933134E-A2F0-4F87-88DC-23710873E8F2}" srcOrd="0" destOrd="0" presId="urn:microsoft.com/office/officeart/2005/8/layout/process3"/>
    <dgm:cxn modelId="{5A92A14E-B45F-4273-B69A-634C8CEF1E95}" type="presOf" srcId="{9AC2D586-634E-41F1-A713-D26B0A7DA6F5}" destId="{DC3B78E8-3B6D-4A34-AA8B-4232B406D162}" srcOrd="1" destOrd="0" presId="urn:microsoft.com/office/officeart/2005/8/layout/process3"/>
    <dgm:cxn modelId="{84FF51CE-5042-48EC-9E3A-947334957C8C}" srcId="{489F764C-1759-4180-A7D1-443ED92CAEE9}" destId="{9AC2D586-634E-41F1-A713-D26B0A7DA6F5}" srcOrd="0" destOrd="0" parTransId="{DC132064-6084-477E-B45B-C06E2059A7C9}" sibTransId="{E2612CAA-728A-45C7-90D4-2349891A4A07}"/>
    <dgm:cxn modelId="{F25BF7B8-B5FC-4FC4-89CB-234203D80724}" type="presOf" srcId="{4673D187-A0D8-4E65-B680-53AEE461E5AF}" destId="{4E754073-498C-49FD-9D27-D268B24A99AD}" srcOrd="0" destOrd="0" presId="urn:microsoft.com/office/officeart/2005/8/layout/process3"/>
    <dgm:cxn modelId="{372795FE-AA02-4B84-9230-7BE86DFF5701}" srcId="{489F764C-1759-4180-A7D1-443ED92CAEE9}" destId="{E1E2136C-F888-4615-93F2-5A43D6F17EC4}" srcOrd="1" destOrd="0" parTransId="{92BE3C53-6795-49C0-A737-4E6426C4C6B9}" sibTransId="{D8A6F4D4-01D9-42A0-9783-BA51D2E69F92}"/>
    <dgm:cxn modelId="{28F3EDE2-AD8A-4311-9B03-BC758183CD2D}" type="presOf" srcId="{6C9C5DEA-4972-4A13-B116-30FC57AC1A75}" destId="{88B4844E-2CAD-4E88-B07A-4E858F7EF1C6}" srcOrd="0" destOrd="0" presId="urn:microsoft.com/office/officeart/2005/8/layout/process3"/>
    <dgm:cxn modelId="{A2166BEC-C06A-47E8-9BFD-D1285F871A2D}" type="presOf" srcId="{489F764C-1759-4180-A7D1-443ED92CAEE9}" destId="{6F4A4610-22C5-4C3F-9DA8-9F32F6298E13}" srcOrd="0" destOrd="0" presId="urn:microsoft.com/office/officeart/2005/8/layout/process3"/>
    <dgm:cxn modelId="{B0B93B75-CBA0-4E21-A7DF-CB5052182865}" type="presOf" srcId="{E2612CAA-728A-45C7-90D4-2349891A4A07}" destId="{A6B2443C-FA4F-4C46-AE04-C9D8EDC63FBE}" srcOrd="1" destOrd="0" presId="urn:microsoft.com/office/officeart/2005/8/layout/process3"/>
    <dgm:cxn modelId="{2D4F8F93-40FD-4C3B-AFC7-8CF8F37247F9}" srcId="{E1E2136C-F888-4615-93F2-5A43D6F17EC4}" destId="{4673D187-A0D8-4E65-B680-53AEE461E5AF}" srcOrd="0" destOrd="0" parTransId="{D29AF4F9-1917-403A-A599-07FA329852EA}" sibTransId="{BE9BA049-C433-44CB-8198-7265834A9B10}"/>
    <dgm:cxn modelId="{0866BC44-B42D-4ABE-8086-A51A77BFC895}" type="presOf" srcId="{E1E2136C-F888-4615-93F2-5A43D6F17EC4}" destId="{DD3B69B9-184C-45C6-BF29-7D4BB0AE6DDC}" srcOrd="1" destOrd="0" presId="urn:microsoft.com/office/officeart/2005/8/layout/process3"/>
    <dgm:cxn modelId="{362F56C7-8663-45D3-A8B5-7E4DE878F38C}" type="presOf" srcId="{E2612CAA-728A-45C7-90D4-2349891A4A07}" destId="{39FDE0F8-92A6-4F86-BFFE-406561E30C19}" srcOrd="0" destOrd="0" presId="urn:microsoft.com/office/officeart/2005/8/layout/process3"/>
    <dgm:cxn modelId="{5137D289-0746-4F5C-BBF9-14B69A2AAFE6}" type="presParOf" srcId="{6F4A4610-22C5-4C3F-9DA8-9F32F6298E13}" destId="{499392B3-A21D-4ED6-B6FE-033D0F26F670}" srcOrd="0" destOrd="0" presId="urn:microsoft.com/office/officeart/2005/8/layout/process3"/>
    <dgm:cxn modelId="{71B06A30-92FE-49DC-9AE2-D33195524ADD}" type="presParOf" srcId="{499392B3-A21D-4ED6-B6FE-033D0F26F670}" destId="{5933134E-A2F0-4F87-88DC-23710873E8F2}" srcOrd="0" destOrd="0" presId="urn:microsoft.com/office/officeart/2005/8/layout/process3"/>
    <dgm:cxn modelId="{9F861F9B-6E08-420D-B96D-B7F8598C2BAB}" type="presParOf" srcId="{499392B3-A21D-4ED6-B6FE-033D0F26F670}" destId="{DC3B78E8-3B6D-4A34-AA8B-4232B406D162}" srcOrd="1" destOrd="0" presId="urn:microsoft.com/office/officeart/2005/8/layout/process3"/>
    <dgm:cxn modelId="{16001AC4-5F15-4CC0-A385-7E7745C7A61D}" type="presParOf" srcId="{499392B3-A21D-4ED6-B6FE-033D0F26F670}" destId="{88B4844E-2CAD-4E88-B07A-4E858F7EF1C6}" srcOrd="2" destOrd="0" presId="urn:microsoft.com/office/officeart/2005/8/layout/process3"/>
    <dgm:cxn modelId="{91C8BF8C-2B61-43ED-A624-A4E9BB21061D}" type="presParOf" srcId="{6F4A4610-22C5-4C3F-9DA8-9F32F6298E13}" destId="{39FDE0F8-92A6-4F86-BFFE-406561E30C19}" srcOrd="1" destOrd="0" presId="urn:microsoft.com/office/officeart/2005/8/layout/process3"/>
    <dgm:cxn modelId="{B77C3FCB-7125-45B7-AD4E-F2E6FF083970}" type="presParOf" srcId="{39FDE0F8-92A6-4F86-BFFE-406561E30C19}" destId="{A6B2443C-FA4F-4C46-AE04-C9D8EDC63FBE}" srcOrd="0" destOrd="0" presId="urn:microsoft.com/office/officeart/2005/8/layout/process3"/>
    <dgm:cxn modelId="{9493B81E-1643-4DC6-9905-DF45C93D1F7D}" type="presParOf" srcId="{6F4A4610-22C5-4C3F-9DA8-9F32F6298E13}" destId="{2670ABF4-8B3D-4F67-9A74-0AC817551CAE}" srcOrd="2" destOrd="0" presId="urn:microsoft.com/office/officeart/2005/8/layout/process3"/>
    <dgm:cxn modelId="{3418C59D-3F4E-4DCA-ADCD-A7EEFE500BFC}" type="presParOf" srcId="{2670ABF4-8B3D-4F67-9A74-0AC817551CAE}" destId="{623BCC3B-D7CE-4602-A819-FCCE847444F8}" srcOrd="0" destOrd="0" presId="urn:microsoft.com/office/officeart/2005/8/layout/process3"/>
    <dgm:cxn modelId="{14B62BF4-9A31-4858-97A7-E0442247930D}" type="presParOf" srcId="{2670ABF4-8B3D-4F67-9A74-0AC817551CAE}" destId="{DD3B69B9-184C-45C6-BF29-7D4BB0AE6DDC}" srcOrd="1" destOrd="0" presId="urn:microsoft.com/office/officeart/2005/8/layout/process3"/>
    <dgm:cxn modelId="{71DC4A52-70A7-4F9E-B42D-FA4D2D488186}" type="presParOf" srcId="{2670ABF4-8B3D-4F67-9A74-0AC817551CAE}" destId="{4E754073-498C-49FD-9D27-D268B24A99A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B78E8-3B6D-4A34-AA8B-4232B406D162}">
      <dsp:nvSpPr>
        <dsp:cNvPr id="0" name=""/>
        <dsp:cNvSpPr/>
      </dsp:nvSpPr>
      <dsp:spPr>
        <a:xfrm>
          <a:off x="3279" y="505445"/>
          <a:ext cx="2815277" cy="864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І етап</a:t>
          </a:r>
          <a:endParaRPr lang="ru-RU" sz="2000" kern="1200" dirty="0"/>
        </a:p>
      </dsp:txBody>
      <dsp:txXfrm>
        <a:off x="3279" y="505445"/>
        <a:ext cx="2815277" cy="576000"/>
      </dsp:txXfrm>
    </dsp:sp>
    <dsp:sp modelId="{88B4844E-2CAD-4E88-B07A-4E858F7EF1C6}">
      <dsp:nvSpPr>
        <dsp:cNvPr id="0" name=""/>
        <dsp:cNvSpPr/>
      </dsp:nvSpPr>
      <dsp:spPr>
        <a:xfrm>
          <a:off x="579902" y="1081445"/>
          <a:ext cx="2815277" cy="417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/>
            <a:t>побудувати розподіл ймовірностей для кожної пари багатовимірних об’єктів, таким чином, що схожі об’єкти мають високу вірогідність бути згрупованими, а несхожі – малу</a:t>
          </a:r>
          <a:endParaRPr lang="ru-RU" sz="2000" kern="1200" dirty="0"/>
        </a:p>
      </dsp:txBody>
      <dsp:txXfrm>
        <a:off x="662359" y="1163902"/>
        <a:ext cx="2650363" cy="4008836"/>
      </dsp:txXfrm>
    </dsp:sp>
    <dsp:sp modelId="{39FDE0F8-92A6-4F86-BFFE-406561E30C19}">
      <dsp:nvSpPr>
        <dsp:cNvPr id="0" name=""/>
        <dsp:cNvSpPr/>
      </dsp:nvSpPr>
      <dsp:spPr>
        <a:xfrm>
          <a:off x="3245342" y="442983"/>
          <a:ext cx="904786" cy="7009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3245342" y="583167"/>
        <a:ext cx="694509" cy="420554"/>
      </dsp:txXfrm>
    </dsp:sp>
    <dsp:sp modelId="{DD3B69B9-184C-45C6-BF29-7D4BB0AE6DDC}">
      <dsp:nvSpPr>
        <dsp:cNvPr id="0" name=""/>
        <dsp:cNvSpPr/>
      </dsp:nvSpPr>
      <dsp:spPr>
        <a:xfrm>
          <a:off x="4525700" y="505445"/>
          <a:ext cx="2815277" cy="8640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ІІ етап</a:t>
          </a:r>
          <a:endParaRPr lang="ru-RU" sz="2000" kern="1200" dirty="0"/>
        </a:p>
      </dsp:txBody>
      <dsp:txXfrm>
        <a:off x="4525700" y="505445"/>
        <a:ext cx="2815277" cy="576000"/>
      </dsp:txXfrm>
    </dsp:sp>
    <dsp:sp modelId="{4E754073-498C-49FD-9D27-D268B24A99AD}">
      <dsp:nvSpPr>
        <dsp:cNvPr id="0" name=""/>
        <dsp:cNvSpPr/>
      </dsp:nvSpPr>
      <dsp:spPr>
        <a:xfrm>
          <a:off x="5102323" y="1081445"/>
          <a:ext cx="2815277" cy="417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/>
            <a:t>будують подібний розподіл ймовірностей на відповідній низько вимірній мапі, а між самими розподілами мінімізується Відстань Кульбака — </a:t>
          </a:r>
          <a:r>
            <a:rPr lang="uk-UA" sz="2000" kern="1200" dirty="0" err="1" smtClean="0"/>
            <a:t>Лейблера</a:t>
          </a:r>
          <a:r>
            <a:rPr lang="uk-UA" sz="2000" kern="1200" dirty="0" smtClean="0"/>
            <a:t>, враховуючи місцезнаходження точок.</a:t>
          </a:r>
          <a:endParaRPr lang="ru-RU" sz="2000" kern="1200" dirty="0"/>
        </a:p>
      </dsp:txBody>
      <dsp:txXfrm>
        <a:off x="5184780" y="1163902"/>
        <a:ext cx="2650363" cy="4008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96E8A-4146-4503-AED0-3B53BAEF7F92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BCDDA-72E4-42A5-928B-01787C092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4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Добрий день, мене звати Антон Мишенін. Сьогодні я представляю свою дипломну роботу на ступінь бакалавра на тему «Реалізація веб-застосунку для візуалізації багатовимірних даних з застосуванням алгоритму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CDDA-72E4-42A5-928B-01787C0924B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72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Візуалізація була і є одним з найефективніших методів дослідження даних. Щоб багато не говорити, продемонструю істинність цього твердження на практиці. З лівого богу, ви бачити таблицю цін акцій компанії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Motorola Solution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період з 13 березня по 13 квітня 2018 року. Без сумніву, ця таблиця містить в собі всі необхідні дані, але чи є вона інформативна? Що можна сказати про становище компанії просто дивлячись на цю таблицю? Майже нічого. На противагу їй, на правій стороні слайду ви бачите ті ж самі данні, але представлені у вигляді графіку. Незважаючи на те, що ціни ніяким чином на ньому не представлені, ми можемо стверджувати, що десь до 20ого березня, в компанії був період відносної стабільності, з 20 березня до 6 квітня – період загального спаду з тимчасовими підйомами, що не перевищують значень в період до 20 березня, з 6 квітня ми бачимо ріст і початок періоду стабільності, однак, ціна не змогла повернутись на до кризисні позначки.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 не для всіх наборів даних візуалізація настільки тривіальна. В цьому випадку у нас було лише дві змінні – дата та ціна, з яких з легкістю можна побудувати графік. Але що робити тоді, коли природа описуваних об’єктів набагато складніша, і нам необхідно зобразити більше двох, і навіть, більше трьох змінних? На це питання і відповідає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що розшифровують як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stochastic neighbor embedding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CDDA-72E4-42A5-928B-01787C0924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2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це алгоритм машинного навчання, призначений для зниження розмірності багатовимірних даних з метою їх подальшої візуалізації. Він складається з двох етапів, етап І ­– побудувати розподіл ймовірностей для кожної пари багатовимірних об’єктів, таким чином, що схожі об’єкти мають високу вірогідність бути згрупованими, а несхожі – малу. На другому етапі, будують подібний розподіл ймовірностей на відповідній низько вимірній мапі, а між самими розподілами мінімізується Відстань Кульбака —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Лейблера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враховуючи місцезнаходження точок.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CDDA-72E4-42A5-928B-01787C0924B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9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Зважаючи на складність алгоритму, найкращій спосіб його пояснити – це пояснити на прикладі. Припустимо, маємо двовимірний простір, тобто площину, на якій зображені точки. Кожна точка являє собою сукупність двох величин, так само як в прикладі з цінами на акції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Motorola Solution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Наша задача – перевести двовимірні точки в одновимірні, тобто точку на прямій.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я вже говорив раніше, на першому етапі треба побудувати розподіл ймовірностей для кожної пари багатовимірних об’єктів, для цього: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визначимо точку, в якій ми зацікавлені*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визначимо відстань між точкою, якою ми зацікавлені, і всіма іншими*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підставити відстань в якості аргументу функції нормального розподілу Гауса, отримані значення прийняти за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непромаштабований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коефіцієнт схожості*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промаштабувати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ці коефіцієнти, як відношення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непромаштабованого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коефіцієнта схожості для пари точок і суми всіх коефіцієнтів схожості для точки зацікавлення.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CDDA-72E4-42A5-928B-01787C0924B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4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 дії повторяти доти, доки всі точки не побувають у ролі точки зацікавлення. З отриманих чисел будуємо матрицю схожості, схожість точки самої на себе приймаємо як 0.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цьому ми завершуємо перший етап.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CDDA-72E4-42A5-928B-01787C0924B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08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другому етапі, будуємо карту на низькому вимірі з випадково розставленими точками. Так само як і минулого разу формуємо матрицю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схожостей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але використовуємо не нормальний розподіл Гауса, а т-розподіл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Стюарда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CDDA-72E4-42A5-928B-01787C0924B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81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Далі ми пересуваємо точки на прямій і відповідні комірки в другій матриці таким чином, зоб перша і друга матриці були тотожні. Звичайно, це дещо спрощена інтерпретація алгоритму, але вона максимально розкриває суть того, що відбувається.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CDDA-72E4-42A5-928B-01787C0924B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04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якості імплементації алгоритму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 використав бібліотеку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tsne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авторства користувача сервісу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scienceai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CDDA-72E4-42A5-928B-01787C0924B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3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560" y="1412776"/>
            <a:ext cx="7772400" cy="1470025"/>
          </a:xfrm>
        </p:spPr>
        <p:txBody>
          <a:bodyPr>
            <a:noAutofit/>
          </a:bodyPr>
          <a:lstStyle>
            <a:lvl1pPr>
              <a:defRPr sz="2800">
                <a:latin typeface="Comfortaa" pitchFamily="2" charset="0"/>
              </a:defRPr>
            </a:lvl1pPr>
          </a:lstStyle>
          <a:p>
            <a:r>
              <a:rPr lang="uk-UA" dirty="0" smtClean="0"/>
              <a:t>Реалізація веб-застосунку для візуалізації багатовимірних даних з застовуванням алгоритму </a:t>
            </a:r>
            <a:r>
              <a:rPr lang="pl-PL" dirty="0" smtClean="0"/>
              <a:t>t-SNE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83768" y="3140968"/>
            <a:ext cx="4280520" cy="576064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tint val="75000"/>
                  </a:schemeClr>
                </a:solidFill>
                <a:latin typeface="Comforta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 smtClean="0"/>
              <a:t>Антон Мишенін,</a:t>
            </a:r>
          </a:p>
          <a:p>
            <a:r>
              <a:rPr lang="uk-UA" dirty="0" smtClean="0"/>
              <a:t>студент групи КС-41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309320"/>
            <a:ext cx="8229600" cy="548680"/>
          </a:xfrm>
        </p:spPr>
        <p:txBody>
          <a:bodyPr anchor="b">
            <a:normAutofit/>
          </a:bodyPr>
          <a:lstStyle>
            <a:lvl1pPr algn="l">
              <a:defRPr sz="3200">
                <a:latin typeface="Comfortaa" pitchFamily="2" charset="0"/>
              </a:defRPr>
            </a:lvl1pPr>
          </a:lstStyle>
          <a:p>
            <a:r>
              <a:rPr lang="uk-UA" dirty="0" smtClean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C45A-1C2E-4624-8B17-ABF1B49B1366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2F80-DBE7-4220-AA8F-9E8CF55413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ar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308304" y="3969770"/>
            <a:ext cx="1775614" cy="2888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encea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enceai.github.io/tsne-js/" TargetMode="External"/><Relationship Id="rId4" Type="http://schemas.openxmlformats.org/officeDocument/2006/relationships/hyperlink" Target="https://www.npmjs.com/package/tsne-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Реалізація веб-застосунку для візуалізації багатовимірних даних з застовуванням алгоритму </a:t>
            </a:r>
            <a:r>
              <a:rPr lang="pl-PL" dirty="0" smtClean="0"/>
              <a:t>t-SNE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Антон Мишенін,</a:t>
            </a:r>
          </a:p>
          <a:p>
            <a:r>
              <a:rPr lang="uk-UA" dirty="0" smtClean="0"/>
              <a:t>студент групи КС-41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Візуалізація даних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08601"/>
              </p:ext>
            </p:extLst>
          </p:nvPr>
        </p:nvGraphicFramePr>
        <p:xfrm>
          <a:off x="179512" y="80628"/>
          <a:ext cx="1693824" cy="5976664"/>
        </p:xfrm>
        <a:graphic>
          <a:graphicData uri="http://schemas.openxmlformats.org/drawingml/2006/table">
            <a:tbl>
              <a:tblPr/>
              <a:tblGrid>
                <a:gridCol w="736445"/>
                <a:gridCol w="957379"/>
              </a:tblGrid>
              <a:tr h="224318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effectLst/>
                        </a:rPr>
                        <a:t>Date</a:t>
                      </a:r>
                    </a:p>
                  </a:txBody>
                  <a:tcPr marL="22489" marR="22489" marT="14056" marB="14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</a:rPr>
                        <a:t>Open</a:t>
                      </a:r>
                    </a:p>
                  </a:txBody>
                  <a:tcPr marL="22489" marR="22489" marT="14056" marB="140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13,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108.38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12,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108.24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11,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106.95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10,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106.01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09,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104.71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06,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105.77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05,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106.93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04,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103.78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03,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105.27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Apr 02,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105.01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29,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104.49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28,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</a:rPr>
                        <a:t>105.67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27,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</a:rPr>
                        <a:t>106.35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26,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</a:rPr>
                        <a:t>105.58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23,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107.53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22,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108.31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21,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109.03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20,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109.05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19,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108.32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16,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109.00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15,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108.95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Mar 14,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109.43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102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Mar 13, 2018</a:t>
                      </a:r>
                    </a:p>
                  </a:txBody>
                  <a:tcPr marL="22489" marR="23426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</a:rPr>
                        <a:t>109.24</a:t>
                      </a:r>
                    </a:p>
                  </a:txBody>
                  <a:tcPr marL="23426" marR="22489" marT="23426" marB="234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620688"/>
            <a:ext cx="626557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Принцип </a:t>
            </a:r>
            <a:r>
              <a:rPr lang="uk-UA" dirty="0" smtClean="0"/>
              <a:t>дії алгоритму </a:t>
            </a:r>
            <a:r>
              <a:rPr lang="pl-PL" dirty="0" smtClean="0"/>
              <a:t>t-SNE</a:t>
            </a:r>
            <a:endParaRPr lang="ru-RU" dirty="0"/>
          </a:p>
        </p:txBody>
      </p: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1806017833"/>
              </p:ext>
            </p:extLst>
          </p:nvPr>
        </p:nvGraphicFramePr>
        <p:xfrm>
          <a:off x="179512" y="116632"/>
          <a:ext cx="792088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04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Приклад виконання алгоритму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23528" y="188640"/>
            <a:ext cx="0" cy="597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23528" y="6165304"/>
            <a:ext cx="6840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765273" y="5048662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860032" y="4509120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5085183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427984" y="4653136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847737" y="34810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899121" y="258771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559705" y="30525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395065" y="26241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220072" y="836508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223263" y="2295187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076056" y="1791511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499992" y="1143439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86501" y="692492"/>
            <a:ext cx="576064" cy="576064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3"/>
            <a:endCxn id="17" idx="7"/>
          </p:cNvCxnSpPr>
          <p:nvPr/>
        </p:nvCxnSpPr>
        <p:spPr>
          <a:xfrm flipH="1">
            <a:off x="4469114" y="1184193"/>
            <a:ext cx="701750" cy="115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Image result for кривая нормального распределе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67" y="1543688"/>
            <a:ext cx="38481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86615" y="5464606"/>
                <a:ext cx="3978282" cy="57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непромаштабований коефіцієнт для пари точок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непромаштабованих коефіціентів для точки </m:t>
                              </m:r>
                            </m:e>
                          </m:nary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зацікавлення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5" y="5464606"/>
                <a:ext cx="3978282" cy="572786"/>
              </a:xfrm>
              <a:prstGeom prst="rect">
                <a:avLst/>
              </a:prstGeom>
              <a:blipFill rotWithShape="0">
                <a:blip r:embed="rId4"/>
                <a:stretch>
                  <a:fillRect r="-584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виконання алгоритму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14086"/>
              </p:ext>
            </p:extLst>
          </p:nvPr>
        </p:nvGraphicFramePr>
        <p:xfrm>
          <a:off x="179512" y="188640"/>
          <a:ext cx="6552728" cy="5538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091"/>
                <a:gridCol w="819091"/>
                <a:gridCol w="819091"/>
                <a:gridCol w="819091"/>
                <a:gridCol w="819091"/>
                <a:gridCol w="819091"/>
                <a:gridCol w="819091"/>
                <a:gridCol w="819091"/>
              </a:tblGrid>
              <a:tr h="692337"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 marL="127372" marR="127372" marT="63686" marB="6368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B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E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G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</a:tr>
              <a:tr h="692337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 marL="127372" marR="127372" marT="63686" marB="6368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</a:tr>
              <a:tr h="692337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B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 marL="127372" marR="127372" marT="63686" marB="6368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</a:tr>
              <a:tr h="692337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 marL="127372" marR="127372" marT="63686" marB="6368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</a:tr>
              <a:tr h="692337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 marL="127372" marR="127372" marT="63686" marB="6368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</a:tr>
              <a:tr h="692337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E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 marL="127372" marR="127372" marT="63686" marB="6368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</a:tr>
              <a:tr h="692337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 marL="127372" marR="127372" marT="63686" marB="6368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</a:tr>
              <a:tr h="692337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G</a:t>
                      </a:r>
                      <a:endParaRPr lang="ru-RU" sz="2500" dirty="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/>
                    </a:p>
                  </a:txBody>
                  <a:tcPr marL="127372" marR="127372" marT="63686" marB="63686"/>
                </a:tc>
                <a:tc>
                  <a:txBody>
                    <a:bodyPr/>
                    <a:lstStyle/>
                    <a:p>
                      <a:endParaRPr lang="ru-RU" sz="2500" dirty="0"/>
                    </a:p>
                  </a:txBody>
                  <a:tcPr marL="127372" marR="127372" marT="63686" marB="63686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виконання алгоритму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51520" y="5877272"/>
            <a:ext cx="662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796136" y="563986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554952" y="5733257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987824" y="573325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395120" y="5676622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70536" y="56972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Image result for т-распредел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17" y="260648"/>
            <a:ext cx="512295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99158"/>
              </p:ext>
            </p:extLst>
          </p:nvPr>
        </p:nvGraphicFramePr>
        <p:xfrm>
          <a:off x="770536" y="1484784"/>
          <a:ext cx="4320480" cy="365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</a:tblGrid>
              <a:tr h="456486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</a:tr>
              <a:tr h="4564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</a:tr>
              <a:tr h="4564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</a:tr>
              <a:tr h="4564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</a:tr>
              <a:tr h="4564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</a:tr>
              <a:tr h="4564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</a:tr>
              <a:tr h="4564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</a:tr>
              <a:tr h="4564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982" marR="83982" marT="41991" marB="41991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4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виконання алгоритму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41183"/>
              </p:ext>
            </p:extLst>
          </p:nvPr>
        </p:nvGraphicFramePr>
        <p:xfrm>
          <a:off x="395536" y="332656"/>
          <a:ext cx="2952328" cy="249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</a:tblGrid>
              <a:tr h="311932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387" marR="57387" marT="28694" marB="2869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</a:tr>
              <a:tr h="3119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387" marR="57387" marT="28694" marB="2869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</a:tr>
              <a:tr h="3119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387" marR="57387" marT="28694" marB="2869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</a:tr>
              <a:tr h="3119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387" marR="57387" marT="28694" marB="2869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</a:tr>
              <a:tr h="3119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387" marR="57387" marT="28694" marB="2869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</a:tr>
              <a:tr h="3119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387" marR="57387" marT="28694" marB="2869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</a:tr>
              <a:tr h="3119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387" marR="57387" marT="28694" marB="2869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</a:tr>
              <a:tr h="31193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</a:t>
                      </a:r>
                      <a:endParaRPr lang="ru-RU" sz="1100" dirty="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7387" marR="57387" marT="28694" marB="28694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387" marR="57387" marT="28694" marB="28694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58929"/>
              </p:ext>
            </p:extLst>
          </p:nvPr>
        </p:nvGraphicFramePr>
        <p:xfrm>
          <a:off x="5436096" y="332656"/>
          <a:ext cx="2981696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12"/>
                <a:gridCol w="372712"/>
                <a:gridCol w="372712"/>
                <a:gridCol w="372712"/>
                <a:gridCol w="372712"/>
                <a:gridCol w="372712"/>
                <a:gridCol w="372712"/>
                <a:gridCol w="372712"/>
              </a:tblGrid>
              <a:tr h="315035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</a:t>
                      </a:r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7958" marR="57958" marT="28980" marB="2898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51920" y="1196752"/>
                <a:ext cx="1097962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ru-RU" sz="6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196752"/>
                <a:ext cx="1097962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>
            <a:off x="251520" y="5877272"/>
            <a:ext cx="662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5796136" y="563986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554952" y="5733257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987824" y="573325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395120" y="5676622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70536" y="56972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Архітектура застосунку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92896"/>
            <a:ext cx="612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Автор: </a:t>
            </a:r>
            <a:r>
              <a:rPr lang="en-US" smtClean="0">
                <a:hlinkClick r:id="rId3"/>
              </a:rPr>
              <a:t>scienceai</a:t>
            </a:r>
            <a:endParaRPr lang="en-US" smtClean="0"/>
          </a:p>
          <a:p>
            <a:r>
              <a:rPr lang="uk-UA" smtClean="0"/>
              <a:t>Сторінка бібліотеки: </a:t>
            </a:r>
            <a:r>
              <a:rPr lang="en-US" smtClean="0">
                <a:hlinkClick r:id="rId4"/>
              </a:rPr>
              <a:t>https://www.npmjs.com/package/tsne-js</a:t>
            </a:r>
            <a:r>
              <a:rPr lang="uk-UA" smtClean="0"/>
              <a:t> </a:t>
            </a:r>
          </a:p>
          <a:p>
            <a:r>
              <a:rPr lang="uk-UA" smtClean="0"/>
              <a:t>Інтерактивне демо: </a:t>
            </a:r>
            <a:r>
              <a:rPr lang="en-US" smtClean="0">
                <a:hlinkClick r:id="rId5"/>
              </a:rPr>
              <a:t>https://scienceai.github.io/tsne-js/</a:t>
            </a:r>
            <a:r>
              <a:rPr lang="uk-UA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942</Words>
  <Application>Microsoft Office PowerPoint</Application>
  <PresentationFormat>Экран (4:3)</PresentationFormat>
  <Paragraphs>145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Comfortaa</vt:lpstr>
      <vt:lpstr>Office Theme</vt:lpstr>
      <vt:lpstr>Реалізація веб-застосунку для візуалізації багатовимірних даних з застовуванням алгоритму t-SNE </vt:lpstr>
      <vt:lpstr>Візуалізація даних</vt:lpstr>
      <vt:lpstr>Принцип дії алгоритму t-SNE</vt:lpstr>
      <vt:lpstr>Приклад виконання алгоритму</vt:lpstr>
      <vt:lpstr>Приклад виконання алгоритму</vt:lpstr>
      <vt:lpstr>Приклад виконання алгоритму</vt:lpstr>
      <vt:lpstr>Приклад виконання алгоритму</vt:lpstr>
      <vt:lpstr>Архітектура застосунку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Реалізація веб-застосунку для візуалізації багатовимірних даних з застовуванням алгоритму t-SNE </dc:title>
  <dc:creator>FXG387</dc:creator>
  <cp:lastModifiedBy>Windows User</cp:lastModifiedBy>
  <cp:revision>33</cp:revision>
  <dcterms:created xsi:type="dcterms:W3CDTF">2018-04-13T12:52:10Z</dcterms:created>
  <dcterms:modified xsi:type="dcterms:W3CDTF">2018-04-22T20:28:51Z</dcterms:modified>
</cp:coreProperties>
</file>