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65" r:id="rId5"/>
    <p:sldId id="259" r:id="rId6"/>
    <p:sldId id="272" r:id="rId7"/>
    <p:sldId id="273" r:id="rId8"/>
    <p:sldId id="260" r:id="rId9"/>
    <p:sldId id="274" r:id="rId10"/>
    <p:sldId id="275" r:id="rId11"/>
    <p:sldId id="261" r:id="rId12"/>
    <p:sldId id="263" r:id="rId13"/>
    <p:sldId id="276" r:id="rId14"/>
    <p:sldId id="262" r:id="rId15"/>
    <p:sldId id="277" r:id="rId16"/>
    <p:sldId id="271" r:id="rId17"/>
    <p:sldId id="264" r:id="rId18"/>
    <p:sldId id="267" r:id="rId19"/>
    <p:sldId id="270" r:id="rId20"/>
    <p:sldId id="278" r:id="rId21"/>
    <p:sldId id="268" r:id="rId22"/>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نمط متوسط 2 - تميي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نمط فاتح 1 - تميي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نمط متوسط 2 - تميي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نمط متوسط 4 - تميي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نمط فاتح 2 - تمييز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نمط متوسط 1 - تميي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034"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67EFDC-7E1B-42D3-BA51-B5CF3AE0516B}" type="doc">
      <dgm:prSet loTypeId="urn:microsoft.com/office/officeart/2008/layout/VerticalCurvedList" loCatId="list" qsTypeId="urn:microsoft.com/office/officeart/2005/8/quickstyle/3d1" qsCatId="3D" csTypeId="urn:microsoft.com/office/officeart/2005/8/colors/accent1_2" csCatId="accent1" phldr="1"/>
      <dgm:spPr/>
      <dgm:t>
        <a:bodyPr/>
        <a:lstStyle/>
        <a:p>
          <a:endParaRPr lang="en-US"/>
        </a:p>
      </dgm:t>
    </dgm:pt>
    <dgm:pt modelId="{D9F24854-D7E6-49F1-9A81-985166032C03}">
      <dgm:prSet phldrT="[نص]"/>
      <dgm:spPr/>
      <dgm:t>
        <a:bodyPr/>
        <a:lstStyle/>
        <a:p>
          <a:r>
            <a:rPr lang="ar-SA" dirty="0"/>
            <a:t>يركز على ثلاث محاور (المعلم والمتعلم </a:t>
          </a:r>
          <a:r>
            <a:rPr lang="ar-SA" dirty="0" err="1"/>
            <a:t>والمعلومه</a:t>
          </a:r>
          <a:r>
            <a:rPr lang="ar-SA" dirty="0"/>
            <a:t> )</a:t>
          </a:r>
          <a:endParaRPr lang="en-US" dirty="0"/>
        </a:p>
      </dgm:t>
    </dgm:pt>
    <dgm:pt modelId="{9B06158E-8911-4D0F-9E9C-3EEBF9D7BC70}" type="parTrans" cxnId="{0236E798-EC8C-4E25-8397-1A71FBAE64D2}">
      <dgm:prSet/>
      <dgm:spPr/>
      <dgm:t>
        <a:bodyPr/>
        <a:lstStyle/>
        <a:p>
          <a:endParaRPr lang="en-US"/>
        </a:p>
      </dgm:t>
    </dgm:pt>
    <dgm:pt modelId="{1895A2DD-B44D-4629-AB8F-DAC6A7C741EA}" type="sibTrans" cxnId="{0236E798-EC8C-4E25-8397-1A71FBAE64D2}">
      <dgm:prSet/>
      <dgm:spPr/>
      <dgm:t>
        <a:bodyPr/>
        <a:lstStyle/>
        <a:p>
          <a:endParaRPr lang="en-US"/>
        </a:p>
      </dgm:t>
    </dgm:pt>
    <dgm:pt modelId="{A4D59762-663D-49AE-9453-597196EFBF7A}">
      <dgm:prSet phldrT="[نص]"/>
      <dgm:spPr/>
      <dgm:t>
        <a:bodyPr/>
        <a:lstStyle/>
        <a:p>
          <a:r>
            <a:rPr lang="ar-SA" dirty="0"/>
            <a:t>يعتمد على الكتاب </a:t>
          </a:r>
          <a:endParaRPr lang="en-US" dirty="0"/>
        </a:p>
      </dgm:t>
    </dgm:pt>
    <dgm:pt modelId="{BFADC333-5ADD-4C99-9CD9-BDD1DD582103}" type="parTrans" cxnId="{35D53F01-4850-4CA0-AC79-700CA080165E}">
      <dgm:prSet/>
      <dgm:spPr/>
      <dgm:t>
        <a:bodyPr/>
        <a:lstStyle/>
        <a:p>
          <a:endParaRPr lang="en-US"/>
        </a:p>
      </dgm:t>
    </dgm:pt>
    <dgm:pt modelId="{18BFC908-1BE4-4179-81EB-3FC89D4CE561}" type="sibTrans" cxnId="{35D53F01-4850-4CA0-AC79-700CA080165E}">
      <dgm:prSet/>
      <dgm:spPr/>
      <dgm:t>
        <a:bodyPr/>
        <a:lstStyle/>
        <a:p>
          <a:endParaRPr lang="en-US"/>
        </a:p>
      </dgm:t>
    </dgm:pt>
    <dgm:pt modelId="{9F163B8E-32EF-4C35-AD57-C72E898B2AAF}">
      <dgm:prSet phldrT="[نص]"/>
      <dgm:spPr/>
      <dgm:t>
        <a:bodyPr/>
        <a:lstStyle/>
        <a:p>
          <a:r>
            <a:rPr lang="ar-SA" dirty="0"/>
            <a:t>يعتمد على الحفظ والاستذكار </a:t>
          </a:r>
        </a:p>
      </dgm:t>
    </dgm:pt>
    <dgm:pt modelId="{0D693F30-5DDA-4EA0-846F-9041B4309016}" type="parTrans" cxnId="{D34DE2D5-1C77-4DCA-A7AE-54C824541498}">
      <dgm:prSet/>
      <dgm:spPr/>
      <dgm:t>
        <a:bodyPr/>
        <a:lstStyle/>
        <a:p>
          <a:endParaRPr lang="en-US"/>
        </a:p>
      </dgm:t>
    </dgm:pt>
    <dgm:pt modelId="{B8355E13-70B1-4252-A947-49E3E7BF5EAA}" type="sibTrans" cxnId="{D34DE2D5-1C77-4DCA-A7AE-54C824541498}">
      <dgm:prSet/>
      <dgm:spPr/>
      <dgm:t>
        <a:bodyPr/>
        <a:lstStyle/>
        <a:p>
          <a:endParaRPr lang="en-US"/>
        </a:p>
      </dgm:t>
    </dgm:pt>
    <dgm:pt modelId="{A5060EBA-44E7-43E9-AFC2-E5200FD71881}">
      <dgm:prSet/>
      <dgm:spPr/>
      <dgm:t>
        <a:bodyPr/>
        <a:lstStyle/>
        <a:p>
          <a:r>
            <a:rPr lang="ar-SA"/>
            <a:t>يعتمد على </a:t>
          </a:r>
          <a:r>
            <a:rPr lang="ar-SA" dirty="0"/>
            <a:t>المعلم فهو الناقل الأساسي </a:t>
          </a:r>
          <a:r>
            <a:rPr lang="ar-SA" dirty="0" err="1"/>
            <a:t>للمعلومه</a:t>
          </a:r>
          <a:r>
            <a:rPr lang="ar-SA" dirty="0"/>
            <a:t> </a:t>
          </a:r>
          <a:endParaRPr lang="en-US" dirty="0"/>
        </a:p>
      </dgm:t>
    </dgm:pt>
    <dgm:pt modelId="{0C417B3B-24CF-4C84-80AA-1E8BB3C57DFE}" type="parTrans" cxnId="{4EBD37A8-EEF8-436C-8535-3F7DFE9F105F}">
      <dgm:prSet/>
      <dgm:spPr/>
      <dgm:t>
        <a:bodyPr/>
        <a:lstStyle/>
        <a:p>
          <a:endParaRPr lang="en-US"/>
        </a:p>
      </dgm:t>
    </dgm:pt>
    <dgm:pt modelId="{BE8DAF93-6588-4AF2-90F6-3CA900324A23}" type="sibTrans" cxnId="{4EBD37A8-EEF8-436C-8535-3F7DFE9F105F}">
      <dgm:prSet/>
      <dgm:spPr/>
      <dgm:t>
        <a:bodyPr/>
        <a:lstStyle/>
        <a:p>
          <a:endParaRPr lang="en-US"/>
        </a:p>
      </dgm:t>
    </dgm:pt>
    <dgm:pt modelId="{4A05FE31-C074-47AA-A99D-D7D85B1BE307}">
      <dgm:prSet/>
      <dgm:spPr/>
      <dgm:t>
        <a:bodyPr/>
        <a:lstStyle/>
        <a:p>
          <a:r>
            <a:rPr lang="ar-SA" dirty="0"/>
            <a:t>فرص التعليم مقتصرة على منطقة التعليم </a:t>
          </a:r>
          <a:endParaRPr lang="en-US" dirty="0"/>
        </a:p>
      </dgm:t>
    </dgm:pt>
    <dgm:pt modelId="{96482216-9DB1-464B-BFF2-9ED5DAF623A7}" type="parTrans" cxnId="{E0ED9A46-2DD9-43E4-B8A0-ADED991C07A1}">
      <dgm:prSet/>
      <dgm:spPr/>
      <dgm:t>
        <a:bodyPr/>
        <a:lstStyle/>
        <a:p>
          <a:endParaRPr lang="en-US"/>
        </a:p>
      </dgm:t>
    </dgm:pt>
    <dgm:pt modelId="{EBF52D99-358A-4E83-BB4D-715CB8021B3D}" type="sibTrans" cxnId="{E0ED9A46-2DD9-43E4-B8A0-ADED991C07A1}">
      <dgm:prSet/>
      <dgm:spPr/>
      <dgm:t>
        <a:bodyPr/>
        <a:lstStyle/>
        <a:p>
          <a:endParaRPr lang="en-US"/>
        </a:p>
      </dgm:t>
    </dgm:pt>
    <dgm:pt modelId="{6CFA84CA-0E94-4E46-B789-89D9DE3200FD}">
      <dgm:prSet/>
      <dgm:spPr/>
      <dgm:t>
        <a:bodyPr/>
        <a:lstStyle/>
        <a:p>
          <a:r>
            <a:rPr lang="ar-SA" dirty="0" err="1"/>
            <a:t>لايراعي</a:t>
          </a:r>
          <a:r>
            <a:rPr lang="ar-SA" dirty="0"/>
            <a:t> الفروق الفردية </a:t>
          </a:r>
          <a:endParaRPr lang="en-US" dirty="0"/>
        </a:p>
      </dgm:t>
    </dgm:pt>
    <dgm:pt modelId="{E2CE0969-E72B-4782-8A4F-70088C8A4598}" type="parTrans" cxnId="{FC45391F-8B9F-4676-906F-AC4E10E17D7D}">
      <dgm:prSet/>
      <dgm:spPr/>
      <dgm:t>
        <a:bodyPr/>
        <a:lstStyle/>
        <a:p>
          <a:endParaRPr lang="en-US"/>
        </a:p>
      </dgm:t>
    </dgm:pt>
    <dgm:pt modelId="{482991E2-53DE-449D-B3C6-ADA39CD6C4EF}" type="sibTrans" cxnId="{FC45391F-8B9F-4676-906F-AC4E10E17D7D}">
      <dgm:prSet/>
      <dgm:spPr/>
      <dgm:t>
        <a:bodyPr/>
        <a:lstStyle/>
        <a:p>
          <a:endParaRPr lang="en-US"/>
        </a:p>
      </dgm:t>
    </dgm:pt>
    <dgm:pt modelId="{B53BA023-DEF5-4BE9-A684-077D3EC7AFA2}" type="pres">
      <dgm:prSet presAssocID="{6667EFDC-7E1B-42D3-BA51-B5CF3AE0516B}" presName="Name0" presStyleCnt="0">
        <dgm:presLayoutVars>
          <dgm:chMax val="7"/>
          <dgm:chPref val="7"/>
          <dgm:dir val="rev"/>
        </dgm:presLayoutVars>
      </dgm:prSet>
      <dgm:spPr/>
    </dgm:pt>
    <dgm:pt modelId="{100B6CAA-F8F5-4470-8AD7-3F6FB53799A5}" type="pres">
      <dgm:prSet presAssocID="{6667EFDC-7E1B-42D3-BA51-B5CF3AE0516B}" presName="Name1" presStyleCnt="0"/>
      <dgm:spPr/>
    </dgm:pt>
    <dgm:pt modelId="{50613F5F-584A-4C93-896A-5795DAAF785B}" type="pres">
      <dgm:prSet presAssocID="{6667EFDC-7E1B-42D3-BA51-B5CF3AE0516B}" presName="cycle" presStyleCnt="0"/>
      <dgm:spPr/>
    </dgm:pt>
    <dgm:pt modelId="{2CED7EBA-A7A7-4065-A96F-69D7411FB217}" type="pres">
      <dgm:prSet presAssocID="{6667EFDC-7E1B-42D3-BA51-B5CF3AE0516B}" presName="srcNode" presStyleLbl="node1" presStyleIdx="0" presStyleCnt="6"/>
      <dgm:spPr/>
    </dgm:pt>
    <dgm:pt modelId="{98448B8A-C93A-4BBC-9ECF-A326642C1D92}" type="pres">
      <dgm:prSet presAssocID="{6667EFDC-7E1B-42D3-BA51-B5CF3AE0516B}" presName="conn" presStyleLbl="parChTrans1D2" presStyleIdx="0" presStyleCnt="1"/>
      <dgm:spPr/>
    </dgm:pt>
    <dgm:pt modelId="{5B938F62-FBCD-4C71-99D3-7F45124F4C53}" type="pres">
      <dgm:prSet presAssocID="{6667EFDC-7E1B-42D3-BA51-B5CF3AE0516B}" presName="extraNode" presStyleLbl="node1" presStyleIdx="0" presStyleCnt="6"/>
      <dgm:spPr/>
    </dgm:pt>
    <dgm:pt modelId="{0C3D4D24-FC3E-4151-8ACA-D044B9F55A56}" type="pres">
      <dgm:prSet presAssocID="{6667EFDC-7E1B-42D3-BA51-B5CF3AE0516B}" presName="dstNode" presStyleLbl="node1" presStyleIdx="0" presStyleCnt="6"/>
      <dgm:spPr/>
    </dgm:pt>
    <dgm:pt modelId="{8F0585E5-9ED1-48BF-89D7-8FD8977E037F}" type="pres">
      <dgm:prSet presAssocID="{D9F24854-D7E6-49F1-9A81-985166032C03}" presName="text_1" presStyleLbl="node1" presStyleIdx="0" presStyleCnt="6">
        <dgm:presLayoutVars>
          <dgm:bulletEnabled val="1"/>
        </dgm:presLayoutVars>
      </dgm:prSet>
      <dgm:spPr/>
    </dgm:pt>
    <dgm:pt modelId="{7F74F06E-BD07-4A62-BF1B-8D36F1C38168}" type="pres">
      <dgm:prSet presAssocID="{D9F24854-D7E6-49F1-9A81-985166032C03}" presName="accent_1" presStyleCnt="0"/>
      <dgm:spPr/>
    </dgm:pt>
    <dgm:pt modelId="{9546C052-215B-4738-A02A-8F27861B61E8}" type="pres">
      <dgm:prSet presAssocID="{D9F24854-D7E6-49F1-9A81-985166032C03}" presName="accentRepeatNode" presStyleLbl="solidFgAcc1" presStyleIdx="0" presStyleCnt="6"/>
      <dgm:spPr/>
    </dgm:pt>
    <dgm:pt modelId="{6D38DF7A-8C40-477F-B6B2-25FFC6995A8A}" type="pres">
      <dgm:prSet presAssocID="{A4D59762-663D-49AE-9453-597196EFBF7A}" presName="text_2" presStyleLbl="node1" presStyleIdx="1" presStyleCnt="6">
        <dgm:presLayoutVars>
          <dgm:bulletEnabled val="1"/>
        </dgm:presLayoutVars>
      </dgm:prSet>
      <dgm:spPr/>
    </dgm:pt>
    <dgm:pt modelId="{D916826C-064A-4108-B695-1192771EA3AC}" type="pres">
      <dgm:prSet presAssocID="{A4D59762-663D-49AE-9453-597196EFBF7A}" presName="accent_2" presStyleCnt="0"/>
      <dgm:spPr/>
    </dgm:pt>
    <dgm:pt modelId="{D06605C3-7254-47E0-8C17-6360F5FA6CAF}" type="pres">
      <dgm:prSet presAssocID="{A4D59762-663D-49AE-9453-597196EFBF7A}" presName="accentRepeatNode" presStyleLbl="solidFgAcc1" presStyleIdx="1" presStyleCnt="6"/>
      <dgm:spPr/>
    </dgm:pt>
    <dgm:pt modelId="{3799687C-98DD-49A4-A63A-7336862DC417}" type="pres">
      <dgm:prSet presAssocID="{9F163B8E-32EF-4C35-AD57-C72E898B2AAF}" presName="text_3" presStyleLbl="node1" presStyleIdx="2" presStyleCnt="6">
        <dgm:presLayoutVars>
          <dgm:bulletEnabled val="1"/>
        </dgm:presLayoutVars>
      </dgm:prSet>
      <dgm:spPr/>
    </dgm:pt>
    <dgm:pt modelId="{D86C1C5F-C455-4B53-BEAD-49566BC42DC7}" type="pres">
      <dgm:prSet presAssocID="{9F163B8E-32EF-4C35-AD57-C72E898B2AAF}" presName="accent_3" presStyleCnt="0"/>
      <dgm:spPr/>
    </dgm:pt>
    <dgm:pt modelId="{76ABF17F-F656-444D-A2F2-9F887254EEA1}" type="pres">
      <dgm:prSet presAssocID="{9F163B8E-32EF-4C35-AD57-C72E898B2AAF}" presName="accentRepeatNode" presStyleLbl="solidFgAcc1" presStyleIdx="2" presStyleCnt="6"/>
      <dgm:spPr/>
    </dgm:pt>
    <dgm:pt modelId="{0921291D-207E-433D-ACDE-E3612723580A}" type="pres">
      <dgm:prSet presAssocID="{A5060EBA-44E7-43E9-AFC2-E5200FD71881}" presName="text_4" presStyleLbl="node1" presStyleIdx="3" presStyleCnt="6">
        <dgm:presLayoutVars>
          <dgm:bulletEnabled val="1"/>
        </dgm:presLayoutVars>
      </dgm:prSet>
      <dgm:spPr/>
    </dgm:pt>
    <dgm:pt modelId="{559784E1-1ABC-46E1-BC52-487D15928058}" type="pres">
      <dgm:prSet presAssocID="{A5060EBA-44E7-43E9-AFC2-E5200FD71881}" presName="accent_4" presStyleCnt="0"/>
      <dgm:spPr/>
    </dgm:pt>
    <dgm:pt modelId="{691CB5AE-DB6F-4E0B-AF24-C7BA17F23228}" type="pres">
      <dgm:prSet presAssocID="{A5060EBA-44E7-43E9-AFC2-E5200FD71881}" presName="accentRepeatNode" presStyleLbl="solidFgAcc1" presStyleIdx="3" presStyleCnt="6"/>
      <dgm:spPr/>
    </dgm:pt>
    <dgm:pt modelId="{DDD3F63F-1C6E-4985-A7CF-B2B5BA8847B3}" type="pres">
      <dgm:prSet presAssocID="{4A05FE31-C074-47AA-A99D-D7D85B1BE307}" presName="text_5" presStyleLbl="node1" presStyleIdx="4" presStyleCnt="6">
        <dgm:presLayoutVars>
          <dgm:bulletEnabled val="1"/>
        </dgm:presLayoutVars>
      </dgm:prSet>
      <dgm:spPr/>
    </dgm:pt>
    <dgm:pt modelId="{50F8F88C-E9B2-43FB-8BD1-F88297ED8423}" type="pres">
      <dgm:prSet presAssocID="{4A05FE31-C074-47AA-A99D-D7D85B1BE307}" presName="accent_5" presStyleCnt="0"/>
      <dgm:spPr/>
    </dgm:pt>
    <dgm:pt modelId="{0E4ACE55-30BF-4C1A-87CB-73FEBFD5BB73}" type="pres">
      <dgm:prSet presAssocID="{4A05FE31-C074-47AA-A99D-D7D85B1BE307}" presName="accentRepeatNode" presStyleLbl="solidFgAcc1" presStyleIdx="4" presStyleCnt="6"/>
      <dgm:spPr/>
    </dgm:pt>
    <dgm:pt modelId="{A6D1D314-2D6A-46FF-930B-3D6318B17BEC}" type="pres">
      <dgm:prSet presAssocID="{6CFA84CA-0E94-4E46-B789-89D9DE3200FD}" presName="text_6" presStyleLbl="node1" presStyleIdx="5" presStyleCnt="6">
        <dgm:presLayoutVars>
          <dgm:bulletEnabled val="1"/>
        </dgm:presLayoutVars>
      </dgm:prSet>
      <dgm:spPr/>
    </dgm:pt>
    <dgm:pt modelId="{B01A321A-AA66-48D0-BF46-F7261ABF50F3}" type="pres">
      <dgm:prSet presAssocID="{6CFA84CA-0E94-4E46-B789-89D9DE3200FD}" presName="accent_6" presStyleCnt="0"/>
      <dgm:spPr/>
    </dgm:pt>
    <dgm:pt modelId="{31A5284D-E24B-4C8C-B939-90389F0C545B}" type="pres">
      <dgm:prSet presAssocID="{6CFA84CA-0E94-4E46-B789-89D9DE3200FD}" presName="accentRepeatNode" presStyleLbl="solidFgAcc1" presStyleIdx="5" presStyleCnt="6"/>
      <dgm:spPr/>
    </dgm:pt>
  </dgm:ptLst>
  <dgm:cxnLst>
    <dgm:cxn modelId="{35D53F01-4850-4CA0-AC79-700CA080165E}" srcId="{6667EFDC-7E1B-42D3-BA51-B5CF3AE0516B}" destId="{A4D59762-663D-49AE-9453-597196EFBF7A}" srcOrd="1" destOrd="0" parTransId="{BFADC333-5ADD-4C99-9CD9-BDD1DD582103}" sibTransId="{18BFC908-1BE4-4179-81EB-3FC89D4CE561}"/>
    <dgm:cxn modelId="{FC45391F-8B9F-4676-906F-AC4E10E17D7D}" srcId="{6667EFDC-7E1B-42D3-BA51-B5CF3AE0516B}" destId="{6CFA84CA-0E94-4E46-B789-89D9DE3200FD}" srcOrd="5" destOrd="0" parTransId="{E2CE0969-E72B-4782-8A4F-70088C8A4598}" sibTransId="{482991E2-53DE-449D-B3C6-ADA39CD6C4EF}"/>
    <dgm:cxn modelId="{49A96920-8410-4874-A4DE-0C7B34335C6D}" type="presOf" srcId="{6667EFDC-7E1B-42D3-BA51-B5CF3AE0516B}" destId="{B53BA023-DEF5-4BE9-A684-077D3EC7AFA2}" srcOrd="0" destOrd="0" presId="urn:microsoft.com/office/officeart/2008/layout/VerticalCurvedList"/>
    <dgm:cxn modelId="{F3F6CA26-A360-4861-A634-F78A505AD5CA}" type="presOf" srcId="{1895A2DD-B44D-4629-AB8F-DAC6A7C741EA}" destId="{98448B8A-C93A-4BBC-9ECF-A326642C1D92}" srcOrd="0" destOrd="0" presId="urn:microsoft.com/office/officeart/2008/layout/VerticalCurvedList"/>
    <dgm:cxn modelId="{3CD12E5E-6359-4D3E-9478-995615A2B185}" type="presOf" srcId="{A4D59762-663D-49AE-9453-597196EFBF7A}" destId="{6D38DF7A-8C40-477F-B6B2-25FFC6995A8A}" srcOrd="0" destOrd="0" presId="urn:microsoft.com/office/officeart/2008/layout/VerticalCurvedList"/>
    <dgm:cxn modelId="{E0ED9A46-2DD9-43E4-B8A0-ADED991C07A1}" srcId="{6667EFDC-7E1B-42D3-BA51-B5CF3AE0516B}" destId="{4A05FE31-C074-47AA-A99D-D7D85B1BE307}" srcOrd="4" destOrd="0" parTransId="{96482216-9DB1-464B-BFF2-9ED5DAF623A7}" sibTransId="{EBF52D99-358A-4E83-BB4D-715CB8021B3D}"/>
    <dgm:cxn modelId="{7BD2B067-3EDB-4FA3-B681-D1A4FD466B57}" type="presOf" srcId="{4A05FE31-C074-47AA-A99D-D7D85B1BE307}" destId="{DDD3F63F-1C6E-4985-A7CF-B2B5BA8847B3}" srcOrd="0" destOrd="0" presId="urn:microsoft.com/office/officeart/2008/layout/VerticalCurvedList"/>
    <dgm:cxn modelId="{D8FC3677-1471-4037-BDC0-13ABFB672562}" type="presOf" srcId="{A5060EBA-44E7-43E9-AFC2-E5200FD71881}" destId="{0921291D-207E-433D-ACDE-E3612723580A}" srcOrd="0" destOrd="0" presId="urn:microsoft.com/office/officeart/2008/layout/VerticalCurvedList"/>
    <dgm:cxn modelId="{638DC490-788D-400D-8582-957E11E7AD9B}" type="presOf" srcId="{D9F24854-D7E6-49F1-9A81-985166032C03}" destId="{8F0585E5-9ED1-48BF-89D7-8FD8977E037F}" srcOrd="0" destOrd="0" presId="urn:microsoft.com/office/officeart/2008/layout/VerticalCurvedList"/>
    <dgm:cxn modelId="{0236E798-EC8C-4E25-8397-1A71FBAE64D2}" srcId="{6667EFDC-7E1B-42D3-BA51-B5CF3AE0516B}" destId="{D9F24854-D7E6-49F1-9A81-985166032C03}" srcOrd="0" destOrd="0" parTransId="{9B06158E-8911-4D0F-9E9C-3EEBF9D7BC70}" sibTransId="{1895A2DD-B44D-4629-AB8F-DAC6A7C741EA}"/>
    <dgm:cxn modelId="{4EBD37A8-EEF8-436C-8535-3F7DFE9F105F}" srcId="{6667EFDC-7E1B-42D3-BA51-B5CF3AE0516B}" destId="{A5060EBA-44E7-43E9-AFC2-E5200FD71881}" srcOrd="3" destOrd="0" parTransId="{0C417B3B-24CF-4C84-80AA-1E8BB3C57DFE}" sibTransId="{BE8DAF93-6588-4AF2-90F6-3CA900324A23}"/>
    <dgm:cxn modelId="{E53B2BC8-23DA-4A87-B78F-56A51D7706EF}" type="presOf" srcId="{9F163B8E-32EF-4C35-AD57-C72E898B2AAF}" destId="{3799687C-98DD-49A4-A63A-7336862DC417}" srcOrd="0" destOrd="0" presId="urn:microsoft.com/office/officeart/2008/layout/VerticalCurvedList"/>
    <dgm:cxn modelId="{D34DE2D5-1C77-4DCA-A7AE-54C824541498}" srcId="{6667EFDC-7E1B-42D3-BA51-B5CF3AE0516B}" destId="{9F163B8E-32EF-4C35-AD57-C72E898B2AAF}" srcOrd="2" destOrd="0" parTransId="{0D693F30-5DDA-4EA0-846F-9041B4309016}" sibTransId="{B8355E13-70B1-4252-A947-49E3E7BF5EAA}"/>
    <dgm:cxn modelId="{12763FFA-EA7B-4BB8-BA39-1FC3937523F8}" type="presOf" srcId="{6CFA84CA-0E94-4E46-B789-89D9DE3200FD}" destId="{A6D1D314-2D6A-46FF-930B-3D6318B17BEC}" srcOrd="0" destOrd="0" presId="urn:microsoft.com/office/officeart/2008/layout/VerticalCurvedList"/>
    <dgm:cxn modelId="{C360DBB5-7013-4173-9571-A77644A25E84}" type="presParOf" srcId="{B53BA023-DEF5-4BE9-A684-077D3EC7AFA2}" destId="{100B6CAA-F8F5-4470-8AD7-3F6FB53799A5}" srcOrd="0" destOrd="0" presId="urn:microsoft.com/office/officeart/2008/layout/VerticalCurvedList"/>
    <dgm:cxn modelId="{47360E51-C954-4739-B997-133B8CE40F97}" type="presParOf" srcId="{100B6CAA-F8F5-4470-8AD7-3F6FB53799A5}" destId="{50613F5F-584A-4C93-896A-5795DAAF785B}" srcOrd="0" destOrd="0" presId="urn:microsoft.com/office/officeart/2008/layout/VerticalCurvedList"/>
    <dgm:cxn modelId="{558A8EB7-1957-4CCE-92B2-1DFB49E9B95A}" type="presParOf" srcId="{50613F5F-584A-4C93-896A-5795DAAF785B}" destId="{2CED7EBA-A7A7-4065-A96F-69D7411FB217}" srcOrd="0" destOrd="0" presId="urn:microsoft.com/office/officeart/2008/layout/VerticalCurvedList"/>
    <dgm:cxn modelId="{67D75581-3C16-47D5-9239-A306480A2AC4}" type="presParOf" srcId="{50613F5F-584A-4C93-896A-5795DAAF785B}" destId="{98448B8A-C93A-4BBC-9ECF-A326642C1D92}" srcOrd="1" destOrd="0" presId="urn:microsoft.com/office/officeart/2008/layout/VerticalCurvedList"/>
    <dgm:cxn modelId="{E7FDDA79-97F5-4C02-9D75-A49F4D1AFF02}" type="presParOf" srcId="{50613F5F-584A-4C93-896A-5795DAAF785B}" destId="{5B938F62-FBCD-4C71-99D3-7F45124F4C53}" srcOrd="2" destOrd="0" presId="urn:microsoft.com/office/officeart/2008/layout/VerticalCurvedList"/>
    <dgm:cxn modelId="{2F6986DD-D58F-431C-B6B9-75DF03F63A10}" type="presParOf" srcId="{50613F5F-584A-4C93-896A-5795DAAF785B}" destId="{0C3D4D24-FC3E-4151-8ACA-D044B9F55A56}" srcOrd="3" destOrd="0" presId="urn:microsoft.com/office/officeart/2008/layout/VerticalCurvedList"/>
    <dgm:cxn modelId="{B3550A18-B971-4D2D-88F5-799D633A83C6}" type="presParOf" srcId="{100B6CAA-F8F5-4470-8AD7-3F6FB53799A5}" destId="{8F0585E5-9ED1-48BF-89D7-8FD8977E037F}" srcOrd="1" destOrd="0" presId="urn:microsoft.com/office/officeart/2008/layout/VerticalCurvedList"/>
    <dgm:cxn modelId="{BA888AE8-F40C-4842-8A84-9F24E29E1015}" type="presParOf" srcId="{100B6CAA-F8F5-4470-8AD7-3F6FB53799A5}" destId="{7F74F06E-BD07-4A62-BF1B-8D36F1C38168}" srcOrd="2" destOrd="0" presId="urn:microsoft.com/office/officeart/2008/layout/VerticalCurvedList"/>
    <dgm:cxn modelId="{6F187191-939A-4A09-AB53-07F48930C741}" type="presParOf" srcId="{7F74F06E-BD07-4A62-BF1B-8D36F1C38168}" destId="{9546C052-215B-4738-A02A-8F27861B61E8}" srcOrd="0" destOrd="0" presId="urn:microsoft.com/office/officeart/2008/layout/VerticalCurvedList"/>
    <dgm:cxn modelId="{3E9FE317-E6EC-47CB-9A75-BBEAAC334043}" type="presParOf" srcId="{100B6CAA-F8F5-4470-8AD7-3F6FB53799A5}" destId="{6D38DF7A-8C40-477F-B6B2-25FFC6995A8A}" srcOrd="3" destOrd="0" presId="urn:microsoft.com/office/officeart/2008/layout/VerticalCurvedList"/>
    <dgm:cxn modelId="{829CC581-B451-4515-A5D3-266E475F73DE}" type="presParOf" srcId="{100B6CAA-F8F5-4470-8AD7-3F6FB53799A5}" destId="{D916826C-064A-4108-B695-1192771EA3AC}" srcOrd="4" destOrd="0" presId="urn:microsoft.com/office/officeart/2008/layout/VerticalCurvedList"/>
    <dgm:cxn modelId="{D7B68640-71C2-403A-9DDE-3C9257F5F204}" type="presParOf" srcId="{D916826C-064A-4108-B695-1192771EA3AC}" destId="{D06605C3-7254-47E0-8C17-6360F5FA6CAF}" srcOrd="0" destOrd="0" presId="urn:microsoft.com/office/officeart/2008/layout/VerticalCurvedList"/>
    <dgm:cxn modelId="{06FB3101-04BA-4240-932E-BB40E4BD1AC4}" type="presParOf" srcId="{100B6CAA-F8F5-4470-8AD7-3F6FB53799A5}" destId="{3799687C-98DD-49A4-A63A-7336862DC417}" srcOrd="5" destOrd="0" presId="urn:microsoft.com/office/officeart/2008/layout/VerticalCurvedList"/>
    <dgm:cxn modelId="{0ED94D6D-5373-4162-A4D9-6231F1BF6874}" type="presParOf" srcId="{100B6CAA-F8F5-4470-8AD7-3F6FB53799A5}" destId="{D86C1C5F-C455-4B53-BEAD-49566BC42DC7}" srcOrd="6" destOrd="0" presId="urn:microsoft.com/office/officeart/2008/layout/VerticalCurvedList"/>
    <dgm:cxn modelId="{18D705C2-306F-40E0-BA34-33E0EDD332DB}" type="presParOf" srcId="{D86C1C5F-C455-4B53-BEAD-49566BC42DC7}" destId="{76ABF17F-F656-444D-A2F2-9F887254EEA1}" srcOrd="0" destOrd="0" presId="urn:microsoft.com/office/officeart/2008/layout/VerticalCurvedList"/>
    <dgm:cxn modelId="{A35078C5-6E26-49D3-86D7-873276121936}" type="presParOf" srcId="{100B6CAA-F8F5-4470-8AD7-3F6FB53799A5}" destId="{0921291D-207E-433D-ACDE-E3612723580A}" srcOrd="7" destOrd="0" presId="urn:microsoft.com/office/officeart/2008/layout/VerticalCurvedList"/>
    <dgm:cxn modelId="{E407B749-DB00-4979-8A9F-600611E0FBAB}" type="presParOf" srcId="{100B6CAA-F8F5-4470-8AD7-3F6FB53799A5}" destId="{559784E1-1ABC-46E1-BC52-487D15928058}" srcOrd="8" destOrd="0" presId="urn:microsoft.com/office/officeart/2008/layout/VerticalCurvedList"/>
    <dgm:cxn modelId="{27B82487-259C-490E-938D-005B3B2384B1}" type="presParOf" srcId="{559784E1-1ABC-46E1-BC52-487D15928058}" destId="{691CB5AE-DB6F-4E0B-AF24-C7BA17F23228}" srcOrd="0" destOrd="0" presId="urn:microsoft.com/office/officeart/2008/layout/VerticalCurvedList"/>
    <dgm:cxn modelId="{2F7A165E-88E1-476B-8879-9F7671E7F7A4}" type="presParOf" srcId="{100B6CAA-F8F5-4470-8AD7-3F6FB53799A5}" destId="{DDD3F63F-1C6E-4985-A7CF-B2B5BA8847B3}" srcOrd="9" destOrd="0" presId="urn:microsoft.com/office/officeart/2008/layout/VerticalCurvedList"/>
    <dgm:cxn modelId="{AE1CEF16-C755-4234-8EA8-48DF00C5D601}" type="presParOf" srcId="{100B6CAA-F8F5-4470-8AD7-3F6FB53799A5}" destId="{50F8F88C-E9B2-43FB-8BD1-F88297ED8423}" srcOrd="10" destOrd="0" presId="urn:microsoft.com/office/officeart/2008/layout/VerticalCurvedList"/>
    <dgm:cxn modelId="{5BAC902B-18C7-4026-B321-0C10602C49C6}" type="presParOf" srcId="{50F8F88C-E9B2-43FB-8BD1-F88297ED8423}" destId="{0E4ACE55-30BF-4C1A-87CB-73FEBFD5BB73}" srcOrd="0" destOrd="0" presId="urn:microsoft.com/office/officeart/2008/layout/VerticalCurvedList"/>
    <dgm:cxn modelId="{E7593DD9-CFE9-4E7E-B21E-B990D269B06F}" type="presParOf" srcId="{100B6CAA-F8F5-4470-8AD7-3F6FB53799A5}" destId="{A6D1D314-2D6A-46FF-930B-3D6318B17BEC}" srcOrd="11" destOrd="0" presId="urn:microsoft.com/office/officeart/2008/layout/VerticalCurvedList"/>
    <dgm:cxn modelId="{F34E841A-E9B7-48D9-8012-6A3FB2D3D63E}" type="presParOf" srcId="{100B6CAA-F8F5-4470-8AD7-3F6FB53799A5}" destId="{B01A321A-AA66-48D0-BF46-F7261ABF50F3}" srcOrd="12" destOrd="0" presId="urn:microsoft.com/office/officeart/2008/layout/VerticalCurvedList"/>
    <dgm:cxn modelId="{61CD1041-CB46-4B50-8D39-EF5EDBAA616E}" type="presParOf" srcId="{B01A321A-AA66-48D0-BF46-F7261ABF50F3}" destId="{31A5284D-E24B-4C8C-B939-90389F0C545B}"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4F8005-C988-40B2-9063-8575E4E91ECD}" type="doc">
      <dgm:prSet loTypeId="urn:microsoft.com/office/officeart/2005/8/layout/hList1" loCatId="list" qsTypeId="urn:microsoft.com/office/officeart/2005/8/quickstyle/simple1" qsCatId="simple" csTypeId="urn:microsoft.com/office/officeart/2005/8/colors/accent1_2" csCatId="accent1" phldr="1"/>
      <dgm:spPr/>
      <dgm:t>
        <a:bodyPr/>
        <a:lstStyle/>
        <a:p>
          <a:pPr rtl="1"/>
          <a:endParaRPr lang="ar-SA"/>
        </a:p>
      </dgm:t>
    </dgm:pt>
    <dgm:pt modelId="{F86CC65B-B055-411D-AA39-A8224D52AC0E}">
      <dgm:prSet phldrT="[نص]" custT="1"/>
      <dgm:spPr>
        <a:solidFill>
          <a:srgbClr val="FFC000">
            <a:lumMod val="60000"/>
            <a:lumOff val="40000"/>
          </a:srgbClr>
        </a:solidFill>
        <a:ln w="12700" cap="flat" cmpd="sng" algn="ctr">
          <a:solidFill>
            <a:prstClr val="black"/>
          </a:solidFill>
          <a:prstDash val="solid"/>
          <a:miter lim="800000"/>
        </a:ln>
        <a:effectLst>
          <a:glow rad="139700">
            <a:srgbClr val="A5A5A5">
              <a:satMod val="175000"/>
              <a:alpha val="40000"/>
            </a:srgbClr>
          </a:glow>
        </a:effectLst>
      </dgm:spPr>
      <dgm:t>
        <a:bodyPr/>
        <a:lstStyle/>
        <a:p>
          <a:pPr marL="0" lvl="0" indent="0" algn="ctr" defTabSz="1422400" rtl="1">
            <a:lnSpc>
              <a:spcPct val="90000"/>
            </a:lnSpc>
            <a:spcBef>
              <a:spcPct val="0"/>
            </a:spcBef>
            <a:spcAft>
              <a:spcPct val="35000"/>
            </a:spcAft>
            <a:buNone/>
          </a:pPr>
          <a:r>
            <a:rPr lang="ar-SA" sz="3200" b="1" kern="1200" dirty="0">
              <a:solidFill>
                <a:prstClr val="black"/>
              </a:solidFill>
              <a:latin typeface="Traditional Arabic" panose="02020603050405020304" pitchFamily="18" charset="-78"/>
              <a:ea typeface="+mn-ea"/>
              <a:cs typeface="Traditional Arabic" panose="02020603050405020304" pitchFamily="18" charset="-78"/>
            </a:rPr>
            <a:t>سلبياته </a:t>
          </a:r>
        </a:p>
      </dgm:t>
    </dgm:pt>
    <dgm:pt modelId="{8C31EA2C-BFA9-49A8-8BB8-CF8052431065}" type="parTrans" cxnId="{B1A42882-7598-4845-90DD-8C893FD580CB}">
      <dgm:prSet/>
      <dgm:spPr/>
      <dgm:t>
        <a:bodyPr/>
        <a:lstStyle/>
        <a:p>
          <a:pPr rtl="1"/>
          <a:endParaRPr lang="ar-SA"/>
        </a:p>
      </dgm:t>
    </dgm:pt>
    <dgm:pt modelId="{A74F54C1-0965-4F42-A70D-C904A1185EF8}" type="sibTrans" cxnId="{B1A42882-7598-4845-90DD-8C893FD580CB}">
      <dgm:prSet/>
      <dgm:spPr/>
      <dgm:t>
        <a:bodyPr/>
        <a:lstStyle/>
        <a:p>
          <a:pPr rtl="1"/>
          <a:endParaRPr lang="ar-SA"/>
        </a:p>
      </dgm:t>
    </dgm:pt>
    <dgm:pt modelId="{0455EDFE-4DB2-4178-B9BB-46D2694F6408}">
      <dgm:prSet phldrT="[نص]" custT="1"/>
      <dgm:spPr>
        <a:solidFill>
          <a:prstClr val="white">
            <a:lumMod val="85000"/>
            <a:alpha val="90000"/>
          </a:prstClr>
        </a:solidFill>
        <a:ln w="12700" cap="flat" cmpd="sng" algn="ctr">
          <a:solidFill>
            <a:prstClr val="black">
              <a:alpha val="90000"/>
            </a:prstClr>
          </a:solidFill>
          <a:prstDash val="solid"/>
          <a:miter lim="800000"/>
        </a:ln>
        <a:effectLst/>
      </dgm:spPr>
      <dgm:t>
        <a:bodyPr/>
        <a:lstStyle/>
        <a:p>
          <a:pPr marL="285750" lvl="1" indent="-285750" algn="r" defTabSz="2044700" rtl="1">
            <a:lnSpc>
              <a:spcPct val="90000"/>
            </a:lnSpc>
            <a:spcBef>
              <a:spcPct val="0"/>
            </a:spcBef>
            <a:spcAft>
              <a:spcPct val="15000"/>
            </a:spcAft>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الدور السلبي للطالب الذي يقع في دور المتلقي </a:t>
          </a:r>
          <a:r>
            <a:rPr lang="ar-SA" sz="2000" b="0" kern="1200" dirty="0" err="1">
              <a:solidFill>
                <a:prstClr val="black"/>
              </a:solidFill>
              <a:latin typeface="Traditional Arabic" panose="02020603050405020304" pitchFamily="18" charset="-78"/>
              <a:ea typeface="+mn-ea"/>
              <a:cs typeface="Traditional Arabic" panose="02020603050405020304" pitchFamily="18" charset="-78"/>
            </a:rPr>
            <a:t>للمعلومه</a:t>
          </a:r>
          <a:r>
            <a:rPr lang="ar-SA" sz="2000" b="0" kern="1200" dirty="0">
              <a:solidFill>
                <a:prstClr val="black"/>
              </a:solidFill>
              <a:latin typeface="Traditional Arabic" panose="02020603050405020304" pitchFamily="18" charset="-78"/>
              <a:ea typeface="+mn-ea"/>
              <a:cs typeface="Traditional Arabic" panose="02020603050405020304" pitchFamily="18" charset="-78"/>
            </a:rPr>
            <a:t> </a:t>
          </a:r>
        </a:p>
      </dgm:t>
    </dgm:pt>
    <dgm:pt modelId="{302AEEE1-574B-4D3B-82D6-AFD4387B16DE}" type="parTrans" cxnId="{FE34CBD2-39F3-485D-A3C3-4EBAA92CA3F8}">
      <dgm:prSet/>
      <dgm:spPr/>
      <dgm:t>
        <a:bodyPr/>
        <a:lstStyle/>
        <a:p>
          <a:pPr rtl="1"/>
          <a:endParaRPr lang="ar-SA"/>
        </a:p>
      </dgm:t>
    </dgm:pt>
    <dgm:pt modelId="{3805726B-2A57-48FA-AAB1-2E14623DD7CD}" type="sibTrans" cxnId="{FE34CBD2-39F3-485D-A3C3-4EBAA92CA3F8}">
      <dgm:prSet/>
      <dgm:spPr/>
      <dgm:t>
        <a:bodyPr/>
        <a:lstStyle/>
        <a:p>
          <a:pPr rtl="1"/>
          <a:endParaRPr lang="ar-SA"/>
        </a:p>
      </dgm:t>
    </dgm:pt>
    <dgm:pt modelId="{E2495E2B-0239-4581-8A8E-CB462134DF7A}">
      <dgm:prSet phldrT="[نص]" custT="1"/>
      <dgm:spPr>
        <a:solidFill>
          <a:schemeClr val="accent4">
            <a:lumMod val="60000"/>
            <a:lumOff val="40000"/>
          </a:schemeClr>
        </a:solidFill>
        <a:ln>
          <a:solidFill>
            <a:schemeClr val="tx1"/>
          </a:solidFill>
        </a:ln>
        <a:effectLst>
          <a:glow rad="139700">
            <a:schemeClr val="accent3">
              <a:satMod val="175000"/>
              <a:alpha val="40000"/>
            </a:schemeClr>
          </a:glow>
        </a:effectLst>
      </dgm:spPr>
      <dgm:t>
        <a:bodyPr/>
        <a:lstStyle/>
        <a:p>
          <a:pPr rtl="1"/>
          <a:r>
            <a:rPr lang="ar-SA" sz="3200" b="1" dirty="0" err="1">
              <a:solidFill>
                <a:schemeClr val="tx1"/>
              </a:solidFill>
              <a:latin typeface="Traditional Arabic" panose="02020603050405020304" pitchFamily="18" charset="-78"/>
              <a:cs typeface="Traditional Arabic" panose="02020603050405020304" pitchFamily="18" charset="-78"/>
            </a:rPr>
            <a:t>إيجابياته</a:t>
          </a:r>
          <a:r>
            <a:rPr lang="ar-SA" sz="3200" b="1" dirty="0">
              <a:solidFill>
                <a:schemeClr val="tx1"/>
              </a:solidFill>
              <a:latin typeface="Traditional Arabic" panose="02020603050405020304" pitchFamily="18" charset="-78"/>
              <a:cs typeface="Traditional Arabic" panose="02020603050405020304" pitchFamily="18" charset="-78"/>
            </a:rPr>
            <a:t> </a:t>
          </a:r>
        </a:p>
      </dgm:t>
    </dgm:pt>
    <dgm:pt modelId="{2112193C-2DF3-4156-9BBB-FE0E561A87D5}" type="parTrans" cxnId="{0362F37C-711D-4E1E-AB4B-BF71D0D3F186}">
      <dgm:prSet/>
      <dgm:spPr/>
      <dgm:t>
        <a:bodyPr/>
        <a:lstStyle/>
        <a:p>
          <a:pPr rtl="1"/>
          <a:endParaRPr lang="ar-SA"/>
        </a:p>
      </dgm:t>
    </dgm:pt>
    <dgm:pt modelId="{901618F0-40F1-4C1D-9D45-A8E249BA36EF}" type="sibTrans" cxnId="{0362F37C-711D-4E1E-AB4B-BF71D0D3F186}">
      <dgm:prSet/>
      <dgm:spPr/>
      <dgm:t>
        <a:bodyPr/>
        <a:lstStyle/>
        <a:p>
          <a:pPr rtl="1"/>
          <a:endParaRPr lang="ar-SA"/>
        </a:p>
      </dgm:t>
    </dgm:pt>
    <dgm:pt modelId="{125A8890-74BC-42FD-811B-6CC35D5EEBBF}">
      <dgm:prSet phldrT="[نص]" custT="1"/>
      <dgm:spPr>
        <a:solidFill>
          <a:schemeClr val="bg1">
            <a:lumMod val="85000"/>
            <a:alpha val="90000"/>
          </a:schemeClr>
        </a:solidFill>
        <a:ln>
          <a:solidFill>
            <a:schemeClr val="tx1">
              <a:alpha val="90000"/>
            </a:schemeClr>
          </a:solidFill>
        </a:ln>
      </dgm:spPr>
      <dgm:t>
        <a:bodyPr/>
        <a:lstStyle/>
        <a:p>
          <a:pPr rtl="1"/>
          <a:r>
            <a:rPr lang="ar-SA" sz="2000" b="0" kern="1200" dirty="0">
              <a:solidFill>
                <a:prstClr val="black"/>
              </a:solidFill>
              <a:latin typeface="Traditional Arabic" panose="02020603050405020304" pitchFamily="18" charset="-78"/>
              <a:ea typeface="+mn-ea"/>
              <a:cs typeface="Traditional Arabic" panose="02020603050405020304" pitchFamily="18" charset="-78"/>
            </a:rPr>
            <a:t>التقاء المعلم والمتعلم وجها لوجه </a:t>
          </a:r>
          <a:endParaRPr lang="ar-SA" sz="2000" kern="1200" dirty="0">
            <a:latin typeface="Traditional Arabic" panose="02020603050405020304" pitchFamily="18" charset="-78"/>
            <a:cs typeface="Traditional Arabic" panose="02020603050405020304" pitchFamily="18" charset="-78"/>
          </a:endParaRPr>
        </a:p>
      </dgm:t>
    </dgm:pt>
    <dgm:pt modelId="{543A48DB-52E8-4243-BC13-EDC12FD2121B}" type="parTrans" cxnId="{03E88B68-5C08-4702-B5DB-E20F8FB42D72}">
      <dgm:prSet/>
      <dgm:spPr/>
      <dgm:t>
        <a:bodyPr/>
        <a:lstStyle/>
        <a:p>
          <a:pPr rtl="1"/>
          <a:endParaRPr lang="ar-SA"/>
        </a:p>
      </dgm:t>
    </dgm:pt>
    <dgm:pt modelId="{4B732AC8-652E-460E-A600-95F1F66F836A}" type="sibTrans" cxnId="{03E88B68-5C08-4702-B5DB-E20F8FB42D72}">
      <dgm:prSet/>
      <dgm:spPr/>
      <dgm:t>
        <a:bodyPr/>
        <a:lstStyle/>
        <a:p>
          <a:pPr rtl="1"/>
          <a:endParaRPr lang="ar-SA"/>
        </a:p>
      </dgm:t>
    </dgm:pt>
    <dgm:pt modelId="{49106B29-E6CD-4A8E-BB72-AA2A10B2B941}">
      <dgm:prSet phldrT="[نص]" custT="1"/>
      <dgm:spPr>
        <a:solidFill>
          <a:schemeClr val="bg1">
            <a:lumMod val="85000"/>
            <a:alpha val="90000"/>
          </a:schemeClr>
        </a:solidFill>
        <a:ln>
          <a:solidFill>
            <a:schemeClr val="tx1">
              <a:alpha val="90000"/>
            </a:schemeClr>
          </a:solidFill>
        </a:ln>
      </dgm:spPr>
      <dgm:t>
        <a:bodyPr/>
        <a:lstStyle/>
        <a:p>
          <a:pPr rtl="1"/>
          <a:r>
            <a:rPr lang="ar-SA" sz="2000" b="0" kern="1200" dirty="0">
              <a:solidFill>
                <a:prstClr val="black"/>
              </a:solidFill>
              <a:latin typeface="Traditional Arabic" panose="02020603050405020304" pitchFamily="18" charset="-78"/>
              <a:ea typeface="+mn-ea"/>
              <a:cs typeface="Traditional Arabic" panose="02020603050405020304" pitchFamily="18" charset="-78"/>
            </a:rPr>
            <a:t>يوفر التواصل المباشر فرص التطبيق والتعديل </a:t>
          </a:r>
        </a:p>
      </dgm:t>
    </dgm:pt>
    <dgm:pt modelId="{B6C1C400-0049-4BCE-93C3-E3E67D4922B5}" type="parTrans" cxnId="{0515112D-55FC-4CD4-A268-451480A5151B}">
      <dgm:prSet/>
      <dgm:spPr/>
      <dgm:t>
        <a:bodyPr/>
        <a:lstStyle/>
        <a:p>
          <a:pPr rtl="1"/>
          <a:endParaRPr lang="ar-SA"/>
        </a:p>
      </dgm:t>
    </dgm:pt>
    <dgm:pt modelId="{94235240-08DB-4AA5-B54D-B05F25D49499}" type="sibTrans" cxnId="{0515112D-55FC-4CD4-A268-451480A5151B}">
      <dgm:prSet/>
      <dgm:spPr/>
      <dgm:t>
        <a:bodyPr/>
        <a:lstStyle/>
        <a:p>
          <a:pPr rtl="1"/>
          <a:endParaRPr lang="ar-SA"/>
        </a:p>
      </dgm:t>
    </dgm:pt>
    <dgm:pt modelId="{CFF6D67A-EC74-49A3-9845-48291015EE38}">
      <dgm:prSet phldrT="[نص]" custT="1"/>
      <dgm:spPr>
        <a:solidFill>
          <a:schemeClr val="bg1">
            <a:lumMod val="85000"/>
            <a:alpha val="90000"/>
          </a:schemeClr>
        </a:solidFill>
        <a:ln>
          <a:solidFill>
            <a:schemeClr val="tx1">
              <a:alpha val="90000"/>
            </a:schemeClr>
          </a:solidFill>
        </a:ln>
      </dgm:spPr>
      <dgm:t>
        <a:bodyPr/>
        <a:lstStyle/>
        <a:p>
          <a:pPr rtl="1"/>
          <a:r>
            <a:rPr lang="ar-SA" sz="2000" b="0" kern="1200" dirty="0">
              <a:solidFill>
                <a:prstClr val="black"/>
              </a:solidFill>
              <a:latin typeface="Traditional Arabic" panose="02020603050405020304" pitchFamily="18" charset="-78"/>
              <a:ea typeface="+mn-ea"/>
              <a:cs typeface="Traditional Arabic" panose="02020603050405020304" pitchFamily="18" charset="-78"/>
            </a:rPr>
            <a:t>يمكن تنفيذها وان لم يتوفر تيار كهربائي او حاسب الي </a:t>
          </a:r>
        </a:p>
      </dgm:t>
    </dgm:pt>
    <dgm:pt modelId="{BFF0FD46-C9E7-48BF-8AF3-3A4F3410EC94}" type="parTrans" cxnId="{A330A74F-10DE-4FB3-949B-A5CECCDCFB86}">
      <dgm:prSet/>
      <dgm:spPr/>
      <dgm:t>
        <a:bodyPr/>
        <a:lstStyle/>
        <a:p>
          <a:endParaRPr lang="en-US"/>
        </a:p>
      </dgm:t>
    </dgm:pt>
    <dgm:pt modelId="{B18AD861-A344-4FCC-A03A-35F51D6AA21D}" type="sibTrans" cxnId="{A330A74F-10DE-4FB3-949B-A5CECCDCFB86}">
      <dgm:prSet/>
      <dgm:spPr/>
      <dgm:t>
        <a:bodyPr/>
        <a:lstStyle/>
        <a:p>
          <a:endParaRPr lang="en-US"/>
        </a:p>
      </dgm:t>
    </dgm:pt>
    <dgm:pt modelId="{F8517A97-E254-4DD3-8F3F-BC91191FDD22}">
      <dgm:prSet phldrT="[نص]" custT="1"/>
      <dgm:spPr>
        <a:solidFill>
          <a:schemeClr val="bg1">
            <a:lumMod val="85000"/>
            <a:alpha val="90000"/>
          </a:schemeClr>
        </a:solidFill>
        <a:ln>
          <a:solidFill>
            <a:schemeClr val="tx1">
              <a:alpha val="90000"/>
            </a:schemeClr>
          </a:solidFill>
        </a:ln>
      </dgm:spPr>
      <dgm:t>
        <a:bodyPr/>
        <a:lstStyle/>
        <a:p>
          <a:pPr rtl="1"/>
          <a:r>
            <a:rPr lang="ar-SA" sz="2000" b="0" kern="1200" dirty="0">
              <a:solidFill>
                <a:prstClr val="black"/>
              </a:solidFill>
              <a:latin typeface="Traditional Arabic" panose="02020603050405020304" pitchFamily="18" charset="-78"/>
              <a:ea typeface="+mn-ea"/>
              <a:cs typeface="Traditional Arabic" panose="02020603050405020304" pitchFamily="18" charset="-78"/>
            </a:rPr>
            <a:t>يخدم شريحه كبيرة من المجتمع </a:t>
          </a:r>
        </a:p>
      </dgm:t>
    </dgm:pt>
    <dgm:pt modelId="{1DE766BE-9B62-4696-AA3E-D87A30FD13CF}" type="parTrans" cxnId="{27E47D4D-9F46-426A-9CA7-8072D0930029}">
      <dgm:prSet/>
      <dgm:spPr/>
      <dgm:t>
        <a:bodyPr/>
        <a:lstStyle/>
        <a:p>
          <a:endParaRPr lang="en-US"/>
        </a:p>
      </dgm:t>
    </dgm:pt>
    <dgm:pt modelId="{5DEEDE8A-5ED6-44B0-BF71-1FB5DD788369}" type="sibTrans" cxnId="{27E47D4D-9F46-426A-9CA7-8072D0930029}">
      <dgm:prSet/>
      <dgm:spPr/>
      <dgm:t>
        <a:bodyPr/>
        <a:lstStyle/>
        <a:p>
          <a:endParaRPr lang="en-US"/>
        </a:p>
      </dgm:t>
    </dgm:pt>
    <dgm:pt modelId="{E1CAC455-70E1-408D-988D-A690F78D8059}">
      <dgm:prSet phldrT="[نص]" custT="1"/>
      <dgm:spPr>
        <a:solidFill>
          <a:schemeClr val="bg1">
            <a:lumMod val="85000"/>
            <a:alpha val="90000"/>
          </a:schemeClr>
        </a:solidFill>
        <a:ln>
          <a:solidFill>
            <a:schemeClr val="tx1">
              <a:alpha val="90000"/>
            </a:schemeClr>
          </a:solidFill>
        </a:ln>
      </dgm:spPr>
      <dgm:t>
        <a:bodyPr/>
        <a:lstStyle/>
        <a:p>
          <a:pPr rtl="1"/>
          <a:r>
            <a:rPr lang="ar-SA" sz="2000" b="0" kern="1200" dirty="0">
              <a:solidFill>
                <a:prstClr val="black"/>
              </a:solidFill>
              <a:latin typeface="Traditional Arabic" panose="02020603050405020304" pitchFamily="18" charset="-78"/>
              <a:ea typeface="+mn-ea"/>
              <a:cs typeface="Traditional Arabic" panose="02020603050405020304" pitchFamily="18" charset="-78"/>
            </a:rPr>
            <a:t>يلائم بعض المواد النظرية </a:t>
          </a:r>
        </a:p>
      </dgm:t>
    </dgm:pt>
    <dgm:pt modelId="{579225B2-67F2-4293-9594-BBDE284CC9FF}" type="parTrans" cxnId="{6252F43D-018C-45E9-86AB-6F79E0F113B0}">
      <dgm:prSet/>
      <dgm:spPr/>
      <dgm:t>
        <a:bodyPr/>
        <a:lstStyle/>
        <a:p>
          <a:endParaRPr lang="en-US"/>
        </a:p>
      </dgm:t>
    </dgm:pt>
    <dgm:pt modelId="{35175B0C-D4C1-4345-BAFD-AE869DD881FE}" type="sibTrans" cxnId="{6252F43D-018C-45E9-86AB-6F79E0F113B0}">
      <dgm:prSet/>
      <dgm:spPr/>
      <dgm:t>
        <a:bodyPr/>
        <a:lstStyle/>
        <a:p>
          <a:endParaRPr lang="en-US"/>
        </a:p>
      </dgm:t>
    </dgm:pt>
    <dgm:pt modelId="{D9763490-C35B-4E3D-B55B-B3C6BBD08ED4}">
      <dgm:prSet phldrT="[نص]" custT="1"/>
      <dgm:spPr>
        <a:solidFill>
          <a:schemeClr val="bg1">
            <a:lumMod val="85000"/>
            <a:alpha val="90000"/>
          </a:schemeClr>
        </a:solidFill>
        <a:ln>
          <a:solidFill>
            <a:schemeClr val="tx1">
              <a:alpha val="90000"/>
            </a:schemeClr>
          </a:solidFill>
        </a:ln>
      </dgm:spPr>
      <dgm:t>
        <a:bodyPr/>
        <a:lstStyle/>
        <a:p>
          <a:pPr rtl="1"/>
          <a:r>
            <a:rPr lang="ar-SA" sz="2000" b="0" kern="1200" dirty="0">
              <a:solidFill>
                <a:prstClr val="black"/>
              </a:solidFill>
              <a:latin typeface="Traditional Arabic" panose="02020603050405020304" pitchFamily="18" charset="-78"/>
              <a:ea typeface="+mn-ea"/>
              <a:cs typeface="Traditional Arabic" panose="02020603050405020304" pitchFamily="18" charset="-78"/>
            </a:rPr>
            <a:t>المنهج يمكن </a:t>
          </a:r>
          <a:r>
            <a:rPr lang="ar-SA" sz="2000" b="0" kern="1200" dirty="0" err="1">
              <a:solidFill>
                <a:prstClr val="black"/>
              </a:solidFill>
              <a:latin typeface="Traditional Arabic" panose="02020603050405020304" pitchFamily="18" charset="-78"/>
              <a:ea typeface="+mn-ea"/>
              <a:cs typeface="Traditional Arabic" panose="02020603050405020304" pitchFamily="18" charset="-78"/>
            </a:rPr>
            <a:t>انهائة</a:t>
          </a:r>
          <a:r>
            <a:rPr lang="ar-SA" sz="2000" b="0" kern="1200" dirty="0">
              <a:solidFill>
                <a:prstClr val="black"/>
              </a:solidFill>
              <a:latin typeface="Traditional Arabic" panose="02020603050405020304" pitchFamily="18" charset="-78"/>
              <a:ea typeface="+mn-ea"/>
              <a:cs typeface="Traditional Arabic" panose="02020603050405020304" pitchFamily="18" charset="-78"/>
            </a:rPr>
            <a:t> في مدة وجيزة </a:t>
          </a:r>
        </a:p>
      </dgm:t>
    </dgm:pt>
    <dgm:pt modelId="{A55B1E8B-8A1F-40CB-8593-0494AFA48C71}" type="parTrans" cxnId="{14580050-217E-4800-923C-E03D3816ACD8}">
      <dgm:prSet/>
      <dgm:spPr/>
      <dgm:t>
        <a:bodyPr/>
        <a:lstStyle/>
        <a:p>
          <a:endParaRPr lang="en-US"/>
        </a:p>
      </dgm:t>
    </dgm:pt>
    <dgm:pt modelId="{5B956AB4-9752-419D-A195-F296A2044ED9}" type="sibTrans" cxnId="{14580050-217E-4800-923C-E03D3816ACD8}">
      <dgm:prSet/>
      <dgm:spPr/>
      <dgm:t>
        <a:bodyPr/>
        <a:lstStyle/>
        <a:p>
          <a:endParaRPr lang="en-US"/>
        </a:p>
      </dgm:t>
    </dgm:pt>
    <dgm:pt modelId="{AC198543-5DBA-4334-8B17-5844267FF5C1}">
      <dgm:prSet phldrT="[نص]" custT="1"/>
      <dgm:spPr>
        <a:solidFill>
          <a:prstClr val="white">
            <a:lumMod val="85000"/>
            <a:alpha val="90000"/>
          </a:prstClr>
        </a:solidFill>
        <a:ln w="12700" cap="flat" cmpd="sng" algn="ctr">
          <a:solidFill>
            <a:prstClr val="black">
              <a:alpha val="90000"/>
            </a:prstClr>
          </a:solidFill>
          <a:prstDash val="solid"/>
          <a:miter lim="800000"/>
        </a:ln>
        <a:effectLst/>
      </dgm:spPr>
      <dgm:t>
        <a:bodyPr/>
        <a:lstStyle/>
        <a:p>
          <a:pPr marL="285750" lvl="1" indent="-285750" algn="r" defTabSz="2044700" rtl="1">
            <a:lnSpc>
              <a:spcPct val="90000"/>
            </a:lnSpc>
            <a:spcBef>
              <a:spcPct val="0"/>
            </a:spcBef>
            <a:spcAft>
              <a:spcPct val="15000"/>
            </a:spcAft>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اهتم بالجانب العقلي من خلال حفظ المعارف واهمل الجوانب الأخرى</a:t>
          </a:r>
        </a:p>
      </dgm:t>
    </dgm:pt>
    <dgm:pt modelId="{496AC0DD-0FEB-44C0-A0CB-1E64C95CB4B4}" type="parTrans" cxnId="{4801C259-853A-4729-9D72-8278D650A905}">
      <dgm:prSet/>
      <dgm:spPr/>
      <dgm:t>
        <a:bodyPr/>
        <a:lstStyle/>
        <a:p>
          <a:endParaRPr lang="en-US"/>
        </a:p>
      </dgm:t>
    </dgm:pt>
    <dgm:pt modelId="{27203A46-6FA6-4E03-AAFC-09266F379824}" type="sibTrans" cxnId="{4801C259-853A-4729-9D72-8278D650A905}">
      <dgm:prSet/>
      <dgm:spPr/>
      <dgm:t>
        <a:bodyPr/>
        <a:lstStyle/>
        <a:p>
          <a:endParaRPr lang="en-US"/>
        </a:p>
      </dgm:t>
    </dgm:pt>
    <dgm:pt modelId="{1887A993-F754-41E3-BDD5-2FEB018AE7E9}">
      <dgm:prSet phldrT="[نص]" custT="1"/>
      <dgm:spPr>
        <a:solidFill>
          <a:prstClr val="white">
            <a:lumMod val="85000"/>
            <a:alpha val="90000"/>
          </a:prstClr>
        </a:solidFill>
        <a:ln w="12700" cap="flat" cmpd="sng" algn="ctr">
          <a:solidFill>
            <a:prstClr val="black">
              <a:alpha val="90000"/>
            </a:prstClr>
          </a:solidFill>
          <a:prstDash val="solid"/>
          <a:miter lim="800000"/>
        </a:ln>
        <a:effectLst/>
      </dgm:spPr>
      <dgm:t>
        <a:bodyPr/>
        <a:lstStyle/>
        <a:p>
          <a:pPr marL="285750" lvl="1" indent="-285750" algn="r" defTabSz="2044700" rtl="1">
            <a:lnSpc>
              <a:spcPct val="90000"/>
            </a:lnSpc>
            <a:spcBef>
              <a:spcPct val="0"/>
            </a:spcBef>
            <a:spcAft>
              <a:spcPct val="15000"/>
            </a:spcAft>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عدم مراعاة الفروق </a:t>
          </a:r>
          <a:r>
            <a:rPr lang="ar-SA" sz="2000" b="0" kern="1200" dirty="0" err="1">
              <a:solidFill>
                <a:prstClr val="black"/>
              </a:solidFill>
              <a:latin typeface="Traditional Arabic" panose="02020603050405020304" pitchFamily="18" charset="-78"/>
              <a:ea typeface="+mn-ea"/>
              <a:cs typeface="Traditional Arabic" panose="02020603050405020304" pitchFamily="18" charset="-78"/>
            </a:rPr>
            <a:t>الفرديه</a:t>
          </a:r>
          <a:endParaRPr lang="ar-SA" sz="2000" b="0" kern="1200" dirty="0">
            <a:solidFill>
              <a:prstClr val="black"/>
            </a:solidFill>
            <a:latin typeface="Traditional Arabic" panose="02020603050405020304" pitchFamily="18" charset="-78"/>
            <a:ea typeface="+mn-ea"/>
            <a:cs typeface="Traditional Arabic" panose="02020603050405020304" pitchFamily="18" charset="-78"/>
          </a:endParaRPr>
        </a:p>
      </dgm:t>
    </dgm:pt>
    <dgm:pt modelId="{178FE1A7-7F40-4221-BF9E-CEE4924EE96A}" type="parTrans" cxnId="{8B5A2F83-A75C-4442-A8E3-2F7770D92F84}">
      <dgm:prSet/>
      <dgm:spPr/>
      <dgm:t>
        <a:bodyPr/>
        <a:lstStyle/>
        <a:p>
          <a:endParaRPr lang="en-US"/>
        </a:p>
      </dgm:t>
    </dgm:pt>
    <dgm:pt modelId="{80020713-995E-420E-86F5-1A82308C60C6}" type="sibTrans" cxnId="{8B5A2F83-A75C-4442-A8E3-2F7770D92F84}">
      <dgm:prSet/>
      <dgm:spPr/>
      <dgm:t>
        <a:bodyPr/>
        <a:lstStyle/>
        <a:p>
          <a:endParaRPr lang="en-US"/>
        </a:p>
      </dgm:t>
    </dgm:pt>
    <dgm:pt modelId="{8F433B90-7667-4B3F-A2B8-3346D7AF0DE2}">
      <dgm:prSet phldrT="[نص]" custT="1"/>
      <dgm:spPr>
        <a:solidFill>
          <a:prstClr val="white">
            <a:lumMod val="85000"/>
            <a:alpha val="90000"/>
          </a:prstClr>
        </a:solidFill>
        <a:ln w="12700" cap="flat" cmpd="sng" algn="ctr">
          <a:solidFill>
            <a:prstClr val="black">
              <a:alpha val="90000"/>
            </a:prstClr>
          </a:solidFill>
          <a:prstDash val="solid"/>
          <a:miter lim="800000"/>
        </a:ln>
        <a:effectLst/>
      </dgm:spPr>
      <dgm:t>
        <a:bodyPr/>
        <a:lstStyle/>
        <a:p>
          <a:pPr marL="285750" lvl="1" indent="-285750" algn="r" defTabSz="2044700" rtl="1">
            <a:lnSpc>
              <a:spcPct val="90000"/>
            </a:lnSpc>
            <a:spcBef>
              <a:spcPct val="0"/>
            </a:spcBef>
            <a:spcAft>
              <a:spcPct val="15000"/>
            </a:spcAft>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اهمال النشاط خارج حجرة الصف</a:t>
          </a:r>
        </a:p>
      </dgm:t>
    </dgm:pt>
    <dgm:pt modelId="{8574E390-E6A9-4BA9-854D-4E739DB2A7C4}" type="parTrans" cxnId="{3735CAA6-EF81-4F68-8DB0-C4DB27B3F7EF}">
      <dgm:prSet/>
      <dgm:spPr/>
      <dgm:t>
        <a:bodyPr/>
        <a:lstStyle/>
        <a:p>
          <a:endParaRPr lang="en-US"/>
        </a:p>
      </dgm:t>
    </dgm:pt>
    <dgm:pt modelId="{2C84DFD3-7B13-4E62-837A-EFDDD7F48894}" type="sibTrans" cxnId="{3735CAA6-EF81-4F68-8DB0-C4DB27B3F7EF}">
      <dgm:prSet/>
      <dgm:spPr/>
      <dgm:t>
        <a:bodyPr/>
        <a:lstStyle/>
        <a:p>
          <a:endParaRPr lang="en-US"/>
        </a:p>
      </dgm:t>
    </dgm:pt>
    <dgm:pt modelId="{CD1462A6-1880-47BC-B650-AC1C20861ECE}">
      <dgm:prSet phldrT="[نص]" custT="1"/>
      <dgm:spPr>
        <a:solidFill>
          <a:prstClr val="white">
            <a:lumMod val="85000"/>
            <a:alpha val="90000"/>
          </a:prstClr>
        </a:solidFill>
        <a:ln w="12700" cap="flat" cmpd="sng" algn="ctr">
          <a:solidFill>
            <a:prstClr val="black">
              <a:alpha val="90000"/>
            </a:prstClr>
          </a:solidFill>
          <a:prstDash val="solid"/>
          <a:miter lim="800000"/>
        </a:ln>
        <a:effectLst/>
      </dgm:spPr>
      <dgm:t>
        <a:bodyPr/>
        <a:lstStyle/>
        <a:p>
          <a:pPr marL="285750" lvl="1" indent="-285750" algn="r" defTabSz="2044700" rtl="1">
            <a:lnSpc>
              <a:spcPct val="90000"/>
            </a:lnSpc>
            <a:spcBef>
              <a:spcPct val="0"/>
            </a:spcBef>
            <a:spcAft>
              <a:spcPct val="15000"/>
            </a:spcAft>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عدم وجود تغذية راجعه</a:t>
          </a:r>
        </a:p>
      </dgm:t>
    </dgm:pt>
    <dgm:pt modelId="{81420C75-94E0-4943-A7CE-BC4E242108D7}" type="parTrans" cxnId="{FA556FB4-7E76-47F7-940E-63D615DAB7FD}">
      <dgm:prSet/>
      <dgm:spPr/>
      <dgm:t>
        <a:bodyPr/>
        <a:lstStyle/>
        <a:p>
          <a:endParaRPr lang="en-US"/>
        </a:p>
      </dgm:t>
    </dgm:pt>
    <dgm:pt modelId="{2609B33B-72E8-44EA-BD6F-67DF261B7451}" type="sibTrans" cxnId="{FA556FB4-7E76-47F7-940E-63D615DAB7FD}">
      <dgm:prSet/>
      <dgm:spPr/>
      <dgm:t>
        <a:bodyPr/>
        <a:lstStyle/>
        <a:p>
          <a:endParaRPr lang="en-US"/>
        </a:p>
      </dgm:t>
    </dgm:pt>
    <dgm:pt modelId="{4E238C3C-8014-433D-B89A-C697BC18DBA0}">
      <dgm:prSet phldrT="[نص]" custT="1"/>
      <dgm:spPr>
        <a:solidFill>
          <a:prstClr val="white">
            <a:lumMod val="85000"/>
            <a:alpha val="90000"/>
          </a:prstClr>
        </a:solidFill>
        <a:ln w="12700" cap="flat" cmpd="sng" algn="ctr">
          <a:solidFill>
            <a:prstClr val="black">
              <a:alpha val="90000"/>
            </a:prstClr>
          </a:solidFill>
          <a:prstDash val="solid"/>
          <a:miter lim="800000"/>
        </a:ln>
        <a:effectLst/>
      </dgm:spPr>
      <dgm:t>
        <a:bodyPr/>
        <a:lstStyle/>
        <a:p>
          <a:pPr marL="285750" lvl="1" indent="-285750" algn="r" defTabSz="2044700" rtl="1">
            <a:lnSpc>
              <a:spcPct val="90000"/>
            </a:lnSpc>
            <a:spcBef>
              <a:spcPct val="0"/>
            </a:spcBef>
            <a:spcAft>
              <a:spcPct val="15000"/>
            </a:spcAft>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وجود كثافة طلابية في الفصول تقلل من فرص التعلم بشكل جيد  </a:t>
          </a:r>
        </a:p>
      </dgm:t>
    </dgm:pt>
    <dgm:pt modelId="{6CFC2060-C01A-4574-97BF-80375B5DF935}" type="parTrans" cxnId="{7303316E-6CD7-4C8E-9CBB-0B24E570F52D}">
      <dgm:prSet/>
      <dgm:spPr/>
      <dgm:t>
        <a:bodyPr/>
        <a:lstStyle/>
        <a:p>
          <a:endParaRPr lang="en-US"/>
        </a:p>
      </dgm:t>
    </dgm:pt>
    <dgm:pt modelId="{B08432A3-500D-408F-8DF2-415B4D110BA0}" type="sibTrans" cxnId="{7303316E-6CD7-4C8E-9CBB-0B24E570F52D}">
      <dgm:prSet/>
      <dgm:spPr/>
      <dgm:t>
        <a:bodyPr/>
        <a:lstStyle/>
        <a:p>
          <a:endParaRPr lang="en-US"/>
        </a:p>
      </dgm:t>
    </dgm:pt>
    <dgm:pt modelId="{7B06F54A-9A92-4CD3-8F89-C5524E67CCF8}" type="pres">
      <dgm:prSet presAssocID="{874F8005-C988-40B2-9063-8575E4E91ECD}" presName="Name0" presStyleCnt="0">
        <dgm:presLayoutVars>
          <dgm:dir/>
          <dgm:animLvl val="lvl"/>
          <dgm:resizeHandles val="exact"/>
        </dgm:presLayoutVars>
      </dgm:prSet>
      <dgm:spPr/>
    </dgm:pt>
    <dgm:pt modelId="{C200E32C-C252-400E-A9E7-15CBBC3C4F63}" type="pres">
      <dgm:prSet presAssocID="{F86CC65B-B055-411D-AA39-A8224D52AC0E}" presName="composite" presStyleCnt="0"/>
      <dgm:spPr/>
    </dgm:pt>
    <dgm:pt modelId="{D71FC3B4-D9E8-41BD-A00C-4B90CABA7CE1}" type="pres">
      <dgm:prSet presAssocID="{F86CC65B-B055-411D-AA39-A8224D52AC0E}" presName="parTx" presStyleLbl="alignNode1" presStyleIdx="0" presStyleCnt="2">
        <dgm:presLayoutVars>
          <dgm:chMax val="0"/>
          <dgm:chPref val="0"/>
          <dgm:bulletEnabled val="1"/>
        </dgm:presLayoutVars>
      </dgm:prSet>
      <dgm:spPr>
        <a:xfrm>
          <a:off x="2825750" y="1203873"/>
          <a:ext cx="2476500" cy="990600"/>
        </a:xfrm>
        <a:prstGeom prst="rect">
          <a:avLst/>
        </a:prstGeom>
      </dgm:spPr>
    </dgm:pt>
    <dgm:pt modelId="{9B2E28A2-C0C5-4A95-89EE-A0EDCD70AF11}" type="pres">
      <dgm:prSet presAssocID="{F86CC65B-B055-411D-AA39-A8224D52AC0E}" presName="desTx" presStyleLbl="alignAccFollowNode1" presStyleIdx="0" presStyleCnt="2">
        <dgm:presLayoutVars>
          <dgm:bulletEnabled val="1"/>
        </dgm:presLayoutVars>
      </dgm:prSet>
      <dgm:spPr>
        <a:xfrm>
          <a:off x="2825750" y="2194473"/>
          <a:ext cx="2476500" cy="2020320"/>
        </a:xfrm>
        <a:prstGeom prst="rect">
          <a:avLst/>
        </a:prstGeom>
      </dgm:spPr>
    </dgm:pt>
    <dgm:pt modelId="{75118967-C468-45CE-8CD8-766034955AD0}" type="pres">
      <dgm:prSet presAssocID="{A74F54C1-0965-4F42-A70D-C904A1185EF8}" presName="space" presStyleCnt="0"/>
      <dgm:spPr/>
    </dgm:pt>
    <dgm:pt modelId="{78CD3847-CD36-4EF6-B806-C88AFDD72268}" type="pres">
      <dgm:prSet presAssocID="{E2495E2B-0239-4581-8A8E-CB462134DF7A}" presName="composite" presStyleCnt="0"/>
      <dgm:spPr/>
    </dgm:pt>
    <dgm:pt modelId="{1FFC8DFD-5BA3-4F25-A0E9-17FA6DA74309}" type="pres">
      <dgm:prSet presAssocID="{E2495E2B-0239-4581-8A8E-CB462134DF7A}" presName="parTx" presStyleLbl="alignNode1" presStyleIdx="1" presStyleCnt="2">
        <dgm:presLayoutVars>
          <dgm:chMax val="0"/>
          <dgm:chPref val="0"/>
          <dgm:bulletEnabled val="1"/>
        </dgm:presLayoutVars>
      </dgm:prSet>
      <dgm:spPr/>
    </dgm:pt>
    <dgm:pt modelId="{AD9653A0-49A1-4FFB-B497-4BCD1A887F4B}" type="pres">
      <dgm:prSet presAssocID="{E2495E2B-0239-4581-8A8E-CB462134DF7A}" presName="desTx" presStyleLbl="alignAccFollowNode1" presStyleIdx="1" presStyleCnt="2">
        <dgm:presLayoutVars>
          <dgm:bulletEnabled val="1"/>
        </dgm:presLayoutVars>
      </dgm:prSet>
      <dgm:spPr/>
    </dgm:pt>
  </dgm:ptLst>
  <dgm:cxnLst>
    <dgm:cxn modelId="{2B820812-BAE2-4B88-95B1-6E97DED079C0}" type="presOf" srcId="{8F433B90-7667-4B3F-A2B8-3346D7AF0DE2}" destId="{9B2E28A2-C0C5-4A95-89EE-A0EDCD70AF11}" srcOrd="0" destOrd="3" presId="urn:microsoft.com/office/officeart/2005/8/layout/hList1"/>
    <dgm:cxn modelId="{F0760F18-F8B0-4645-B53F-AE5799FE3F3A}" type="presOf" srcId="{E2495E2B-0239-4581-8A8E-CB462134DF7A}" destId="{1FFC8DFD-5BA3-4F25-A0E9-17FA6DA74309}" srcOrd="0" destOrd="0" presId="urn:microsoft.com/office/officeart/2005/8/layout/hList1"/>
    <dgm:cxn modelId="{C09D6725-8538-45AC-A3F7-42C6115603A6}" type="presOf" srcId="{1887A993-F754-41E3-BDD5-2FEB018AE7E9}" destId="{9B2E28A2-C0C5-4A95-89EE-A0EDCD70AF11}" srcOrd="0" destOrd="2" presId="urn:microsoft.com/office/officeart/2005/8/layout/hList1"/>
    <dgm:cxn modelId="{0515112D-55FC-4CD4-A268-451480A5151B}" srcId="{E2495E2B-0239-4581-8A8E-CB462134DF7A}" destId="{49106B29-E6CD-4A8E-BB72-AA2A10B2B941}" srcOrd="1" destOrd="0" parTransId="{B6C1C400-0049-4BCE-93C3-E3E67D4922B5}" sibTransId="{94235240-08DB-4AA5-B54D-B05F25D49499}"/>
    <dgm:cxn modelId="{0DC5B936-EF90-4FF2-B858-38E423DC7595}" type="presOf" srcId="{0455EDFE-4DB2-4178-B9BB-46D2694F6408}" destId="{9B2E28A2-C0C5-4A95-89EE-A0EDCD70AF11}" srcOrd="0" destOrd="0" presId="urn:microsoft.com/office/officeart/2005/8/layout/hList1"/>
    <dgm:cxn modelId="{6252F43D-018C-45E9-86AB-6F79E0F113B0}" srcId="{E2495E2B-0239-4581-8A8E-CB462134DF7A}" destId="{E1CAC455-70E1-408D-988D-A690F78D8059}" srcOrd="4" destOrd="0" parTransId="{579225B2-67F2-4293-9594-BBDE284CC9FF}" sibTransId="{35175B0C-D4C1-4345-BAFD-AE869DD881FE}"/>
    <dgm:cxn modelId="{6304BC66-B21F-4155-8E69-0A72611DE02F}" type="presOf" srcId="{125A8890-74BC-42FD-811B-6CC35D5EEBBF}" destId="{AD9653A0-49A1-4FFB-B497-4BCD1A887F4B}" srcOrd="0" destOrd="0" presId="urn:microsoft.com/office/officeart/2005/8/layout/hList1"/>
    <dgm:cxn modelId="{B6B53767-80AC-4C6D-BD3F-3B11F75347C6}" type="presOf" srcId="{CFF6D67A-EC74-49A3-9845-48291015EE38}" destId="{AD9653A0-49A1-4FFB-B497-4BCD1A887F4B}" srcOrd="0" destOrd="2" presId="urn:microsoft.com/office/officeart/2005/8/layout/hList1"/>
    <dgm:cxn modelId="{03E88B68-5C08-4702-B5DB-E20F8FB42D72}" srcId="{E2495E2B-0239-4581-8A8E-CB462134DF7A}" destId="{125A8890-74BC-42FD-811B-6CC35D5EEBBF}" srcOrd="0" destOrd="0" parTransId="{543A48DB-52E8-4243-BC13-EDC12FD2121B}" sibTransId="{4B732AC8-652E-460E-A600-95F1F66F836A}"/>
    <dgm:cxn modelId="{05D1896C-EF9D-4D80-ABB6-18B7203F0C1D}" type="presOf" srcId="{E1CAC455-70E1-408D-988D-A690F78D8059}" destId="{AD9653A0-49A1-4FFB-B497-4BCD1A887F4B}" srcOrd="0" destOrd="4" presId="urn:microsoft.com/office/officeart/2005/8/layout/hList1"/>
    <dgm:cxn modelId="{27E47D4D-9F46-426A-9CA7-8072D0930029}" srcId="{E2495E2B-0239-4581-8A8E-CB462134DF7A}" destId="{F8517A97-E254-4DD3-8F3F-BC91191FDD22}" srcOrd="3" destOrd="0" parTransId="{1DE766BE-9B62-4696-AA3E-D87A30FD13CF}" sibTransId="{5DEEDE8A-5ED6-44B0-BF71-1FB5DD788369}"/>
    <dgm:cxn modelId="{7F92856D-72E0-43EF-B1E1-4C9AD4C8A330}" type="presOf" srcId="{F86CC65B-B055-411D-AA39-A8224D52AC0E}" destId="{D71FC3B4-D9E8-41BD-A00C-4B90CABA7CE1}" srcOrd="0" destOrd="0" presId="urn:microsoft.com/office/officeart/2005/8/layout/hList1"/>
    <dgm:cxn modelId="{7303316E-6CD7-4C8E-9CBB-0B24E570F52D}" srcId="{F86CC65B-B055-411D-AA39-A8224D52AC0E}" destId="{4E238C3C-8014-433D-B89A-C697BC18DBA0}" srcOrd="5" destOrd="0" parTransId="{6CFC2060-C01A-4574-97BF-80375B5DF935}" sibTransId="{B08432A3-500D-408F-8DF2-415B4D110BA0}"/>
    <dgm:cxn modelId="{A330A74F-10DE-4FB3-949B-A5CECCDCFB86}" srcId="{E2495E2B-0239-4581-8A8E-CB462134DF7A}" destId="{CFF6D67A-EC74-49A3-9845-48291015EE38}" srcOrd="2" destOrd="0" parTransId="{BFF0FD46-C9E7-48BF-8AF3-3A4F3410EC94}" sibTransId="{B18AD861-A344-4FCC-A03A-35F51D6AA21D}"/>
    <dgm:cxn modelId="{14580050-217E-4800-923C-E03D3816ACD8}" srcId="{E2495E2B-0239-4581-8A8E-CB462134DF7A}" destId="{D9763490-C35B-4E3D-B55B-B3C6BBD08ED4}" srcOrd="5" destOrd="0" parTransId="{A55B1E8B-8A1F-40CB-8593-0494AFA48C71}" sibTransId="{5B956AB4-9752-419D-A195-F296A2044ED9}"/>
    <dgm:cxn modelId="{7F61AB74-8B42-4D78-B196-48C416A5ED43}" type="presOf" srcId="{F8517A97-E254-4DD3-8F3F-BC91191FDD22}" destId="{AD9653A0-49A1-4FFB-B497-4BCD1A887F4B}" srcOrd="0" destOrd="3" presId="urn:microsoft.com/office/officeart/2005/8/layout/hList1"/>
    <dgm:cxn modelId="{1665DA78-C03E-44A0-8204-C7C9F97AA89A}" type="presOf" srcId="{D9763490-C35B-4E3D-B55B-B3C6BBD08ED4}" destId="{AD9653A0-49A1-4FFB-B497-4BCD1A887F4B}" srcOrd="0" destOrd="5" presId="urn:microsoft.com/office/officeart/2005/8/layout/hList1"/>
    <dgm:cxn modelId="{4801C259-853A-4729-9D72-8278D650A905}" srcId="{F86CC65B-B055-411D-AA39-A8224D52AC0E}" destId="{AC198543-5DBA-4334-8B17-5844267FF5C1}" srcOrd="1" destOrd="0" parTransId="{496AC0DD-0FEB-44C0-A0CB-1E64C95CB4B4}" sibTransId="{27203A46-6FA6-4E03-AAFC-09266F379824}"/>
    <dgm:cxn modelId="{0362F37C-711D-4E1E-AB4B-BF71D0D3F186}" srcId="{874F8005-C988-40B2-9063-8575E4E91ECD}" destId="{E2495E2B-0239-4581-8A8E-CB462134DF7A}" srcOrd="1" destOrd="0" parTransId="{2112193C-2DF3-4156-9BBB-FE0E561A87D5}" sibTransId="{901618F0-40F1-4C1D-9D45-A8E249BA36EF}"/>
    <dgm:cxn modelId="{B1A42882-7598-4845-90DD-8C893FD580CB}" srcId="{874F8005-C988-40B2-9063-8575E4E91ECD}" destId="{F86CC65B-B055-411D-AA39-A8224D52AC0E}" srcOrd="0" destOrd="0" parTransId="{8C31EA2C-BFA9-49A8-8BB8-CF8052431065}" sibTransId="{A74F54C1-0965-4F42-A70D-C904A1185EF8}"/>
    <dgm:cxn modelId="{8B5A2F83-A75C-4442-A8E3-2F7770D92F84}" srcId="{F86CC65B-B055-411D-AA39-A8224D52AC0E}" destId="{1887A993-F754-41E3-BDD5-2FEB018AE7E9}" srcOrd="2" destOrd="0" parTransId="{178FE1A7-7F40-4221-BF9E-CEE4924EE96A}" sibTransId="{80020713-995E-420E-86F5-1A82308C60C6}"/>
    <dgm:cxn modelId="{1965B98D-42A9-4B39-B2D6-FCCFAE7E1DDA}" type="presOf" srcId="{49106B29-E6CD-4A8E-BB72-AA2A10B2B941}" destId="{AD9653A0-49A1-4FFB-B497-4BCD1A887F4B}" srcOrd="0" destOrd="1" presId="urn:microsoft.com/office/officeart/2005/8/layout/hList1"/>
    <dgm:cxn modelId="{55C412A1-F9E8-48EB-9C1F-3275FA5DD6F2}" type="presOf" srcId="{AC198543-5DBA-4334-8B17-5844267FF5C1}" destId="{9B2E28A2-C0C5-4A95-89EE-A0EDCD70AF11}" srcOrd="0" destOrd="1" presId="urn:microsoft.com/office/officeart/2005/8/layout/hList1"/>
    <dgm:cxn modelId="{3735CAA6-EF81-4F68-8DB0-C4DB27B3F7EF}" srcId="{F86CC65B-B055-411D-AA39-A8224D52AC0E}" destId="{8F433B90-7667-4B3F-A2B8-3346D7AF0DE2}" srcOrd="3" destOrd="0" parTransId="{8574E390-E6A9-4BA9-854D-4E739DB2A7C4}" sibTransId="{2C84DFD3-7B13-4E62-837A-EFDDD7F48894}"/>
    <dgm:cxn modelId="{E629EBAD-BEF7-44C5-B871-C7D8573D2F2C}" type="presOf" srcId="{CD1462A6-1880-47BC-B650-AC1C20861ECE}" destId="{9B2E28A2-C0C5-4A95-89EE-A0EDCD70AF11}" srcOrd="0" destOrd="4" presId="urn:microsoft.com/office/officeart/2005/8/layout/hList1"/>
    <dgm:cxn modelId="{FA556FB4-7E76-47F7-940E-63D615DAB7FD}" srcId="{F86CC65B-B055-411D-AA39-A8224D52AC0E}" destId="{CD1462A6-1880-47BC-B650-AC1C20861ECE}" srcOrd="4" destOrd="0" parTransId="{81420C75-94E0-4943-A7CE-BC4E242108D7}" sibTransId="{2609B33B-72E8-44EA-BD6F-67DF261B7451}"/>
    <dgm:cxn modelId="{FE34CBD2-39F3-485D-A3C3-4EBAA92CA3F8}" srcId="{F86CC65B-B055-411D-AA39-A8224D52AC0E}" destId="{0455EDFE-4DB2-4178-B9BB-46D2694F6408}" srcOrd="0" destOrd="0" parTransId="{302AEEE1-574B-4D3B-82D6-AFD4387B16DE}" sibTransId="{3805726B-2A57-48FA-AAB1-2E14623DD7CD}"/>
    <dgm:cxn modelId="{EA345DDC-1BC2-4EE0-A062-3CDEB7CEC94C}" type="presOf" srcId="{4E238C3C-8014-433D-B89A-C697BC18DBA0}" destId="{9B2E28A2-C0C5-4A95-89EE-A0EDCD70AF11}" srcOrd="0" destOrd="5" presId="urn:microsoft.com/office/officeart/2005/8/layout/hList1"/>
    <dgm:cxn modelId="{ABE3AEF5-7085-44E7-8B6E-0E49DF6837E2}" type="presOf" srcId="{874F8005-C988-40B2-9063-8575E4E91ECD}" destId="{7B06F54A-9A92-4CD3-8F89-C5524E67CCF8}" srcOrd="0" destOrd="0" presId="urn:microsoft.com/office/officeart/2005/8/layout/hList1"/>
    <dgm:cxn modelId="{F3ED53EE-7971-481F-829A-1BAF6320AB41}" type="presParOf" srcId="{7B06F54A-9A92-4CD3-8F89-C5524E67CCF8}" destId="{C200E32C-C252-400E-A9E7-15CBBC3C4F63}" srcOrd="0" destOrd="0" presId="urn:microsoft.com/office/officeart/2005/8/layout/hList1"/>
    <dgm:cxn modelId="{38CAFC2C-7107-4851-A346-F844C4C20AC4}" type="presParOf" srcId="{C200E32C-C252-400E-A9E7-15CBBC3C4F63}" destId="{D71FC3B4-D9E8-41BD-A00C-4B90CABA7CE1}" srcOrd="0" destOrd="0" presId="urn:microsoft.com/office/officeart/2005/8/layout/hList1"/>
    <dgm:cxn modelId="{8BDA01EE-3796-4998-BDD3-46FFB0C2DA1A}" type="presParOf" srcId="{C200E32C-C252-400E-A9E7-15CBBC3C4F63}" destId="{9B2E28A2-C0C5-4A95-89EE-A0EDCD70AF11}" srcOrd="1" destOrd="0" presId="urn:microsoft.com/office/officeart/2005/8/layout/hList1"/>
    <dgm:cxn modelId="{CA9B9792-B075-48D9-A2A8-219660CD2866}" type="presParOf" srcId="{7B06F54A-9A92-4CD3-8F89-C5524E67CCF8}" destId="{75118967-C468-45CE-8CD8-766034955AD0}" srcOrd="1" destOrd="0" presId="urn:microsoft.com/office/officeart/2005/8/layout/hList1"/>
    <dgm:cxn modelId="{9F874FCA-A75B-45C4-99E6-07571CAF4E53}" type="presParOf" srcId="{7B06F54A-9A92-4CD3-8F89-C5524E67CCF8}" destId="{78CD3847-CD36-4EF6-B806-C88AFDD72268}" srcOrd="2" destOrd="0" presId="urn:microsoft.com/office/officeart/2005/8/layout/hList1"/>
    <dgm:cxn modelId="{2C2196DC-DAF5-425E-AA23-6D9AE487C825}" type="presParOf" srcId="{78CD3847-CD36-4EF6-B806-C88AFDD72268}" destId="{1FFC8DFD-5BA3-4F25-A0E9-17FA6DA74309}" srcOrd="0" destOrd="0" presId="urn:microsoft.com/office/officeart/2005/8/layout/hList1"/>
    <dgm:cxn modelId="{31D8761D-D5B4-4B8A-A2B5-32602A57988B}" type="presParOf" srcId="{78CD3847-CD36-4EF6-B806-C88AFDD72268}" destId="{AD9653A0-49A1-4FFB-B497-4BCD1A887F4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4F8005-C988-40B2-9063-8575E4E91ECD}" type="doc">
      <dgm:prSet loTypeId="urn:microsoft.com/office/officeart/2005/8/layout/hList1" loCatId="list" qsTypeId="urn:microsoft.com/office/officeart/2005/8/quickstyle/simple1" qsCatId="simple" csTypeId="urn:microsoft.com/office/officeart/2005/8/colors/accent1_2" csCatId="accent1" phldr="1"/>
      <dgm:spPr/>
      <dgm:t>
        <a:bodyPr/>
        <a:lstStyle/>
        <a:p>
          <a:pPr rtl="1"/>
          <a:endParaRPr lang="ar-SA"/>
        </a:p>
      </dgm:t>
    </dgm:pt>
    <dgm:pt modelId="{F86CC65B-B055-411D-AA39-A8224D52AC0E}">
      <dgm:prSet phldrT="[نص]" custT="1"/>
      <dgm:spPr>
        <a:solidFill>
          <a:srgbClr val="FFC000">
            <a:lumMod val="60000"/>
            <a:lumOff val="40000"/>
          </a:srgbClr>
        </a:solidFill>
        <a:ln w="12700" cap="flat" cmpd="sng" algn="ctr">
          <a:solidFill>
            <a:prstClr val="black"/>
          </a:solidFill>
          <a:prstDash val="solid"/>
          <a:miter lim="800000"/>
        </a:ln>
        <a:effectLst>
          <a:glow rad="139700">
            <a:srgbClr val="A5A5A5">
              <a:satMod val="175000"/>
              <a:alpha val="40000"/>
            </a:srgbClr>
          </a:glow>
        </a:effectLst>
      </dgm:spPr>
      <dgm:t>
        <a:bodyPr/>
        <a:lstStyle/>
        <a:p>
          <a:pPr marL="0" lvl="0" indent="0" algn="ctr" defTabSz="1422400" rtl="1">
            <a:lnSpc>
              <a:spcPct val="90000"/>
            </a:lnSpc>
            <a:spcBef>
              <a:spcPct val="0"/>
            </a:spcBef>
            <a:spcAft>
              <a:spcPct val="35000"/>
            </a:spcAft>
            <a:buNone/>
          </a:pPr>
          <a:r>
            <a:rPr lang="ar-SA" sz="3200" b="1" kern="1200" dirty="0">
              <a:solidFill>
                <a:prstClr val="black"/>
              </a:solidFill>
              <a:latin typeface="Traditional Arabic" panose="02020603050405020304" pitchFamily="18" charset="-78"/>
              <a:ea typeface="+mn-ea"/>
              <a:cs typeface="Traditional Arabic" panose="02020603050405020304" pitchFamily="18" charset="-78"/>
            </a:rPr>
            <a:t>عيوب التعلم الالكتروني </a:t>
          </a:r>
        </a:p>
      </dgm:t>
    </dgm:pt>
    <dgm:pt modelId="{8C31EA2C-BFA9-49A8-8BB8-CF8052431065}" type="parTrans" cxnId="{B1A42882-7598-4845-90DD-8C893FD580CB}">
      <dgm:prSet/>
      <dgm:spPr/>
      <dgm:t>
        <a:bodyPr/>
        <a:lstStyle/>
        <a:p>
          <a:pPr rtl="1"/>
          <a:endParaRPr lang="ar-SA"/>
        </a:p>
      </dgm:t>
    </dgm:pt>
    <dgm:pt modelId="{A74F54C1-0965-4F42-A70D-C904A1185EF8}" type="sibTrans" cxnId="{B1A42882-7598-4845-90DD-8C893FD580CB}">
      <dgm:prSet/>
      <dgm:spPr/>
      <dgm:t>
        <a:bodyPr/>
        <a:lstStyle/>
        <a:p>
          <a:pPr rtl="1"/>
          <a:endParaRPr lang="ar-SA"/>
        </a:p>
      </dgm:t>
    </dgm:pt>
    <dgm:pt modelId="{0455EDFE-4DB2-4178-B9BB-46D2694F6408}">
      <dgm:prSet phldrT="[نص]" custT="1"/>
      <dgm:spPr>
        <a:solidFill>
          <a:prstClr val="white">
            <a:lumMod val="85000"/>
            <a:alpha val="90000"/>
          </a:prstClr>
        </a:solidFill>
        <a:ln w="12700" cap="flat" cmpd="sng" algn="ctr">
          <a:solidFill>
            <a:prstClr val="black">
              <a:alpha val="90000"/>
            </a:prstClr>
          </a:solidFill>
          <a:prstDash val="solid"/>
          <a:miter lim="800000"/>
        </a:ln>
        <a:effectLst/>
      </dgm:spPr>
      <dgm:t>
        <a:bodyPr/>
        <a:lstStyle/>
        <a:p>
          <a:pPr marL="285750" lvl="1" indent="-285750" algn="r" defTabSz="2044700" rtl="1">
            <a:lnSpc>
              <a:spcPct val="90000"/>
            </a:lnSpc>
            <a:spcBef>
              <a:spcPct val="0"/>
            </a:spcBef>
            <a:spcAft>
              <a:spcPct val="15000"/>
            </a:spcAft>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الحاجة إلى بنية تحتية صلبة من حيث توفر الأجهزة و سرعة الاتصال </a:t>
          </a:r>
          <a:r>
            <a:rPr lang="ar-SA" sz="2000" b="0" kern="1200" dirty="0" err="1">
              <a:solidFill>
                <a:prstClr val="black"/>
              </a:solidFill>
              <a:latin typeface="Traditional Arabic" panose="02020603050405020304" pitchFamily="18" charset="-78"/>
              <a:ea typeface="+mn-ea"/>
              <a:cs typeface="Traditional Arabic" panose="02020603050405020304" pitchFamily="18" charset="-78"/>
            </a:rPr>
            <a:t>بالانترنت</a:t>
          </a:r>
          <a:r>
            <a:rPr lang="ar-SA" sz="2000" b="0" kern="1200" dirty="0">
              <a:solidFill>
                <a:prstClr val="black"/>
              </a:solidFill>
              <a:latin typeface="Traditional Arabic" panose="02020603050405020304" pitchFamily="18" charset="-78"/>
              <a:ea typeface="+mn-ea"/>
              <a:cs typeface="Traditional Arabic" panose="02020603050405020304" pitchFamily="18" charset="-78"/>
            </a:rPr>
            <a:t> .</a:t>
          </a:r>
        </a:p>
      </dgm:t>
    </dgm:pt>
    <dgm:pt modelId="{302AEEE1-574B-4D3B-82D6-AFD4387B16DE}" type="parTrans" cxnId="{FE34CBD2-39F3-485D-A3C3-4EBAA92CA3F8}">
      <dgm:prSet/>
      <dgm:spPr/>
      <dgm:t>
        <a:bodyPr/>
        <a:lstStyle/>
        <a:p>
          <a:pPr rtl="1"/>
          <a:endParaRPr lang="ar-SA"/>
        </a:p>
      </dgm:t>
    </dgm:pt>
    <dgm:pt modelId="{3805726B-2A57-48FA-AAB1-2E14623DD7CD}" type="sibTrans" cxnId="{FE34CBD2-39F3-485D-A3C3-4EBAA92CA3F8}">
      <dgm:prSet/>
      <dgm:spPr/>
      <dgm:t>
        <a:bodyPr/>
        <a:lstStyle/>
        <a:p>
          <a:pPr rtl="1"/>
          <a:endParaRPr lang="ar-SA"/>
        </a:p>
      </dgm:t>
    </dgm:pt>
    <dgm:pt modelId="{E2495E2B-0239-4581-8A8E-CB462134DF7A}">
      <dgm:prSet phldrT="[نص]" custT="1"/>
      <dgm:spPr>
        <a:solidFill>
          <a:schemeClr val="accent4">
            <a:lumMod val="60000"/>
            <a:lumOff val="40000"/>
          </a:schemeClr>
        </a:solidFill>
        <a:ln>
          <a:solidFill>
            <a:schemeClr val="tx1"/>
          </a:solidFill>
        </a:ln>
        <a:effectLst>
          <a:glow rad="139700">
            <a:schemeClr val="accent3">
              <a:satMod val="175000"/>
              <a:alpha val="40000"/>
            </a:schemeClr>
          </a:glow>
        </a:effectLst>
      </dgm:spPr>
      <dgm:t>
        <a:bodyPr/>
        <a:lstStyle/>
        <a:p>
          <a:pPr rtl="1"/>
          <a:r>
            <a:rPr lang="ar-SA" sz="3200" b="1" dirty="0">
              <a:solidFill>
                <a:schemeClr val="tx1"/>
              </a:solidFill>
              <a:latin typeface="Traditional Arabic" panose="02020603050405020304" pitchFamily="18" charset="-78"/>
              <a:cs typeface="Traditional Arabic" panose="02020603050405020304" pitchFamily="18" charset="-78"/>
            </a:rPr>
            <a:t>مزايا التعلم الالكتروني </a:t>
          </a:r>
        </a:p>
      </dgm:t>
    </dgm:pt>
    <dgm:pt modelId="{2112193C-2DF3-4156-9BBB-FE0E561A87D5}" type="parTrans" cxnId="{0362F37C-711D-4E1E-AB4B-BF71D0D3F186}">
      <dgm:prSet/>
      <dgm:spPr/>
      <dgm:t>
        <a:bodyPr/>
        <a:lstStyle/>
        <a:p>
          <a:pPr rtl="1"/>
          <a:endParaRPr lang="ar-SA"/>
        </a:p>
      </dgm:t>
    </dgm:pt>
    <dgm:pt modelId="{901618F0-40F1-4C1D-9D45-A8E249BA36EF}" type="sibTrans" cxnId="{0362F37C-711D-4E1E-AB4B-BF71D0D3F186}">
      <dgm:prSet/>
      <dgm:spPr/>
      <dgm:t>
        <a:bodyPr/>
        <a:lstStyle/>
        <a:p>
          <a:pPr rtl="1"/>
          <a:endParaRPr lang="ar-SA"/>
        </a:p>
      </dgm:t>
    </dgm:pt>
    <dgm:pt modelId="{125A8890-74BC-42FD-811B-6CC35D5EEBBF}">
      <dgm:prSet phldrT="[نص]" custT="1"/>
      <dgm:spPr>
        <a:solidFill>
          <a:schemeClr val="bg1">
            <a:lumMod val="85000"/>
            <a:alpha val="90000"/>
          </a:schemeClr>
        </a:solidFill>
        <a:ln>
          <a:solidFill>
            <a:schemeClr val="tx1">
              <a:alpha val="90000"/>
            </a:schemeClr>
          </a:solidFill>
        </a:ln>
      </dgm:spPr>
      <dgm:t>
        <a:bodyPr/>
        <a:lstStyle/>
        <a:p>
          <a:pPr rtl="1"/>
          <a:r>
            <a:rPr lang="ar-SA" sz="2000" b="0" kern="1200" dirty="0">
              <a:solidFill>
                <a:prstClr val="black"/>
              </a:solidFill>
              <a:latin typeface="Traditional Arabic" panose="02020603050405020304" pitchFamily="18" charset="-78"/>
              <a:ea typeface="+mn-ea"/>
              <a:cs typeface="Traditional Arabic" panose="02020603050405020304" pitchFamily="18" charset="-78"/>
            </a:rPr>
            <a:t>سهولة الاتصال بين الطلبة فيما بينهم ، وبين الطلبة والمدرسة</a:t>
          </a:r>
          <a:r>
            <a:rPr lang="ar-SA" sz="2000" b="1" i="0" kern="1200" dirty="0">
              <a:latin typeface="Traditional Arabic" panose="02020603050405020304" pitchFamily="18" charset="-78"/>
              <a:cs typeface="Traditional Arabic" panose="02020603050405020304" pitchFamily="18" charset="-78"/>
            </a:rPr>
            <a:t> </a:t>
          </a:r>
          <a:r>
            <a:rPr lang="ar-SA" sz="2000" kern="1200" dirty="0">
              <a:latin typeface="Traditional Arabic" panose="02020603050405020304" pitchFamily="18" charset="-78"/>
              <a:cs typeface="Traditional Arabic" panose="02020603050405020304" pitchFamily="18" charset="-78"/>
            </a:rPr>
            <a:t> .</a:t>
          </a:r>
        </a:p>
      </dgm:t>
    </dgm:pt>
    <dgm:pt modelId="{543A48DB-52E8-4243-BC13-EDC12FD2121B}" type="parTrans" cxnId="{03E88B68-5C08-4702-B5DB-E20F8FB42D72}">
      <dgm:prSet/>
      <dgm:spPr/>
      <dgm:t>
        <a:bodyPr/>
        <a:lstStyle/>
        <a:p>
          <a:pPr rtl="1"/>
          <a:endParaRPr lang="ar-SA"/>
        </a:p>
      </dgm:t>
    </dgm:pt>
    <dgm:pt modelId="{4B732AC8-652E-460E-A600-95F1F66F836A}" type="sibTrans" cxnId="{03E88B68-5C08-4702-B5DB-E20F8FB42D72}">
      <dgm:prSet/>
      <dgm:spPr/>
      <dgm:t>
        <a:bodyPr/>
        <a:lstStyle/>
        <a:p>
          <a:pPr rtl="1"/>
          <a:endParaRPr lang="ar-SA"/>
        </a:p>
      </dgm:t>
    </dgm:pt>
    <dgm:pt modelId="{49106B29-E6CD-4A8E-BB72-AA2A10B2B941}">
      <dgm:prSet phldrT="[نص]" custT="1"/>
      <dgm:spPr>
        <a:solidFill>
          <a:schemeClr val="bg1">
            <a:lumMod val="85000"/>
            <a:alpha val="90000"/>
          </a:schemeClr>
        </a:solidFill>
        <a:ln>
          <a:solidFill>
            <a:schemeClr val="tx1">
              <a:alpha val="90000"/>
            </a:schemeClr>
          </a:solidFill>
        </a:ln>
      </dgm:spPr>
      <dgm:t>
        <a:bodyPr/>
        <a:lstStyle/>
        <a:p>
          <a:pPr rtl="1"/>
          <a:r>
            <a:rPr lang="ar-SA" sz="2000" b="0" kern="1200" dirty="0">
              <a:solidFill>
                <a:prstClr val="black"/>
              </a:solidFill>
              <a:latin typeface="Traditional Arabic" panose="02020603050405020304" pitchFamily="18" charset="-78"/>
              <a:ea typeface="+mn-ea"/>
              <a:cs typeface="Traditional Arabic" panose="02020603050405020304" pitchFamily="18" charset="-78"/>
            </a:rPr>
            <a:t>الإحساس بالمساواة</a:t>
          </a:r>
        </a:p>
      </dgm:t>
    </dgm:pt>
    <dgm:pt modelId="{B6C1C400-0049-4BCE-93C3-E3E67D4922B5}" type="parTrans" cxnId="{0515112D-55FC-4CD4-A268-451480A5151B}">
      <dgm:prSet/>
      <dgm:spPr/>
      <dgm:t>
        <a:bodyPr/>
        <a:lstStyle/>
        <a:p>
          <a:pPr rtl="1"/>
          <a:endParaRPr lang="ar-SA"/>
        </a:p>
      </dgm:t>
    </dgm:pt>
    <dgm:pt modelId="{94235240-08DB-4AA5-B54D-B05F25D49499}" type="sibTrans" cxnId="{0515112D-55FC-4CD4-A268-451480A5151B}">
      <dgm:prSet/>
      <dgm:spPr/>
      <dgm:t>
        <a:bodyPr/>
        <a:lstStyle/>
        <a:p>
          <a:pPr rtl="1"/>
          <a:endParaRPr lang="ar-SA"/>
        </a:p>
      </dgm:t>
    </dgm:pt>
    <dgm:pt modelId="{03E89113-B79B-465D-AB55-2F44FEB82ACD}">
      <dgm:prSet phldrT="[نص]" custT="1"/>
      <dgm:spPr>
        <a:solidFill>
          <a:schemeClr val="bg1">
            <a:lumMod val="85000"/>
            <a:alpha val="90000"/>
          </a:schemeClr>
        </a:solidFill>
        <a:ln>
          <a:solidFill>
            <a:schemeClr val="tx1">
              <a:alpha val="90000"/>
            </a:schemeClr>
          </a:solidFill>
        </a:ln>
      </dgm:spPr>
      <dgm:t>
        <a:bodyPr/>
        <a:lstStyle/>
        <a:p>
          <a:pPr rtl="1"/>
          <a:r>
            <a:rPr lang="ar-SA" sz="2000" b="0" kern="1200" dirty="0">
              <a:solidFill>
                <a:prstClr val="black"/>
              </a:solidFill>
              <a:latin typeface="Traditional Arabic" panose="02020603050405020304" pitchFamily="18" charset="-78"/>
              <a:ea typeface="+mn-ea"/>
              <a:cs typeface="Traditional Arabic" panose="02020603050405020304" pitchFamily="18" charset="-78"/>
            </a:rPr>
            <a:t>سهولة كبيرة في الوصول إلى المعلم في أسرع وقت خارج أوقات العمل  الرسمية ،من خلال ارسال الاستفسارات للمعلم عبر البريد الإلكتروني .</a:t>
          </a:r>
        </a:p>
      </dgm:t>
    </dgm:pt>
    <dgm:pt modelId="{918ED150-81D0-4D30-87CC-57FBDF255ECD}" type="parTrans" cxnId="{839C2B02-AFEB-4444-A5CA-DDE028A08377}">
      <dgm:prSet/>
      <dgm:spPr/>
      <dgm:t>
        <a:bodyPr/>
        <a:lstStyle/>
        <a:p>
          <a:pPr rtl="1"/>
          <a:endParaRPr lang="ar-SA"/>
        </a:p>
      </dgm:t>
    </dgm:pt>
    <dgm:pt modelId="{C40BB224-3101-4DAF-B4B9-0F7542726F21}" type="sibTrans" cxnId="{839C2B02-AFEB-4444-A5CA-DDE028A08377}">
      <dgm:prSet/>
      <dgm:spPr/>
      <dgm:t>
        <a:bodyPr/>
        <a:lstStyle/>
        <a:p>
          <a:pPr rtl="1"/>
          <a:endParaRPr lang="ar-SA"/>
        </a:p>
      </dgm:t>
    </dgm:pt>
    <dgm:pt modelId="{EA13254B-A6B1-4A00-B977-A59A9E30E650}">
      <dgm:prSet phldrT="[نص]" custT="1"/>
      <dgm:spPr>
        <a:solidFill>
          <a:schemeClr val="bg1">
            <a:lumMod val="85000"/>
            <a:alpha val="90000"/>
          </a:schemeClr>
        </a:solidFill>
        <a:ln>
          <a:solidFill>
            <a:schemeClr val="tx1">
              <a:alpha val="90000"/>
            </a:schemeClr>
          </a:solidFill>
        </a:ln>
      </dgm:spPr>
      <dgm:t>
        <a:bodyPr/>
        <a:lstStyle/>
        <a:p>
          <a:pPr rtl="1"/>
          <a:r>
            <a:rPr lang="ar-SA" sz="2000" b="0" kern="1200" dirty="0">
              <a:solidFill>
                <a:prstClr val="black"/>
              </a:solidFill>
              <a:latin typeface="Traditional Arabic" panose="02020603050405020304" pitchFamily="18" charset="-78"/>
              <a:ea typeface="+mn-ea"/>
              <a:cs typeface="Traditional Arabic" panose="02020603050405020304" pitchFamily="18" charset="-78"/>
            </a:rPr>
            <a:t>توفر المناهج طوال اليوم وفي كل أيام الأسبوع .</a:t>
          </a:r>
        </a:p>
      </dgm:t>
    </dgm:pt>
    <dgm:pt modelId="{AD989D08-E293-4F33-87FD-4B0144D32B15}" type="parTrans" cxnId="{4B00B1FB-3C56-485A-AA08-3A33AF8CA85D}">
      <dgm:prSet/>
      <dgm:spPr/>
      <dgm:t>
        <a:bodyPr/>
        <a:lstStyle/>
        <a:p>
          <a:pPr rtl="1"/>
          <a:endParaRPr lang="ar-SA"/>
        </a:p>
      </dgm:t>
    </dgm:pt>
    <dgm:pt modelId="{CE9F0163-0C1F-42F7-8B83-F1F3D7540DF6}" type="sibTrans" cxnId="{4B00B1FB-3C56-485A-AA08-3A33AF8CA85D}">
      <dgm:prSet/>
      <dgm:spPr/>
      <dgm:t>
        <a:bodyPr/>
        <a:lstStyle/>
        <a:p>
          <a:pPr rtl="1"/>
          <a:endParaRPr lang="ar-SA"/>
        </a:p>
      </dgm:t>
    </dgm:pt>
    <dgm:pt modelId="{603BFE2B-F506-4FDA-9697-67C64E3EBBD4}">
      <dgm:prSet phldrT="[نص]" custT="1"/>
      <dgm:spPr>
        <a:solidFill>
          <a:schemeClr val="bg1">
            <a:lumMod val="85000"/>
            <a:alpha val="90000"/>
          </a:schemeClr>
        </a:solidFill>
        <a:ln>
          <a:solidFill>
            <a:schemeClr val="tx1">
              <a:alpha val="90000"/>
            </a:schemeClr>
          </a:solidFill>
        </a:ln>
      </dgm:spPr>
      <dgm:t>
        <a:bodyPr/>
        <a:lstStyle/>
        <a:p>
          <a:pPr rtl="1"/>
          <a:r>
            <a:rPr lang="ar-SA" sz="2000" b="0" kern="1200" dirty="0">
              <a:solidFill>
                <a:prstClr val="black"/>
              </a:solidFill>
              <a:latin typeface="Traditional Arabic" panose="02020603050405020304" pitchFamily="18" charset="-78"/>
              <a:ea typeface="+mn-ea"/>
              <a:cs typeface="Traditional Arabic" panose="02020603050405020304" pitchFamily="18" charset="-78"/>
            </a:rPr>
            <a:t>عدم الاعتماد على الحضور الفعلي .</a:t>
          </a:r>
        </a:p>
      </dgm:t>
    </dgm:pt>
    <dgm:pt modelId="{F8EC9C2B-E777-4BC4-8E3E-EA8DF3742D84}" type="parTrans" cxnId="{4E113165-090D-4735-8B72-23782E089926}">
      <dgm:prSet/>
      <dgm:spPr/>
      <dgm:t>
        <a:bodyPr/>
        <a:lstStyle/>
        <a:p>
          <a:pPr rtl="1"/>
          <a:endParaRPr lang="ar-SA"/>
        </a:p>
      </dgm:t>
    </dgm:pt>
    <dgm:pt modelId="{AEE4AE1C-1DBD-46CE-B53D-FB8652C22211}" type="sibTrans" cxnId="{4E113165-090D-4735-8B72-23782E089926}">
      <dgm:prSet/>
      <dgm:spPr/>
      <dgm:t>
        <a:bodyPr/>
        <a:lstStyle/>
        <a:p>
          <a:pPr rtl="1"/>
          <a:endParaRPr lang="ar-SA"/>
        </a:p>
      </dgm:t>
    </dgm:pt>
    <dgm:pt modelId="{CA9FDABD-5049-476F-89F8-E3092D870628}">
      <dgm:prSet custT="1"/>
      <dgm:spPr/>
      <dgm:t>
        <a:bodyPr/>
        <a:lstStyle/>
        <a:p>
          <a:pPr rtl="1"/>
          <a:r>
            <a:rPr lang="ar-SA" sz="2000" b="0" kern="1200" dirty="0">
              <a:solidFill>
                <a:prstClr val="black"/>
              </a:solidFill>
              <a:latin typeface="Traditional Arabic" panose="02020603050405020304" pitchFamily="18" charset="-78"/>
              <a:ea typeface="+mn-ea"/>
              <a:cs typeface="Traditional Arabic" panose="02020603050405020304" pitchFamily="18" charset="-78"/>
            </a:rPr>
            <a:t> عدم قدرة المعلم على استخدام التقنية الرقمية.</a:t>
          </a:r>
        </a:p>
      </dgm:t>
    </dgm:pt>
    <dgm:pt modelId="{AEA788AF-1264-4949-B742-1DA8A1CFB42F}" type="parTrans" cxnId="{4FE263E4-D622-4785-8A44-3E8DD271AE85}">
      <dgm:prSet/>
      <dgm:spPr/>
      <dgm:t>
        <a:bodyPr/>
        <a:lstStyle/>
        <a:p>
          <a:pPr rtl="1"/>
          <a:endParaRPr lang="ar-SA"/>
        </a:p>
      </dgm:t>
    </dgm:pt>
    <dgm:pt modelId="{C457CCDB-AA50-49D5-8919-3BAF41E97915}" type="sibTrans" cxnId="{4FE263E4-D622-4785-8A44-3E8DD271AE85}">
      <dgm:prSet/>
      <dgm:spPr/>
      <dgm:t>
        <a:bodyPr/>
        <a:lstStyle/>
        <a:p>
          <a:pPr rtl="1"/>
          <a:endParaRPr lang="ar-SA"/>
        </a:p>
      </dgm:t>
    </dgm:pt>
    <dgm:pt modelId="{2010A05F-EDB8-4241-BF80-5B61EEF3CB2C}">
      <dgm:prSet custT="1"/>
      <dgm:spPr/>
      <dgm:t>
        <a:bodyPr/>
        <a:lstStyle/>
        <a:p>
          <a:pPr rtl="1"/>
          <a:r>
            <a:rPr lang="ar-SA" sz="2000" b="0" kern="1200" dirty="0">
              <a:solidFill>
                <a:prstClr val="black"/>
              </a:solidFill>
              <a:latin typeface="Traditional Arabic" panose="02020603050405020304" pitchFamily="18" charset="-78"/>
              <a:ea typeface="+mn-ea"/>
              <a:cs typeface="Traditional Arabic" panose="02020603050405020304" pitchFamily="18" charset="-78"/>
            </a:rPr>
            <a:t> فقدان العامل الإنساني في التعليم - الأنظمة والحوافز التعويضية - الخصوصية والسرية.</a:t>
          </a:r>
        </a:p>
      </dgm:t>
    </dgm:pt>
    <dgm:pt modelId="{6DCC1AEB-A489-49B2-AF2F-8839DAAC4E6D}" type="parTrans" cxnId="{068A3058-FA16-4692-AE03-EACE20FC99B3}">
      <dgm:prSet/>
      <dgm:spPr/>
      <dgm:t>
        <a:bodyPr/>
        <a:lstStyle/>
        <a:p>
          <a:pPr rtl="1"/>
          <a:endParaRPr lang="ar-SA"/>
        </a:p>
      </dgm:t>
    </dgm:pt>
    <dgm:pt modelId="{321EABF4-9897-4EC3-BCA4-8E0A3EF91DA5}" type="sibTrans" cxnId="{068A3058-FA16-4692-AE03-EACE20FC99B3}">
      <dgm:prSet/>
      <dgm:spPr/>
      <dgm:t>
        <a:bodyPr/>
        <a:lstStyle/>
        <a:p>
          <a:pPr rtl="1"/>
          <a:endParaRPr lang="ar-SA"/>
        </a:p>
      </dgm:t>
    </dgm:pt>
    <dgm:pt modelId="{F2CE37B2-60D6-4422-AE18-A101499ADEDE}">
      <dgm:prSet custT="1"/>
      <dgm:spPr/>
      <dgm:t>
        <a:bodyPr/>
        <a:lstStyle/>
        <a:p>
          <a:pPr rtl="1"/>
          <a:r>
            <a:rPr lang="ar-SA" sz="2000" b="0" kern="1200" dirty="0">
              <a:solidFill>
                <a:prstClr val="black"/>
              </a:solidFill>
              <a:latin typeface="Traditional Arabic" panose="02020603050405020304" pitchFamily="18" charset="-78"/>
              <a:ea typeface="+mn-ea"/>
              <a:cs typeface="Traditional Arabic" panose="02020603050405020304" pitchFamily="18" charset="-78"/>
            </a:rPr>
            <a:t> التكلفة الابتدائية العالية .</a:t>
          </a:r>
        </a:p>
      </dgm:t>
    </dgm:pt>
    <dgm:pt modelId="{47FBFE39-0446-4172-9D15-60BF27E2DC90}" type="parTrans" cxnId="{FBB004D4-2978-4787-9E7C-1C62DF39A9D3}">
      <dgm:prSet/>
      <dgm:spPr/>
      <dgm:t>
        <a:bodyPr/>
        <a:lstStyle/>
        <a:p>
          <a:pPr rtl="1"/>
          <a:endParaRPr lang="ar-SA"/>
        </a:p>
      </dgm:t>
    </dgm:pt>
    <dgm:pt modelId="{F0D06F2F-7059-456B-9BE3-07CA0AA923A1}" type="sibTrans" cxnId="{FBB004D4-2978-4787-9E7C-1C62DF39A9D3}">
      <dgm:prSet/>
      <dgm:spPr/>
      <dgm:t>
        <a:bodyPr/>
        <a:lstStyle/>
        <a:p>
          <a:pPr rtl="1"/>
          <a:endParaRPr lang="ar-SA"/>
        </a:p>
      </dgm:t>
    </dgm:pt>
    <dgm:pt modelId="{58580B03-D4E8-4F37-BA26-95C17DF0BB7D}">
      <dgm:prSet custT="1"/>
      <dgm:spPr/>
      <dgm:t>
        <a:bodyPr/>
        <a:lstStyle/>
        <a:p>
          <a:pPr rtl="1"/>
          <a:r>
            <a:rPr lang="ar-SA" sz="2000" b="0" kern="1200" dirty="0">
              <a:solidFill>
                <a:prstClr val="black"/>
              </a:solidFill>
              <a:latin typeface="Traditional Arabic" panose="02020603050405020304" pitchFamily="18" charset="-78"/>
              <a:ea typeface="+mn-ea"/>
              <a:cs typeface="Traditional Arabic" panose="02020603050405020304" pitchFamily="18" charset="-78"/>
            </a:rPr>
            <a:t> صعوبة التقويم - تطوير المعايير .</a:t>
          </a:r>
        </a:p>
      </dgm:t>
    </dgm:pt>
    <dgm:pt modelId="{B656E1C9-F2CB-46BE-B26F-0C061EFD7695}" type="parTrans" cxnId="{0AD2AC6D-69A4-4D3E-9182-C999B41A7059}">
      <dgm:prSet/>
      <dgm:spPr/>
      <dgm:t>
        <a:bodyPr/>
        <a:lstStyle/>
        <a:p>
          <a:pPr rtl="1"/>
          <a:endParaRPr lang="ar-SA"/>
        </a:p>
      </dgm:t>
    </dgm:pt>
    <dgm:pt modelId="{BEDED366-D9E7-41A5-BA85-26226EBF96D8}" type="sibTrans" cxnId="{0AD2AC6D-69A4-4D3E-9182-C999B41A7059}">
      <dgm:prSet/>
      <dgm:spPr/>
      <dgm:t>
        <a:bodyPr/>
        <a:lstStyle/>
        <a:p>
          <a:pPr rtl="1"/>
          <a:endParaRPr lang="ar-SA"/>
        </a:p>
      </dgm:t>
    </dgm:pt>
    <dgm:pt modelId="{65BD63A2-B06E-4B63-BA27-5DA1D1C21578}">
      <dgm:prSet phldrT="[نص]" custT="1"/>
      <dgm:spPr>
        <a:solidFill>
          <a:prstClr val="white">
            <a:lumMod val="85000"/>
            <a:alpha val="90000"/>
          </a:prstClr>
        </a:solidFill>
        <a:ln w="12700" cap="flat" cmpd="sng" algn="ctr">
          <a:solidFill>
            <a:prstClr val="black">
              <a:alpha val="90000"/>
            </a:prstClr>
          </a:solidFill>
          <a:prstDash val="solid"/>
          <a:miter lim="800000"/>
        </a:ln>
        <a:effectLst/>
      </dgm:spPr>
      <dgm:t>
        <a:bodyPr/>
        <a:lstStyle/>
        <a:p>
          <a:pPr marL="285750" lvl="1" indent="-285750" algn="r" defTabSz="2044700" rtl="1">
            <a:lnSpc>
              <a:spcPct val="90000"/>
            </a:lnSpc>
            <a:spcBef>
              <a:spcPct val="0"/>
            </a:spcBef>
            <a:spcAft>
              <a:spcPct val="15000"/>
            </a:spcAft>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الحاجة إلى وجود متخصصين لإدارة أنظمة التعليم الالكتروني .</a:t>
          </a:r>
        </a:p>
      </dgm:t>
    </dgm:pt>
    <dgm:pt modelId="{917FA011-457F-4197-92FA-E4D41631A049}" type="parTrans" cxnId="{3BD8A8E2-26D3-470A-AFF0-D57ED6087F1A}">
      <dgm:prSet/>
      <dgm:spPr/>
      <dgm:t>
        <a:bodyPr/>
        <a:lstStyle/>
        <a:p>
          <a:pPr rtl="1"/>
          <a:endParaRPr lang="ar-SA"/>
        </a:p>
      </dgm:t>
    </dgm:pt>
    <dgm:pt modelId="{7AF7081E-0BD5-42E6-9EAF-CF4FFF76A477}" type="sibTrans" cxnId="{3BD8A8E2-26D3-470A-AFF0-D57ED6087F1A}">
      <dgm:prSet/>
      <dgm:spPr/>
      <dgm:t>
        <a:bodyPr/>
        <a:lstStyle/>
        <a:p>
          <a:pPr rtl="1"/>
          <a:endParaRPr lang="ar-SA"/>
        </a:p>
      </dgm:t>
    </dgm:pt>
    <dgm:pt modelId="{7B06F54A-9A92-4CD3-8F89-C5524E67CCF8}" type="pres">
      <dgm:prSet presAssocID="{874F8005-C988-40B2-9063-8575E4E91ECD}" presName="Name0" presStyleCnt="0">
        <dgm:presLayoutVars>
          <dgm:dir/>
          <dgm:animLvl val="lvl"/>
          <dgm:resizeHandles val="exact"/>
        </dgm:presLayoutVars>
      </dgm:prSet>
      <dgm:spPr/>
    </dgm:pt>
    <dgm:pt modelId="{C200E32C-C252-400E-A9E7-15CBBC3C4F63}" type="pres">
      <dgm:prSet presAssocID="{F86CC65B-B055-411D-AA39-A8224D52AC0E}" presName="composite" presStyleCnt="0"/>
      <dgm:spPr/>
    </dgm:pt>
    <dgm:pt modelId="{D71FC3B4-D9E8-41BD-A00C-4B90CABA7CE1}" type="pres">
      <dgm:prSet presAssocID="{F86CC65B-B055-411D-AA39-A8224D52AC0E}" presName="parTx" presStyleLbl="alignNode1" presStyleIdx="0" presStyleCnt="2">
        <dgm:presLayoutVars>
          <dgm:chMax val="0"/>
          <dgm:chPref val="0"/>
          <dgm:bulletEnabled val="1"/>
        </dgm:presLayoutVars>
      </dgm:prSet>
      <dgm:spPr>
        <a:xfrm>
          <a:off x="2825750" y="1203873"/>
          <a:ext cx="2476500" cy="990600"/>
        </a:xfrm>
        <a:prstGeom prst="rect">
          <a:avLst/>
        </a:prstGeom>
      </dgm:spPr>
    </dgm:pt>
    <dgm:pt modelId="{9B2E28A2-C0C5-4A95-89EE-A0EDCD70AF11}" type="pres">
      <dgm:prSet presAssocID="{F86CC65B-B055-411D-AA39-A8224D52AC0E}" presName="desTx" presStyleLbl="alignAccFollowNode1" presStyleIdx="0" presStyleCnt="2">
        <dgm:presLayoutVars>
          <dgm:bulletEnabled val="1"/>
        </dgm:presLayoutVars>
      </dgm:prSet>
      <dgm:spPr>
        <a:xfrm>
          <a:off x="2825750" y="2194473"/>
          <a:ext cx="2476500" cy="2020320"/>
        </a:xfrm>
        <a:prstGeom prst="rect">
          <a:avLst/>
        </a:prstGeom>
      </dgm:spPr>
    </dgm:pt>
    <dgm:pt modelId="{75118967-C468-45CE-8CD8-766034955AD0}" type="pres">
      <dgm:prSet presAssocID="{A74F54C1-0965-4F42-A70D-C904A1185EF8}" presName="space" presStyleCnt="0"/>
      <dgm:spPr/>
    </dgm:pt>
    <dgm:pt modelId="{78CD3847-CD36-4EF6-B806-C88AFDD72268}" type="pres">
      <dgm:prSet presAssocID="{E2495E2B-0239-4581-8A8E-CB462134DF7A}" presName="composite" presStyleCnt="0"/>
      <dgm:spPr/>
    </dgm:pt>
    <dgm:pt modelId="{1FFC8DFD-5BA3-4F25-A0E9-17FA6DA74309}" type="pres">
      <dgm:prSet presAssocID="{E2495E2B-0239-4581-8A8E-CB462134DF7A}" presName="parTx" presStyleLbl="alignNode1" presStyleIdx="1" presStyleCnt="2">
        <dgm:presLayoutVars>
          <dgm:chMax val="0"/>
          <dgm:chPref val="0"/>
          <dgm:bulletEnabled val="1"/>
        </dgm:presLayoutVars>
      </dgm:prSet>
      <dgm:spPr/>
    </dgm:pt>
    <dgm:pt modelId="{AD9653A0-49A1-4FFB-B497-4BCD1A887F4B}" type="pres">
      <dgm:prSet presAssocID="{E2495E2B-0239-4581-8A8E-CB462134DF7A}" presName="desTx" presStyleLbl="alignAccFollowNode1" presStyleIdx="1" presStyleCnt="2">
        <dgm:presLayoutVars>
          <dgm:bulletEnabled val="1"/>
        </dgm:presLayoutVars>
      </dgm:prSet>
      <dgm:spPr/>
    </dgm:pt>
  </dgm:ptLst>
  <dgm:cxnLst>
    <dgm:cxn modelId="{68A78B01-7715-4691-96B8-1D1E91EE007F}" type="presOf" srcId="{2010A05F-EDB8-4241-BF80-5B61EEF3CB2C}" destId="{9B2E28A2-C0C5-4A95-89EE-A0EDCD70AF11}" srcOrd="0" destOrd="3" presId="urn:microsoft.com/office/officeart/2005/8/layout/hList1"/>
    <dgm:cxn modelId="{839C2B02-AFEB-4444-A5CA-DDE028A08377}" srcId="{E2495E2B-0239-4581-8A8E-CB462134DF7A}" destId="{03E89113-B79B-465D-AB55-2F44FEB82ACD}" srcOrd="2" destOrd="0" parTransId="{918ED150-81D0-4D30-87CC-57FBDF255ECD}" sibTransId="{C40BB224-3101-4DAF-B4B9-0F7542726F21}"/>
    <dgm:cxn modelId="{F0760F18-F8B0-4645-B53F-AE5799FE3F3A}" type="presOf" srcId="{E2495E2B-0239-4581-8A8E-CB462134DF7A}" destId="{1FFC8DFD-5BA3-4F25-A0E9-17FA6DA74309}" srcOrd="0" destOrd="0" presId="urn:microsoft.com/office/officeart/2005/8/layout/hList1"/>
    <dgm:cxn modelId="{0515112D-55FC-4CD4-A268-451480A5151B}" srcId="{E2495E2B-0239-4581-8A8E-CB462134DF7A}" destId="{49106B29-E6CD-4A8E-BB72-AA2A10B2B941}" srcOrd="1" destOrd="0" parTransId="{B6C1C400-0049-4BCE-93C3-E3E67D4922B5}" sibTransId="{94235240-08DB-4AA5-B54D-B05F25D49499}"/>
    <dgm:cxn modelId="{0DC5B936-EF90-4FF2-B858-38E423DC7595}" type="presOf" srcId="{0455EDFE-4DB2-4178-B9BB-46D2694F6408}" destId="{9B2E28A2-C0C5-4A95-89EE-A0EDCD70AF11}" srcOrd="0" destOrd="0" presId="urn:microsoft.com/office/officeart/2005/8/layout/hList1"/>
    <dgm:cxn modelId="{4E113165-090D-4735-8B72-23782E089926}" srcId="{E2495E2B-0239-4581-8A8E-CB462134DF7A}" destId="{603BFE2B-F506-4FDA-9697-67C64E3EBBD4}" srcOrd="4" destOrd="0" parTransId="{F8EC9C2B-E777-4BC4-8E3E-EA8DF3742D84}" sibTransId="{AEE4AE1C-1DBD-46CE-B53D-FB8652C22211}"/>
    <dgm:cxn modelId="{6304BC66-B21F-4155-8E69-0A72611DE02F}" type="presOf" srcId="{125A8890-74BC-42FD-811B-6CC35D5EEBBF}" destId="{AD9653A0-49A1-4FFB-B497-4BCD1A887F4B}" srcOrd="0" destOrd="0" presId="urn:microsoft.com/office/officeart/2005/8/layout/hList1"/>
    <dgm:cxn modelId="{03E88B68-5C08-4702-B5DB-E20F8FB42D72}" srcId="{E2495E2B-0239-4581-8A8E-CB462134DF7A}" destId="{125A8890-74BC-42FD-811B-6CC35D5EEBBF}" srcOrd="0" destOrd="0" parTransId="{543A48DB-52E8-4243-BC13-EDC12FD2121B}" sibTransId="{4B732AC8-652E-460E-A600-95F1F66F836A}"/>
    <dgm:cxn modelId="{7F92856D-72E0-43EF-B1E1-4C9AD4C8A330}" type="presOf" srcId="{F86CC65B-B055-411D-AA39-A8224D52AC0E}" destId="{D71FC3B4-D9E8-41BD-A00C-4B90CABA7CE1}" srcOrd="0" destOrd="0" presId="urn:microsoft.com/office/officeart/2005/8/layout/hList1"/>
    <dgm:cxn modelId="{0AD2AC6D-69A4-4D3E-9182-C999B41A7059}" srcId="{F86CC65B-B055-411D-AA39-A8224D52AC0E}" destId="{58580B03-D4E8-4F37-BA26-95C17DF0BB7D}" srcOrd="5" destOrd="0" parTransId="{B656E1C9-F2CB-46BE-B26F-0C061EFD7695}" sibTransId="{BEDED366-D9E7-41A5-BA85-26226EBF96D8}"/>
    <dgm:cxn modelId="{068A3058-FA16-4692-AE03-EACE20FC99B3}" srcId="{F86CC65B-B055-411D-AA39-A8224D52AC0E}" destId="{2010A05F-EDB8-4241-BF80-5B61EEF3CB2C}" srcOrd="3" destOrd="0" parTransId="{6DCC1AEB-A489-49B2-AF2F-8839DAAC4E6D}" sibTransId="{321EABF4-9897-4EC3-BCA4-8E0A3EF91DA5}"/>
    <dgm:cxn modelId="{0362F37C-711D-4E1E-AB4B-BF71D0D3F186}" srcId="{874F8005-C988-40B2-9063-8575E4E91ECD}" destId="{E2495E2B-0239-4581-8A8E-CB462134DF7A}" srcOrd="1" destOrd="0" parTransId="{2112193C-2DF3-4156-9BBB-FE0E561A87D5}" sibTransId="{901618F0-40F1-4C1D-9D45-A8E249BA36EF}"/>
    <dgm:cxn modelId="{B1A42882-7598-4845-90DD-8C893FD580CB}" srcId="{874F8005-C988-40B2-9063-8575E4E91ECD}" destId="{F86CC65B-B055-411D-AA39-A8224D52AC0E}" srcOrd="0" destOrd="0" parTransId="{8C31EA2C-BFA9-49A8-8BB8-CF8052431065}" sibTransId="{A74F54C1-0965-4F42-A70D-C904A1185EF8}"/>
    <dgm:cxn modelId="{1965B98D-42A9-4B39-B2D6-FCCFAE7E1DDA}" type="presOf" srcId="{49106B29-E6CD-4A8E-BB72-AA2A10B2B941}" destId="{AD9653A0-49A1-4FFB-B497-4BCD1A887F4B}" srcOrd="0" destOrd="1" presId="urn:microsoft.com/office/officeart/2005/8/layout/hList1"/>
    <dgm:cxn modelId="{CA6656A0-BEA1-4341-B036-9B0A6E0A2EDF}" type="presOf" srcId="{EA13254B-A6B1-4A00-B977-A59A9E30E650}" destId="{AD9653A0-49A1-4FFB-B497-4BCD1A887F4B}" srcOrd="0" destOrd="3" presId="urn:microsoft.com/office/officeart/2005/8/layout/hList1"/>
    <dgm:cxn modelId="{10FDE5CF-35F2-466B-9CD6-70402AAC5BE3}" type="presOf" srcId="{603BFE2B-F506-4FDA-9697-67C64E3EBBD4}" destId="{AD9653A0-49A1-4FFB-B497-4BCD1A887F4B}" srcOrd="0" destOrd="4" presId="urn:microsoft.com/office/officeart/2005/8/layout/hList1"/>
    <dgm:cxn modelId="{FE34CBD2-39F3-485D-A3C3-4EBAA92CA3F8}" srcId="{F86CC65B-B055-411D-AA39-A8224D52AC0E}" destId="{0455EDFE-4DB2-4178-B9BB-46D2694F6408}" srcOrd="0" destOrd="0" parTransId="{302AEEE1-574B-4D3B-82D6-AFD4387B16DE}" sibTransId="{3805726B-2A57-48FA-AAB1-2E14623DD7CD}"/>
    <dgm:cxn modelId="{FBB004D4-2978-4787-9E7C-1C62DF39A9D3}" srcId="{F86CC65B-B055-411D-AA39-A8224D52AC0E}" destId="{F2CE37B2-60D6-4422-AE18-A101499ADEDE}" srcOrd="4" destOrd="0" parTransId="{47FBFE39-0446-4172-9D15-60BF27E2DC90}" sibTransId="{F0D06F2F-7059-456B-9BE3-07CA0AA923A1}"/>
    <dgm:cxn modelId="{8CAC0DD8-B1A5-41B4-9557-0596C12D3C0B}" type="presOf" srcId="{58580B03-D4E8-4F37-BA26-95C17DF0BB7D}" destId="{9B2E28A2-C0C5-4A95-89EE-A0EDCD70AF11}" srcOrd="0" destOrd="5" presId="urn:microsoft.com/office/officeart/2005/8/layout/hList1"/>
    <dgm:cxn modelId="{C8E5A1D9-6F38-40B8-B90C-3C1F9DC75743}" type="presOf" srcId="{F2CE37B2-60D6-4422-AE18-A101499ADEDE}" destId="{9B2E28A2-C0C5-4A95-89EE-A0EDCD70AF11}" srcOrd="0" destOrd="4" presId="urn:microsoft.com/office/officeart/2005/8/layout/hList1"/>
    <dgm:cxn modelId="{3288CFD9-06D1-442D-9632-9CB214036BA9}" type="presOf" srcId="{CA9FDABD-5049-476F-89F8-E3092D870628}" destId="{9B2E28A2-C0C5-4A95-89EE-A0EDCD70AF11}" srcOrd="0" destOrd="2" presId="urn:microsoft.com/office/officeart/2005/8/layout/hList1"/>
    <dgm:cxn modelId="{3BD8A8E2-26D3-470A-AFF0-D57ED6087F1A}" srcId="{F86CC65B-B055-411D-AA39-A8224D52AC0E}" destId="{65BD63A2-B06E-4B63-BA27-5DA1D1C21578}" srcOrd="1" destOrd="0" parTransId="{917FA011-457F-4197-92FA-E4D41631A049}" sibTransId="{7AF7081E-0BD5-42E6-9EAF-CF4FFF76A477}"/>
    <dgm:cxn modelId="{4FE263E4-D622-4785-8A44-3E8DD271AE85}" srcId="{F86CC65B-B055-411D-AA39-A8224D52AC0E}" destId="{CA9FDABD-5049-476F-89F8-E3092D870628}" srcOrd="2" destOrd="0" parTransId="{AEA788AF-1264-4949-B742-1DA8A1CFB42F}" sibTransId="{C457CCDB-AA50-49D5-8919-3BAF41E97915}"/>
    <dgm:cxn modelId="{9742BFEC-6DEC-4198-89A5-FFA7C6E7CCBD}" type="presOf" srcId="{03E89113-B79B-465D-AB55-2F44FEB82ACD}" destId="{AD9653A0-49A1-4FFB-B497-4BCD1A887F4B}" srcOrd="0" destOrd="2" presId="urn:microsoft.com/office/officeart/2005/8/layout/hList1"/>
    <dgm:cxn modelId="{ABE3AEF5-7085-44E7-8B6E-0E49DF6837E2}" type="presOf" srcId="{874F8005-C988-40B2-9063-8575E4E91ECD}" destId="{7B06F54A-9A92-4CD3-8F89-C5524E67CCF8}" srcOrd="0" destOrd="0" presId="urn:microsoft.com/office/officeart/2005/8/layout/hList1"/>
    <dgm:cxn modelId="{4B00B1FB-3C56-485A-AA08-3A33AF8CA85D}" srcId="{E2495E2B-0239-4581-8A8E-CB462134DF7A}" destId="{EA13254B-A6B1-4A00-B977-A59A9E30E650}" srcOrd="3" destOrd="0" parTransId="{AD989D08-E293-4F33-87FD-4B0144D32B15}" sibTransId="{CE9F0163-0C1F-42F7-8B83-F1F3D7540DF6}"/>
    <dgm:cxn modelId="{4BDEEBFE-A61E-4EA4-99AB-558DD0897CD0}" type="presOf" srcId="{65BD63A2-B06E-4B63-BA27-5DA1D1C21578}" destId="{9B2E28A2-C0C5-4A95-89EE-A0EDCD70AF11}" srcOrd="0" destOrd="1" presId="urn:microsoft.com/office/officeart/2005/8/layout/hList1"/>
    <dgm:cxn modelId="{F3ED53EE-7971-481F-829A-1BAF6320AB41}" type="presParOf" srcId="{7B06F54A-9A92-4CD3-8F89-C5524E67CCF8}" destId="{C200E32C-C252-400E-A9E7-15CBBC3C4F63}" srcOrd="0" destOrd="0" presId="urn:microsoft.com/office/officeart/2005/8/layout/hList1"/>
    <dgm:cxn modelId="{38CAFC2C-7107-4851-A346-F844C4C20AC4}" type="presParOf" srcId="{C200E32C-C252-400E-A9E7-15CBBC3C4F63}" destId="{D71FC3B4-D9E8-41BD-A00C-4B90CABA7CE1}" srcOrd="0" destOrd="0" presId="urn:microsoft.com/office/officeart/2005/8/layout/hList1"/>
    <dgm:cxn modelId="{8BDA01EE-3796-4998-BDD3-46FFB0C2DA1A}" type="presParOf" srcId="{C200E32C-C252-400E-A9E7-15CBBC3C4F63}" destId="{9B2E28A2-C0C5-4A95-89EE-A0EDCD70AF11}" srcOrd="1" destOrd="0" presId="urn:microsoft.com/office/officeart/2005/8/layout/hList1"/>
    <dgm:cxn modelId="{CA9B9792-B075-48D9-A2A8-219660CD2866}" type="presParOf" srcId="{7B06F54A-9A92-4CD3-8F89-C5524E67CCF8}" destId="{75118967-C468-45CE-8CD8-766034955AD0}" srcOrd="1" destOrd="0" presId="urn:microsoft.com/office/officeart/2005/8/layout/hList1"/>
    <dgm:cxn modelId="{9F874FCA-A75B-45C4-99E6-07571CAF4E53}" type="presParOf" srcId="{7B06F54A-9A92-4CD3-8F89-C5524E67CCF8}" destId="{78CD3847-CD36-4EF6-B806-C88AFDD72268}" srcOrd="2" destOrd="0" presId="urn:microsoft.com/office/officeart/2005/8/layout/hList1"/>
    <dgm:cxn modelId="{2C2196DC-DAF5-425E-AA23-6D9AE487C825}" type="presParOf" srcId="{78CD3847-CD36-4EF6-B806-C88AFDD72268}" destId="{1FFC8DFD-5BA3-4F25-A0E9-17FA6DA74309}" srcOrd="0" destOrd="0" presId="urn:microsoft.com/office/officeart/2005/8/layout/hList1"/>
    <dgm:cxn modelId="{31D8761D-D5B4-4B8A-A2B5-32602A57988B}" type="presParOf" srcId="{78CD3847-CD36-4EF6-B806-C88AFDD72268}" destId="{AD9653A0-49A1-4FFB-B497-4BCD1A887F4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45329E-A9C5-4E81-B854-E6FD801A45BF}" type="doc">
      <dgm:prSet loTypeId="urn:microsoft.com/office/officeart/2005/8/layout/equation1" loCatId="process" qsTypeId="urn:microsoft.com/office/officeart/2005/8/quickstyle/simple3" qsCatId="simple" csTypeId="urn:microsoft.com/office/officeart/2005/8/colors/accent1_2" csCatId="accent1" phldr="1"/>
      <dgm:spPr/>
    </dgm:pt>
    <dgm:pt modelId="{09404084-75D2-4A2E-93D5-D9A693D36434}">
      <dgm:prSet phldrT="[نص]"/>
      <dgm:spPr/>
      <dgm:t>
        <a:bodyPr/>
        <a:lstStyle/>
        <a:p>
          <a:r>
            <a:rPr lang="ar-SA" dirty="0" err="1"/>
            <a:t>غيرمتزامن</a:t>
          </a:r>
          <a:r>
            <a:rPr lang="ar-SA" dirty="0"/>
            <a:t> </a:t>
          </a:r>
          <a:endParaRPr lang="en-US" dirty="0"/>
        </a:p>
      </dgm:t>
    </dgm:pt>
    <dgm:pt modelId="{8E6F7DC2-E14A-4CAC-8BA5-7CCC5F58EB02}" type="parTrans" cxnId="{D7CE2D24-72A4-403A-812B-FA7AC86AC865}">
      <dgm:prSet/>
      <dgm:spPr/>
      <dgm:t>
        <a:bodyPr/>
        <a:lstStyle/>
        <a:p>
          <a:endParaRPr lang="en-US"/>
        </a:p>
      </dgm:t>
    </dgm:pt>
    <dgm:pt modelId="{E2BE5AFA-E98A-4720-A958-8A4DD399D84D}" type="sibTrans" cxnId="{D7CE2D24-72A4-403A-812B-FA7AC86AC865}">
      <dgm:prSet/>
      <dgm:spPr/>
      <dgm:t>
        <a:bodyPr/>
        <a:lstStyle/>
        <a:p>
          <a:endParaRPr lang="en-US"/>
        </a:p>
      </dgm:t>
    </dgm:pt>
    <dgm:pt modelId="{86751AA9-AA4E-41FA-B9E7-7E372EDB3F97}">
      <dgm:prSet phldrT="[نص]"/>
      <dgm:spPr/>
      <dgm:t>
        <a:bodyPr/>
        <a:lstStyle/>
        <a:p>
          <a:r>
            <a:rPr lang="ar-SA" dirty="0"/>
            <a:t>متزامن </a:t>
          </a:r>
          <a:endParaRPr lang="en-US" dirty="0"/>
        </a:p>
      </dgm:t>
    </dgm:pt>
    <dgm:pt modelId="{0C33E92F-55D4-4C8F-A5E3-4C221E9A1C0D}" type="parTrans" cxnId="{2A75EE42-1E68-4551-A3BC-6DA94F0AC8AE}">
      <dgm:prSet/>
      <dgm:spPr/>
      <dgm:t>
        <a:bodyPr/>
        <a:lstStyle/>
        <a:p>
          <a:endParaRPr lang="en-US"/>
        </a:p>
      </dgm:t>
    </dgm:pt>
    <dgm:pt modelId="{B25069E3-7B21-428C-A55C-00238F68C157}" type="sibTrans" cxnId="{2A75EE42-1E68-4551-A3BC-6DA94F0AC8AE}">
      <dgm:prSet/>
      <dgm:spPr/>
      <dgm:t>
        <a:bodyPr/>
        <a:lstStyle/>
        <a:p>
          <a:endParaRPr lang="en-US"/>
        </a:p>
      </dgm:t>
    </dgm:pt>
    <dgm:pt modelId="{FEE78844-7152-43A9-87E1-FABFBAF33E6E}">
      <dgm:prSet phldrT="[نص]"/>
      <dgm:spPr/>
      <dgm:t>
        <a:bodyPr/>
        <a:lstStyle/>
        <a:p>
          <a:r>
            <a:rPr lang="ar-SA" dirty="0"/>
            <a:t>أنواع التعلم الالكتروني  </a:t>
          </a:r>
          <a:endParaRPr lang="en-US" dirty="0"/>
        </a:p>
      </dgm:t>
    </dgm:pt>
    <dgm:pt modelId="{A38B941B-FDEB-4DEF-9E38-0558A46D5263}" type="parTrans" cxnId="{7F670B5E-EE4A-4E7E-B374-0B3C408C1655}">
      <dgm:prSet/>
      <dgm:spPr/>
      <dgm:t>
        <a:bodyPr/>
        <a:lstStyle/>
        <a:p>
          <a:endParaRPr lang="en-US"/>
        </a:p>
      </dgm:t>
    </dgm:pt>
    <dgm:pt modelId="{D6DEC33A-9094-462F-B556-5E5B97D153DB}" type="sibTrans" cxnId="{7F670B5E-EE4A-4E7E-B374-0B3C408C1655}">
      <dgm:prSet/>
      <dgm:spPr/>
      <dgm:t>
        <a:bodyPr/>
        <a:lstStyle/>
        <a:p>
          <a:endParaRPr lang="en-US"/>
        </a:p>
      </dgm:t>
    </dgm:pt>
    <dgm:pt modelId="{57F3E44E-61E6-43A4-9BD7-07D59D431E46}" type="pres">
      <dgm:prSet presAssocID="{E745329E-A9C5-4E81-B854-E6FD801A45BF}" presName="linearFlow" presStyleCnt="0">
        <dgm:presLayoutVars>
          <dgm:dir val="rev"/>
          <dgm:resizeHandles val="exact"/>
        </dgm:presLayoutVars>
      </dgm:prSet>
      <dgm:spPr/>
    </dgm:pt>
    <dgm:pt modelId="{B99D21DF-0E08-4B2A-9F10-0A6A09BA39F1}" type="pres">
      <dgm:prSet presAssocID="{09404084-75D2-4A2E-93D5-D9A693D36434}" presName="node" presStyleLbl="node1" presStyleIdx="0" presStyleCnt="3">
        <dgm:presLayoutVars>
          <dgm:bulletEnabled val="1"/>
        </dgm:presLayoutVars>
      </dgm:prSet>
      <dgm:spPr/>
    </dgm:pt>
    <dgm:pt modelId="{BE7E3A7F-6E26-44AD-8885-1A1F60D5F7A0}" type="pres">
      <dgm:prSet presAssocID="{E2BE5AFA-E98A-4720-A958-8A4DD399D84D}" presName="spacerL" presStyleCnt="0"/>
      <dgm:spPr/>
    </dgm:pt>
    <dgm:pt modelId="{FB220892-9B37-4AB7-9012-F37AA09335DE}" type="pres">
      <dgm:prSet presAssocID="{E2BE5AFA-E98A-4720-A958-8A4DD399D84D}" presName="sibTrans" presStyleLbl="sibTrans2D1" presStyleIdx="0" presStyleCnt="2"/>
      <dgm:spPr/>
    </dgm:pt>
    <dgm:pt modelId="{F874A56B-09C5-44FC-9BC2-386C3BAB1AB0}" type="pres">
      <dgm:prSet presAssocID="{E2BE5AFA-E98A-4720-A958-8A4DD399D84D}" presName="spacerR" presStyleCnt="0"/>
      <dgm:spPr/>
    </dgm:pt>
    <dgm:pt modelId="{6C823518-0867-4B8F-8BBF-621656A3FFD2}" type="pres">
      <dgm:prSet presAssocID="{86751AA9-AA4E-41FA-B9E7-7E372EDB3F97}" presName="node" presStyleLbl="node1" presStyleIdx="1" presStyleCnt="3">
        <dgm:presLayoutVars>
          <dgm:bulletEnabled val="1"/>
        </dgm:presLayoutVars>
      </dgm:prSet>
      <dgm:spPr/>
    </dgm:pt>
    <dgm:pt modelId="{8B632014-402B-4D15-B913-F3E72DB23BFD}" type="pres">
      <dgm:prSet presAssocID="{B25069E3-7B21-428C-A55C-00238F68C157}" presName="spacerL" presStyleCnt="0"/>
      <dgm:spPr/>
    </dgm:pt>
    <dgm:pt modelId="{6F944B61-7529-4A6C-99D9-5DFE0D495087}" type="pres">
      <dgm:prSet presAssocID="{B25069E3-7B21-428C-A55C-00238F68C157}" presName="sibTrans" presStyleLbl="sibTrans2D1" presStyleIdx="1" presStyleCnt="2"/>
      <dgm:spPr/>
    </dgm:pt>
    <dgm:pt modelId="{E4A3118E-8E70-419F-B805-E733CDB6C131}" type="pres">
      <dgm:prSet presAssocID="{B25069E3-7B21-428C-A55C-00238F68C157}" presName="spacerR" presStyleCnt="0"/>
      <dgm:spPr/>
    </dgm:pt>
    <dgm:pt modelId="{BB0B0CC9-A5CC-4224-BCCD-219BEC4C3552}" type="pres">
      <dgm:prSet presAssocID="{FEE78844-7152-43A9-87E1-FABFBAF33E6E}" presName="node" presStyleLbl="node1" presStyleIdx="2" presStyleCnt="3">
        <dgm:presLayoutVars>
          <dgm:bulletEnabled val="1"/>
        </dgm:presLayoutVars>
      </dgm:prSet>
      <dgm:spPr/>
    </dgm:pt>
  </dgm:ptLst>
  <dgm:cxnLst>
    <dgm:cxn modelId="{4F1F200A-9C03-440C-8C43-87D13F8F938F}" type="presOf" srcId="{FEE78844-7152-43A9-87E1-FABFBAF33E6E}" destId="{BB0B0CC9-A5CC-4224-BCCD-219BEC4C3552}" srcOrd="0" destOrd="0" presId="urn:microsoft.com/office/officeart/2005/8/layout/equation1"/>
    <dgm:cxn modelId="{D7CE2D24-72A4-403A-812B-FA7AC86AC865}" srcId="{E745329E-A9C5-4E81-B854-E6FD801A45BF}" destId="{09404084-75D2-4A2E-93D5-D9A693D36434}" srcOrd="0" destOrd="0" parTransId="{8E6F7DC2-E14A-4CAC-8BA5-7CCC5F58EB02}" sibTransId="{E2BE5AFA-E98A-4720-A958-8A4DD399D84D}"/>
    <dgm:cxn modelId="{9A0F1D37-D518-499F-9D99-1B3163042F02}" type="presOf" srcId="{E2BE5AFA-E98A-4720-A958-8A4DD399D84D}" destId="{FB220892-9B37-4AB7-9012-F37AA09335DE}" srcOrd="0" destOrd="0" presId="urn:microsoft.com/office/officeart/2005/8/layout/equation1"/>
    <dgm:cxn modelId="{7F670B5E-EE4A-4E7E-B374-0B3C408C1655}" srcId="{E745329E-A9C5-4E81-B854-E6FD801A45BF}" destId="{FEE78844-7152-43A9-87E1-FABFBAF33E6E}" srcOrd="2" destOrd="0" parTransId="{A38B941B-FDEB-4DEF-9E38-0558A46D5263}" sibTransId="{D6DEC33A-9094-462F-B556-5E5B97D153DB}"/>
    <dgm:cxn modelId="{2A75EE42-1E68-4551-A3BC-6DA94F0AC8AE}" srcId="{E745329E-A9C5-4E81-B854-E6FD801A45BF}" destId="{86751AA9-AA4E-41FA-B9E7-7E372EDB3F97}" srcOrd="1" destOrd="0" parTransId="{0C33E92F-55D4-4C8F-A5E3-4C221E9A1C0D}" sibTransId="{B25069E3-7B21-428C-A55C-00238F68C157}"/>
    <dgm:cxn modelId="{B415EE63-9D88-45B4-AB62-8071517EC3EA}" type="presOf" srcId="{09404084-75D2-4A2E-93D5-D9A693D36434}" destId="{B99D21DF-0E08-4B2A-9F10-0A6A09BA39F1}" srcOrd="0" destOrd="0" presId="urn:microsoft.com/office/officeart/2005/8/layout/equation1"/>
    <dgm:cxn modelId="{E6D3914B-5976-4E02-B63B-A34CD35F9765}" type="presOf" srcId="{B25069E3-7B21-428C-A55C-00238F68C157}" destId="{6F944B61-7529-4A6C-99D9-5DFE0D495087}" srcOrd="0" destOrd="0" presId="urn:microsoft.com/office/officeart/2005/8/layout/equation1"/>
    <dgm:cxn modelId="{C54E1FCB-3525-4CE9-8E88-5C45E4230F2D}" type="presOf" srcId="{86751AA9-AA4E-41FA-B9E7-7E372EDB3F97}" destId="{6C823518-0867-4B8F-8BBF-621656A3FFD2}" srcOrd="0" destOrd="0" presId="urn:microsoft.com/office/officeart/2005/8/layout/equation1"/>
    <dgm:cxn modelId="{33200BF4-29F2-4FC0-89AB-FB8725E5A0F4}" type="presOf" srcId="{E745329E-A9C5-4E81-B854-E6FD801A45BF}" destId="{57F3E44E-61E6-43A4-9BD7-07D59D431E46}" srcOrd="0" destOrd="0" presId="urn:microsoft.com/office/officeart/2005/8/layout/equation1"/>
    <dgm:cxn modelId="{9F856391-DA5F-4A96-918D-6A5E5D4C450D}" type="presParOf" srcId="{57F3E44E-61E6-43A4-9BD7-07D59D431E46}" destId="{B99D21DF-0E08-4B2A-9F10-0A6A09BA39F1}" srcOrd="0" destOrd="0" presId="urn:microsoft.com/office/officeart/2005/8/layout/equation1"/>
    <dgm:cxn modelId="{47456B4C-9B4F-4BC2-8935-982802067A1D}" type="presParOf" srcId="{57F3E44E-61E6-43A4-9BD7-07D59D431E46}" destId="{BE7E3A7F-6E26-44AD-8885-1A1F60D5F7A0}" srcOrd="1" destOrd="0" presId="urn:microsoft.com/office/officeart/2005/8/layout/equation1"/>
    <dgm:cxn modelId="{9F19E6F5-E183-4064-BE23-B895462366D7}" type="presParOf" srcId="{57F3E44E-61E6-43A4-9BD7-07D59D431E46}" destId="{FB220892-9B37-4AB7-9012-F37AA09335DE}" srcOrd="2" destOrd="0" presId="urn:microsoft.com/office/officeart/2005/8/layout/equation1"/>
    <dgm:cxn modelId="{882E1D72-4EBC-4D4A-969E-763C8FB94D05}" type="presParOf" srcId="{57F3E44E-61E6-43A4-9BD7-07D59D431E46}" destId="{F874A56B-09C5-44FC-9BC2-386C3BAB1AB0}" srcOrd="3" destOrd="0" presId="urn:microsoft.com/office/officeart/2005/8/layout/equation1"/>
    <dgm:cxn modelId="{8ABBCDD3-8051-4E14-91E0-14E746DB9F4E}" type="presParOf" srcId="{57F3E44E-61E6-43A4-9BD7-07D59D431E46}" destId="{6C823518-0867-4B8F-8BBF-621656A3FFD2}" srcOrd="4" destOrd="0" presId="urn:microsoft.com/office/officeart/2005/8/layout/equation1"/>
    <dgm:cxn modelId="{DC7DE244-B3B2-422F-ADBA-E50B2EF61FA1}" type="presParOf" srcId="{57F3E44E-61E6-43A4-9BD7-07D59D431E46}" destId="{8B632014-402B-4D15-B913-F3E72DB23BFD}" srcOrd="5" destOrd="0" presId="urn:microsoft.com/office/officeart/2005/8/layout/equation1"/>
    <dgm:cxn modelId="{0892D64B-1C2A-4535-8880-E868CC41BBDC}" type="presParOf" srcId="{57F3E44E-61E6-43A4-9BD7-07D59D431E46}" destId="{6F944B61-7529-4A6C-99D9-5DFE0D495087}" srcOrd="6" destOrd="0" presId="urn:microsoft.com/office/officeart/2005/8/layout/equation1"/>
    <dgm:cxn modelId="{0F1C7FA5-0D1D-4688-80F9-ECDDEFFB08FE}" type="presParOf" srcId="{57F3E44E-61E6-43A4-9BD7-07D59D431E46}" destId="{E4A3118E-8E70-419F-B805-E733CDB6C131}" srcOrd="7" destOrd="0" presId="urn:microsoft.com/office/officeart/2005/8/layout/equation1"/>
    <dgm:cxn modelId="{BE14E98A-DD06-4258-97DC-02BA3DFE9E27}" type="presParOf" srcId="{57F3E44E-61E6-43A4-9BD7-07D59D431E46}" destId="{BB0B0CC9-A5CC-4224-BCCD-219BEC4C3552}" srcOrd="8"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48B8A-C93A-4BBC-9ECF-A326642C1D92}">
      <dsp:nvSpPr>
        <dsp:cNvPr id="0" name=""/>
        <dsp:cNvSpPr/>
      </dsp:nvSpPr>
      <dsp:spPr>
        <a:xfrm>
          <a:off x="5263642" y="-588476"/>
          <a:ext cx="4566933" cy="4566933"/>
        </a:xfrm>
        <a:prstGeom prst="blockArc">
          <a:avLst>
            <a:gd name="adj1" fmla="val 8100000"/>
            <a:gd name="adj2" fmla="val 13500000"/>
            <a:gd name="adj3" fmla="val 473"/>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F0585E5-9ED1-48BF-89D7-8FD8977E037F}">
      <dsp:nvSpPr>
        <dsp:cNvPr id="0" name=""/>
        <dsp:cNvSpPr/>
      </dsp:nvSpPr>
      <dsp:spPr>
        <a:xfrm>
          <a:off x="44541" y="178516"/>
          <a:ext cx="5679138" cy="3568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283287" bIns="45720" numCol="1" spcCol="1270" anchor="ctr" anchorCtr="0">
          <a:noAutofit/>
        </a:bodyPr>
        <a:lstStyle/>
        <a:p>
          <a:pPr marL="0" lvl="0" indent="0" algn="r" defTabSz="800100">
            <a:lnSpc>
              <a:spcPct val="90000"/>
            </a:lnSpc>
            <a:spcBef>
              <a:spcPct val="0"/>
            </a:spcBef>
            <a:spcAft>
              <a:spcPct val="35000"/>
            </a:spcAft>
            <a:buNone/>
          </a:pPr>
          <a:r>
            <a:rPr lang="ar-SA" sz="1800" kern="1200" dirty="0"/>
            <a:t>يركز على ثلاث محاور (المعلم والمتعلم </a:t>
          </a:r>
          <a:r>
            <a:rPr lang="ar-SA" sz="1800" kern="1200" dirty="0" err="1"/>
            <a:t>والمعلومه</a:t>
          </a:r>
          <a:r>
            <a:rPr lang="ar-SA" sz="1800" kern="1200" dirty="0"/>
            <a:t> )</a:t>
          </a:r>
          <a:endParaRPr lang="en-US" sz="1800" kern="1200" dirty="0"/>
        </a:p>
      </dsp:txBody>
      <dsp:txXfrm>
        <a:off x="44541" y="178516"/>
        <a:ext cx="5679138" cy="356897"/>
      </dsp:txXfrm>
    </dsp:sp>
    <dsp:sp modelId="{9546C052-215B-4738-A02A-8F27861B61E8}">
      <dsp:nvSpPr>
        <dsp:cNvPr id="0" name=""/>
        <dsp:cNvSpPr/>
      </dsp:nvSpPr>
      <dsp:spPr>
        <a:xfrm>
          <a:off x="5500619" y="133904"/>
          <a:ext cx="446121" cy="446121"/>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D38DF7A-8C40-477F-B6B2-25FFC6995A8A}">
      <dsp:nvSpPr>
        <dsp:cNvPr id="0" name=""/>
        <dsp:cNvSpPr/>
      </dsp:nvSpPr>
      <dsp:spPr>
        <a:xfrm>
          <a:off x="44541" y="713794"/>
          <a:ext cx="5385566" cy="3568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283287" bIns="45720" numCol="1" spcCol="1270" anchor="ctr" anchorCtr="0">
          <a:noAutofit/>
        </a:bodyPr>
        <a:lstStyle/>
        <a:p>
          <a:pPr marL="0" lvl="0" indent="0" algn="r" defTabSz="800100">
            <a:lnSpc>
              <a:spcPct val="90000"/>
            </a:lnSpc>
            <a:spcBef>
              <a:spcPct val="0"/>
            </a:spcBef>
            <a:spcAft>
              <a:spcPct val="35000"/>
            </a:spcAft>
            <a:buNone/>
          </a:pPr>
          <a:r>
            <a:rPr lang="ar-SA" sz="1800" kern="1200" dirty="0"/>
            <a:t>يعتمد على الكتاب </a:t>
          </a:r>
          <a:endParaRPr lang="en-US" sz="1800" kern="1200" dirty="0"/>
        </a:p>
      </dsp:txBody>
      <dsp:txXfrm>
        <a:off x="44541" y="713794"/>
        <a:ext cx="5385566" cy="356897"/>
      </dsp:txXfrm>
    </dsp:sp>
    <dsp:sp modelId="{D06605C3-7254-47E0-8C17-6360F5FA6CAF}">
      <dsp:nvSpPr>
        <dsp:cNvPr id="0" name=""/>
        <dsp:cNvSpPr/>
      </dsp:nvSpPr>
      <dsp:spPr>
        <a:xfrm>
          <a:off x="5207047" y="669182"/>
          <a:ext cx="446121" cy="446121"/>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799687C-98DD-49A4-A63A-7336862DC417}">
      <dsp:nvSpPr>
        <dsp:cNvPr id="0" name=""/>
        <dsp:cNvSpPr/>
      </dsp:nvSpPr>
      <dsp:spPr>
        <a:xfrm>
          <a:off x="44541" y="1249072"/>
          <a:ext cx="5251323" cy="3568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283287" bIns="45720" numCol="1" spcCol="1270" anchor="ctr" anchorCtr="0">
          <a:noAutofit/>
        </a:bodyPr>
        <a:lstStyle/>
        <a:p>
          <a:pPr marL="0" lvl="0" indent="0" algn="r" defTabSz="800100">
            <a:lnSpc>
              <a:spcPct val="90000"/>
            </a:lnSpc>
            <a:spcBef>
              <a:spcPct val="0"/>
            </a:spcBef>
            <a:spcAft>
              <a:spcPct val="35000"/>
            </a:spcAft>
            <a:buNone/>
          </a:pPr>
          <a:r>
            <a:rPr lang="ar-SA" sz="1800" kern="1200" dirty="0"/>
            <a:t>يعتمد على الحفظ والاستذكار </a:t>
          </a:r>
        </a:p>
      </dsp:txBody>
      <dsp:txXfrm>
        <a:off x="44541" y="1249072"/>
        <a:ext cx="5251323" cy="356897"/>
      </dsp:txXfrm>
    </dsp:sp>
    <dsp:sp modelId="{76ABF17F-F656-444D-A2F2-9F887254EEA1}">
      <dsp:nvSpPr>
        <dsp:cNvPr id="0" name=""/>
        <dsp:cNvSpPr/>
      </dsp:nvSpPr>
      <dsp:spPr>
        <a:xfrm>
          <a:off x="5072803" y="1204459"/>
          <a:ext cx="446121" cy="446121"/>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921291D-207E-433D-ACDE-E3612723580A}">
      <dsp:nvSpPr>
        <dsp:cNvPr id="0" name=""/>
        <dsp:cNvSpPr/>
      </dsp:nvSpPr>
      <dsp:spPr>
        <a:xfrm>
          <a:off x="44541" y="1784010"/>
          <a:ext cx="5251323" cy="3568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283287" bIns="45720" numCol="1" spcCol="1270" anchor="ctr" anchorCtr="0">
          <a:noAutofit/>
        </a:bodyPr>
        <a:lstStyle/>
        <a:p>
          <a:pPr marL="0" lvl="0" indent="0" algn="r" defTabSz="800100">
            <a:lnSpc>
              <a:spcPct val="90000"/>
            </a:lnSpc>
            <a:spcBef>
              <a:spcPct val="0"/>
            </a:spcBef>
            <a:spcAft>
              <a:spcPct val="35000"/>
            </a:spcAft>
            <a:buNone/>
          </a:pPr>
          <a:r>
            <a:rPr lang="ar-SA" sz="1800" kern="1200"/>
            <a:t>يعتمد على </a:t>
          </a:r>
          <a:r>
            <a:rPr lang="ar-SA" sz="1800" kern="1200" dirty="0"/>
            <a:t>المعلم فهو الناقل الأساسي </a:t>
          </a:r>
          <a:r>
            <a:rPr lang="ar-SA" sz="1800" kern="1200" dirty="0" err="1"/>
            <a:t>للمعلومه</a:t>
          </a:r>
          <a:r>
            <a:rPr lang="ar-SA" sz="1800" kern="1200" dirty="0"/>
            <a:t> </a:t>
          </a:r>
          <a:endParaRPr lang="en-US" sz="1800" kern="1200" dirty="0"/>
        </a:p>
      </dsp:txBody>
      <dsp:txXfrm>
        <a:off x="44541" y="1784010"/>
        <a:ext cx="5251323" cy="356897"/>
      </dsp:txXfrm>
    </dsp:sp>
    <dsp:sp modelId="{691CB5AE-DB6F-4E0B-AF24-C7BA17F23228}">
      <dsp:nvSpPr>
        <dsp:cNvPr id="0" name=""/>
        <dsp:cNvSpPr/>
      </dsp:nvSpPr>
      <dsp:spPr>
        <a:xfrm>
          <a:off x="5072803" y="1739398"/>
          <a:ext cx="446121" cy="446121"/>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DD3F63F-1C6E-4985-A7CF-B2B5BA8847B3}">
      <dsp:nvSpPr>
        <dsp:cNvPr id="0" name=""/>
        <dsp:cNvSpPr/>
      </dsp:nvSpPr>
      <dsp:spPr>
        <a:xfrm>
          <a:off x="44541" y="2319288"/>
          <a:ext cx="5385566" cy="3568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283287" bIns="45720" numCol="1" spcCol="1270" anchor="ctr" anchorCtr="0">
          <a:noAutofit/>
        </a:bodyPr>
        <a:lstStyle/>
        <a:p>
          <a:pPr marL="0" lvl="0" indent="0" algn="r" defTabSz="800100">
            <a:lnSpc>
              <a:spcPct val="90000"/>
            </a:lnSpc>
            <a:spcBef>
              <a:spcPct val="0"/>
            </a:spcBef>
            <a:spcAft>
              <a:spcPct val="35000"/>
            </a:spcAft>
            <a:buNone/>
          </a:pPr>
          <a:r>
            <a:rPr lang="ar-SA" sz="1800" kern="1200" dirty="0"/>
            <a:t>فرص التعليم مقتصرة على منطقة التعليم </a:t>
          </a:r>
          <a:endParaRPr lang="en-US" sz="1800" kern="1200" dirty="0"/>
        </a:p>
      </dsp:txBody>
      <dsp:txXfrm>
        <a:off x="44541" y="2319288"/>
        <a:ext cx="5385566" cy="356897"/>
      </dsp:txXfrm>
    </dsp:sp>
    <dsp:sp modelId="{0E4ACE55-30BF-4C1A-87CB-73FEBFD5BB73}">
      <dsp:nvSpPr>
        <dsp:cNvPr id="0" name=""/>
        <dsp:cNvSpPr/>
      </dsp:nvSpPr>
      <dsp:spPr>
        <a:xfrm>
          <a:off x="5207047" y="2274676"/>
          <a:ext cx="446121" cy="446121"/>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6D1D314-2D6A-46FF-930B-3D6318B17BEC}">
      <dsp:nvSpPr>
        <dsp:cNvPr id="0" name=""/>
        <dsp:cNvSpPr/>
      </dsp:nvSpPr>
      <dsp:spPr>
        <a:xfrm>
          <a:off x="44541" y="2854566"/>
          <a:ext cx="5679138" cy="3568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283287" bIns="45720" numCol="1" spcCol="1270" anchor="ctr" anchorCtr="0">
          <a:noAutofit/>
        </a:bodyPr>
        <a:lstStyle/>
        <a:p>
          <a:pPr marL="0" lvl="0" indent="0" algn="r" defTabSz="800100">
            <a:lnSpc>
              <a:spcPct val="90000"/>
            </a:lnSpc>
            <a:spcBef>
              <a:spcPct val="0"/>
            </a:spcBef>
            <a:spcAft>
              <a:spcPct val="35000"/>
            </a:spcAft>
            <a:buNone/>
          </a:pPr>
          <a:r>
            <a:rPr lang="ar-SA" sz="1800" kern="1200" dirty="0" err="1"/>
            <a:t>لايراعي</a:t>
          </a:r>
          <a:r>
            <a:rPr lang="ar-SA" sz="1800" kern="1200" dirty="0"/>
            <a:t> الفروق الفردية </a:t>
          </a:r>
          <a:endParaRPr lang="en-US" sz="1800" kern="1200" dirty="0"/>
        </a:p>
      </dsp:txBody>
      <dsp:txXfrm>
        <a:off x="44541" y="2854566"/>
        <a:ext cx="5679138" cy="356897"/>
      </dsp:txXfrm>
    </dsp:sp>
    <dsp:sp modelId="{31A5284D-E24B-4C8C-B939-90389F0C545B}">
      <dsp:nvSpPr>
        <dsp:cNvPr id="0" name=""/>
        <dsp:cNvSpPr/>
      </dsp:nvSpPr>
      <dsp:spPr>
        <a:xfrm>
          <a:off x="5500619" y="2809954"/>
          <a:ext cx="446121" cy="446121"/>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FC3B4-D9E8-41BD-A00C-4B90CABA7CE1}">
      <dsp:nvSpPr>
        <dsp:cNvPr id="0" name=""/>
        <dsp:cNvSpPr/>
      </dsp:nvSpPr>
      <dsp:spPr>
        <a:xfrm>
          <a:off x="53" y="345933"/>
          <a:ext cx="5096161" cy="1872000"/>
        </a:xfrm>
        <a:prstGeom prst="rect">
          <a:avLst/>
        </a:prstGeom>
        <a:solidFill>
          <a:srgbClr val="FFC000">
            <a:lumMod val="60000"/>
            <a:lumOff val="40000"/>
          </a:srgbClr>
        </a:solidFill>
        <a:ln w="12700" cap="flat" cmpd="sng" algn="ctr">
          <a:solidFill>
            <a:prstClr val="black"/>
          </a:solidFill>
          <a:prstDash val="solid"/>
          <a:miter lim="800000"/>
        </a:ln>
        <a:effectLst>
          <a:glow rad="139700">
            <a:srgbClr val="A5A5A5">
              <a:satMod val="175000"/>
              <a:alpha val="40000"/>
            </a:srgbClr>
          </a:glow>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rtl="1">
            <a:lnSpc>
              <a:spcPct val="90000"/>
            </a:lnSpc>
            <a:spcBef>
              <a:spcPct val="0"/>
            </a:spcBef>
            <a:spcAft>
              <a:spcPct val="35000"/>
            </a:spcAft>
            <a:buNone/>
          </a:pPr>
          <a:r>
            <a:rPr lang="ar-SA" sz="3200" b="1" kern="1200" dirty="0">
              <a:solidFill>
                <a:prstClr val="black"/>
              </a:solidFill>
              <a:latin typeface="Traditional Arabic" panose="02020603050405020304" pitchFamily="18" charset="-78"/>
              <a:ea typeface="+mn-ea"/>
              <a:cs typeface="Traditional Arabic" panose="02020603050405020304" pitchFamily="18" charset="-78"/>
            </a:rPr>
            <a:t>سلبياته </a:t>
          </a:r>
        </a:p>
      </dsp:txBody>
      <dsp:txXfrm>
        <a:off x="53" y="345933"/>
        <a:ext cx="5096161" cy="1872000"/>
      </dsp:txXfrm>
    </dsp:sp>
    <dsp:sp modelId="{9B2E28A2-C0C5-4A95-89EE-A0EDCD70AF11}">
      <dsp:nvSpPr>
        <dsp:cNvPr id="0" name=""/>
        <dsp:cNvSpPr/>
      </dsp:nvSpPr>
      <dsp:spPr>
        <a:xfrm>
          <a:off x="53" y="2217933"/>
          <a:ext cx="5096161" cy="2854800"/>
        </a:xfrm>
        <a:prstGeom prst="rect">
          <a:avLst/>
        </a:prstGeom>
        <a:solidFill>
          <a:prstClr val="white">
            <a:lumMod val="85000"/>
            <a:alpha val="90000"/>
          </a:prstClr>
        </a:solidFill>
        <a:ln w="12700" cap="flat" cmpd="sng" algn="ctr">
          <a:solidFill>
            <a:prstClr val="black">
              <a:alpha val="90000"/>
            </a:prst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85750" lvl="1" indent="-285750" algn="r" defTabSz="20447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الدور السلبي للطالب الذي يقع في دور المتلقي </a:t>
          </a:r>
          <a:r>
            <a:rPr lang="ar-SA" sz="2000" b="0" kern="1200" dirty="0" err="1">
              <a:solidFill>
                <a:prstClr val="black"/>
              </a:solidFill>
              <a:latin typeface="Traditional Arabic" panose="02020603050405020304" pitchFamily="18" charset="-78"/>
              <a:ea typeface="+mn-ea"/>
              <a:cs typeface="Traditional Arabic" panose="02020603050405020304" pitchFamily="18" charset="-78"/>
            </a:rPr>
            <a:t>للمعلومه</a:t>
          </a:r>
          <a:r>
            <a:rPr lang="ar-SA" sz="2000" b="0" kern="1200" dirty="0">
              <a:solidFill>
                <a:prstClr val="black"/>
              </a:solidFill>
              <a:latin typeface="Traditional Arabic" panose="02020603050405020304" pitchFamily="18" charset="-78"/>
              <a:ea typeface="+mn-ea"/>
              <a:cs typeface="Traditional Arabic" panose="02020603050405020304" pitchFamily="18" charset="-78"/>
            </a:rPr>
            <a:t> </a:t>
          </a:r>
        </a:p>
        <a:p>
          <a:pPr marL="285750" lvl="1" indent="-285750" algn="r" defTabSz="20447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اهتم بالجانب العقلي من خلال حفظ المعارف واهمل الجوانب الأخرى</a:t>
          </a:r>
        </a:p>
        <a:p>
          <a:pPr marL="285750" lvl="1" indent="-285750" algn="r" defTabSz="20447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عدم مراعاة الفروق </a:t>
          </a:r>
          <a:r>
            <a:rPr lang="ar-SA" sz="2000" b="0" kern="1200" dirty="0" err="1">
              <a:solidFill>
                <a:prstClr val="black"/>
              </a:solidFill>
              <a:latin typeface="Traditional Arabic" panose="02020603050405020304" pitchFamily="18" charset="-78"/>
              <a:ea typeface="+mn-ea"/>
              <a:cs typeface="Traditional Arabic" panose="02020603050405020304" pitchFamily="18" charset="-78"/>
            </a:rPr>
            <a:t>الفرديه</a:t>
          </a:r>
          <a:endParaRPr lang="ar-SA" sz="2000" b="0" kern="1200" dirty="0">
            <a:solidFill>
              <a:prstClr val="black"/>
            </a:solidFill>
            <a:latin typeface="Traditional Arabic" panose="02020603050405020304" pitchFamily="18" charset="-78"/>
            <a:ea typeface="+mn-ea"/>
            <a:cs typeface="Traditional Arabic" panose="02020603050405020304" pitchFamily="18" charset="-78"/>
          </a:endParaRPr>
        </a:p>
        <a:p>
          <a:pPr marL="285750" lvl="1" indent="-285750" algn="r" defTabSz="20447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اهمال النشاط خارج حجرة الصف</a:t>
          </a:r>
        </a:p>
        <a:p>
          <a:pPr marL="285750" lvl="1" indent="-285750" algn="r" defTabSz="20447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عدم وجود تغذية راجعه</a:t>
          </a:r>
        </a:p>
        <a:p>
          <a:pPr marL="285750" lvl="1" indent="-285750" algn="r" defTabSz="20447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وجود كثافة طلابية في الفصول تقلل من فرص التعلم بشكل جيد  </a:t>
          </a:r>
        </a:p>
      </dsp:txBody>
      <dsp:txXfrm>
        <a:off x="53" y="2217933"/>
        <a:ext cx="5096161" cy="2854800"/>
      </dsp:txXfrm>
    </dsp:sp>
    <dsp:sp modelId="{1FFC8DFD-5BA3-4F25-A0E9-17FA6DA74309}">
      <dsp:nvSpPr>
        <dsp:cNvPr id="0" name=""/>
        <dsp:cNvSpPr/>
      </dsp:nvSpPr>
      <dsp:spPr>
        <a:xfrm>
          <a:off x="5809677" y="345933"/>
          <a:ext cx="5096161" cy="1872000"/>
        </a:xfrm>
        <a:prstGeom prst="rect">
          <a:avLst/>
        </a:prstGeom>
        <a:solidFill>
          <a:schemeClr val="accent4">
            <a:lumMod val="60000"/>
            <a:lumOff val="40000"/>
          </a:schemeClr>
        </a:solidFill>
        <a:ln w="12700" cap="flat" cmpd="sng" algn="ctr">
          <a:solidFill>
            <a:schemeClr val="tx1"/>
          </a:solidFill>
          <a:prstDash val="solid"/>
          <a:miter lim="800000"/>
        </a:ln>
        <a:effectLst>
          <a:glow rad="1397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rtl="1">
            <a:lnSpc>
              <a:spcPct val="90000"/>
            </a:lnSpc>
            <a:spcBef>
              <a:spcPct val="0"/>
            </a:spcBef>
            <a:spcAft>
              <a:spcPct val="35000"/>
            </a:spcAft>
            <a:buNone/>
          </a:pPr>
          <a:r>
            <a:rPr lang="ar-SA" sz="3200" b="1" kern="1200" dirty="0" err="1">
              <a:solidFill>
                <a:schemeClr val="tx1"/>
              </a:solidFill>
              <a:latin typeface="Traditional Arabic" panose="02020603050405020304" pitchFamily="18" charset="-78"/>
              <a:cs typeface="Traditional Arabic" panose="02020603050405020304" pitchFamily="18" charset="-78"/>
            </a:rPr>
            <a:t>إيجابياته</a:t>
          </a:r>
          <a:r>
            <a:rPr lang="ar-SA" sz="3200" b="1" kern="1200" dirty="0">
              <a:solidFill>
                <a:schemeClr val="tx1"/>
              </a:solidFill>
              <a:latin typeface="Traditional Arabic" panose="02020603050405020304" pitchFamily="18" charset="-78"/>
              <a:cs typeface="Traditional Arabic" panose="02020603050405020304" pitchFamily="18" charset="-78"/>
            </a:rPr>
            <a:t> </a:t>
          </a:r>
        </a:p>
      </dsp:txBody>
      <dsp:txXfrm>
        <a:off x="5809677" y="345933"/>
        <a:ext cx="5096161" cy="1872000"/>
      </dsp:txXfrm>
    </dsp:sp>
    <dsp:sp modelId="{AD9653A0-49A1-4FFB-B497-4BCD1A887F4B}">
      <dsp:nvSpPr>
        <dsp:cNvPr id="0" name=""/>
        <dsp:cNvSpPr/>
      </dsp:nvSpPr>
      <dsp:spPr>
        <a:xfrm>
          <a:off x="5809677" y="2217933"/>
          <a:ext cx="5096161" cy="2854800"/>
        </a:xfrm>
        <a:prstGeom prst="rect">
          <a:avLst/>
        </a:prstGeom>
        <a:solidFill>
          <a:schemeClr val="bg1">
            <a:lumMod val="85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r" defTabSz="8890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التقاء المعلم والمتعلم وجها لوجه </a:t>
          </a:r>
          <a:endParaRPr lang="ar-SA" sz="2000" kern="1200" dirty="0">
            <a:latin typeface="Traditional Arabic" panose="02020603050405020304" pitchFamily="18" charset="-78"/>
            <a:cs typeface="Traditional Arabic" panose="02020603050405020304" pitchFamily="18" charset="-78"/>
          </a:endParaRPr>
        </a:p>
        <a:p>
          <a:pPr marL="228600" lvl="1" indent="-228600" algn="r" defTabSz="8890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يوفر التواصل المباشر فرص التطبيق والتعديل </a:t>
          </a:r>
        </a:p>
        <a:p>
          <a:pPr marL="228600" lvl="1" indent="-228600" algn="r" defTabSz="8890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يمكن تنفيذها وان لم يتوفر تيار كهربائي او حاسب الي </a:t>
          </a:r>
        </a:p>
        <a:p>
          <a:pPr marL="228600" lvl="1" indent="-228600" algn="r" defTabSz="8890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يخدم شريحه كبيرة من المجتمع </a:t>
          </a:r>
        </a:p>
        <a:p>
          <a:pPr marL="228600" lvl="1" indent="-228600" algn="r" defTabSz="8890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يلائم بعض المواد النظرية </a:t>
          </a:r>
        </a:p>
        <a:p>
          <a:pPr marL="228600" lvl="1" indent="-228600" algn="r" defTabSz="8890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المنهج يمكن </a:t>
          </a:r>
          <a:r>
            <a:rPr lang="ar-SA" sz="2000" b="0" kern="1200" dirty="0" err="1">
              <a:solidFill>
                <a:prstClr val="black"/>
              </a:solidFill>
              <a:latin typeface="Traditional Arabic" panose="02020603050405020304" pitchFamily="18" charset="-78"/>
              <a:ea typeface="+mn-ea"/>
              <a:cs typeface="Traditional Arabic" panose="02020603050405020304" pitchFamily="18" charset="-78"/>
            </a:rPr>
            <a:t>انهائة</a:t>
          </a:r>
          <a:r>
            <a:rPr lang="ar-SA" sz="2000" b="0" kern="1200" dirty="0">
              <a:solidFill>
                <a:prstClr val="black"/>
              </a:solidFill>
              <a:latin typeface="Traditional Arabic" panose="02020603050405020304" pitchFamily="18" charset="-78"/>
              <a:ea typeface="+mn-ea"/>
              <a:cs typeface="Traditional Arabic" panose="02020603050405020304" pitchFamily="18" charset="-78"/>
            </a:rPr>
            <a:t> في مدة وجيزة </a:t>
          </a:r>
        </a:p>
      </dsp:txBody>
      <dsp:txXfrm>
        <a:off x="5809677" y="2217933"/>
        <a:ext cx="5096161" cy="2854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FC3B4-D9E8-41BD-A00C-4B90CABA7CE1}">
      <dsp:nvSpPr>
        <dsp:cNvPr id="0" name=""/>
        <dsp:cNvSpPr/>
      </dsp:nvSpPr>
      <dsp:spPr>
        <a:xfrm>
          <a:off x="53" y="122902"/>
          <a:ext cx="5096161" cy="1872000"/>
        </a:xfrm>
        <a:prstGeom prst="rect">
          <a:avLst/>
        </a:prstGeom>
        <a:solidFill>
          <a:srgbClr val="FFC000">
            <a:lumMod val="60000"/>
            <a:lumOff val="40000"/>
          </a:srgbClr>
        </a:solidFill>
        <a:ln w="12700" cap="flat" cmpd="sng" algn="ctr">
          <a:solidFill>
            <a:prstClr val="black"/>
          </a:solidFill>
          <a:prstDash val="solid"/>
          <a:miter lim="800000"/>
        </a:ln>
        <a:effectLst>
          <a:glow rad="139700">
            <a:srgbClr val="A5A5A5">
              <a:satMod val="175000"/>
              <a:alpha val="40000"/>
            </a:srgbClr>
          </a:glow>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rtl="1">
            <a:lnSpc>
              <a:spcPct val="90000"/>
            </a:lnSpc>
            <a:spcBef>
              <a:spcPct val="0"/>
            </a:spcBef>
            <a:spcAft>
              <a:spcPct val="35000"/>
            </a:spcAft>
            <a:buNone/>
          </a:pPr>
          <a:r>
            <a:rPr lang="ar-SA" sz="3200" b="1" kern="1200" dirty="0">
              <a:solidFill>
                <a:prstClr val="black"/>
              </a:solidFill>
              <a:latin typeface="Traditional Arabic" panose="02020603050405020304" pitchFamily="18" charset="-78"/>
              <a:ea typeface="+mn-ea"/>
              <a:cs typeface="Traditional Arabic" panose="02020603050405020304" pitchFamily="18" charset="-78"/>
            </a:rPr>
            <a:t>عيوب التعلم الالكتروني </a:t>
          </a:r>
        </a:p>
      </dsp:txBody>
      <dsp:txXfrm>
        <a:off x="53" y="122902"/>
        <a:ext cx="5096161" cy="1872000"/>
      </dsp:txXfrm>
    </dsp:sp>
    <dsp:sp modelId="{9B2E28A2-C0C5-4A95-89EE-A0EDCD70AF11}">
      <dsp:nvSpPr>
        <dsp:cNvPr id="0" name=""/>
        <dsp:cNvSpPr/>
      </dsp:nvSpPr>
      <dsp:spPr>
        <a:xfrm>
          <a:off x="53" y="1994902"/>
          <a:ext cx="5096161" cy="3300862"/>
        </a:xfrm>
        <a:prstGeom prst="rect">
          <a:avLst/>
        </a:prstGeom>
        <a:solidFill>
          <a:prstClr val="white">
            <a:lumMod val="85000"/>
            <a:alpha val="90000"/>
          </a:prstClr>
        </a:solidFill>
        <a:ln w="12700" cap="flat" cmpd="sng" algn="ctr">
          <a:solidFill>
            <a:prstClr val="black">
              <a:alpha val="90000"/>
            </a:prst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85750" lvl="1" indent="-285750" algn="r" defTabSz="20447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الحاجة إلى بنية تحتية صلبة من حيث توفر الأجهزة و سرعة الاتصال </a:t>
          </a:r>
          <a:r>
            <a:rPr lang="ar-SA" sz="2000" b="0" kern="1200" dirty="0" err="1">
              <a:solidFill>
                <a:prstClr val="black"/>
              </a:solidFill>
              <a:latin typeface="Traditional Arabic" panose="02020603050405020304" pitchFamily="18" charset="-78"/>
              <a:ea typeface="+mn-ea"/>
              <a:cs typeface="Traditional Arabic" panose="02020603050405020304" pitchFamily="18" charset="-78"/>
            </a:rPr>
            <a:t>بالانترنت</a:t>
          </a:r>
          <a:r>
            <a:rPr lang="ar-SA" sz="2000" b="0" kern="1200" dirty="0">
              <a:solidFill>
                <a:prstClr val="black"/>
              </a:solidFill>
              <a:latin typeface="Traditional Arabic" panose="02020603050405020304" pitchFamily="18" charset="-78"/>
              <a:ea typeface="+mn-ea"/>
              <a:cs typeface="Traditional Arabic" panose="02020603050405020304" pitchFamily="18" charset="-78"/>
            </a:rPr>
            <a:t> .</a:t>
          </a:r>
        </a:p>
        <a:p>
          <a:pPr marL="285750" lvl="1" indent="-285750" algn="r" defTabSz="20447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الحاجة إلى وجود متخصصين لإدارة أنظمة التعليم الالكتروني .</a:t>
          </a:r>
        </a:p>
        <a:p>
          <a:pPr marL="228600" lvl="1" indent="-228600" algn="r" defTabSz="8890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 عدم قدرة المعلم على استخدام التقنية الرقمية.</a:t>
          </a:r>
        </a:p>
        <a:p>
          <a:pPr marL="228600" lvl="1" indent="-228600" algn="r" defTabSz="8890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 فقدان العامل الإنساني في التعليم - الأنظمة والحوافز التعويضية - الخصوصية والسرية.</a:t>
          </a:r>
        </a:p>
        <a:p>
          <a:pPr marL="228600" lvl="1" indent="-228600" algn="r" defTabSz="8890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 التكلفة الابتدائية العالية .</a:t>
          </a:r>
        </a:p>
        <a:p>
          <a:pPr marL="228600" lvl="1" indent="-228600" algn="r" defTabSz="8890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 صعوبة التقويم - تطوير المعايير .</a:t>
          </a:r>
        </a:p>
      </dsp:txBody>
      <dsp:txXfrm>
        <a:off x="53" y="1994902"/>
        <a:ext cx="5096161" cy="3300862"/>
      </dsp:txXfrm>
    </dsp:sp>
    <dsp:sp modelId="{1FFC8DFD-5BA3-4F25-A0E9-17FA6DA74309}">
      <dsp:nvSpPr>
        <dsp:cNvPr id="0" name=""/>
        <dsp:cNvSpPr/>
      </dsp:nvSpPr>
      <dsp:spPr>
        <a:xfrm>
          <a:off x="5809677" y="122902"/>
          <a:ext cx="5096161" cy="1872000"/>
        </a:xfrm>
        <a:prstGeom prst="rect">
          <a:avLst/>
        </a:prstGeom>
        <a:solidFill>
          <a:schemeClr val="accent4">
            <a:lumMod val="60000"/>
            <a:lumOff val="40000"/>
          </a:schemeClr>
        </a:solidFill>
        <a:ln w="12700" cap="flat" cmpd="sng" algn="ctr">
          <a:solidFill>
            <a:schemeClr val="tx1"/>
          </a:solidFill>
          <a:prstDash val="solid"/>
          <a:miter lim="800000"/>
        </a:ln>
        <a:effectLst>
          <a:glow rad="1397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rtl="1">
            <a:lnSpc>
              <a:spcPct val="90000"/>
            </a:lnSpc>
            <a:spcBef>
              <a:spcPct val="0"/>
            </a:spcBef>
            <a:spcAft>
              <a:spcPct val="35000"/>
            </a:spcAft>
            <a:buNone/>
          </a:pPr>
          <a:r>
            <a:rPr lang="ar-SA" sz="3200" b="1" kern="1200" dirty="0">
              <a:solidFill>
                <a:schemeClr val="tx1"/>
              </a:solidFill>
              <a:latin typeface="Traditional Arabic" panose="02020603050405020304" pitchFamily="18" charset="-78"/>
              <a:cs typeface="Traditional Arabic" panose="02020603050405020304" pitchFamily="18" charset="-78"/>
            </a:rPr>
            <a:t>مزايا التعلم الالكتروني </a:t>
          </a:r>
        </a:p>
      </dsp:txBody>
      <dsp:txXfrm>
        <a:off x="5809677" y="122902"/>
        <a:ext cx="5096161" cy="1872000"/>
      </dsp:txXfrm>
    </dsp:sp>
    <dsp:sp modelId="{AD9653A0-49A1-4FFB-B497-4BCD1A887F4B}">
      <dsp:nvSpPr>
        <dsp:cNvPr id="0" name=""/>
        <dsp:cNvSpPr/>
      </dsp:nvSpPr>
      <dsp:spPr>
        <a:xfrm>
          <a:off x="5809677" y="1994902"/>
          <a:ext cx="5096161" cy="3300862"/>
        </a:xfrm>
        <a:prstGeom prst="rect">
          <a:avLst/>
        </a:prstGeom>
        <a:solidFill>
          <a:schemeClr val="bg1">
            <a:lumMod val="85000"/>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r" defTabSz="8890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سهولة الاتصال بين الطلبة فيما بينهم ، وبين الطلبة والمدرسة</a:t>
          </a:r>
          <a:r>
            <a:rPr lang="ar-SA" sz="2000" b="1" i="0" kern="1200" dirty="0">
              <a:latin typeface="Traditional Arabic" panose="02020603050405020304" pitchFamily="18" charset="-78"/>
              <a:cs typeface="Traditional Arabic" panose="02020603050405020304" pitchFamily="18" charset="-78"/>
            </a:rPr>
            <a:t> </a:t>
          </a:r>
          <a:r>
            <a:rPr lang="ar-SA" sz="2000" kern="1200" dirty="0">
              <a:latin typeface="Traditional Arabic" panose="02020603050405020304" pitchFamily="18" charset="-78"/>
              <a:cs typeface="Traditional Arabic" panose="02020603050405020304" pitchFamily="18" charset="-78"/>
            </a:rPr>
            <a:t> .</a:t>
          </a:r>
        </a:p>
        <a:p>
          <a:pPr marL="228600" lvl="1" indent="-228600" algn="r" defTabSz="8890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الإحساس بالمساواة</a:t>
          </a:r>
        </a:p>
        <a:p>
          <a:pPr marL="228600" lvl="1" indent="-228600" algn="r" defTabSz="8890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سهولة كبيرة في الوصول إلى المعلم في أسرع وقت خارج أوقات العمل  الرسمية ،من خلال ارسال الاستفسارات للمعلم عبر البريد الإلكتروني .</a:t>
          </a:r>
        </a:p>
        <a:p>
          <a:pPr marL="228600" lvl="1" indent="-228600" algn="r" defTabSz="8890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توفر المناهج طوال اليوم وفي كل أيام الأسبوع .</a:t>
          </a:r>
        </a:p>
        <a:p>
          <a:pPr marL="228600" lvl="1" indent="-228600" algn="r" defTabSz="889000" rtl="1">
            <a:lnSpc>
              <a:spcPct val="90000"/>
            </a:lnSpc>
            <a:spcBef>
              <a:spcPct val="0"/>
            </a:spcBef>
            <a:spcAft>
              <a:spcPct val="15000"/>
            </a:spcAft>
            <a:buChar char="•"/>
          </a:pPr>
          <a:r>
            <a:rPr lang="ar-SA" sz="2000" b="0" kern="1200" dirty="0">
              <a:solidFill>
                <a:prstClr val="black"/>
              </a:solidFill>
              <a:latin typeface="Traditional Arabic" panose="02020603050405020304" pitchFamily="18" charset="-78"/>
              <a:ea typeface="+mn-ea"/>
              <a:cs typeface="Traditional Arabic" panose="02020603050405020304" pitchFamily="18" charset="-78"/>
            </a:rPr>
            <a:t>عدم الاعتماد على الحضور الفعلي .</a:t>
          </a:r>
        </a:p>
      </dsp:txBody>
      <dsp:txXfrm>
        <a:off x="5809677" y="1994902"/>
        <a:ext cx="5096161" cy="3300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D21DF-0E08-4B2A-9F10-0A6A09BA39F1}">
      <dsp:nvSpPr>
        <dsp:cNvPr id="0" name=""/>
        <dsp:cNvSpPr/>
      </dsp:nvSpPr>
      <dsp:spPr>
        <a:xfrm>
          <a:off x="6381682" y="1213086"/>
          <a:ext cx="1830894" cy="1830894"/>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ar-SA" sz="2400" kern="1200" dirty="0" err="1"/>
            <a:t>غيرمتزامن</a:t>
          </a:r>
          <a:r>
            <a:rPr lang="ar-SA" sz="2400" kern="1200" dirty="0"/>
            <a:t> </a:t>
          </a:r>
          <a:endParaRPr lang="en-US" sz="2400" kern="1200" dirty="0"/>
        </a:p>
      </dsp:txBody>
      <dsp:txXfrm>
        <a:off x="6649810" y="1481214"/>
        <a:ext cx="1294638" cy="1294638"/>
      </dsp:txXfrm>
    </dsp:sp>
    <dsp:sp modelId="{FB220892-9B37-4AB7-9012-F37AA09335DE}">
      <dsp:nvSpPr>
        <dsp:cNvPr id="0" name=""/>
        <dsp:cNvSpPr/>
      </dsp:nvSpPr>
      <dsp:spPr>
        <a:xfrm>
          <a:off x="5171094" y="1597574"/>
          <a:ext cx="1061918" cy="1061918"/>
        </a:xfrm>
        <a:prstGeom prst="mathPlus">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311851" y="2003651"/>
        <a:ext cx="780404" cy="249764"/>
      </dsp:txXfrm>
    </dsp:sp>
    <dsp:sp modelId="{6C823518-0867-4B8F-8BBF-621656A3FFD2}">
      <dsp:nvSpPr>
        <dsp:cNvPr id="0" name=""/>
        <dsp:cNvSpPr/>
      </dsp:nvSpPr>
      <dsp:spPr>
        <a:xfrm>
          <a:off x="3191531" y="1213086"/>
          <a:ext cx="1830894" cy="1830894"/>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ar-SA" sz="2400" kern="1200" dirty="0"/>
            <a:t>متزامن </a:t>
          </a:r>
          <a:endParaRPr lang="en-US" sz="2400" kern="1200" dirty="0"/>
        </a:p>
      </dsp:txBody>
      <dsp:txXfrm>
        <a:off x="3459659" y="1481214"/>
        <a:ext cx="1294638" cy="1294638"/>
      </dsp:txXfrm>
    </dsp:sp>
    <dsp:sp modelId="{6F944B61-7529-4A6C-99D9-5DFE0D495087}">
      <dsp:nvSpPr>
        <dsp:cNvPr id="0" name=""/>
        <dsp:cNvSpPr/>
      </dsp:nvSpPr>
      <dsp:spPr>
        <a:xfrm>
          <a:off x="1980944" y="1597574"/>
          <a:ext cx="1061918" cy="1061918"/>
        </a:xfrm>
        <a:prstGeom prst="mathEqual">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121701" y="1816329"/>
        <a:ext cx="780404" cy="624408"/>
      </dsp:txXfrm>
    </dsp:sp>
    <dsp:sp modelId="{BB0B0CC9-A5CC-4224-BCCD-219BEC4C3552}">
      <dsp:nvSpPr>
        <dsp:cNvPr id="0" name=""/>
        <dsp:cNvSpPr/>
      </dsp:nvSpPr>
      <dsp:spPr>
        <a:xfrm>
          <a:off x="1381" y="1213086"/>
          <a:ext cx="1830894" cy="1830894"/>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ar-SA" sz="2400" kern="1200" dirty="0"/>
            <a:t>أنواع التعلم الالكتروني  </a:t>
          </a:r>
          <a:endParaRPr lang="en-US" sz="2400" kern="1200" dirty="0"/>
        </a:p>
      </dsp:txBody>
      <dsp:txXfrm>
        <a:off x="269509" y="1481214"/>
        <a:ext cx="1294638" cy="129463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7FC7A7A-6C25-4420-BF13-6760C685D56A}"/>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p>
        </p:txBody>
      </p:sp>
      <p:sp>
        <p:nvSpPr>
          <p:cNvPr id="3" name="عنوان فرعي 2">
            <a:extLst>
              <a:ext uri="{FF2B5EF4-FFF2-40B4-BE49-F238E27FC236}">
                <a16:creationId xmlns:a16="http://schemas.microsoft.com/office/drawing/2014/main" id="{DC6743D0-C7CC-49CF-9C20-F8377F8E95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p>
        </p:txBody>
      </p:sp>
      <p:sp>
        <p:nvSpPr>
          <p:cNvPr id="4" name="عنصر نائب للتاريخ 3">
            <a:extLst>
              <a:ext uri="{FF2B5EF4-FFF2-40B4-BE49-F238E27FC236}">
                <a16:creationId xmlns:a16="http://schemas.microsoft.com/office/drawing/2014/main" id="{D379074C-4368-4B7F-847B-430F5FA05BA4}"/>
              </a:ext>
            </a:extLst>
          </p:cNvPr>
          <p:cNvSpPr>
            <a:spLocks noGrp="1"/>
          </p:cNvSpPr>
          <p:nvPr>
            <p:ph type="dt" sz="half" idx="10"/>
          </p:nvPr>
        </p:nvSpPr>
        <p:spPr/>
        <p:txBody>
          <a:bodyPr/>
          <a:lstStyle/>
          <a:p>
            <a:fld id="{74A7C83A-C878-4615-B2F0-81D4536E4F45}" type="datetimeFigureOut">
              <a:rPr lang="ar-SA" smtClean="0"/>
              <a:t>08/02/1444</a:t>
            </a:fld>
            <a:endParaRPr lang="ar-SA"/>
          </a:p>
        </p:txBody>
      </p:sp>
      <p:sp>
        <p:nvSpPr>
          <p:cNvPr id="5" name="عنصر نائب للتذييل 4">
            <a:extLst>
              <a:ext uri="{FF2B5EF4-FFF2-40B4-BE49-F238E27FC236}">
                <a16:creationId xmlns:a16="http://schemas.microsoft.com/office/drawing/2014/main" id="{DB3E7F70-A072-4AF1-89D3-EEE2BA5E996A}"/>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1272822F-8998-4257-92FE-D56717E9D344}"/>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299151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1D6F652-9AAC-4C57-9D70-671536750AFF}"/>
              </a:ext>
            </a:extLst>
          </p:cNvPr>
          <p:cNvSpPr>
            <a:spLocks noGrp="1"/>
          </p:cNvSpPr>
          <p:nvPr>
            <p:ph type="title"/>
          </p:nvPr>
        </p:nvSpPr>
        <p:spPr/>
        <p:txBody>
          <a:bodyPr/>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5F246707-1FE8-41FB-9163-219CFD8B00C4}"/>
              </a:ext>
            </a:extLst>
          </p:cNvPr>
          <p:cNvSpPr>
            <a:spLocks noGrp="1"/>
          </p:cNvSpPr>
          <p:nvPr>
            <p:ph type="body" orient="vert" idx="1"/>
          </p:nvPr>
        </p:nvSpPr>
        <p:spPr/>
        <p:txBody>
          <a:bodyPr vert="eaVert"/>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305A835D-802B-4691-82F4-868494E6F2EA}"/>
              </a:ext>
            </a:extLst>
          </p:cNvPr>
          <p:cNvSpPr>
            <a:spLocks noGrp="1"/>
          </p:cNvSpPr>
          <p:nvPr>
            <p:ph type="dt" sz="half" idx="10"/>
          </p:nvPr>
        </p:nvSpPr>
        <p:spPr/>
        <p:txBody>
          <a:bodyPr/>
          <a:lstStyle/>
          <a:p>
            <a:fld id="{74A7C83A-C878-4615-B2F0-81D4536E4F45}" type="datetimeFigureOut">
              <a:rPr lang="ar-SA" smtClean="0"/>
              <a:t>08/02/1444</a:t>
            </a:fld>
            <a:endParaRPr lang="ar-SA"/>
          </a:p>
        </p:txBody>
      </p:sp>
      <p:sp>
        <p:nvSpPr>
          <p:cNvPr id="5" name="عنصر نائب للتذييل 4">
            <a:extLst>
              <a:ext uri="{FF2B5EF4-FFF2-40B4-BE49-F238E27FC236}">
                <a16:creationId xmlns:a16="http://schemas.microsoft.com/office/drawing/2014/main" id="{FBC461B9-6F9B-4C64-AC15-512D0D7C5C7A}"/>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00E7B6FD-630E-43CD-8281-31990BC7DF40}"/>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3576845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53D8715D-9E38-4EDE-BEA0-B0D31C78CD87}"/>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BFACEBA5-1301-416E-891C-DA8A506010F1}"/>
              </a:ext>
            </a:extLst>
          </p:cNvPr>
          <p:cNvSpPr>
            <a:spLocks noGrp="1"/>
          </p:cNvSpPr>
          <p:nvPr>
            <p:ph type="body" orient="vert" idx="1"/>
          </p:nvPr>
        </p:nvSpPr>
        <p:spPr>
          <a:xfrm>
            <a:off x="838200" y="365125"/>
            <a:ext cx="7734300" cy="5811838"/>
          </a:xfrm>
        </p:spPr>
        <p:txBody>
          <a:bodyPr vert="eaVert"/>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BF8055C0-D514-4936-B767-2D15FB0C0173}"/>
              </a:ext>
            </a:extLst>
          </p:cNvPr>
          <p:cNvSpPr>
            <a:spLocks noGrp="1"/>
          </p:cNvSpPr>
          <p:nvPr>
            <p:ph type="dt" sz="half" idx="10"/>
          </p:nvPr>
        </p:nvSpPr>
        <p:spPr/>
        <p:txBody>
          <a:bodyPr/>
          <a:lstStyle/>
          <a:p>
            <a:fld id="{74A7C83A-C878-4615-B2F0-81D4536E4F45}" type="datetimeFigureOut">
              <a:rPr lang="ar-SA" smtClean="0"/>
              <a:t>08/02/1444</a:t>
            </a:fld>
            <a:endParaRPr lang="ar-SA"/>
          </a:p>
        </p:txBody>
      </p:sp>
      <p:sp>
        <p:nvSpPr>
          <p:cNvPr id="5" name="عنصر نائب للتذييل 4">
            <a:extLst>
              <a:ext uri="{FF2B5EF4-FFF2-40B4-BE49-F238E27FC236}">
                <a16:creationId xmlns:a16="http://schemas.microsoft.com/office/drawing/2014/main" id="{145E0AED-B737-40FD-B6C4-97E2AF48DEAC}"/>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EDF3E916-5410-4E67-A454-68F60D797D24}"/>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3896616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A966A02-5D16-4DC4-B16B-B8E4F2EA7DF3}"/>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A59EBB75-9742-4469-9393-8AE50DCB1C1C}"/>
              </a:ext>
            </a:extLst>
          </p:cNvPr>
          <p:cNvSpPr>
            <a:spLocks noGrp="1"/>
          </p:cNvSpPr>
          <p:nvPr>
            <p:ph idx="1"/>
          </p:nvPr>
        </p:nvSpPr>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E68DED1B-A9B9-4B77-90B2-EC5896478474}"/>
              </a:ext>
            </a:extLst>
          </p:cNvPr>
          <p:cNvSpPr>
            <a:spLocks noGrp="1"/>
          </p:cNvSpPr>
          <p:nvPr>
            <p:ph type="dt" sz="half" idx="10"/>
          </p:nvPr>
        </p:nvSpPr>
        <p:spPr/>
        <p:txBody>
          <a:bodyPr/>
          <a:lstStyle/>
          <a:p>
            <a:fld id="{74A7C83A-C878-4615-B2F0-81D4536E4F45}" type="datetimeFigureOut">
              <a:rPr lang="ar-SA" smtClean="0"/>
              <a:t>08/02/1444</a:t>
            </a:fld>
            <a:endParaRPr lang="ar-SA"/>
          </a:p>
        </p:txBody>
      </p:sp>
      <p:sp>
        <p:nvSpPr>
          <p:cNvPr id="5" name="عنصر نائب للتذييل 4">
            <a:extLst>
              <a:ext uri="{FF2B5EF4-FFF2-40B4-BE49-F238E27FC236}">
                <a16:creationId xmlns:a16="http://schemas.microsoft.com/office/drawing/2014/main" id="{090ED70D-BCCF-4254-8E2C-AC2E562B48BC}"/>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60196B16-310D-485A-B17A-D76B8ED615CD}"/>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3749708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4CE9604-4B47-4C1D-97CC-53652FC54922}"/>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5596B9B1-774B-45B3-A944-F0E311BBD2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حرر أنماط نص الشكل الرئيسي</a:t>
            </a:r>
          </a:p>
        </p:txBody>
      </p:sp>
      <p:sp>
        <p:nvSpPr>
          <p:cNvPr id="4" name="عنصر نائب للتاريخ 3">
            <a:extLst>
              <a:ext uri="{FF2B5EF4-FFF2-40B4-BE49-F238E27FC236}">
                <a16:creationId xmlns:a16="http://schemas.microsoft.com/office/drawing/2014/main" id="{00844047-3D2C-43C4-B159-DAC38919966F}"/>
              </a:ext>
            </a:extLst>
          </p:cNvPr>
          <p:cNvSpPr>
            <a:spLocks noGrp="1"/>
          </p:cNvSpPr>
          <p:nvPr>
            <p:ph type="dt" sz="half" idx="10"/>
          </p:nvPr>
        </p:nvSpPr>
        <p:spPr/>
        <p:txBody>
          <a:bodyPr/>
          <a:lstStyle/>
          <a:p>
            <a:fld id="{74A7C83A-C878-4615-B2F0-81D4536E4F45}" type="datetimeFigureOut">
              <a:rPr lang="ar-SA" smtClean="0"/>
              <a:t>08/02/1444</a:t>
            </a:fld>
            <a:endParaRPr lang="ar-SA"/>
          </a:p>
        </p:txBody>
      </p:sp>
      <p:sp>
        <p:nvSpPr>
          <p:cNvPr id="5" name="عنصر نائب للتذييل 4">
            <a:extLst>
              <a:ext uri="{FF2B5EF4-FFF2-40B4-BE49-F238E27FC236}">
                <a16:creationId xmlns:a16="http://schemas.microsoft.com/office/drawing/2014/main" id="{DA229169-9DA0-4D34-9AF1-A9D61865F737}"/>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3BEBF40F-42D3-4692-8116-A0BE4DE6ABDE}"/>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343342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1108582-56FF-49D7-A734-FE1EA5BCBC1C}"/>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850159D5-2D1E-468B-AD00-11515F274A16}"/>
              </a:ext>
            </a:extLst>
          </p:cNvPr>
          <p:cNvSpPr>
            <a:spLocks noGrp="1"/>
          </p:cNvSpPr>
          <p:nvPr>
            <p:ph sz="half" idx="1"/>
          </p:nvPr>
        </p:nvSpPr>
        <p:spPr>
          <a:xfrm>
            <a:off x="838200" y="1825625"/>
            <a:ext cx="5181600" cy="4351338"/>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a:extLst>
              <a:ext uri="{FF2B5EF4-FFF2-40B4-BE49-F238E27FC236}">
                <a16:creationId xmlns:a16="http://schemas.microsoft.com/office/drawing/2014/main" id="{C65424FE-4A39-4C15-8EB3-8F903911E690}"/>
              </a:ext>
            </a:extLst>
          </p:cNvPr>
          <p:cNvSpPr>
            <a:spLocks noGrp="1"/>
          </p:cNvSpPr>
          <p:nvPr>
            <p:ph sz="half" idx="2"/>
          </p:nvPr>
        </p:nvSpPr>
        <p:spPr>
          <a:xfrm>
            <a:off x="6172200" y="1825625"/>
            <a:ext cx="5181600" cy="4351338"/>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a:extLst>
              <a:ext uri="{FF2B5EF4-FFF2-40B4-BE49-F238E27FC236}">
                <a16:creationId xmlns:a16="http://schemas.microsoft.com/office/drawing/2014/main" id="{1D0440B7-6FE3-446B-9EEB-10E72865E7AE}"/>
              </a:ext>
            </a:extLst>
          </p:cNvPr>
          <p:cNvSpPr>
            <a:spLocks noGrp="1"/>
          </p:cNvSpPr>
          <p:nvPr>
            <p:ph type="dt" sz="half" idx="10"/>
          </p:nvPr>
        </p:nvSpPr>
        <p:spPr/>
        <p:txBody>
          <a:bodyPr/>
          <a:lstStyle/>
          <a:p>
            <a:fld id="{74A7C83A-C878-4615-B2F0-81D4536E4F45}" type="datetimeFigureOut">
              <a:rPr lang="ar-SA" smtClean="0"/>
              <a:t>08/02/1444</a:t>
            </a:fld>
            <a:endParaRPr lang="ar-SA"/>
          </a:p>
        </p:txBody>
      </p:sp>
      <p:sp>
        <p:nvSpPr>
          <p:cNvPr id="6" name="عنصر نائب للتذييل 5">
            <a:extLst>
              <a:ext uri="{FF2B5EF4-FFF2-40B4-BE49-F238E27FC236}">
                <a16:creationId xmlns:a16="http://schemas.microsoft.com/office/drawing/2014/main" id="{C9A9C1B3-591C-4464-9025-92FF84889D2B}"/>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19B78830-4263-4380-AC5A-03E0FBB1A5B3}"/>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2352958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FAD2618-B165-4CFA-9FFA-F63E40F559FD}"/>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4242D04A-B737-4F2A-8F89-FC2A286B3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حرر أنماط نص الشكل الرئيسي</a:t>
            </a:r>
          </a:p>
        </p:txBody>
      </p:sp>
      <p:sp>
        <p:nvSpPr>
          <p:cNvPr id="4" name="عنصر نائب للمحتوى 3">
            <a:extLst>
              <a:ext uri="{FF2B5EF4-FFF2-40B4-BE49-F238E27FC236}">
                <a16:creationId xmlns:a16="http://schemas.microsoft.com/office/drawing/2014/main" id="{3BD852E8-1EF7-4C31-84D5-B6A54590C4BA}"/>
              </a:ext>
            </a:extLst>
          </p:cNvPr>
          <p:cNvSpPr>
            <a:spLocks noGrp="1"/>
          </p:cNvSpPr>
          <p:nvPr>
            <p:ph sz="half" idx="2"/>
          </p:nvPr>
        </p:nvSpPr>
        <p:spPr>
          <a:xfrm>
            <a:off x="839788" y="2505075"/>
            <a:ext cx="5157787" cy="3684588"/>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a:extLst>
              <a:ext uri="{FF2B5EF4-FFF2-40B4-BE49-F238E27FC236}">
                <a16:creationId xmlns:a16="http://schemas.microsoft.com/office/drawing/2014/main" id="{93186B73-6149-4CA5-B460-C0B70CF9C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حرر أنماط نص الشكل الرئيسي</a:t>
            </a:r>
          </a:p>
        </p:txBody>
      </p:sp>
      <p:sp>
        <p:nvSpPr>
          <p:cNvPr id="6" name="عنصر نائب للمحتوى 5">
            <a:extLst>
              <a:ext uri="{FF2B5EF4-FFF2-40B4-BE49-F238E27FC236}">
                <a16:creationId xmlns:a16="http://schemas.microsoft.com/office/drawing/2014/main" id="{F8B2D963-7790-4156-A7D1-51F51D2BA105}"/>
              </a:ext>
            </a:extLst>
          </p:cNvPr>
          <p:cNvSpPr>
            <a:spLocks noGrp="1"/>
          </p:cNvSpPr>
          <p:nvPr>
            <p:ph sz="quarter" idx="4"/>
          </p:nvPr>
        </p:nvSpPr>
        <p:spPr>
          <a:xfrm>
            <a:off x="6172200" y="2505075"/>
            <a:ext cx="5183188" cy="3684588"/>
          </a:xfrm>
        </p:spPr>
        <p:txBody>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a:extLst>
              <a:ext uri="{FF2B5EF4-FFF2-40B4-BE49-F238E27FC236}">
                <a16:creationId xmlns:a16="http://schemas.microsoft.com/office/drawing/2014/main" id="{9B35A184-D194-4964-AFE8-BE68B5C5747B}"/>
              </a:ext>
            </a:extLst>
          </p:cNvPr>
          <p:cNvSpPr>
            <a:spLocks noGrp="1"/>
          </p:cNvSpPr>
          <p:nvPr>
            <p:ph type="dt" sz="half" idx="10"/>
          </p:nvPr>
        </p:nvSpPr>
        <p:spPr/>
        <p:txBody>
          <a:bodyPr/>
          <a:lstStyle/>
          <a:p>
            <a:fld id="{74A7C83A-C878-4615-B2F0-81D4536E4F45}" type="datetimeFigureOut">
              <a:rPr lang="ar-SA" smtClean="0"/>
              <a:t>08/02/1444</a:t>
            </a:fld>
            <a:endParaRPr lang="ar-SA"/>
          </a:p>
        </p:txBody>
      </p:sp>
      <p:sp>
        <p:nvSpPr>
          <p:cNvPr id="8" name="عنصر نائب للتذييل 7">
            <a:extLst>
              <a:ext uri="{FF2B5EF4-FFF2-40B4-BE49-F238E27FC236}">
                <a16:creationId xmlns:a16="http://schemas.microsoft.com/office/drawing/2014/main" id="{57CD1BA1-15F8-43C2-AD32-22E934FDF6B5}"/>
              </a:ext>
            </a:extLst>
          </p:cNvPr>
          <p:cNvSpPr>
            <a:spLocks noGrp="1"/>
          </p:cNvSpPr>
          <p:nvPr>
            <p:ph type="ftr" sz="quarter" idx="11"/>
          </p:nvPr>
        </p:nvSpPr>
        <p:spPr/>
        <p:txBody>
          <a:bodyPr/>
          <a:lstStyle/>
          <a:p>
            <a:endParaRPr lang="ar-SA"/>
          </a:p>
        </p:txBody>
      </p:sp>
      <p:sp>
        <p:nvSpPr>
          <p:cNvPr id="9" name="عنصر نائب لرقم الشريحة 8">
            <a:extLst>
              <a:ext uri="{FF2B5EF4-FFF2-40B4-BE49-F238E27FC236}">
                <a16:creationId xmlns:a16="http://schemas.microsoft.com/office/drawing/2014/main" id="{F49B5783-D14A-4705-8833-AC497A789967}"/>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226036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ECC3C4D-9790-48D3-8D27-6FB2FEF8352F}"/>
              </a:ext>
            </a:extLst>
          </p:cNvPr>
          <p:cNvSpPr>
            <a:spLocks noGrp="1"/>
          </p:cNvSpPr>
          <p:nvPr>
            <p:ph type="title"/>
          </p:nvPr>
        </p:nvSpPr>
        <p:spPr/>
        <p:txBody>
          <a:bodyPr/>
          <a:lstStyle/>
          <a:p>
            <a:r>
              <a:rPr lang="ar-SA"/>
              <a:t>انقر لتحرير نمط عنوان الشكل الرئيسي</a:t>
            </a:r>
          </a:p>
        </p:txBody>
      </p:sp>
      <p:sp>
        <p:nvSpPr>
          <p:cNvPr id="3" name="عنصر نائب للتاريخ 2">
            <a:extLst>
              <a:ext uri="{FF2B5EF4-FFF2-40B4-BE49-F238E27FC236}">
                <a16:creationId xmlns:a16="http://schemas.microsoft.com/office/drawing/2014/main" id="{25C72463-F09B-483B-9BF2-7B9582DB64CC}"/>
              </a:ext>
            </a:extLst>
          </p:cNvPr>
          <p:cNvSpPr>
            <a:spLocks noGrp="1"/>
          </p:cNvSpPr>
          <p:nvPr>
            <p:ph type="dt" sz="half" idx="10"/>
          </p:nvPr>
        </p:nvSpPr>
        <p:spPr/>
        <p:txBody>
          <a:bodyPr/>
          <a:lstStyle/>
          <a:p>
            <a:fld id="{74A7C83A-C878-4615-B2F0-81D4536E4F45}" type="datetimeFigureOut">
              <a:rPr lang="ar-SA" smtClean="0"/>
              <a:t>08/02/1444</a:t>
            </a:fld>
            <a:endParaRPr lang="ar-SA"/>
          </a:p>
        </p:txBody>
      </p:sp>
      <p:sp>
        <p:nvSpPr>
          <p:cNvPr id="4" name="عنصر نائب للتذييل 3">
            <a:extLst>
              <a:ext uri="{FF2B5EF4-FFF2-40B4-BE49-F238E27FC236}">
                <a16:creationId xmlns:a16="http://schemas.microsoft.com/office/drawing/2014/main" id="{E7CD939D-7185-4224-B330-F498665303B8}"/>
              </a:ext>
            </a:extLst>
          </p:cNvPr>
          <p:cNvSpPr>
            <a:spLocks noGrp="1"/>
          </p:cNvSpPr>
          <p:nvPr>
            <p:ph type="ftr" sz="quarter" idx="11"/>
          </p:nvPr>
        </p:nvSpPr>
        <p:spPr/>
        <p:txBody>
          <a:bodyPr/>
          <a:lstStyle/>
          <a:p>
            <a:endParaRPr lang="ar-SA"/>
          </a:p>
        </p:txBody>
      </p:sp>
      <p:sp>
        <p:nvSpPr>
          <p:cNvPr id="5" name="عنصر نائب لرقم الشريحة 4">
            <a:extLst>
              <a:ext uri="{FF2B5EF4-FFF2-40B4-BE49-F238E27FC236}">
                <a16:creationId xmlns:a16="http://schemas.microsoft.com/office/drawing/2014/main" id="{EE081D64-6F07-4961-B1FC-A3E76F6C9841}"/>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1211232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8D09B865-938E-47F9-82DA-F64651E3728A}"/>
              </a:ext>
            </a:extLst>
          </p:cNvPr>
          <p:cNvSpPr>
            <a:spLocks noGrp="1"/>
          </p:cNvSpPr>
          <p:nvPr>
            <p:ph type="dt" sz="half" idx="10"/>
          </p:nvPr>
        </p:nvSpPr>
        <p:spPr/>
        <p:txBody>
          <a:bodyPr/>
          <a:lstStyle/>
          <a:p>
            <a:fld id="{74A7C83A-C878-4615-B2F0-81D4536E4F45}" type="datetimeFigureOut">
              <a:rPr lang="ar-SA" smtClean="0"/>
              <a:t>08/02/1444</a:t>
            </a:fld>
            <a:endParaRPr lang="ar-SA"/>
          </a:p>
        </p:txBody>
      </p:sp>
      <p:sp>
        <p:nvSpPr>
          <p:cNvPr id="3" name="عنصر نائب للتذييل 2">
            <a:extLst>
              <a:ext uri="{FF2B5EF4-FFF2-40B4-BE49-F238E27FC236}">
                <a16:creationId xmlns:a16="http://schemas.microsoft.com/office/drawing/2014/main" id="{208BE2B8-F4EC-43CA-A211-5AED11A06F86}"/>
              </a:ext>
            </a:extLst>
          </p:cNvPr>
          <p:cNvSpPr>
            <a:spLocks noGrp="1"/>
          </p:cNvSpPr>
          <p:nvPr>
            <p:ph type="ftr" sz="quarter" idx="11"/>
          </p:nvPr>
        </p:nvSpPr>
        <p:spPr/>
        <p:txBody>
          <a:bodyPr/>
          <a:lstStyle/>
          <a:p>
            <a:endParaRPr lang="ar-SA"/>
          </a:p>
        </p:txBody>
      </p:sp>
      <p:sp>
        <p:nvSpPr>
          <p:cNvPr id="4" name="عنصر نائب لرقم الشريحة 3">
            <a:extLst>
              <a:ext uri="{FF2B5EF4-FFF2-40B4-BE49-F238E27FC236}">
                <a16:creationId xmlns:a16="http://schemas.microsoft.com/office/drawing/2014/main" id="{AA94F50F-89DB-413B-B64A-873DE56F0D00}"/>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1862480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279D35D-8629-416B-8CAD-3FCED327B731}"/>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A32AE3D9-1540-4612-A3AF-C58EFD942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a:extLst>
              <a:ext uri="{FF2B5EF4-FFF2-40B4-BE49-F238E27FC236}">
                <a16:creationId xmlns:a16="http://schemas.microsoft.com/office/drawing/2014/main" id="{22383DD1-06C8-42C7-A8C4-CBC020FDF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حرر أنماط نص الشكل الرئيسي</a:t>
            </a:r>
          </a:p>
        </p:txBody>
      </p:sp>
      <p:sp>
        <p:nvSpPr>
          <p:cNvPr id="5" name="عنصر نائب للتاريخ 4">
            <a:extLst>
              <a:ext uri="{FF2B5EF4-FFF2-40B4-BE49-F238E27FC236}">
                <a16:creationId xmlns:a16="http://schemas.microsoft.com/office/drawing/2014/main" id="{81DDEB97-9D9D-462B-A777-4F4D2450E674}"/>
              </a:ext>
            </a:extLst>
          </p:cNvPr>
          <p:cNvSpPr>
            <a:spLocks noGrp="1"/>
          </p:cNvSpPr>
          <p:nvPr>
            <p:ph type="dt" sz="half" idx="10"/>
          </p:nvPr>
        </p:nvSpPr>
        <p:spPr/>
        <p:txBody>
          <a:bodyPr/>
          <a:lstStyle/>
          <a:p>
            <a:fld id="{74A7C83A-C878-4615-B2F0-81D4536E4F45}" type="datetimeFigureOut">
              <a:rPr lang="ar-SA" smtClean="0"/>
              <a:t>08/02/1444</a:t>
            </a:fld>
            <a:endParaRPr lang="ar-SA"/>
          </a:p>
        </p:txBody>
      </p:sp>
      <p:sp>
        <p:nvSpPr>
          <p:cNvPr id="6" name="عنصر نائب للتذييل 5">
            <a:extLst>
              <a:ext uri="{FF2B5EF4-FFF2-40B4-BE49-F238E27FC236}">
                <a16:creationId xmlns:a16="http://schemas.microsoft.com/office/drawing/2014/main" id="{4F276D96-9410-4332-9C9C-A1E51DEE81C1}"/>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FEEB4644-75BA-4A30-9A12-E71577387883}"/>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1825246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54AFFC-FEBE-4AC2-947D-4A25CEAB77F5}"/>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صورة 2">
            <a:extLst>
              <a:ext uri="{FF2B5EF4-FFF2-40B4-BE49-F238E27FC236}">
                <a16:creationId xmlns:a16="http://schemas.microsoft.com/office/drawing/2014/main" id="{82D3496F-853B-4FA7-B551-3F5CC32828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a:extLst>
              <a:ext uri="{FF2B5EF4-FFF2-40B4-BE49-F238E27FC236}">
                <a16:creationId xmlns:a16="http://schemas.microsoft.com/office/drawing/2014/main" id="{8E09B2F7-1041-4BD9-873D-95470CCE1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حرر أنماط نص الشكل الرئيسي</a:t>
            </a:r>
          </a:p>
        </p:txBody>
      </p:sp>
      <p:sp>
        <p:nvSpPr>
          <p:cNvPr id="5" name="عنصر نائب للتاريخ 4">
            <a:extLst>
              <a:ext uri="{FF2B5EF4-FFF2-40B4-BE49-F238E27FC236}">
                <a16:creationId xmlns:a16="http://schemas.microsoft.com/office/drawing/2014/main" id="{EF2D7F3D-8915-4D57-B897-EF8572C980B0}"/>
              </a:ext>
            </a:extLst>
          </p:cNvPr>
          <p:cNvSpPr>
            <a:spLocks noGrp="1"/>
          </p:cNvSpPr>
          <p:nvPr>
            <p:ph type="dt" sz="half" idx="10"/>
          </p:nvPr>
        </p:nvSpPr>
        <p:spPr/>
        <p:txBody>
          <a:bodyPr/>
          <a:lstStyle/>
          <a:p>
            <a:fld id="{74A7C83A-C878-4615-B2F0-81D4536E4F45}" type="datetimeFigureOut">
              <a:rPr lang="ar-SA" smtClean="0"/>
              <a:t>08/02/1444</a:t>
            </a:fld>
            <a:endParaRPr lang="ar-SA"/>
          </a:p>
        </p:txBody>
      </p:sp>
      <p:sp>
        <p:nvSpPr>
          <p:cNvPr id="6" name="عنصر نائب للتذييل 5">
            <a:extLst>
              <a:ext uri="{FF2B5EF4-FFF2-40B4-BE49-F238E27FC236}">
                <a16:creationId xmlns:a16="http://schemas.microsoft.com/office/drawing/2014/main" id="{348B8F20-44B3-4564-89AB-7B27899FB363}"/>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6C399069-6D28-4CD8-987A-31968CF2812C}"/>
              </a:ext>
            </a:extLst>
          </p:cNvPr>
          <p:cNvSpPr>
            <a:spLocks noGrp="1"/>
          </p:cNvSpPr>
          <p:nvPr>
            <p:ph type="sldNum" sz="quarter" idx="12"/>
          </p:nvPr>
        </p:nvSpPr>
        <p:spPr/>
        <p:txBody>
          <a:bodyPr/>
          <a:lstStyle/>
          <a:p>
            <a:fld id="{A7560AEA-1F65-4847-A978-FFB654D82F06}" type="slidenum">
              <a:rPr lang="ar-SA" smtClean="0"/>
              <a:t>‹#›</a:t>
            </a:fld>
            <a:endParaRPr lang="ar-SA"/>
          </a:p>
        </p:txBody>
      </p:sp>
    </p:spTree>
    <p:extLst>
      <p:ext uri="{BB962C8B-B14F-4D97-AF65-F5344CB8AC3E}">
        <p14:creationId xmlns:p14="http://schemas.microsoft.com/office/powerpoint/2010/main" val="235488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9C389C08-8BC2-4217-9089-8FAE82CF3FA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69DB1F98-8568-4F19-97A8-20F561AFBA7A}"/>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حرر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7107B8BD-B9F0-4011-9113-D34FCC61D77E}"/>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4A7C83A-C878-4615-B2F0-81D4536E4F45}" type="datetimeFigureOut">
              <a:rPr lang="ar-SA" smtClean="0"/>
              <a:t>08/02/1444</a:t>
            </a:fld>
            <a:endParaRPr lang="ar-SA"/>
          </a:p>
        </p:txBody>
      </p:sp>
      <p:sp>
        <p:nvSpPr>
          <p:cNvPr id="5" name="عنصر نائب للتذييل 4">
            <a:extLst>
              <a:ext uri="{FF2B5EF4-FFF2-40B4-BE49-F238E27FC236}">
                <a16:creationId xmlns:a16="http://schemas.microsoft.com/office/drawing/2014/main" id="{F927FB11-ED4C-476A-8F2A-7903D75C50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a:extLst>
              <a:ext uri="{FF2B5EF4-FFF2-40B4-BE49-F238E27FC236}">
                <a16:creationId xmlns:a16="http://schemas.microsoft.com/office/drawing/2014/main" id="{5BD4A1FB-3D97-464B-8F1B-8B18FE365047}"/>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A7560AEA-1F65-4847-A978-FFB654D82F06}" type="slidenum">
              <a:rPr lang="ar-SA" smtClean="0"/>
              <a:t>‹#›</a:t>
            </a:fld>
            <a:endParaRPr lang="ar-SA"/>
          </a:p>
        </p:txBody>
      </p:sp>
    </p:spTree>
    <p:extLst>
      <p:ext uri="{BB962C8B-B14F-4D97-AF65-F5344CB8AC3E}">
        <p14:creationId xmlns:p14="http://schemas.microsoft.com/office/powerpoint/2010/main" val="791012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png"/><Relationship Id="rId7" Type="http://schemas.openxmlformats.org/officeDocument/2006/relationships/diagramColors" Target="../diagrams/colors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eg"/><Relationship Id="rId7" Type="http://schemas.openxmlformats.org/officeDocument/2006/relationships/diagramColors" Target="../diagrams/colors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9AE0579-7484-4419-A346-FB23E8C5990C}"/>
              </a:ext>
            </a:extLst>
          </p:cNvPr>
          <p:cNvSpPr>
            <a:spLocks noGrp="1"/>
          </p:cNvSpPr>
          <p:nvPr>
            <p:ph type="ctrTitle"/>
          </p:nvPr>
        </p:nvSpPr>
        <p:spPr/>
        <p:txBody>
          <a:bodyPr/>
          <a:lstStyle/>
          <a:p>
            <a:endParaRPr lang="ar-SA"/>
          </a:p>
        </p:txBody>
      </p:sp>
      <p:sp>
        <p:nvSpPr>
          <p:cNvPr id="3" name="عنوان فرعي 2">
            <a:extLst>
              <a:ext uri="{FF2B5EF4-FFF2-40B4-BE49-F238E27FC236}">
                <a16:creationId xmlns:a16="http://schemas.microsoft.com/office/drawing/2014/main" id="{0105E667-9DD5-4D46-9BA9-4DD8DB41B8E9}"/>
              </a:ext>
            </a:extLst>
          </p:cNvPr>
          <p:cNvSpPr>
            <a:spLocks noGrp="1"/>
          </p:cNvSpPr>
          <p:nvPr>
            <p:ph type="subTitle" idx="1"/>
          </p:nvPr>
        </p:nvSpPr>
        <p:spPr/>
        <p:txBody>
          <a:bodyPr/>
          <a:lstStyle/>
          <a:p>
            <a:endParaRPr lang="ar-SA"/>
          </a:p>
        </p:txBody>
      </p:sp>
      <p:pic>
        <p:nvPicPr>
          <p:cNvPr id="5" name="صورة 4">
            <a:extLst>
              <a:ext uri="{FF2B5EF4-FFF2-40B4-BE49-F238E27FC236}">
                <a16:creationId xmlns:a16="http://schemas.microsoft.com/office/drawing/2014/main" id="{2004FFF3-23C1-4009-B502-0500F1B94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graphicFrame>
        <p:nvGraphicFramePr>
          <p:cNvPr id="6" name="جدول 5">
            <a:extLst>
              <a:ext uri="{FF2B5EF4-FFF2-40B4-BE49-F238E27FC236}">
                <a16:creationId xmlns:a16="http://schemas.microsoft.com/office/drawing/2014/main" id="{929EB046-3222-42F5-B848-960995C960F4}"/>
              </a:ext>
            </a:extLst>
          </p:cNvPr>
          <p:cNvGraphicFramePr>
            <a:graphicFrameLocks noGrp="1"/>
          </p:cNvGraphicFramePr>
          <p:nvPr>
            <p:extLst>
              <p:ext uri="{D42A27DB-BD31-4B8C-83A1-F6EECF244321}">
                <p14:modId xmlns:p14="http://schemas.microsoft.com/office/powerpoint/2010/main" val="2984025302"/>
              </p:ext>
            </p:extLst>
          </p:nvPr>
        </p:nvGraphicFramePr>
        <p:xfrm>
          <a:off x="5335793" y="5949415"/>
          <a:ext cx="6125883" cy="609600"/>
        </p:xfrm>
        <a:graphic>
          <a:graphicData uri="http://schemas.openxmlformats.org/drawingml/2006/table">
            <a:tbl>
              <a:tblPr rtl="1" firstRow="1" bandRow="1">
                <a:tableStyleId>{D27102A9-8310-4765-A935-A1911B00CA55}</a:tableStyleId>
              </a:tblPr>
              <a:tblGrid>
                <a:gridCol w="6125883">
                  <a:extLst>
                    <a:ext uri="{9D8B030D-6E8A-4147-A177-3AD203B41FA5}">
                      <a16:colId xmlns:a16="http://schemas.microsoft.com/office/drawing/2014/main" val="4125807985"/>
                    </a:ext>
                  </a:extLst>
                </a:gridCol>
              </a:tblGrid>
              <a:tr h="0">
                <a:tc>
                  <a:txBody>
                    <a:bodyPr/>
                    <a:lstStyle/>
                    <a:p>
                      <a:pPr eaLnBrk="1" hangingPunct="1">
                        <a:lnSpc>
                          <a:spcPct val="100000"/>
                        </a:lnSpc>
                        <a:spcBef>
                          <a:spcPct val="0"/>
                        </a:spcBef>
                        <a:spcAft>
                          <a:spcPct val="0"/>
                        </a:spcAft>
                        <a:buClrTx/>
                        <a:buSzTx/>
                        <a:buFontTx/>
                        <a:buNone/>
                      </a:pPr>
                      <a:r>
                        <a:rPr lang="ar-SA" altLang="ar-SA" sz="1400" b="0" dirty="0">
                          <a:solidFill>
                            <a:schemeClr val="tx1"/>
                          </a:solidFill>
                          <a:latin typeface="Traditional Arabic" panose="02020603050405020304" pitchFamily="18" charset="-78"/>
                          <a:cs typeface="Traditional Arabic" panose="02020603050405020304" pitchFamily="18" charset="-78"/>
                        </a:rPr>
                        <a:t>الرؤية : ريادة عالمية في تدريب كوادر نسائية مهنية و تقنية </a:t>
                      </a:r>
                    </a:p>
                  </a:txBody>
                  <a:tcPr/>
                </a:tc>
                <a:extLst>
                  <a:ext uri="{0D108BD9-81ED-4DB2-BD59-A6C34878D82A}">
                    <a16:rowId xmlns:a16="http://schemas.microsoft.com/office/drawing/2014/main" val="3689667483"/>
                  </a:ext>
                </a:extLst>
              </a:tr>
              <a:tr h="0">
                <a:tc>
                  <a:txBody>
                    <a:bodyPr/>
                    <a:lstStyle/>
                    <a:p>
                      <a:pPr marL="0" marR="0" lvl="0" indent="0" algn="r" defTabSz="914400" rtl="1" eaLnBrk="1" fontAlgn="auto" latinLnBrk="0" hangingPunct="1">
                        <a:lnSpc>
                          <a:spcPct val="100000"/>
                        </a:lnSpc>
                        <a:spcBef>
                          <a:spcPct val="0"/>
                        </a:spcBef>
                        <a:spcAft>
                          <a:spcPct val="0"/>
                        </a:spcAft>
                        <a:buClrTx/>
                        <a:buSzTx/>
                        <a:buFontTx/>
                        <a:buNone/>
                        <a:tabLst/>
                        <a:defRPr/>
                      </a:pPr>
                      <a:r>
                        <a:rPr lang="ar-SA" altLang="ar-SA" sz="1400" b="0" kern="1200" dirty="0">
                          <a:solidFill>
                            <a:schemeClr val="tx1"/>
                          </a:solidFill>
                          <a:latin typeface="Traditional Arabic" panose="02020603050405020304" pitchFamily="18" charset="-78"/>
                          <a:ea typeface="+mn-ea"/>
                          <a:cs typeface="Traditional Arabic" panose="02020603050405020304" pitchFamily="18" charset="-78"/>
                        </a:rPr>
                        <a:t>الرسالة : تنفيذ برامج تدريبية تقنية تلبي احتياجات سوق العمل النسائي بجودة عالية</a:t>
                      </a:r>
                    </a:p>
                  </a:txBody>
                  <a:tcPr>
                    <a:solidFill>
                      <a:schemeClr val="accent3">
                        <a:lumMod val="20000"/>
                        <a:lumOff val="80000"/>
                        <a:alpha val="20000"/>
                      </a:schemeClr>
                    </a:solidFill>
                  </a:tcPr>
                </a:tc>
                <a:extLst>
                  <a:ext uri="{0D108BD9-81ED-4DB2-BD59-A6C34878D82A}">
                    <a16:rowId xmlns:a16="http://schemas.microsoft.com/office/drawing/2014/main" val="527722851"/>
                  </a:ext>
                </a:extLst>
              </a:tr>
            </a:tbl>
          </a:graphicData>
        </a:graphic>
      </p:graphicFrame>
      <p:graphicFrame>
        <p:nvGraphicFramePr>
          <p:cNvPr id="8" name="جدول 7">
            <a:extLst>
              <a:ext uri="{FF2B5EF4-FFF2-40B4-BE49-F238E27FC236}">
                <a16:creationId xmlns:a16="http://schemas.microsoft.com/office/drawing/2014/main" id="{023EA48D-B0A0-4E8E-BFDA-4251F806D073}"/>
              </a:ext>
            </a:extLst>
          </p:cNvPr>
          <p:cNvGraphicFramePr>
            <a:graphicFrameLocks noGrp="1"/>
          </p:cNvGraphicFramePr>
          <p:nvPr>
            <p:extLst>
              <p:ext uri="{D42A27DB-BD31-4B8C-83A1-F6EECF244321}">
                <p14:modId xmlns:p14="http://schemas.microsoft.com/office/powerpoint/2010/main" val="3476471428"/>
              </p:ext>
            </p:extLst>
          </p:nvPr>
        </p:nvGraphicFramePr>
        <p:xfrm>
          <a:off x="5335793" y="2528047"/>
          <a:ext cx="6125882" cy="2606328"/>
        </p:xfrm>
        <a:graphic>
          <a:graphicData uri="http://schemas.openxmlformats.org/drawingml/2006/table">
            <a:tbl>
              <a:tblPr rtl="1" firstRow="1" bandRow="1">
                <a:tableStyleId>{D27102A9-8310-4765-A935-A1911B00CA55}</a:tableStyleId>
              </a:tblPr>
              <a:tblGrid>
                <a:gridCol w="6125882">
                  <a:extLst>
                    <a:ext uri="{9D8B030D-6E8A-4147-A177-3AD203B41FA5}">
                      <a16:colId xmlns:a16="http://schemas.microsoft.com/office/drawing/2014/main" val="26244116"/>
                    </a:ext>
                  </a:extLst>
                </a:gridCol>
              </a:tblGrid>
              <a:tr h="1075765">
                <a:tc>
                  <a:txBody>
                    <a:bodyPr/>
                    <a:lstStyle/>
                    <a:p>
                      <a:pPr algn="ctr" rtl="1"/>
                      <a:endParaRPr lang="ar-SA" dirty="0"/>
                    </a:p>
                    <a:p>
                      <a:pPr algn="ctr" rtl="1"/>
                      <a:r>
                        <a:rPr lang="ar-SA" sz="6000" b="1" kern="1200" dirty="0">
                          <a:solidFill>
                            <a:schemeClr val="tx1"/>
                          </a:solidFill>
                          <a:latin typeface="Traditional Arabic" panose="02020603050405020304" pitchFamily="18" charset="-78"/>
                          <a:ea typeface="+mn-ea"/>
                          <a:cs typeface="Traditional Arabic" panose="02020603050405020304" pitchFamily="18" charset="-78"/>
                        </a:rPr>
                        <a:t>مهارات التعلم </a:t>
                      </a:r>
                    </a:p>
                    <a:p>
                      <a:pPr algn="ctr" rtl="1"/>
                      <a:endParaRPr lang="ar-SA" sz="1800" b="1" kern="1200" dirty="0">
                        <a:solidFill>
                          <a:schemeClr val="tx1"/>
                        </a:solidFill>
                        <a:latin typeface="Traditional Arabic" panose="02020603050405020304" pitchFamily="18" charset="-78"/>
                        <a:ea typeface="+mn-ea"/>
                        <a:cs typeface="Traditional Arabic" panose="02020603050405020304" pitchFamily="18" charset="-78"/>
                      </a:endParaRPr>
                    </a:p>
                  </a:txBody>
                  <a:tcPr/>
                </a:tc>
                <a:extLst>
                  <a:ext uri="{0D108BD9-81ED-4DB2-BD59-A6C34878D82A}">
                    <a16:rowId xmlns:a16="http://schemas.microsoft.com/office/drawing/2014/main" val="1213289563"/>
                  </a:ext>
                </a:extLst>
              </a:tr>
              <a:tr h="1051848">
                <a:tc>
                  <a:txBody>
                    <a:bodyPr/>
                    <a:lstStyle/>
                    <a:p>
                      <a:pPr algn="ctr" rtl="1"/>
                      <a:endParaRPr lang="ar-SA" dirty="0"/>
                    </a:p>
                    <a:p>
                      <a:pPr marL="0" algn="ctr" defTabSz="914400" rtl="1" eaLnBrk="1" latinLnBrk="0" hangingPunct="1">
                        <a:lnSpc>
                          <a:spcPct val="100000"/>
                        </a:lnSpc>
                        <a:spcBef>
                          <a:spcPct val="0"/>
                        </a:spcBef>
                        <a:spcAft>
                          <a:spcPct val="0"/>
                        </a:spcAft>
                        <a:buClrTx/>
                        <a:buSzTx/>
                        <a:buFontTx/>
                        <a:buNone/>
                      </a:pPr>
                      <a:r>
                        <a:rPr lang="ar-SA" sz="2000" b="1" kern="1200" dirty="0">
                          <a:solidFill>
                            <a:schemeClr val="tx1"/>
                          </a:solidFill>
                          <a:latin typeface="Traditional Arabic" panose="02020603050405020304" pitchFamily="18" charset="-78"/>
                          <a:ea typeface="+mn-ea"/>
                          <a:cs typeface="Traditional Arabic" panose="02020603050405020304" pitchFamily="18" charset="-78"/>
                        </a:rPr>
                        <a:t>الوحدة الثانية ( أنواع التعلم )</a:t>
                      </a:r>
                    </a:p>
                  </a:txBody>
                  <a:tcPr>
                    <a:solidFill>
                      <a:schemeClr val="accent3">
                        <a:lumMod val="20000"/>
                        <a:lumOff val="80000"/>
                        <a:alpha val="20000"/>
                      </a:schemeClr>
                    </a:solidFill>
                  </a:tcPr>
                </a:tc>
                <a:extLst>
                  <a:ext uri="{0D108BD9-81ED-4DB2-BD59-A6C34878D82A}">
                    <a16:rowId xmlns:a16="http://schemas.microsoft.com/office/drawing/2014/main" val="2666352095"/>
                  </a:ext>
                </a:extLst>
              </a:tr>
            </a:tbl>
          </a:graphicData>
        </a:graphic>
      </p:graphicFrame>
      <p:pic>
        <p:nvPicPr>
          <p:cNvPr id="9" name="صورة 8">
            <a:extLst>
              <a:ext uri="{FF2B5EF4-FFF2-40B4-BE49-F238E27FC236}">
                <a16:creationId xmlns:a16="http://schemas.microsoft.com/office/drawing/2014/main" id="{2CA4391F-B1F2-4857-AED4-E32B64136DC5}"/>
              </a:ext>
            </a:extLst>
          </p:cNvPr>
          <p:cNvPicPr/>
          <p:nvPr/>
        </p:nvPicPr>
        <p:blipFill>
          <a:blip r:embed="rId3">
            <a:extLst>
              <a:ext uri="{28A0092B-C50C-407E-A947-70E740481C1C}">
                <a14:useLocalDpi xmlns:a14="http://schemas.microsoft.com/office/drawing/2010/main" val="0"/>
              </a:ext>
            </a:extLst>
          </a:blip>
          <a:srcRect l="33858" r="32143" b="35313"/>
          <a:stretch>
            <a:fillRect/>
          </a:stretch>
        </p:blipFill>
        <p:spPr bwMode="auto">
          <a:xfrm>
            <a:off x="7908514" y="121663"/>
            <a:ext cx="980440" cy="777459"/>
          </a:xfrm>
          <a:prstGeom prst="rect">
            <a:avLst/>
          </a:prstGeom>
          <a:noFill/>
          <a:ln>
            <a:noFill/>
          </a:ln>
        </p:spPr>
      </p:pic>
      <p:pic>
        <p:nvPicPr>
          <p:cNvPr id="10" name="صورة 2">
            <a:extLst>
              <a:ext uri="{FF2B5EF4-FFF2-40B4-BE49-F238E27FC236}">
                <a16:creationId xmlns:a16="http://schemas.microsoft.com/office/drawing/2014/main" id="{48E83A32-A7D3-4314-9D27-102DD00728A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08514" y="908803"/>
            <a:ext cx="980440" cy="691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5987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1" y="0"/>
            <a:ext cx="12191999" cy="6857999"/>
          </a:xfrm>
        </p:spPr>
      </p:pic>
      <p:pic>
        <p:nvPicPr>
          <p:cNvPr id="9" name="صورة 8">
            <a:extLst>
              <a:ext uri="{FF2B5EF4-FFF2-40B4-BE49-F238E27FC236}">
                <a16:creationId xmlns:a16="http://schemas.microsoft.com/office/drawing/2014/main" id="{B725A2F5-04C4-4189-AE5C-05BB6B151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161" y="2327685"/>
            <a:ext cx="3130475" cy="3718113"/>
          </a:xfrm>
          <a:prstGeom prst="ellipse">
            <a:avLst/>
          </a:prstGeom>
          <a:ln>
            <a:noFill/>
          </a:ln>
          <a:effectLst>
            <a:softEdge rad="112500"/>
          </a:effectLst>
        </p:spPr>
      </p:pic>
      <p:sp>
        <p:nvSpPr>
          <p:cNvPr id="2" name="مربع نص 1">
            <a:extLst>
              <a:ext uri="{FF2B5EF4-FFF2-40B4-BE49-F238E27FC236}">
                <a16:creationId xmlns:a16="http://schemas.microsoft.com/office/drawing/2014/main" id="{E5912C93-8F6D-4614-8BA2-FBB6E681C5A0}"/>
              </a:ext>
            </a:extLst>
          </p:cNvPr>
          <p:cNvSpPr txBox="1"/>
          <p:nvPr/>
        </p:nvSpPr>
        <p:spPr>
          <a:xfrm>
            <a:off x="4665221" y="1603513"/>
            <a:ext cx="5865708" cy="3170099"/>
          </a:xfrm>
          <a:prstGeom prst="rect">
            <a:avLst/>
          </a:prstGeom>
          <a:noFill/>
        </p:spPr>
        <p:txBody>
          <a:bodyPr wrap="none" rtlCol="0">
            <a:spAutoFit/>
          </a:bodyPr>
          <a:lstStyle/>
          <a:p>
            <a:pPr algn="ctr"/>
            <a:r>
              <a:rPr lang="ar-SA" sz="4000" dirty="0"/>
              <a:t>نقاش </a:t>
            </a:r>
          </a:p>
          <a:p>
            <a:pPr algn="ctr"/>
            <a:endParaRPr lang="ar-SA" sz="4000" dirty="0"/>
          </a:p>
          <a:p>
            <a:pPr algn="ctr"/>
            <a:r>
              <a:rPr lang="ar-SA" sz="4000" dirty="0" err="1">
                <a:solidFill>
                  <a:srgbClr val="FF0000"/>
                </a:solidFill>
              </a:rPr>
              <a:t>مالفرق</a:t>
            </a:r>
            <a:r>
              <a:rPr lang="ar-SA" sz="4000" dirty="0">
                <a:solidFill>
                  <a:srgbClr val="FF0000"/>
                </a:solidFill>
              </a:rPr>
              <a:t> بين التعلم التقليدي والذاتي؟ </a:t>
            </a:r>
          </a:p>
          <a:p>
            <a:pPr algn="ctr"/>
            <a:endParaRPr lang="ar-SA" sz="4000" dirty="0"/>
          </a:p>
          <a:p>
            <a:pPr algn="ctr"/>
            <a:r>
              <a:rPr lang="ar-SA" sz="4000" dirty="0"/>
              <a:t>ناقشي العبارة مع مجموعتك؟ </a:t>
            </a:r>
            <a:endParaRPr lang="en-US" sz="4000" dirty="0"/>
          </a:p>
        </p:txBody>
      </p:sp>
    </p:spTree>
    <p:extLst>
      <p:ext uri="{BB962C8B-B14F-4D97-AF65-F5344CB8AC3E}">
        <p14:creationId xmlns:p14="http://schemas.microsoft.com/office/powerpoint/2010/main" val="246707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0" y="0"/>
            <a:ext cx="12191999" cy="6857999"/>
          </a:xfrm>
        </p:spPr>
      </p:pic>
      <p:sp>
        <p:nvSpPr>
          <p:cNvPr id="3" name="شكل بيضاوي 2">
            <a:extLst>
              <a:ext uri="{FF2B5EF4-FFF2-40B4-BE49-F238E27FC236}">
                <a16:creationId xmlns:a16="http://schemas.microsoft.com/office/drawing/2014/main" id="{59DB3740-B17B-4ACC-9EB2-D7D89687AF2D}"/>
              </a:ext>
            </a:extLst>
          </p:cNvPr>
          <p:cNvSpPr/>
          <p:nvPr/>
        </p:nvSpPr>
        <p:spPr>
          <a:xfrm>
            <a:off x="1592132" y="1011219"/>
            <a:ext cx="9649609" cy="365760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SA" sz="2800" b="1" dirty="0">
                <a:solidFill>
                  <a:schemeClr val="tx1"/>
                </a:solidFill>
                <a:latin typeface="Traditional Arabic" panose="02020603050405020304" pitchFamily="18" charset="-78"/>
                <a:cs typeface="Traditional Arabic" panose="02020603050405020304" pitchFamily="18" charset="-78"/>
              </a:rPr>
              <a:t>التعلم الالكتروني </a:t>
            </a:r>
          </a:p>
          <a:p>
            <a:r>
              <a:rPr lang="ar-SA" sz="2000" dirty="0">
                <a:solidFill>
                  <a:schemeClr val="tx1"/>
                </a:solidFill>
                <a:latin typeface="Traditional Arabic" panose="02020603050405020304" pitchFamily="18" charset="-78"/>
                <a:cs typeface="Traditional Arabic" panose="02020603050405020304" pitchFamily="18" charset="-78"/>
              </a:rPr>
              <a:t> استخدام التقنية بجميع أنواعها في إيصال المعلومة للمتعلم بأقصر وقت، وبأقل جهد، محققًا فائدة أكبر من خلال توظف آليات الاتصال الحديثة من حاسب، وشبكاته، ووسائطه المتعددة من صوت وصورة، ورسومات وآليات بحث، ومكتبات إلكترونية، وكذلك بوابات الإنترنت سواء أكان عن بعد أم في الفصل الدراسي</a:t>
            </a:r>
          </a:p>
        </p:txBody>
      </p:sp>
      <p:pic>
        <p:nvPicPr>
          <p:cNvPr id="7" name="صورة 6">
            <a:extLst>
              <a:ext uri="{FF2B5EF4-FFF2-40B4-BE49-F238E27FC236}">
                <a16:creationId xmlns:a16="http://schemas.microsoft.com/office/drawing/2014/main" id="{6C88D62C-931D-40E3-82AD-53A16E4F8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74" y="3629361"/>
            <a:ext cx="5454126" cy="2078915"/>
          </a:xfrm>
          <a:prstGeom prst="ellipse">
            <a:avLst/>
          </a:prstGeom>
          <a:ln>
            <a:noFill/>
          </a:ln>
          <a:effectLst>
            <a:softEdge rad="112500"/>
          </a:effectLst>
        </p:spPr>
      </p:pic>
    </p:spTree>
    <p:extLst>
      <p:ext uri="{BB962C8B-B14F-4D97-AF65-F5344CB8AC3E}">
        <p14:creationId xmlns:p14="http://schemas.microsoft.com/office/powerpoint/2010/main" val="363363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0" y="0"/>
            <a:ext cx="12191999" cy="6857999"/>
          </a:xfrm>
        </p:spPr>
      </p:pic>
      <p:graphicFrame>
        <p:nvGraphicFramePr>
          <p:cNvPr id="7" name="رسم تخطيطي 6">
            <a:extLst>
              <a:ext uri="{FF2B5EF4-FFF2-40B4-BE49-F238E27FC236}">
                <a16:creationId xmlns:a16="http://schemas.microsoft.com/office/drawing/2014/main" id="{372510A0-0D66-40FD-ACD9-C3C9E0E1661B}"/>
              </a:ext>
            </a:extLst>
          </p:cNvPr>
          <p:cNvGraphicFramePr/>
          <p:nvPr>
            <p:extLst>
              <p:ext uri="{D42A27DB-BD31-4B8C-83A1-F6EECF244321}">
                <p14:modId xmlns:p14="http://schemas.microsoft.com/office/powerpoint/2010/main" val="3402767313"/>
              </p:ext>
            </p:extLst>
          </p:nvPr>
        </p:nvGraphicFramePr>
        <p:xfrm>
          <a:off x="643053" y="909236"/>
          <a:ext cx="1090589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صورة 2">
            <a:extLst>
              <a:ext uri="{FF2B5EF4-FFF2-40B4-BE49-F238E27FC236}">
                <a16:creationId xmlns:a16="http://schemas.microsoft.com/office/drawing/2014/main" id="{A1B80AF0-2657-4A23-A560-022A9B3CD43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43424" y="1218851"/>
            <a:ext cx="3105150" cy="1476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24471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ربع نص 5">
            <a:extLst>
              <a:ext uri="{FF2B5EF4-FFF2-40B4-BE49-F238E27FC236}">
                <a16:creationId xmlns:a16="http://schemas.microsoft.com/office/drawing/2014/main" id="{CD62FB98-3587-426A-BD40-0413D7F4EABC}"/>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rtl="0">
              <a:lnSpc>
                <a:spcPct val="90000"/>
              </a:lnSpc>
              <a:spcBef>
                <a:spcPct val="0"/>
              </a:spcBef>
              <a:spcAft>
                <a:spcPts val="600"/>
              </a:spcAft>
            </a:pPr>
            <a:r>
              <a:rPr lang="en-US" sz="5400" u="sng">
                <a:solidFill>
                  <a:srgbClr val="FFFFFF"/>
                </a:solidFill>
                <a:latin typeface="+mj-lt"/>
                <a:ea typeface="+mj-ea"/>
                <a:cs typeface="+mj-cs"/>
              </a:rPr>
              <a:t>خصائص التعلم الالكتروني </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صورة 1" descr="صورة تحتوي على نص, كمبيوتر, داخلي&#10;&#10;تم إنشاء الوصف تلقائياً">
            <a:extLst>
              <a:ext uri="{FF2B5EF4-FFF2-40B4-BE49-F238E27FC236}">
                <a16:creationId xmlns:a16="http://schemas.microsoft.com/office/drawing/2014/main" id="{7824F858-FF53-4228-A7A9-6BA3E1A636DC}"/>
              </a:ext>
            </a:extLst>
          </p:cNvPr>
          <p:cNvPicPr>
            <a:picLocks noChangeAspect="1"/>
          </p:cNvPicPr>
          <p:nvPr/>
        </p:nvPicPr>
        <p:blipFill>
          <a:blip r:embed="rId2"/>
          <a:stretch>
            <a:fillRect/>
          </a:stretch>
        </p:blipFill>
        <p:spPr>
          <a:xfrm>
            <a:off x="1325216" y="3192905"/>
            <a:ext cx="3419628" cy="3231550"/>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عنصر نائب للمحتوى 4" descr="صورة تحتوي على نص&#10;&#10;تم إنشاء الوصف تلقائياً">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8618" t="13804" b="-1"/>
          <a:stretch/>
        </p:blipFill>
        <p:spPr>
          <a:xfrm>
            <a:off x="7388020" y="2426818"/>
            <a:ext cx="3982341" cy="3997637"/>
          </a:xfrm>
          <a:prstGeom prst="rect">
            <a:avLst/>
          </a:prstGeom>
          <a:solidFill>
            <a:schemeClr val="bg2">
              <a:lumMod val="75000"/>
            </a:schemeClr>
          </a:solidFill>
        </p:spPr>
      </p:pic>
      <p:sp>
        <p:nvSpPr>
          <p:cNvPr id="7" name="مربع نص 6">
            <a:extLst>
              <a:ext uri="{FF2B5EF4-FFF2-40B4-BE49-F238E27FC236}">
                <a16:creationId xmlns:a16="http://schemas.microsoft.com/office/drawing/2014/main" id="{C81F5BCE-A3E8-42ED-A15B-34D38BFA3680}"/>
              </a:ext>
            </a:extLst>
          </p:cNvPr>
          <p:cNvSpPr txBox="1"/>
          <p:nvPr/>
        </p:nvSpPr>
        <p:spPr>
          <a:xfrm>
            <a:off x="7513983" y="2596836"/>
            <a:ext cx="3352801" cy="3323987"/>
          </a:xfrm>
          <a:prstGeom prst="rect">
            <a:avLst/>
          </a:prstGeom>
          <a:noFill/>
        </p:spPr>
        <p:txBody>
          <a:bodyPr wrap="square" rtlCol="0">
            <a:spAutoFit/>
          </a:bodyPr>
          <a:lstStyle/>
          <a:p>
            <a:r>
              <a:rPr lang="ar-SA" sz="2400" dirty="0">
                <a:cs typeface="Akhbar MT" pitchFamily="2" charset="-78"/>
              </a:rPr>
              <a:t>1-يتم في أي مكان وزمان</a:t>
            </a:r>
          </a:p>
          <a:p>
            <a:r>
              <a:rPr lang="ar-SA" sz="2400" dirty="0">
                <a:cs typeface="Akhbar MT" pitchFamily="2" charset="-78"/>
              </a:rPr>
              <a:t>2- يستخدم المؤثرات السمعية والبصرية </a:t>
            </a:r>
          </a:p>
          <a:p>
            <a:r>
              <a:rPr lang="ar-SA" sz="2400" dirty="0">
                <a:cs typeface="Akhbar MT" pitchFamily="2" charset="-78"/>
              </a:rPr>
              <a:t>3- يحاكي الواقع </a:t>
            </a:r>
          </a:p>
          <a:p>
            <a:r>
              <a:rPr lang="ar-SA" sz="2400" dirty="0">
                <a:cs typeface="Akhbar MT" pitchFamily="2" charset="-78"/>
              </a:rPr>
              <a:t>4-لايغني عن اللمسة البشرية التي يحتاجها المتعلم </a:t>
            </a:r>
          </a:p>
          <a:p>
            <a:r>
              <a:rPr lang="ar-SA" sz="2400" dirty="0">
                <a:cs typeface="Akhbar MT" pitchFamily="2" charset="-78"/>
              </a:rPr>
              <a:t>5- </a:t>
            </a:r>
            <a:r>
              <a:rPr lang="ar-SA" sz="2400" dirty="0" err="1">
                <a:cs typeface="Akhbar MT" pitchFamily="2" charset="-78"/>
              </a:rPr>
              <a:t>لاحدود</a:t>
            </a:r>
            <a:r>
              <a:rPr lang="ar-SA" sz="2400" dirty="0">
                <a:cs typeface="Akhbar MT" pitchFamily="2" charset="-78"/>
              </a:rPr>
              <a:t> </a:t>
            </a:r>
            <a:r>
              <a:rPr lang="ar-SA" sz="2400" dirty="0" err="1">
                <a:cs typeface="Akhbar MT" pitchFamily="2" charset="-78"/>
              </a:rPr>
              <a:t>للاسالة</a:t>
            </a:r>
            <a:r>
              <a:rPr lang="ar-SA" sz="2400" dirty="0">
                <a:cs typeface="Akhbar MT" pitchFamily="2" charset="-78"/>
              </a:rPr>
              <a:t> التي تطرح على المعلم </a:t>
            </a:r>
          </a:p>
          <a:p>
            <a:r>
              <a:rPr lang="ar-SA" sz="2400" dirty="0">
                <a:cs typeface="Akhbar MT" pitchFamily="2" charset="-78"/>
              </a:rPr>
              <a:t> </a:t>
            </a:r>
          </a:p>
          <a:p>
            <a:endParaRPr lang="en-US" dirty="0"/>
          </a:p>
        </p:txBody>
      </p:sp>
    </p:spTree>
    <p:extLst>
      <p:ext uri="{BB962C8B-B14F-4D97-AF65-F5344CB8AC3E}">
        <p14:creationId xmlns:p14="http://schemas.microsoft.com/office/powerpoint/2010/main" val="1545882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1" y="-468192"/>
            <a:ext cx="12191999" cy="6857999"/>
          </a:xfrm>
        </p:spPr>
      </p:pic>
      <p:pic>
        <p:nvPicPr>
          <p:cNvPr id="2" name="صورة 1">
            <a:extLst>
              <a:ext uri="{FF2B5EF4-FFF2-40B4-BE49-F238E27FC236}">
                <a16:creationId xmlns:a16="http://schemas.microsoft.com/office/drawing/2014/main" id="{3589AC8E-09FF-4772-BE79-19F0F4AA449E}"/>
              </a:ext>
            </a:extLst>
          </p:cNvPr>
          <p:cNvPicPr>
            <a:picLocks noChangeAspect="1"/>
          </p:cNvPicPr>
          <p:nvPr/>
        </p:nvPicPr>
        <p:blipFill>
          <a:blip r:embed="rId3"/>
          <a:stretch>
            <a:fillRect/>
          </a:stretch>
        </p:blipFill>
        <p:spPr>
          <a:xfrm>
            <a:off x="3618623" y="373707"/>
            <a:ext cx="5456393" cy="2078916"/>
          </a:xfrm>
          <a:prstGeom prst="rect">
            <a:avLst/>
          </a:prstGeom>
        </p:spPr>
      </p:pic>
      <p:graphicFrame>
        <p:nvGraphicFramePr>
          <p:cNvPr id="6" name="رسم تخطيطي 5">
            <a:extLst>
              <a:ext uri="{FF2B5EF4-FFF2-40B4-BE49-F238E27FC236}">
                <a16:creationId xmlns:a16="http://schemas.microsoft.com/office/drawing/2014/main" id="{59289A89-A857-4079-A95C-32AE2199F82A}"/>
              </a:ext>
            </a:extLst>
          </p:cNvPr>
          <p:cNvGraphicFramePr/>
          <p:nvPr>
            <p:extLst>
              <p:ext uri="{D42A27DB-BD31-4B8C-83A1-F6EECF244321}">
                <p14:modId xmlns:p14="http://schemas.microsoft.com/office/powerpoint/2010/main" val="1333218820"/>
              </p:ext>
            </p:extLst>
          </p:nvPr>
        </p:nvGraphicFramePr>
        <p:xfrm>
          <a:off x="1709530" y="1842912"/>
          <a:ext cx="8213958" cy="42570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7136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1" y="-468192"/>
            <a:ext cx="12191999" cy="6857999"/>
          </a:xfrm>
        </p:spPr>
      </p:pic>
      <p:sp>
        <p:nvSpPr>
          <p:cNvPr id="3" name="شكل بيضاوي 2">
            <a:extLst>
              <a:ext uri="{FF2B5EF4-FFF2-40B4-BE49-F238E27FC236}">
                <a16:creationId xmlns:a16="http://schemas.microsoft.com/office/drawing/2014/main" id="{7CBD6AB9-7088-4EA6-A445-DB7CC35F5938}"/>
              </a:ext>
            </a:extLst>
          </p:cNvPr>
          <p:cNvSpPr/>
          <p:nvPr/>
        </p:nvSpPr>
        <p:spPr>
          <a:xfrm>
            <a:off x="970156" y="921079"/>
            <a:ext cx="10169912" cy="309336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SA" sz="2800" b="1" dirty="0">
                <a:solidFill>
                  <a:schemeClr val="tx1"/>
                </a:solidFill>
                <a:latin typeface="Traditional Arabic" panose="02020603050405020304" pitchFamily="18" charset="-78"/>
                <a:cs typeface="Traditional Arabic" panose="02020603050405020304" pitchFamily="18" charset="-78"/>
              </a:rPr>
              <a:t>التعلم المدمج</a:t>
            </a:r>
          </a:p>
          <a:p>
            <a:pPr algn="ctr"/>
            <a:r>
              <a:rPr lang="ar-SA" sz="2000" dirty="0">
                <a:solidFill>
                  <a:schemeClr val="tx1"/>
                </a:solidFill>
                <a:latin typeface="Traditional Arabic" panose="02020603050405020304" pitchFamily="18" charset="-78"/>
                <a:cs typeface="Traditional Arabic" panose="02020603050405020304" pitchFamily="18" charset="-78"/>
              </a:rPr>
              <a:t> نمط جديد من أنماط التعليم التي يمتزج فيها التعليم الصفي التقليدي مع التعليم الإلكتروني في إطار واحد، حيث توظف أدوات التعليم الإلكتروني، ويلتقي المعلم مع تلاميذه وجها لوجه في الوقت ذاته في معظم الأحيان وفق متطلبات الموقف التعليمي بهدف تحقيق وتحسين الأهداف التعليمية.</a:t>
            </a:r>
          </a:p>
        </p:txBody>
      </p:sp>
      <p:pic>
        <p:nvPicPr>
          <p:cNvPr id="4" name="صورة 3">
            <a:extLst>
              <a:ext uri="{FF2B5EF4-FFF2-40B4-BE49-F238E27FC236}">
                <a16:creationId xmlns:a16="http://schemas.microsoft.com/office/drawing/2014/main" id="{57F87F16-E6AF-499B-9FDF-7321091917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29" y="3113207"/>
            <a:ext cx="5166847" cy="2290503"/>
          </a:xfrm>
          <a:prstGeom prst="ellipse">
            <a:avLst/>
          </a:prstGeom>
          <a:ln>
            <a:noFill/>
          </a:ln>
          <a:effectLst>
            <a:softEdge rad="112500"/>
          </a:effectLst>
        </p:spPr>
      </p:pic>
    </p:spTree>
    <p:extLst>
      <p:ext uri="{BB962C8B-B14F-4D97-AF65-F5344CB8AC3E}">
        <p14:creationId xmlns:p14="http://schemas.microsoft.com/office/powerpoint/2010/main" val="663377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620" y="1"/>
            <a:ext cx="12191999" cy="6857999"/>
          </a:xfrm>
        </p:spPr>
      </p:pic>
      <p:graphicFrame>
        <p:nvGraphicFramePr>
          <p:cNvPr id="7" name="جدول 6">
            <a:extLst>
              <a:ext uri="{FF2B5EF4-FFF2-40B4-BE49-F238E27FC236}">
                <a16:creationId xmlns:a16="http://schemas.microsoft.com/office/drawing/2014/main" id="{2C83C8E7-966B-419D-B388-8EAA70188994}"/>
              </a:ext>
            </a:extLst>
          </p:cNvPr>
          <p:cNvGraphicFramePr>
            <a:graphicFrameLocks noGrp="1"/>
          </p:cNvGraphicFramePr>
          <p:nvPr>
            <p:extLst>
              <p:ext uri="{D42A27DB-BD31-4B8C-83A1-F6EECF244321}">
                <p14:modId xmlns:p14="http://schemas.microsoft.com/office/powerpoint/2010/main" val="1314586352"/>
              </p:ext>
            </p:extLst>
          </p:nvPr>
        </p:nvGraphicFramePr>
        <p:xfrm>
          <a:off x="2032000" y="2091266"/>
          <a:ext cx="8126761" cy="4485132"/>
        </p:xfrm>
        <a:graphic>
          <a:graphicData uri="http://schemas.openxmlformats.org/drawingml/2006/table">
            <a:tbl>
              <a:tblPr rtl="1" firstRow="1" bandRow="1">
                <a:tableStyleId>{00A15C55-8517-42AA-B614-E9B94910E393}</a:tableStyleId>
              </a:tblPr>
              <a:tblGrid>
                <a:gridCol w="4062761">
                  <a:extLst>
                    <a:ext uri="{9D8B030D-6E8A-4147-A177-3AD203B41FA5}">
                      <a16:colId xmlns:a16="http://schemas.microsoft.com/office/drawing/2014/main" val="1843704738"/>
                    </a:ext>
                  </a:extLst>
                </a:gridCol>
                <a:gridCol w="4064000">
                  <a:extLst>
                    <a:ext uri="{9D8B030D-6E8A-4147-A177-3AD203B41FA5}">
                      <a16:colId xmlns:a16="http://schemas.microsoft.com/office/drawing/2014/main" val="2833690183"/>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2400" b="1" u="none" dirty="0">
                          <a:solidFill>
                            <a:schemeClr val="tx1"/>
                          </a:solidFill>
                          <a:latin typeface="Traditional Arabic" panose="02020603050405020304" pitchFamily="18" charset="-78"/>
                          <a:cs typeface="Traditional Arabic" panose="02020603050405020304" pitchFamily="18" charset="-78"/>
                        </a:rPr>
                        <a:t>مميزات التعليم المدمج </a:t>
                      </a:r>
                    </a:p>
                    <a:p>
                      <a:pPr rtl="1"/>
                      <a:endParaRPr lang="ar-SA"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2400" b="1" u="none" kern="1200" dirty="0">
                          <a:solidFill>
                            <a:schemeClr val="tx1"/>
                          </a:solidFill>
                          <a:latin typeface="Traditional Arabic" panose="02020603050405020304" pitchFamily="18" charset="-78"/>
                          <a:ea typeface="+mn-ea"/>
                          <a:cs typeface="Traditional Arabic" panose="02020603050405020304" pitchFamily="18" charset="-78"/>
                        </a:rPr>
                        <a:t>متطلبات التعليم المدمج </a:t>
                      </a:r>
                    </a:p>
                    <a:p>
                      <a:pPr rtl="1"/>
                      <a:endParaRPr lang="ar-SA" dirty="0"/>
                    </a:p>
                  </a:txBody>
                  <a:tcPr/>
                </a:tc>
                <a:extLst>
                  <a:ext uri="{0D108BD9-81ED-4DB2-BD59-A6C34878D82A}">
                    <a16:rowId xmlns:a16="http://schemas.microsoft.com/office/drawing/2014/main" val="117470261"/>
                  </a:ext>
                </a:extLst>
              </a:tr>
              <a:tr h="370840">
                <a:tc>
                  <a:txBody>
                    <a:bodyPr/>
                    <a:lstStyle/>
                    <a:p>
                      <a:pPr marL="285750" lvl="0" indent="-285750" rtl="1">
                        <a:buFont typeface="Arial" panose="020B0604020202020204" pitchFamily="34" charset="0"/>
                        <a:buChar char="•"/>
                      </a:pPr>
                      <a:r>
                        <a:rPr lang="ar-SA" sz="1800" kern="1200" dirty="0">
                          <a:solidFill>
                            <a:schemeClr val="tx1"/>
                          </a:solidFill>
                          <a:latin typeface="Traditional Arabic" panose="02020603050405020304" pitchFamily="18" charset="-78"/>
                          <a:cs typeface="Traditional Arabic" panose="02020603050405020304" pitchFamily="18" charset="-78"/>
                        </a:rPr>
                        <a:t>الجمع بين مزايا التعلم الالكتروني والتعلم التقليدي </a:t>
                      </a:r>
                      <a:endParaRPr lang="ar-SA" sz="1800" kern="1200" dirty="0">
                        <a:latin typeface="Traditional Arabic" panose="02020603050405020304" pitchFamily="18" charset="-78"/>
                        <a:cs typeface="Traditional Arabic" panose="02020603050405020304" pitchFamily="18" charset="-78"/>
                      </a:endParaRPr>
                    </a:p>
                    <a:p>
                      <a:pPr marL="285750" lvl="0" indent="-285750" rtl="1">
                        <a:buFont typeface="Arial" panose="020B0604020202020204" pitchFamily="34" charset="0"/>
                        <a:buChar char="•"/>
                      </a:pPr>
                      <a:r>
                        <a:rPr lang="ar-SA" sz="1800" kern="1200" dirty="0">
                          <a:solidFill>
                            <a:prstClr val="black"/>
                          </a:solidFill>
                          <a:latin typeface="Traditional Arabic" panose="02020603050405020304" pitchFamily="18" charset="-78"/>
                          <a:ea typeface="+mn-ea"/>
                          <a:cs typeface="Traditional Arabic" panose="02020603050405020304" pitchFamily="18" charset="-78"/>
                        </a:rPr>
                        <a:t>تدريب الطلاب على استخدام تكنولوجيا التعلم الالكتروني اثناء التعلم </a:t>
                      </a:r>
                    </a:p>
                    <a:p>
                      <a:pPr marL="285750" lvl="0" indent="-285750" rtl="1">
                        <a:buFont typeface="Arial" panose="020B0604020202020204" pitchFamily="34" charset="0"/>
                        <a:buChar char="•"/>
                      </a:pPr>
                      <a:r>
                        <a:rPr lang="ar-SA" sz="1800" kern="1200" dirty="0">
                          <a:solidFill>
                            <a:prstClr val="black"/>
                          </a:solidFill>
                          <a:latin typeface="Traditional Arabic" panose="02020603050405020304" pitchFamily="18" charset="-78"/>
                          <a:ea typeface="+mn-ea"/>
                          <a:cs typeface="Traditional Arabic" panose="02020603050405020304" pitchFamily="18" charset="-78"/>
                        </a:rPr>
                        <a:t>تدعيم طرق التدريس التقليدية التي </a:t>
                      </a:r>
                      <a:r>
                        <a:rPr lang="ar-SA" sz="1800" kern="1200" dirty="0" err="1">
                          <a:solidFill>
                            <a:prstClr val="black"/>
                          </a:solidFill>
                          <a:latin typeface="Traditional Arabic" panose="02020603050405020304" pitchFamily="18" charset="-78"/>
                          <a:ea typeface="+mn-ea"/>
                          <a:cs typeface="Traditional Arabic" panose="02020603050405020304" pitchFamily="18" charset="-78"/>
                        </a:rPr>
                        <a:t>يستخدمعا</a:t>
                      </a:r>
                      <a:r>
                        <a:rPr lang="ar-SA" sz="1800" kern="1200" dirty="0">
                          <a:solidFill>
                            <a:prstClr val="black"/>
                          </a:solidFill>
                          <a:latin typeface="Traditional Arabic" panose="02020603050405020304" pitchFamily="18" charset="-78"/>
                          <a:ea typeface="+mn-ea"/>
                          <a:cs typeface="Traditional Arabic" panose="02020603050405020304" pitchFamily="18" charset="-78"/>
                        </a:rPr>
                        <a:t> </a:t>
                      </a:r>
                      <a:r>
                        <a:rPr lang="ar-SA" sz="1800" kern="1200" dirty="0" err="1">
                          <a:solidFill>
                            <a:prstClr val="black"/>
                          </a:solidFill>
                          <a:latin typeface="Traditional Arabic" panose="02020603050405020304" pitchFamily="18" charset="-78"/>
                          <a:ea typeface="+mn-ea"/>
                          <a:cs typeface="Traditional Arabic" panose="02020603050405020304" pitchFamily="18" charset="-78"/>
                        </a:rPr>
                        <a:t>اعظاء</a:t>
                      </a:r>
                      <a:r>
                        <a:rPr lang="ar-SA" sz="1800" kern="1200" dirty="0">
                          <a:solidFill>
                            <a:prstClr val="black"/>
                          </a:solidFill>
                          <a:latin typeface="Traditional Arabic" panose="02020603050405020304" pitchFamily="18" charset="-78"/>
                          <a:ea typeface="+mn-ea"/>
                          <a:cs typeface="Traditional Arabic" panose="02020603050405020304" pitchFamily="18" charset="-78"/>
                        </a:rPr>
                        <a:t> هيئة التدريس بالوسائط </a:t>
                      </a:r>
                      <a:r>
                        <a:rPr lang="ar-SA" sz="1800" kern="1200" dirty="0" err="1">
                          <a:solidFill>
                            <a:prstClr val="black"/>
                          </a:solidFill>
                          <a:latin typeface="Traditional Arabic" panose="02020603050405020304" pitchFamily="18" charset="-78"/>
                          <a:ea typeface="+mn-ea"/>
                          <a:cs typeface="Traditional Arabic" panose="02020603050405020304" pitchFamily="18" charset="-78"/>
                        </a:rPr>
                        <a:t>التكنولوجيه</a:t>
                      </a:r>
                      <a:r>
                        <a:rPr lang="ar-SA" sz="1800" kern="1200" dirty="0">
                          <a:solidFill>
                            <a:prstClr val="black"/>
                          </a:solidFill>
                          <a:latin typeface="Traditional Arabic" panose="02020603050405020304" pitchFamily="18" charset="-78"/>
                          <a:ea typeface="+mn-ea"/>
                          <a:cs typeface="Traditional Arabic" panose="02020603050405020304" pitchFamily="18" charset="-78"/>
                        </a:rPr>
                        <a:t> المختلفة </a:t>
                      </a:r>
                    </a:p>
                    <a:p>
                      <a:pPr marL="285750" lvl="0" indent="-285750" rtl="1">
                        <a:buFont typeface="Arial" panose="020B0604020202020204" pitchFamily="34" charset="0"/>
                        <a:buChar char="•"/>
                      </a:pPr>
                      <a:r>
                        <a:rPr lang="ar-SA" sz="1800" kern="1200" dirty="0">
                          <a:solidFill>
                            <a:prstClr val="black"/>
                          </a:solidFill>
                          <a:latin typeface="Traditional Arabic" panose="02020603050405020304" pitchFamily="18" charset="-78"/>
                          <a:ea typeface="+mn-ea"/>
                          <a:cs typeface="Traditional Arabic" panose="02020603050405020304" pitchFamily="18" charset="-78"/>
                        </a:rPr>
                        <a:t>توفير الإمكانات المادية </a:t>
                      </a:r>
                      <a:r>
                        <a:rPr lang="ar-SA" sz="1800" kern="1200" dirty="0" err="1">
                          <a:solidFill>
                            <a:prstClr val="black"/>
                          </a:solidFill>
                          <a:latin typeface="Traditional Arabic" panose="02020603050405020304" pitchFamily="18" charset="-78"/>
                          <a:ea typeface="+mn-ea"/>
                          <a:cs typeface="Traditional Arabic" panose="02020603050405020304" pitchFamily="18" charset="-78"/>
                        </a:rPr>
                        <a:t>المكتاحه</a:t>
                      </a:r>
                      <a:r>
                        <a:rPr lang="ar-SA" sz="1800" kern="1200" dirty="0">
                          <a:solidFill>
                            <a:prstClr val="black"/>
                          </a:solidFill>
                          <a:latin typeface="Traditional Arabic" panose="02020603050405020304" pitchFamily="18" charset="-78"/>
                          <a:ea typeface="+mn-ea"/>
                          <a:cs typeface="Traditional Arabic" panose="02020603050405020304" pitchFamily="18" charset="-78"/>
                        </a:rPr>
                        <a:t> للتعليم من قاعات تدريسية وأجهزة </a:t>
                      </a:r>
                    </a:p>
                    <a:p>
                      <a:pPr marL="285750" lvl="0" indent="-285750" rtl="1">
                        <a:buFont typeface="Arial" panose="020B0604020202020204" pitchFamily="34" charset="0"/>
                        <a:buChar char="•"/>
                      </a:pPr>
                      <a:r>
                        <a:rPr lang="ar-SA" sz="1800" kern="1200" dirty="0">
                          <a:solidFill>
                            <a:prstClr val="black"/>
                          </a:solidFill>
                          <a:latin typeface="Traditional Arabic" panose="02020603050405020304" pitchFamily="18" charset="-78"/>
                          <a:ea typeface="+mn-ea"/>
                          <a:cs typeface="Traditional Arabic" panose="02020603050405020304" pitchFamily="18" charset="-78"/>
                        </a:rPr>
                        <a:t>تحقيق نسب استيعاب اعلى من التعليم التقليدي حيث يقلل </a:t>
                      </a:r>
                      <a:r>
                        <a:rPr lang="ar-SA" sz="1800" kern="1200" dirty="0" err="1">
                          <a:solidFill>
                            <a:prstClr val="black"/>
                          </a:solidFill>
                          <a:latin typeface="Traditional Arabic" panose="02020603050405020304" pitchFamily="18" charset="-78"/>
                          <a:ea typeface="+mn-ea"/>
                          <a:cs typeface="Traditional Arabic" panose="02020603050405020304" pitchFamily="18" charset="-78"/>
                        </a:rPr>
                        <a:t>منفترة</a:t>
                      </a:r>
                      <a:r>
                        <a:rPr lang="ar-SA" sz="1800" kern="1200" dirty="0">
                          <a:solidFill>
                            <a:prstClr val="black"/>
                          </a:solidFill>
                          <a:latin typeface="Traditional Arabic" panose="02020603050405020304" pitchFamily="18" charset="-78"/>
                          <a:ea typeface="+mn-ea"/>
                          <a:cs typeface="Traditional Arabic" panose="02020603050405020304" pitchFamily="18" charset="-78"/>
                        </a:rPr>
                        <a:t> تواجد الطلاب في القاعات مما يتيحها لطلاب اخرين </a:t>
                      </a:r>
                    </a:p>
                    <a:p>
                      <a:pPr marL="285750" lvl="0" indent="-285750" rtl="1">
                        <a:buFont typeface="Arial" panose="020B0604020202020204" pitchFamily="34" charset="0"/>
                        <a:buChar char="•"/>
                      </a:pPr>
                      <a:r>
                        <a:rPr lang="ar-SA" sz="1800" kern="1200" dirty="0">
                          <a:solidFill>
                            <a:prstClr val="black"/>
                          </a:solidFill>
                          <a:latin typeface="Traditional Arabic" panose="02020603050405020304" pitchFamily="18" charset="-78"/>
                          <a:ea typeface="+mn-ea"/>
                          <a:cs typeface="Traditional Arabic" panose="02020603050405020304" pitchFamily="18" charset="-78"/>
                        </a:rPr>
                        <a:t>سهولة التواصل بين الطالب والمعلم وبين الطلاب بعضه البعض </a:t>
                      </a:r>
                    </a:p>
                    <a:p>
                      <a:pPr marL="0" lvl="0" indent="0" rtl="1">
                        <a:buFont typeface="Arial" panose="020B0604020202020204" pitchFamily="34" charset="0"/>
                        <a:buNone/>
                      </a:pPr>
                      <a:endParaRPr lang="ar-SA" sz="1800" kern="1200" dirty="0">
                        <a:solidFill>
                          <a:prstClr val="black"/>
                        </a:solidFill>
                        <a:latin typeface="Traditional Arabic" panose="02020603050405020304" pitchFamily="18" charset="-78"/>
                        <a:ea typeface="+mn-ea"/>
                        <a:cs typeface="Traditional Arabic" panose="02020603050405020304" pitchFamily="18" charset="-78"/>
                      </a:endParaRPr>
                    </a:p>
                    <a:p>
                      <a:pPr rtl="1"/>
                      <a:endParaRPr lang="ar-SA" dirty="0"/>
                    </a:p>
                  </a:txBody>
                  <a:tcPr/>
                </a:tc>
                <a:tc>
                  <a:txBody>
                    <a:bodyPr/>
                    <a:lstStyle/>
                    <a:p>
                      <a:pPr marL="285750" lvl="0" indent="-285750" algn="r" defTabSz="2044700" rtl="1">
                        <a:lnSpc>
                          <a:spcPct val="90000"/>
                        </a:lnSpc>
                        <a:spcBef>
                          <a:spcPct val="0"/>
                        </a:spcBef>
                        <a:spcAft>
                          <a:spcPct val="15000"/>
                        </a:spcAft>
                      </a:pPr>
                      <a:r>
                        <a:rPr lang="ar-SA" sz="1800" u="sng" kern="1200" dirty="0">
                          <a:solidFill>
                            <a:prstClr val="black"/>
                          </a:solidFill>
                          <a:latin typeface="Traditional Arabic" panose="02020603050405020304" pitchFamily="18" charset="-78"/>
                          <a:ea typeface="+mn-ea"/>
                          <a:cs typeface="Traditional Arabic" panose="02020603050405020304" pitchFamily="18" charset="-78"/>
                        </a:rPr>
                        <a:t>1-المتطلبات التقنية: </a:t>
                      </a:r>
                      <a:r>
                        <a:rPr lang="ar-SA" sz="1800" kern="1200" dirty="0">
                          <a:solidFill>
                            <a:prstClr val="black"/>
                          </a:solidFill>
                          <a:latin typeface="Traditional Arabic" panose="02020603050405020304" pitchFamily="18" charset="-78"/>
                          <a:ea typeface="+mn-ea"/>
                          <a:cs typeface="Traditional Arabic" panose="02020603050405020304" pitchFamily="18" charset="-78"/>
                        </a:rPr>
                        <a:t>مقرر إلكتروني، ونظام لإدارة التعلم ونظام لإدارة المحتوي، وبرامج تقييم إلكترونية، والأجهزة والبرمجيات، </a:t>
                      </a:r>
                      <a:br>
                        <a:rPr lang="ar-SA" sz="1800" kern="1200" dirty="0">
                          <a:solidFill>
                            <a:prstClr val="black"/>
                          </a:solidFill>
                          <a:latin typeface="Traditional Arabic" panose="02020603050405020304" pitchFamily="18" charset="-78"/>
                          <a:ea typeface="+mn-ea"/>
                          <a:cs typeface="Traditional Arabic" panose="02020603050405020304" pitchFamily="18" charset="-78"/>
                        </a:rPr>
                      </a:br>
                      <a:r>
                        <a:rPr lang="ar-SA" sz="1800" kern="1200" dirty="0">
                          <a:solidFill>
                            <a:prstClr val="black"/>
                          </a:solidFill>
                          <a:latin typeface="Traditional Arabic" panose="02020603050405020304" pitchFamily="18" charset="-78"/>
                          <a:ea typeface="+mn-ea"/>
                          <a:cs typeface="Traditional Arabic" panose="02020603050405020304" pitchFamily="18" charset="-78"/>
                        </a:rPr>
                        <a:t>2-</a:t>
                      </a:r>
                      <a:r>
                        <a:rPr lang="ar-SA" sz="1800" u="sng" kern="1200" dirty="0">
                          <a:solidFill>
                            <a:prstClr val="black"/>
                          </a:solidFill>
                          <a:latin typeface="Traditional Arabic" panose="02020603050405020304" pitchFamily="18" charset="-78"/>
                          <a:ea typeface="+mn-ea"/>
                          <a:cs typeface="Traditional Arabic" panose="02020603050405020304" pitchFamily="18" charset="-78"/>
                        </a:rPr>
                        <a:t>المتطلبات البشرية : </a:t>
                      </a:r>
                      <a:r>
                        <a:rPr lang="ar-SA" sz="1800" kern="1200" dirty="0">
                          <a:solidFill>
                            <a:prstClr val="black"/>
                          </a:solidFill>
                          <a:latin typeface="Traditional Arabic" panose="02020603050405020304" pitchFamily="18" charset="-78"/>
                          <a:ea typeface="+mn-ea"/>
                          <a:cs typeface="Traditional Arabic" panose="02020603050405020304" pitchFamily="18" charset="-78"/>
                        </a:rPr>
                        <a:t>هي متطلبات تتعلق بالمعلم والطالب</a:t>
                      </a:r>
                    </a:p>
                    <a:p>
                      <a:pPr marL="285750" lvl="0" indent="-285750" algn="r" defTabSz="2044700" rtl="1">
                        <a:lnSpc>
                          <a:spcPct val="90000"/>
                        </a:lnSpc>
                        <a:spcBef>
                          <a:spcPct val="0"/>
                        </a:spcBef>
                        <a:spcAft>
                          <a:spcPct val="15000"/>
                        </a:spcAft>
                      </a:pPr>
                      <a:r>
                        <a:rPr lang="ar-SA" sz="1800" kern="1200" dirty="0">
                          <a:solidFill>
                            <a:prstClr val="black"/>
                          </a:solidFill>
                          <a:latin typeface="Traditional Arabic" panose="02020603050405020304" pitchFamily="18" charset="-78"/>
                          <a:ea typeface="+mn-ea"/>
                          <a:cs typeface="Traditional Arabic" panose="02020603050405020304" pitchFamily="18" charset="-78"/>
                        </a:rPr>
                        <a:t> أما </a:t>
                      </a:r>
                      <a:r>
                        <a:rPr lang="ar-SA" sz="1800" b="1" kern="1200" dirty="0">
                          <a:solidFill>
                            <a:prstClr val="black"/>
                          </a:solidFill>
                          <a:latin typeface="Traditional Arabic" panose="02020603050405020304" pitchFamily="18" charset="-78"/>
                          <a:ea typeface="+mn-ea"/>
                          <a:cs typeface="Traditional Arabic" panose="02020603050405020304" pitchFamily="18" charset="-78"/>
                        </a:rPr>
                        <a:t>ما يخص المعلم، </a:t>
                      </a:r>
                      <a:r>
                        <a:rPr lang="ar-SA" sz="1800" kern="1200" dirty="0">
                          <a:solidFill>
                            <a:prstClr val="black"/>
                          </a:solidFill>
                          <a:latin typeface="Traditional Arabic" panose="02020603050405020304" pitchFamily="18" charset="-78"/>
                          <a:ea typeface="+mn-ea"/>
                          <a:cs typeface="Traditional Arabic" panose="02020603050405020304" pitchFamily="18" charset="-78"/>
                        </a:rPr>
                        <a:t>فيجب أن يكون لديه المقدرة علي التدريس التقليدي مصحوباً بالتطبيق العملي باستخدام الحاسب و تطوير نفسه في استخدام البريد الإلكتروني، والبحث عن المعلومات والمحادثة عبر الشبكة . </a:t>
                      </a:r>
                    </a:p>
                    <a:p>
                      <a:pPr marL="285750" lvl="0" indent="-285750" algn="r" defTabSz="2044700" rtl="1">
                        <a:lnSpc>
                          <a:spcPct val="90000"/>
                        </a:lnSpc>
                        <a:spcBef>
                          <a:spcPct val="0"/>
                        </a:spcBef>
                        <a:spcAft>
                          <a:spcPct val="15000"/>
                        </a:spcAft>
                      </a:pPr>
                      <a:r>
                        <a:rPr lang="ar-SA" sz="1800" kern="1200" dirty="0">
                          <a:solidFill>
                            <a:prstClr val="black"/>
                          </a:solidFill>
                          <a:latin typeface="Traditional Arabic" panose="02020603050405020304" pitchFamily="18" charset="-78"/>
                          <a:ea typeface="+mn-ea"/>
                          <a:cs typeface="Traditional Arabic" panose="02020603050405020304" pitchFamily="18" charset="-78"/>
                        </a:rPr>
                        <a:t>و </a:t>
                      </a:r>
                      <a:r>
                        <a:rPr lang="ar-SA" sz="1800" b="1" kern="1200" dirty="0">
                          <a:solidFill>
                            <a:prstClr val="black"/>
                          </a:solidFill>
                          <a:latin typeface="Traditional Arabic" panose="02020603050405020304" pitchFamily="18" charset="-78"/>
                          <a:ea typeface="+mn-ea"/>
                          <a:cs typeface="Traditional Arabic" panose="02020603050405020304" pitchFamily="18" charset="-78"/>
                        </a:rPr>
                        <a:t>فيما يخص الطالب </a:t>
                      </a:r>
                      <a:r>
                        <a:rPr lang="ar-SA" sz="1800" kern="1200" dirty="0">
                          <a:solidFill>
                            <a:prstClr val="black"/>
                          </a:solidFill>
                          <a:latin typeface="Traditional Arabic" panose="02020603050405020304" pitchFamily="18" charset="-78"/>
                          <a:ea typeface="+mn-ea"/>
                          <a:cs typeface="Traditional Arabic" panose="02020603050405020304" pitchFamily="18" charset="-78"/>
                        </a:rPr>
                        <a:t>لابد أن يشعر بأنه مشارك في العملية التعليمية، وأن مشاركته مهمة في نجاح التعلم، وأن من التعامل بنجاح مع الانترنت بجميع خدماته،</a:t>
                      </a:r>
                    </a:p>
                    <a:p>
                      <a:pPr marL="285750" lvl="0" indent="-285750" algn="r" defTabSz="2044700" rtl="1">
                        <a:lnSpc>
                          <a:spcPct val="90000"/>
                        </a:lnSpc>
                        <a:spcBef>
                          <a:spcPct val="0"/>
                        </a:spcBef>
                        <a:spcAft>
                          <a:spcPct val="15000"/>
                        </a:spcAft>
                      </a:pPr>
                      <a:r>
                        <a:rPr lang="ar-SA" sz="1800" kern="1200" dirty="0">
                          <a:solidFill>
                            <a:prstClr val="black"/>
                          </a:solidFill>
                          <a:latin typeface="Traditional Arabic" panose="02020603050405020304" pitchFamily="18" charset="-78"/>
                          <a:ea typeface="+mn-ea"/>
                          <a:cs typeface="Traditional Arabic" panose="02020603050405020304" pitchFamily="18" charset="-78"/>
                        </a:rPr>
                        <a:t>3-بدء البرنامج بجلسه عامة بين المعلم والمتعلم لتوضيح اهداف البرنامج وخطته  </a:t>
                      </a:r>
                    </a:p>
                    <a:p>
                      <a:pPr marL="285750" lvl="0" indent="-285750" algn="r" defTabSz="2044700" rtl="1">
                        <a:lnSpc>
                          <a:spcPct val="90000"/>
                        </a:lnSpc>
                        <a:spcBef>
                          <a:spcPct val="0"/>
                        </a:spcBef>
                        <a:spcAft>
                          <a:spcPct val="15000"/>
                        </a:spcAft>
                      </a:pPr>
                      <a:r>
                        <a:rPr lang="ar-SA" sz="1800" kern="1200" dirty="0">
                          <a:solidFill>
                            <a:prstClr val="black"/>
                          </a:solidFill>
                          <a:latin typeface="Traditional Arabic" panose="02020603050405020304" pitchFamily="18" charset="-78"/>
                          <a:ea typeface="+mn-ea"/>
                          <a:cs typeface="Traditional Arabic" panose="02020603050405020304" pitchFamily="18" charset="-78"/>
                        </a:rPr>
                        <a:t>4-تنوع مصادر المعلومات لمقابلة الفروق الفردية بين المتعلمين </a:t>
                      </a:r>
                    </a:p>
                    <a:p>
                      <a:pPr marL="285750" lvl="0" indent="-285750" algn="r" defTabSz="2044700" rtl="1">
                        <a:lnSpc>
                          <a:spcPct val="90000"/>
                        </a:lnSpc>
                        <a:spcBef>
                          <a:spcPct val="0"/>
                        </a:spcBef>
                        <a:spcAft>
                          <a:spcPct val="15000"/>
                        </a:spcAft>
                      </a:pPr>
                      <a:endParaRPr lang="ar-SA" dirty="0"/>
                    </a:p>
                  </a:txBody>
                  <a:tcPr/>
                </a:tc>
                <a:extLst>
                  <a:ext uri="{0D108BD9-81ED-4DB2-BD59-A6C34878D82A}">
                    <a16:rowId xmlns:a16="http://schemas.microsoft.com/office/drawing/2014/main" val="529931305"/>
                  </a:ext>
                </a:extLst>
              </a:tr>
            </a:tbl>
          </a:graphicData>
        </a:graphic>
      </p:graphicFrame>
      <p:pic>
        <p:nvPicPr>
          <p:cNvPr id="9" name="صورة 8" descr="صورة تحتوي على إلكترونيات&#10;&#10;وصف منشأ بثقة عالية">
            <a:extLst>
              <a:ext uri="{FF2B5EF4-FFF2-40B4-BE49-F238E27FC236}">
                <a16:creationId xmlns:a16="http://schemas.microsoft.com/office/drawing/2014/main" id="{6F0EE3B3-5685-46C4-8A83-BE333F03A856}"/>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33484" y="162232"/>
            <a:ext cx="7093974" cy="2085278"/>
          </a:xfrm>
          <a:prstGeom prst="ellipse">
            <a:avLst/>
          </a:prstGeom>
          <a:blipFill>
            <a:blip r:embed="rId4">
              <a:duotone>
                <a:schemeClr val="accent4">
                  <a:shade val="45000"/>
                  <a:satMod val="135000"/>
                </a:schemeClr>
                <a:prstClr val="white"/>
              </a:duotone>
            </a:blip>
            <a:tile tx="0" ty="0" sx="100000" sy="100000" flip="none" algn="tl"/>
          </a:blipFill>
          <a:ln>
            <a:noFill/>
          </a:ln>
          <a:effectLst>
            <a:softEdge rad="112500"/>
          </a:effectLst>
        </p:spPr>
      </p:pic>
    </p:spTree>
    <p:extLst>
      <p:ext uri="{BB962C8B-B14F-4D97-AF65-F5344CB8AC3E}">
        <p14:creationId xmlns:p14="http://schemas.microsoft.com/office/powerpoint/2010/main" val="35204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0" y="18288"/>
            <a:ext cx="12191999" cy="6857999"/>
          </a:xfrm>
        </p:spPr>
      </p:pic>
      <p:sp>
        <p:nvSpPr>
          <p:cNvPr id="3" name="شكل بيضاوي 2">
            <a:extLst>
              <a:ext uri="{FF2B5EF4-FFF2-40B4-BE49-F238E27FC236}">
                <a16:creationId xmlns:a16="http://schemas.microsoft.com/office/drawing/2014/main" id="{43A341B6-E020-4BD0-B06C-B4B3FAEABC89}"/>
              </a:ext>
            </a:extLst>
          </p:cNvPr>
          <p:cNvSpPr/>
          <p:nvPr/>
        </p:nvSpPr>
        <p:spPr>
          <a:xfrm>
            <a:off x="1464295" y="825190"/>
            <a:ext cx="9649609" cy="384362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SA" sz="2800" b="1" dirty="0">
                <a:solidFill>
                  <a:schemeClr val="tx1"/>
                </a:solidFill>
                <a:latin typeface="Traditional Arabic" panose="02020603050405020304" pitchFamily="18" charset="-78"/>
                <a:cs typeface="Traditional Arabic" panose="02020603050405020304" pitchFamily="18" charset="-78"/>
              </a:rPr>
              <a:t>التعلم النشط</a:t>
            </a:r>
          </a:p>
          <a:p>
            <a:pPr fontAlgn="base"/>
            <a:r>
              <a:rPr lang="ar-SA" sz="2000" dirty="0">
                <a:solidFill>
                  <a:schemeClr val="tx1"/>
                </a:solidFill>
                <a:latin typeface="Traditional Arabic" panose="02020603050405020304" pitchFamily="18" charset="-78"/>
                <a:cs typeface="Traditional Arabic" panose="02020603050405020304" pitchFamily="18" charset="-78"/>
              </a:rPr>
              <a:t>يتم من خلال العمل والبحث والتجريب واعتماد المتعلم على ذاته في الحصول على المعلومات واكتساب المهارات وتكوين القيم والاتجاهات فهو لا يركز على الحفظ والتلقين وإنما على تنمية التفكير والقدرة على حل المشكلات وعلى العمل الجماعي والتعلم التعاوني ومن هنا فالتركيز في التعلم النشط لا يكون على اكتساب المعلومات وإنما على الطريق والأسلوب الذي يكتسب به التلميذ المعلومات والمهارات والقيم التي يكتسبها ثناء حصوله على المعلومات فهو مجموعه من الأنشطة المختلفة التي تنتج مجموعه من السلوكيات المعتمدة على المشاركة </a:t>
            </a:r>
          </a:p>
          <a:p>
            <a:pPr algn="ctr"/>
            <a:r>
              <a:rPr lang="ar-SA" sz="2800" b="1" dirty="0">
                <a:solidFill>
                  <a:schemeClr val="tx1"/>
                </a:solidFill>
                <a:latin typeface="Traditional Arabic" panose="02020603050405020304" pitchFamily="18" charset="-78"/>
                <a:cs typeface="Traditional Arabic" panose="02020603050405020304" pitchFamily="18" charset="-78"/>
              </a:rPr>
              <a:t> </a:t>
            </a:r>
          </a:p>
          <a:p>
            <a:pPr algn="ctr"/>
            <a:endParaRPr lang="ar-SA" sz="2800" b="1" dirty="0">
              <a:solidFill>
                <a:schemeClr val="tx1"/>
              </a:solidFill>
              <a:latin typeface="Traditional Arabic" panose="02020603050405020304" pitchFamily="18" charset="-78"/>
              <a:cs typeface="Traditional Arabic" panose="02020603050405020304" pitchFamily="18" charset="-78"/>
            </a:endParaRPr>
          </a:p>
        </p:txBody>
      </p:sp>
      <p:pic>
        <p:nvPicPr>
          <p:cNvPr id="4" name="صورة 3">
            <a:extLst>
              <a:ext uri="{FF2B5EF4-FFF2-40B4-BE49-F238E27FC236}">
                <a16:creationId xmlns:a16="http://schemas.microsoft.com/office/drawing/2014/main" id="{717FB78D-B515-4783-B165-469C048C4B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295" y="3612881"/>
            <a:ext cx="4969959" cy="2233900"/>
          </a:xfrm>
          <a:prstGeom prst="ellipse">
            <a:avLst/>
          </a:prstGeom>
          <a:ln>
            <a:noFill/>
          </a:ln>
          <a:effectLst>
            <a:softEdge rad="112500"/>
          </a:effectLst>
        </p:spPr>
      </p:pic>
    </p:spTree>
    <p:extLst>
      <p:ext uri="{BB962C8B-B14F-4D97-AF65-F5344CB8AC3E}">
        <p14:creationId xmlns:p14="http://schemas.microsoft.com/office/powerpoint/2010/main" val="1547448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1" y="1"/>
            <a:ext cx="12191999" cy="6857999"/>
          </a:xfrm>
        </p:spPr>
      </p:pic>
      <p:graphicFrame>
        <p:nvGraphicFramePr>
          <p:cNvPr id="7" name="جدول 6">
            <a:extLst>
              <a:ext uri="{FF2B5EF4-FFF2-40B4-BE49-F238E27FC236}">
                <a16:creationId xmlns:a16="http://schemas.microsoft.com/office/drawing/2014/main" id="{05170020-D459-450C-8642-F8065FC5CD96}"/>
              </a:ext>
            </a:extLst>
          </p:cNvPr>
          <p:cNvGraphicFramePr>
            <a:graphicFrameLocks noGrp="1"/>
          </p:cNvGraphicFramePr>
          <p:nvPr>
            <p:extLst>
              <p:ext uri="{D42A27DB-BD31-4B8C-83A1-F6EECF244321}">
                <p14:modId xmlns:p14="http://schemas.microsoft.com/office/powerpoint/2010/main" val="2582162487"/>
              </p:ext>
            </p:extLst>
          </p:nvPr>
        </p:nvGraphicFramePr>
        <p:xfrm>
          <a:off x="2269246" y="1143000"/>
          <a:ext cx="8115610" cy="4572000"/>
        </p:xfrm>
        <a:graphic>
          <a:graphicData uri="http://schemas.openxmlformats.org/drawingml/2006/table">
            <a:tbl>
              <a:tblPr rtl="1" firstRow="1" bandRow="1">
                <a:tableStyleId>{00A15C55-8517-42AA-B614-E9B94910E393}</a:tableStyleId>
              </a:tblPr>
              <a:tblGrid>
                <a:gridCol w="4051610">
                  <a:extLst>
                    <a:ext uri="{9D8B030D-6E8A-4147-A177-3AD203B41FA5}">
                      <a16:colId xmlns:a16="http://schemas.microsoft.com/office/drawing/2014/main" val="3551981895"/>
                    </a:ext>
                  </a:extLst>
                </a:gridCol>
                <a:gridCol w="4064000">
                  <a:extLst>
                    <a:ext uri="{9D8B030D-6E8A-4147-A177-3AD203B41FA5}">
                      <a16:colId xmlns:a16="http://schemas.microsoft.com/office/drawing/2014/main" val="2024749900"/>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2400" kern="1200" dirty="0">
                          <a:effectLst/>
                        </a:rPr>
                        <a:t>مميزات التعلم النشط</a:t>
                      </a:r>
                      <a:endParaRPr lang="ar-SA" sz="2400" dirty="0"/>
                    </a:p>
                    <a:p>
                      <a:pPr algn="ctr" rtl="1"/>
                      <a:endParaRPr lang="ar-SA" sz="2400"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2400" kern="1200" dirty="0">
                          <a:effectLst/>
                        </a:rPr>
                        <a:t>استراتيجيات التعلم النشط</a:t>
                      </a:r>
                    </a:p>
                    <a:p>
                      <a:pPr algn="ctr" rtl="1"/>
                      <a:endParaRPr lang="ar-SA" sz="2400" dirty="0"/>
                    </a:p>
                  </a:txBody>
                  <a:tcPr/>
                </a:tc>
                <a:extLst>
                  <a:ext uri="{0D108BD9-81ED-4DB2-BD59-A6C34878D82A}">
                    <a16:rowId xmlns:a16="http://schemas.microsoft.com/office/drawing/2014/main" val="4272385636"/>
                  </a:ext>
                </a:extLst>
              </a:tr>
              <a:tr h="370840">
                <a:tc>
                  <a:txBody>
                    <a:bodyPr/>
                    <a:lstStyle/>
                    <a:p>
                      <a:pPr rtl="1"/>
                      <a:r>
                        <a:rPr lang="ar-SA" sz="2400" b="0" i="0" kern="1200" dirty="0">
                          <a:solidFill>
                            <a:schemeClr val="dk1"/>
                          </a:solidFill>
                          <a:effectLst/>
                          <a:latin typeface="Traditional Arabic" panose="02020603050405020304" pitchFamily="18" charset="-78"/>
                          <a:ea typeface="+mn-ea"/>
                          <a:cs typeface="Traditional Arabic" panose="02020603050405020304" pitchFamily="18" charset="-78"/>
                        </a:rPr>
                        <a:t>1-يزيد من اندماج المتعلمين في العمل ويجعل التعلم متعة وبهجة</a:t>
                      </a:r>
                      <a:br>
                        <a:rPr lang="ar-SA" sz="2400" b="0" i="0" kern="1200" dirty="0">
                          <a:solidFill>
                            <a:schemeClr val="dk1"/>
                          </a:solidFill>
                          <a:effectLst/>
                          <a:latin typeface="Traditional Arabic" panose="02020603050405020304" pitchFamily="18" charset="-78"/>
                          <a:ea typeface="+mn-ea"/>
                          <a:cs typeface="Traditional Arabic" panose="02020603050405020304" pitchFamily="18" charset="-78"/>
                        </a:rPr>
                      </a:br>
                      <a:r>
                        <a:rPr lang="ar-SA" sz="2400" b="0" i="0" kern="1200" dirty="0">
                          <a:solidFill>
                            <a:schemeClr val="dk1"/>
                          </a:solidFill>
                          <a:effectLst/>
                          <a:latin typeface="Traditional Arabic" panose="02020603050405020304" pitchFamily="18" charset="-78"/>
                          <a:ea typeface="+mn-ea"/>
                          <a:cs typeface="Traditional Arabic" panose="02020603050405020304" pitchFamily="18" charset="-78"/>
                        </a:rPr>
                        <a:t>2- يحفز المتعلمين على كثرة الإنتاج وتنوعه</a:t>
                      </a:r>
                      <a:br>
                        <a:rPr lang="ar-SA" sz="2400" b="0" i="0" kern="1200" dirty="0">
                          <a:solidFill>
                            <a:schemeClr val="dk1"/>
                          </a:solidFill>
                          <a:effectLst/>
                          <a:latin typeface="Traditional Arabic" panose="02020603050405020304" pitchFamily="18" charset="-78"/>
                          <a:ea typeface="+mn-ea"/>
                          <a:cs typeface="Traditional Arabic" panose="02020603050405020304" pitchFamily="18" charset="-78"/>
                        </a:rPr>
                      </a:br>
                      <a:r>
                        <a:rPr lang="ar-SA" sz="2400" b="0" i="0" kern="1200" dirty="0">
                          <a:solidFill>
                            <a:schemeClr val="dk1"/>
                          </a:solidFill>
                          <a:effectLst/>
                          <a:latin typeface="Traditional Arabic" panose="02020603050405020304" pitchFamily="18" charset="-78"/>
                          <a:ea typeface="+mn-ea"/>
                          <a:cs typeface="Traditional Arabic" panose="02020603050405020304" pitchFamily="18" charset="-78"/>
                        </a:rPr>
                        <a:t>3- ينمي العلاقات الاجتماعية بين التلاميذ وبعضهم البعض وبين المعلم</a:t>
                      </a:r>
                      <a:br>
                        <a:rPr lang="ar-SA" sz="2400" b="0" i="0" kern="1200" dirty="0">
                          <a:solidFill>
                            <a:schemeClr val="dk1"/>
                          </a:solidFill>
                          <a:effectLst/>
                          <a:latin typeface="Traditional Arabic" panose="02020603050405020304" pitchFamily="18" charset="-78"/>
                          <a:ea typeface="+mn-ea"/>
                          <a:cs typeface="Traditional Arabic" panose="02020603050405020304" pitchFamily="18" charset="-78"/>
                        </a:rPr>
                      </a:br>
                      <a:r>
                        <a:rPr lang="ar-SA" sz="2400" b="0" i="0" kern="1200" dirty="0">
                          <a:solidFill>
                            <a:schemeClr val="dk1"/>
                          </a:solidFill>
                          <a:effectLst/>
                          <a:latin typeface="Traditional Arabic" panose="02020603050405020304" pitchFamily="18" charset="-78"/>
                          <a:ea typeface="+mn-ea"/>
                          <a:cs typeface="Traditional Arabic" panose="02020603050405020304" pitchFamily="18" charset="-78"/>
                        </a:rPr>
                        <a:t>4- ينمي القدرة على التفكير والبحث</a:t>
                      </a:r>
                      <a:br>
                        <a:rPr lang="ar-SA" sz="2400" b="0" i="0" kern="1200" dirty="0">
                          <a:solidFill>
                            <a:schemeClr val="dk1"/>
                          </a:solidFill>
                          <a:effectLst/>
                          <a:latin typeface="Traditional Arabic" panose="02020603050405020304" pitchFamily="18" charset="-78"/>
                          <a:ea typeface="+mn-ea"/>
                          <a:cs typeface="Traditional Arabic" panose="02020603050405020304" pitchFamily="18" charset="-78"/>
                        </a:rPr>
                      </a:br>
                      <a:r>
                        <a:rPr lang="ar-SA" sz="2400" b="0" i="0" kern="1200" dirty="0">
                          <a:solidFill>
                            <a:schemeClr val="dk1"/>
                          </a:solidFill>
                          <a:effectLst/>
                          <a:latin typeface="Traditional Arabic" panose="02020603050405020304" pitchFamily="18" charset="-78"/>
                          <a:ea typeface="+mn-ea"/>
                          <a:cs typeface="Traditional Arabic" panose="02020603050405020304" pitchFamily="18" charset="-78"/>
                        </a:rPr>
                        <a:t>5- يعود المتعلمين على إتباع قواعد العمل وينمي لديهم اتجاهات وقيم ايجابية</a:t>
                      </a:r>
                      <a:br>
                        <a:rPr lang="ar-SA" sz="2400" b="0" i="0" kern="1200" dirty="0">
                          <a:solidFill>
                            <a:schemeClr val="dk1"/>
                          </a:solidFill>
                          <a:effectLst/>
                          <a:latin typeface="Traditional Arabic" panose="02020603050405020304" pitchFamily="18" charset="-78"/>
                          <a:ea typeface="+mn-ea"/>
                          <a:cs typeface="Traditional Arabic" panose="02020603050405020304" pitchFamily="18" charset="-78"/>
                        </a:rPr>
                      </a:br>
                      <a:r>
                        <a:rPr lang="ar-SA" sz="2400" b="0" i="0" kern="1200" dirty="0">
                          <a:solidFill>
                            <a:schemeClr val="dk1"/>
                          </a:solidFill>
                          <a:effectLst/>
                          <a:latin typeface="Traditional Arabic" panose="02020603050405020304" pitchFamily="18" charset="-78"/>
                          <a:ea typeface="+mn-ea"/>
                          <a:cs typeface="Traditional Arabic" panose="02020603050405020304" pitchFamily="18" charset="-78"/>
                        </a:rPr>
                        <a:t>6- يساعد في إيجاد تفاعل ايجابي بين المتعلمين</a:t>
                      </a:r>
                      <a:br>
                        <a:rPr lang="ar-SA" sz="2400" b="0" i="0" kern="1200" dirty="0">
                          <a:solidFill>
                            <a:schemeClr val="dk1"/>
                          </a:solidFill>
                          <a:effectLst/>
                          <a:latin typeface="Traditional Arabic" panose="02020603050405020304" pitchFamily="18" charset="-78"/>
                          <a:ea typeface="+mn-ea"/>
                          <a:cs typeface="Traditional Arabic" panose="02020603050405020304" pitchFamily="18" charset="-78"/>
                        </a:rPr>
                      </a:br>
                      <a:r>
                        <a:rPr lang="ar-SA" sz="2400" b="0" i="0" kern="1200" dirty="0">
                          <a:solidFill>
                            <a:schemeClr val="dk1"/>
                          </a:solidFill>
                          <a:effectLst/>
                          <a:latin typeface="Traditional Arabic" panose="02020603050405020304" pitchFamily="18" charset="-78"/>
                          <a:ea typeface="+mn-ea"/>
                          <a:cs typeface="Traditional Arabic" panose="02020603050405020304" pitchFamily="18" charset="-78"/>
                        </a:rPr>
                        <a:t>7- يعزز التنافس الايجابي بين المتعلمين</a:t>
                      </a:r>
                    </a:p>
                  </a:txBody>
                  <a:tcPr/>
                </a:tc>
                <a:tc>
                  <a:txBody>
                    <a:bodyPr/>
                    <a:lstStyle/>
                    <a:p>
                      <a:pPr marL="285750" indent="-285750" algn="ctr" rtl="1">
                        <a:buFont typeface="Arial" panose="020B0604020202020204" pitchFamily="34" charset="0"/>
                        <a:buChar char="•"/>
                      </a:pPr>
                      <a:r>
                        <a:rPr lang="ar-SA" sz="2400" b="1" i="0" kern="1200" dirty="0">
                          <a:solidFill>
                            <a:srgbClr val="FF0000"/>
                          </a:solidFill>
                          <a:effectLst/>
                          <a:latin typeface="Traditional Arabic" panose="02020603050405020304" pitchFamily="18" charset="-78"/>
                          <a:ea typeface="+mn-ea"/>
                          <a:cs typeface="Traditional Arabic" panose="02020603050405020304" pitchFamily="18" charset="-78"/>
                        </a:rPr>
                        <a:t>العصف الذهني</a:t>
                      </a:r>
                    </a:p>
                    <a:p>
                      <a:pPr marL="0" indent="0" algn="ctr" rtl="1">
                        <a:buFont typeface="Arial" panose="020B0604020202020204" pitchFamily="34" charset="0"/>
                        <a:buNone/>
                      </a:pPr>
                      <a:r>
                        <a:rPr lang="ar-SA" sz="2400" b="0" i="0" kern="1200" dirty="0">
                          <a:solidFill>
                            <a:schemeClr val="dk1"/>
                          </a:solidFill>
                          <a:effectLst/>
                          <a:latin typeface="Traditional Arabic" panose="02020603050405020304" pitchFamily="18" charset="-78"/>
                          <a:ea typeface="+mn-ea"/>
                          <a:cs typeface="Traditional Arabic" panose="02020603050405020304" pitchFamily="18" charset="-78"/>
                        </a:rPr>
                        <a:t>(من خلال اثارة أفكار التلاميذ بناء على مخزونهم الفكري )</a:t>
                      </a:r>
                    </a:p>
                    <a:p>
                      <a:pPr marL="285750" indent="-285750" algn="ctr" rtl="1">
                        <a:buFont typeface="Arial" panose="020B0604020202020204" pitchFamily="34" charset="0"/>
                        <a:buChar char="•"/>
                      </a:pPr>
                      <a:r>
                        <a:rPr lang="ar-SA" sz="2400" b="1" i="0" kern="1200" dirty="0">
                          <a:solidFill>
                            <a:srgbClr val="FF0000"/>
                          </a:solidFill>
                          <a:effectLst/>
                          <a:latin typeface="Traditional Arabic" panose="02020603050405020304" pitchFamily="18" charset="-78"/>
                          <a:ea typeface="+mn-ea"/>
                          <a:cs typeface="Traditional Arabic" panose="02020603050405020304" pitchFamily="18" charset="-78"/>
                        </a:rPr>
                        <a:t>الحوار والمناقشة</a:t>
                      </a:r>
                    </a:p>
                    <a:p>
                      <a:pPr marL="0" indent="0" algn="ctr" rtl="1">
                        <a:buFont typeface="Arial" panose="020B0604020202020204" pitchFamily="34" charset="0"/>
                        <a:buNone/>
                      </a:pPr>
                      <a:r>
                        <a:rPr lang="ar-SA" sz="2400" b="0" i="0" kern="1200" dirty="0">
                          <a:solidFill>
                            <a:schemeClr val="dk1"/>
                          </a:solidFill>
                          <a:effectLst/>
                          <a:latin typeface="Traditional Arabic" panose="02020603050405020304" pitchFamily="18" charset="-78"/>
                          <a:ea typeface="+mn-ea"/>
                          <a:cs typeface="Traditional Arabic" panose="02020603050405020304" pitchFamily="18" charset="-78"/>
                        </a:rPr>
                        <a:t>(حوار منظم يقوم على تبادل الأفكار </a:t>
                      </a:r>
                      <a:r>
                        <a:rPr lang="ar-SA" sz="2400" b="0" i="0" kern="1200" dirty="0" err="1">
                          <a:solidFill>
                            <a:schemeClr val="dk1"/>
                          </a:solidFill>
                          <a:effectLst/>
                          <a:latin typeface="Traditional Arabic" panose="02020603050405020304" pitchFamily="18" charset="-78"/>
                          <a:ea typeface="+mn-ea"/>
                          <a:cs typeface="Traditional Arabic" panose="02020603050405020304" pitchFamily="18" charset="-78"/>
                        </a:rPr>
                        <a:t>والاراء</a:t>
                      </a:r>
                      <a:r>
                        <a:rPr lang="ar-SA" sz="2400" b="0" i="0" kern="1200" dirty="0">
                          <a:solidFill>
                            <a:schemeClr val="dk1"/>
                          </a:solidFill>
                          <a:effectLst/>
                          <a:latin typeface="Traditional Arabic" panose="02020603050405020304" pitchFamily="18" charset="-78"/>
                          <a:ea typeface="+mn-ea"/>
                          <a:cs typeface="Traditional Arabic" panose="02020603050405020304" pitchFamily="18" charset="-78"/>
                        </a:rPr>
                        <a:t> والخبرات )</a:t>
                      </a:r>
                    </a:p>
                    <a:p>
                      <a:pPr marL="285750" indent="-285750" algn="ctr" rtl="1">
                        <a:buFont typeface="Arial" panose="020B0604020202020204" pitchFamily="34" charset="0"/>
                        <a:buChar char="•"/>
                      </a:pPr>
                      <a:r>
                        <a:rPr lang="ar-SA" sz="2400" b="1" i="0" kern="1200" dirty="0">
                          <a:solidFill>
                            <a:srgbClr val="FF0000"/>
                          </a:solidFill>
                          <a:effectLst/>
                          <a:latin typeface="Traditional Arabic" panose="02020603050405020304" pitchFamily="18" charset="-78"/>
                          <a:ea typeface="+mn-ea"/>
                          <a:cs typeface="Traditional Arabic" panose="02020603050405020304" pitchFamily="18" charset="-78"/>
                        </a:rPr>
                        <a:t> الاكتشاف</a:t>
                      </a:r>
                    </a:p>
                    <a:p>
                      <a:pPr marL="0" indent="0" algn="ctr" rtl="1">
                        <a:buFont typeface="Arial" panose="020B0604020202020204" pitchFamily="34" charset="0"/>
                        <a:buNone/>
                      </a:pPr>
                      <a:r>
                        <a:rPr lang="ar-SA" sz="2400" b="0" i="0" kern="1200" dirty="0">
                          <a:solidFill>
                            <a:schemeClr val="dk1"/>
                          </a:solidFill>
                          <a:effectLst/>
                          <a:latin typeface="Traditional Arabic" panose="02020603050405020304" pitchFamily="18" charset="-78"/>
                          <a:ea typeface="+mn-ea"/>
                          <a:cs typeface="Traditional Arabic" panose="02020603050405020304" pitchFamily="18" charset="-78"/>
                        </a:rPr>
                        <a:t>(ان يكتشف المتعلم المعلومة بنفسه وذلك من خلال التفكير والعمل بجد واجتهاد )</a:t>
                      </a:r>
                    </a:p>
                  </a:txBody>
                  <a:tcPr/>
                </a:tc>
                <a:extLst>
                  <a:ext uri="{0D108BD9-81ED-4DB2-BD59-A6C34878D82A}">
                    <a16:rowId xmlns:a16="http://schemas.microsoft.com/office/drawing/2014/main" val="1256565252"/>
                  </a:ext>
                </a:extLst>
              </a:tr>
            </a:tbl>
          </a:graphicData>
        </a:graphic>
      </p:graphicFrame>
    </p:spTree>
    <p:extLst>
      <p:ext uri="{BB962C8B-B14F-4D97-AF65-F5344CB8AC3E}">
        <p14:creationId xmlns:p14="http://schemas.microsoft.com/office/powerpoint/2010/main" val="2889072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0" y="0"/>
            <a:ext cx="12191999" cy="6857999"/>
          </a:xfrm>
        </p:spPr>
      </p:pic>
      <p:sp>
        <p:nvSpPr>
          <p:cNvPr id="3" name="شكل بيضاوي 2">
            <a:extLst>
              <a:ext uri="{FF2B5EF4-FFF2-40B4-BE49-F238E27FC236}">
                <a16:creationId xmlns:a16="http://schemas.microsoft.com/office/drawing/2014/main" id="{43A341B6-E020-4BD0-B06C-B4B3FAEABC89}"/>
              </a:ext>
            </a:extLst>
          </p:cNvPr>
          <p:cNvSpPr/>
          <p:nvPr/>
        </p:nvSpPr>
        <p:spPr>
          <a:xfrm>
            <a:off x="1271194" y="211877"/>
            <a:ext cx="9649609" cy="306365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SA" sz="2800" b="1" dirty="0">
                <a:solidFill>
                  <a:schemeClr val="tx1"/>
                </a:solidFill>
                <a:latin typeface="Traditional Arabic" panose="02020603050405020304" pitchFamily="18" charset="-78"/>
                <a:cs typeface="Traditional Arabic" panose="02020603050405020304" pitchFamily="18" charset="-78"/>
              </a:rPr>
              <a:t>التعلم الجماعي(التعاوني)</a:t>
            </a:r>
          </a:p>
          <a:p>
            <a:pPr fontAlgn="base"/>
            <a:r>
              <a:rPr lang="ar-SA" sz="2000" dirty="0">
                <a:solidFill>
                  <a:schemeClr val="tx1"/>
                </a:solidFill>
                <a:latin typeface="Traditional Arabic" panose="02020603050405020304" pitchFamily="18" charset="-78"/>
                <a:cs typeface="Traditional Arabic" panose="02020603050405020304" pitchFamily="18" charset="-78"/>
              </a:rPr>
              <a:t>تعلم يتم فيه تقسيم المتعلمين  إلى مجموعات صغيرة متجانسة أي تضم مستويات معرفية مختلفة حيث يتراوح عدد أفراد كل مجموعة ما بين 4-6 أفراد ويتعاون متعلمي المجموعة الواحدة في تحقيق هدف أو أهداف مرسومة في إطار اكتساب معرفي أو اجتماعي يعود عليهم جماعة وأفراد بفوائد تعليمية متنوعة أفضل مما يعود عليهم في أثناء تعلمهم الفردي</a:t>
            </a:r>
            <a:r>
              <a:rPr lang="ar-SA" sz="2000" b="1" dirty="0">
                <a:solidFill>
                  <a:schemeClr val="tx1"/>
                </a:solidFill>
                <a:latin typeface="Traditional Arabic" panose="02020603050405020304" pitchFamily="18" charset="-78"/>
                <a:cs typeface="Traditional Arabic" panose="02020603050405020304" pitchFamily="18" charset="-78"/>
              </a:rPr>
              <a:t> .</a:t>
            </a:r>
          </a:p>
          <a:p>
            <a:pPr algn="ctr"/>
            <a:endParaRPr lang="ar-SA" sz="2800" b="1" dirty="0">
              <a:solidFill>
                <a:schemeClr val="tx1"/>
              </a:solidFill>
              <a:latin typeface="Traditional Arabic" panose="02020603050405020304" pitchFamily="18" charset="-78"/>
              <a:cs typeface="Traditional Arabic" panose="02020603050405020304" pitchFamily="18" charset="-78"/>
            </a:endParaRPr>
          </a:p>
        </p:txBody>
      </p:sp>
      <p:sp>
        <p:nvSpPr>
          <p:cNvPr id="9" name="شكل بيضاوي 8">
            <a:extLst>
              <a:ext uri="{FF2B5EF4-FFF2-40B4-BE49-F238E27FC236}">
                <a16:creationId xmlns:a16="http://schemas.microsoft.com/office/drawing/2014/main" id="{7B122232-1D1D-4BEA-81F5-F67FD465FF44}"/>
              </a:ext>
            </a:extLst>
          </p:cNvPr>
          <p:cNvSpPr/>
          <p:nvPr/>
        </p:nvSpPr>
        <p:spPr>
          <a:xfrm>
            <a:off x="1271194" y="3794346"/>
            <a:ext cx="9649609" cy="306365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fontAlgn="base"/>
            <a:r>
              <a:rPr lang="ar-SA" dirty="0">
                <a:solidFill>
                  <a:schemeClr val="tx1"/>
                </a:solidFill>
                <a:latin typeface="Traditional Arabic" panose="02020603050405020304" pitchFamily="18" charset="-78"/>
                <a:cs typeface="Traditional Arabic" panose="02020603050405020304" pitchFamily="18" charset="-78"/>
              </a:rPr>
              <a:t>             </a:t>
            </a:r>
            <a:r>
              <a:rPr lang="ar-SA" b="1" u="sng" dirty="0" err="1">
                <a:solidFill>
                  <a:schemeClr val="tx1"/>
                </a:solidFill>
                <a:latin typeface="Traditional Arabic" panose="02020603050405020304" pitchFamily="18" charset="-78"/>
                <a:cs typeface="Traditional Arabic" panose="02020603050405020304" pitchFamily="18" charset="-78"/>
              </a:rPr>
              <a:t>شروطة</a:t>
            </a:r>
            <a:r>
              <a:rPr lang="ar-SA" b="1" u="sng" dirty="0">
                <a:solidFill>
                  <a:schemeClr val="tx1"/>
                </a:solidFill>
                <a:latin typeface="Traditional Arabic" panose="02020603050405020304" pitchFamily="18" charset="-78"/>
                <a:cs typeface="Traditional Arabic" panose="02020603050405020304" pitchFamily="18" charset="-78"/>
              </a:rPr>
              <a:t>:</a:t>
            </a:r>
          </a:p>
          <a:p>
            <a:pPr marL="285750" indent="-285750" fontAlgn="base">
              <a:buFont typeface="Arial" panose="020B0604020202020204" pitchFamily="34" charset="0"/>
              <a:buChar char="•"/>
            </a:pPr>
            <a:r>
              <a:rPr lang="ar-SA" dirty="0">
                <a:solidFill>
                  <a:schemeClr val="tx1"/>
                </a:solidFill>
                <a:latin typeface="Traditional Arabic" panose="02020603050405020304" pitchFamily="18" charset="-78"/>
                <a:cs typeface="Traditional Arabic" panose="02020603050405020304" pitchFamily="18" charset="-78"/>
              </a:rPr>
              <a:t>ان تكون </a:t>
            </a:r>
            <a:r>
              <a:rPr lang="ar-SA" dirty="0" err="1">
                <a:solidFill>
                  <a:schemeClr val="tx1"/>
                </a:solidFill>
                <a:latin typeface="Traditional Arabic" panose="02020603050405020304" pitchFamily="18" charset="-78"/>
                <a:cs typeface="Traditional Arabic" panose="02020603050405020304" pitchFamily="18" charset="-78"/>
              </a:rPr>
              <a:t>المجموعه</a:t>
            </a:r>
            <a:r>
              <a:rPr lang="ar-SA" dirty="0">
                <a:solidFill>
                  <a:schemeClr val="tx1"/>
                </a:solidFill>
                <a:latin typeface="Traditional Arabic" panose="02020603050405020304" pitchFamily="18" charset="-78"/>
                <a:cs typeface="Traditional Arabic" panose="02020603050405020304" pitchFamily="18" charset="-78"/>
              </a:rPr>
              <a:t> من 4-6 افراد </a:t>
            </a:r>
          </a:p>
          <a:p>
            <a:pPr marL="285750" indent="-285750" fontAlgn="base">
              <a:buFont typeface="Arial" panose="020B0604020202020204" pitchFamily="34" charset="0"/>
              <a:buChar char="•"/>
            </a:pPr>
            <a:r>
              <a:rPr lang="ar-SA" dirty="0" err="1">
                <a:solidFill>
                  <a:schemeClr val="tx1"/>
                </a:solidFill>
                <a:latin typeface="Traditional Arabic" panose="02020603050405020304" pitchFamily="18" charset="-78"/>
                <a:cs typeface="Traditional Arabic" panose="02020603050405020304" pitchFamily="18" charset="-78"/>
              </a:rPr>
              <a:t>لايعتمد</a:t>
            </a:r>
            <a:r>
              <a:rPr lang="ar-SA" dirty="0">
                <a:solidFill>
                  <a:schemeClr val="tx1"/>
                </a:solidFill>
                <a:latin typeface="Traditional Arabic" panose="02020603050405020304" pitchFamily="18" charset="-78"/>
                <a:cs typeface="Traditional Arabic" panose="02020603050405020304" pitchFamily="18" charset="-78"/>
              </a:rPr>
              <a:t> كل من </a:t>
            </a:r>
            <a:r>
              <a:rPr lang="ar-SA" dirty="0" err="1">
                <a:solidFill>
                  <a:schemeClr val="tx1"/>
                </a:solidFill>
                <a:latin typeface="Traditional Arabic" panose="02020603050405020304" pitchFamily="18" charset="-78"/>
                <a:cs typeface="Traditional Arabic" panose="02020603050405020304" pitchFamily="18" charset="-78"/>
              </a:rPr>
              <a:t>الطلبه</a:t>
            </a:r>
            <a:r>
              <a:rPr lang="ar-SA" dirty="0">
                <a:solidFill>
                  <a:schemeClr val="tx1"/>
                </a:solidFill>
                <a:latin typeface="Traditional Arabic" panose="02020603050405020304" pitchFamily="18" charset="-78"/>
                <a:cs typeface="Traditional Arabic" panose="02020603050405020304" pitchFamily="18" charset="-78"/>
              </a:rPr>
              <a:t> على الاخر </a:t>
            </a:r>
            <a:r>
              <a:rPr lang="ar-SA" dirty="0" err="1">
                <a:solidFill>
                  <a:schemeClr val="tx1"/>
                </a:solidFill>
                <a:latin typeface="Traditional Arabic" panose="02020603050405020304" pitchFamily="18" charset="-78"/>
                <a:cs typeface="Traditional Arabic" panose="02020603050405020304" pitchFamily="18" charset="-78"/>
              </a:rPr>
              <a:t>فهذة</a:t>
            </a:r>
            <a:r>
              <a:rPr lang="ar-SA" dirty="0">
                <a:solidFill>
                  <a:schemeClr val="tx1"/>
                </a:solidFill>
                <a:latin typeface="Traditional Arabic" panose="02020603050405020304" pitchFamily="18" charset="-78"/>
                <a:cs typeface="Traditional Arabic" panose="02020603050405020304" pitchFamily="18" charset="-78"/>
              </a:rPr>
              <a:t> </a:t>
            </a:r>
            <a:r>
              <a:rPr lang="ar-SA" dirty="0" err="1">
                <a:solidFill>
                  <a:schemeClr val="tx1"/>
                </a:solidFill>
                <a:latin typeface="Traditional Arabic" panose="02020603050405020304" pitchFamily="18" charset="-78"/>
                <a:cs typeface="Traditional Arabic" panose="02020603050405020304" pitchFamily="18" charset="-78"/>
              </a:rPr>
              <a:t>الطريقه</a:t>
            </a:r>
            <a:r>
              <a:rPr lang="ar-SA" dirty="0">
                <a:solidFill>
                  <a:schemeClr val="tx1"/>
                </a:solidFill>
                <a:latin typeface="Traditional Arabic" panose="02020603050405020304" pitchFamily="18" charset="-78"/>
                <a:cs typeface="Traditional Arabic" panose="02020603050405020304" pitchFamily="18" charset="-78"/>
              </a:rPr>
              <a:t> تقوم على التعاون والعمل الجماعي </a:t>
            </a:r>
          </a:p>
          <a:p>
            <a:pPr marL="285750" indent="-285750" fontAlgn="base">
              <a:buFont typeface="Arial" panose="020B0604020202020204" pitchFamily="34" charset="0"/>
              <a:buChar char="•"/>
            </a:pPr>
            <a:r>
              <a:rPr lang="ar-SA" dirty="0">
                <a:solidFill>
                  <a:schemeClr val="tx1"/>
                </a:solidFill>
                <a:latin typeface="Traditional Arabic" panose="02020603050405020304" pitchFamily="18" charset="-78"/>
                <a:cs typeface="Traditional Arabic" panose="02020603050405020304" pitchFamily="18" charset="-78"/>
              </a:rPr>
              <a:t>ان يكون المعلم هو مرجع الطلاب في كل الوقت وان يسالوه بما </a:t>
            </a:r>
            <a:r>
              <a:rPr lang="ar-SA" dirty="0" err="1">
                <a:solidFill>
                  <a:schemeClr val="tx1"/>
                </a:solidFill>
                <a:latin typeface="Traditional Arabic" panose="02020603050405020304" pitchFamily="18" charset="-78"/>
                <a:cs typeface="Traditional Arabic" panose="02020603050405020304" pitchFamily="18" charset="-78"/>
              </a:rPr>
              <a:t>لايعرفوه</a:t>
            </a:r>
            <a:r>
              <a:rPr lang="ar-SA" dirty="0">
                <a:solidFill>
                  <a:schemeClr val="tx1"/>
                </a:solidFill>
                <a:latin typeface="Traditional Arabic" panose="02020603050405020304" pitchFamily="18" charset="-78"/>
                <a:cs typeface="Traditional Arabic" panose="02020603050405020304" pitchFamily="18" charset="-78"/>
              </a:rPr>
              <a:t> </a:t>
            </a:r>
          </a:p>
          <a:p>
            <a:pPr marL="285750" indent="-285750" fontAlgn="base">
              <a:buFont typeface="Arial" panose="020B0604020202020204" pitchFamily="34" charset="0"/>
              <a:buChar char="•"/>
            </a:pPr>
            <a:r>
              <a:rPr lang="ar-SA" dirty="0">
                <a:solidFill>
                  <a:schemeClr val="tx1"/>
                </a:solidFill>
                <a:latin typeface="Traditional Arabic" panose="02020603050405020304" pitchFamily="18" charset="-78"/>
                <a:cs typeface="Traditional Arabic" panose="02020603050405020304" pitchFamily="18" charset="-78"/>
              </a:rPr>
              <a:t>ان يكون هنالك نقاش مستمر بين الطلاب </a:t>
            </a:r>
          </a:p>
          <a:p>
            <a:pPr marL="285750" indent="-285750" fontAlgn="base">
              <a:buFont typeface="Arial" panose="020B0604020202020204" pitchFamily="34" charset="0"/>
              <a:buChar char="•"/>
            </a:pPr>
            <a:r>
              <a:rPr lang="ar-SA" dirty="0" err="1">
                <a:solidFill>
                  <a:schemeClr val="tx1"/>
                </a:solidFill>
                <a:latin typeface="Traditional Arabic" panose="02020603050405020304" pitchFamily="18" charset="-78"/>
                <a:cs typeface="Traditional Arabic" panose="02020603050405020304" pitchFamily="18" charset="-78"/>
              </a:rPr>
              <a:t>الانظباط</a:t>
            </a:r>
            <a:r>
              <a:rPr lang="ar-SA" dirty="0">
                <a:solidFill>
                  <a:schemeClr val="tx1"/>
                </a:solidFill>
                <a:latin typeface="Traditional Arabic" panose="02020603050405020304" pitchFamily="18" charset="-78"/>
                <a:cs typeface="Traditional Arabic" panose="02020603050405020304" pitchFamily="18" charset="-78"/>
              </a:rPr>
              <a:t> وعدم استغلال الوقت في اللهو </a:t>
            </a:r>
          </a:p>
          <a:p>
            <a:pPr fontAlgn="base"/>
            <a:endParaRPr lang="ar-SA" dirty="0">
              <a:solidFill>
                <a:schemeClr val="tx1"/>
              </a:solidFill>
              <a:latin typeface="Traditional Arabic" panose="02020603050405020304" pitchFamily="18" charset="-78"/>
              <a:cs typeface="Traditional Arabic" panose="02020603050405020304" pitchFamily="18" charset="-78"/>
            </a:endParaRPr>
          </a:p>
        </p:txBody>
      </p:sp>
      <p:pic>
        <p:nvPicPr>
          <p:cNvPr id="6" name="صورة 5">
            <a:extLst>
              <a:ext uri="{FF2B5EF4-FFF2-40B4-BE49-F238E27FC236}">
                <a16:creationId xmlns:a16="http://schemas.microsoft.com/office/drawing/2014/main" id="{079E00A2-987D-45C6-B59E-34A31B7BD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038" y="2452686"/>
            <a:ext cx="4512179" cy="1952625"/>
          </a:xfrm>
          <a:prstGeom prst="ellipse">
            <a:avLst/>
          </a:prstGeom>
          <a:ln>
            <a:noFill/>
          </a:ln>
          <a:effectLst>
            <a:softEdge rad="112500"/>
          </a:effectLst>
        </p:spPr>
      </p:pic>
    </p:spTree>
    <p:extLst>
      <p:ext uri="{BB962C8B-B14F-4D97-AF65-F5344CB8AC3E}">
        <p14:creationId xmlns:p14="http://schemas.microsoft.com/office/powerpoint/2010/main" val="418167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0" y="0"/>
            <a:ext cx="12191999" cy="6857999"/>
          </a:xfrm>
        </p:spPr>
      </p:pic>
      <p:pic>
        <p:nvPicPr>
          <p:cNvPr id="3" name="صورة 2">
            <a:extLst>
              <a:ext uri="{FF2B5EF4-FFF2-40B4-BE49-F238E27FC236}">
                <a16:creationId xmlns:a16="http://schemas.microsoft.com/office/drawing/2014/main" id="{3F47C317-6D82-45C0-9FEA-0619FD08E9B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tretch>
            <a:fillRect/>
          </a:stretch>
        </p:blipFill>
        <p:spPr>
          <a:xfrm>
            <a:off x="215153" y="215154"/>
            <a:ext cx="11779623" cy="6370304"/>
          </a:xfrm>
          <a:prstGeom prst="ellipse">
            <a:avLst/>
          </a:prstGeom>
          <a:solidFill>
            <a:schemeClr val="bg1">
              <a:lumMod val="95000"/>
              <a:alpha val="64000"/>
            </a:schemeClr>
          </a:solid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مربع نص 7">
            <a:extLst>
              <a:ext uri="{FF2B5EF4-FFF2-40B4-BE49-F238E27FC236}">
                <a16:creationId xmlns:a16="http://schemas.microsoft.com/office/drawing/2014/main" id="{3DEC4B29-A1B4-4EE6-AFBC-E18BCE1ABDE6}"/>
              </a:ext>
            </a:extLst>
          </p:cNvPr>
          <p:cNvSpPr txBox="1"/>
          <p:nvPr/>
        </p:nvSpPr>
        <p:spPr>
          <a:xfrm>
            <a:off x="3679113" y="3732904"/>
            <a:ext cx="5228216" cy="1323439"/>
          </a:xfrm>
          <a:prstGeom prst="rect">
            <a:avLst/>
          </a:prstGeom>
          <a:noFill/>
          <a:ln>
            <a:noFill/>
          </a:ln>
          <a:effectLst>
            <a:outerShdw blurRad="152400" dist="317500" dir="5400000" sx="90000" sy="-19000" rotWithShape="0">
              <a:prstClr val="black">
                <a:alpha val="15000"/>
              </a:prstClr>
            </a:outerShdw>
          </a:effectLst>
        </p:spPr>
        <p:style>
          <a:lnRef idx="1">
            <a:schemeClr val="accent4"/>
          </a:lnRef>
          <a:fillRef idx="3">
            <a:schemeClr val="accent4"/>
          </a:fillRef>
          <a:effectRef idx="2">
            <a:schemeClr val="accent4"/>
          </a:effectRef>
          <a:fontRef idx="minor">
            <a:schemeClr val="lt1"/>
          </a:fontRef>
        </p:style>
        <p:txBody>
          <a:bodyPr wrap="square" rtlCol="1">
            <a:spAutoFit/>
          </a:bodyPr>
          <a:lstStyle/>
          <a:p>
            <a:pPr algn="ctr"/>
            <a:r>
              <a:rPr lang="ar-SA" sz="8000" b="1" dirty="0">
                <a:solidFill>
                  <a:schemeClr val="tx1"/>
                </a:solidFill>
                <a:latin typeface="Traditional Arabic" panose="02020603050405020304" pitchFamily="18" charset="-78"/>
                <a:cs typeface="Traditional Arabic" panose="02020603050405020304" pitchFamily="18" charset="-78"/>
              </a:rPr>
              <a:t>أنواع التعلم </a:t>
            </a:r>
          </a:p>
        </p:txBody>
      </p:sp>
    </p:spTree>
    <p:extLst>
      <p:ext uri="{BB962C8B-B14F-4D97-AF65-F5344CB8AC3E}">
        <p14:creationId xmlns:p14="http://schemas.microsoft.com/office/powerpoint/2010/main" val="3818369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0" y="0"/>
            <a:ext cx="12191999" cy="6857999"/>
          </a:xfrm>
        </p:spPr>
      </p:pic>
      <p:pic>
        <p:nvPicPr>
          <p:cNvPr id="3" name="صورة 2">
            <a:extLst>
              <a:ext uri="{FF2B5EF4-FFF2-40B4-BE49-F238E27FC236}">
                <a16:creationId xmlns:a16="http://schemas.microsoft.com/office/drawing/2014/main" id="{ABD6EC50-1385-4127-AF75-2B559F03D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588" y="753035"/>
            <a:ext cx="9950822" cy="5526741"/>
          </a:xfrm>
          <a:prstGeom prst="rect">
            <a:avLst/>
          </a:prstGeom>
          <a:solidFill>
            <a:srgbClr val="FFC000"/>
          </a:solidFill>
        </p:spPr>
      </p:pic>
      <p:sp>
        <p:nvSpPr>
          <p:cNvPr id="4" name="مربع نص 3">
            <a:extLst>
              <a:ext uri="{FF2B5EF4-FFF2-40B4-BE49-F238E27FC236}">
                <a16:creationId xmlns:a16="http://schemas.microsoft.com/office/drawing/2014/main" id="{E2F1AC7A-0874-4635-AC41-6748913A32DF}"/>
              </a:ext>
            </a:extLst>
          </p:cNvPr>
          <p:cNvSpPr txBox="1"/>
          <p:nvPr/>
        </p:nvSpPr>
        <p:spPr>
          <a:xfrm>
            <a:off x="6095999" y="1435704"/>
            <a:ext cx="3913094" cy="830997"/>
          </a:xfrm>
          <a:prstGeom prst="rect">
            <a:avLst/>
          </a:prstGeom>
          <a:noFill/>
        </p:spPr>
        <p:txBody>
          <a:bodyPr wrap="square" rtlCol="1">
            <a:spAutoFit/>
          </a:bodyPr>
          <a:lstStyle/>
          <a:p>
            <a:r>
              <a:rPr lang="ar-SA" sz="4800" b="1" dirty="0">
                <a:solidFill>
                  <a:srgbClr val="FF0000"/>
                </a:solidFill>
                <a:latin typeface="Traditional Arabic" panose="02020603050405020304" pitchFamily="18" charset="-78"/>
                <a:cs typeface="Traditional Arabic" panose="02020603050405020304" pitchFamily="18" charset="-78"/>
              </a:rPr>
              <a:t>فوائد التعلم الجماعي</a:t>
            </a:r>
          </a:p>
        </p:txBody>
      </p:sp>
      <p:sp>
        <p:nvSpPr>
          <p:cNvPr id="6" name="مربع نص 5">
            <a:extLst>
              <a:ext uri="{FF2B5EF4-FFF2-40B4-BE49-F238E27FC236}">
                <a16:creationId xmlns:a16="http://schemas.microsoft.com/office/drawing/2014/main" id="{E533943D-2D07-4383-8056-1B2F41AA1653}"/>
              </a:ext>
            </a:extLst>
          </p:cNvPr>
          <p:cNvSpPr txBox="1"/>
          <p:nvPr/>
        </p:nvSpPr>
        <p:spPr>
          <a:xfrm>
            <a:off x="4002156" y="3106402"/>
            <a:ext cx="4617019" cy="2308324"/>
          </a:xfrm>
          <a:prstGeom prst="rect">
            <a:avLst/>
          </a:prstGeom>
          <a:noFill/>
        </p:spPr>
        <p:txBody>
          <a:bodyPr wrap="square" rtlCol="1">
            <a:spAutoFit/>
          </a:bodyPr>
          <a:lstStyle/>
          <a:p>
            <a:pPr marL="342900" indent="-342900">
              <a:buFont typeface="Arial" panose="020B0604020202020204" pitchFamily="34" charset="0"/>
              <a:buChar char="•"/>
            </a:pPr>
            <a:r>
              <a:rPr lang="ar-SA" sz="2400" b="1" dirty="0">
                <a:latin typeface="Traditional Arabic" panose="02020603050405020304" pitchFamily="18" charset="-78"/>
                <a:cs typeface="Traditional Arabic" panose="02020603050405020304" pitchFamily="18" charset="-78"/>
              </a:rPr>
              <a:t>تخفيف </a:t>
            </a:r>
            <a:r>
              <a:rPr lang="ar-SA" sz="2400" b="1" dirty="0" err="1">
                <a:latin typeface="Traditional Arabic" panose="02020603050405020304" pitchFamily="18" charset="-78"/>
                <a:cs typeface="Traditional Arabic" panose="02020603050405020304" pitchFamily="18" charset="-78"/>
              </a:rPr>
              <a:t>الرهبه</a:t>
            </a:r>
            <a:r>
              <a:rPr lang="ar-SA" sz="2400" b="1" dirty="0">
                <a:latin typeface="Traditional Arabic" panose="02020603050405020304" pitchFamily="18" charset="-78"/>
                <a:cs typeface="Traditional Arabic" panose="02020603050405020304" pitchFamily="18" charset="-78"/>
              </a:rPr>
              <a:t> من الدراسة </a:t>
            </a:r>
          </a:p>
          <a:p>
            <a:pPr marL="342900" indent="-342900">
              <a:buFont typeface="Arial" panose="020B0604020202020204" pitchFamily="34" charset="0"/>
              <a:buChar char="•"/>
            </a:pPr>
            <a:r>
              <a:rPr lang="ar-SA" sz="2400" b="1" dirty="0">
                <a:latin typeface="Traditional Arabic" panose="02020603050405020304" pitchFamily="18" charset="-78"/>
                <a:cs typeface="Traditional Arabic" panose="02020603050405020304" pitchFamily="18" charset="-78"/>
              </a:rPr>
              <a:t>تبادل الأفكار </a:t>
            </a:r>
          </a:p>
          <a:p>
            <a:pPr marL="342900" indent="-342900">
              <a:buFont typeface="Arial" panose="020B0604020202020204" pitchFamily="34" charset="0"/>
              <a:buChar char="•"/>
            </a:pPr>
            <a:r>
              <a:rPr lang="ar-SA" sz="2400" b="1" dirty="0">
                <a:latin typeface="Traditional Arabic" panose="02020603050405020304" pitchFamily="18" charset="-78"/>
                <a:cs typeface="Traditional Arabic" panose="02020603050405020304" pitchFamily="18" charset="-78"/>
              </a:rPr>
              <a:t>تعزيز روح التعاون </a:t>
            </a:r>
          </a:p>
          <a:p>
            <a:pPr marL="342900" indent="-342900">
              <a:buFont typeface="Arial" panose="020B0604020202020204" pitchFamily="34" charset="0"/>
              <a:buChar char="•"/>
            </a:pPr>
            <a:r>
              <a:rPr lang="ar-SA" sz="2400" b="1" dirty="0">
                <a:latin typeface="Traditional Arabic" panose="02020603050405020304" pitchFamily="18" charset="-78"/>
                <a:cs typeface="Traditional Arabic" panose="02020603050405020304" pitchFamily="18" charset="-78"/>
              </a:rPr>
              <a:t>اتاحه </a:t>
            </a:r>
            <a:r>
              <a:rPr lang="ar-SA" sz="2400" b="1" dirty="0" err="1">
                <a:latin typeface="Traditional Arabic" panose="02020603050405020304" pitchFamily="18" charset="-78"/>
                <a:cs typeface="Traditional Arabic" panose="02020603050405020304" pitchFamily="18" charset="-78"/>
              </a:rPr>
              <a:t>الفرصه</a:t>
            </a:r>
            <a:r>
              <a:rPr lang="ar-SA" sz="2400" b="1" dirty="0">
                <a:latin typeface="Traditional Arabic" panose="02020603050405020304" pitchFamily="18" charset="-78"/>
                <a:cs typeface="Traditional Arabic" panose="02020603050405020304" pitchFamily="18" charset="-78"/>
              </a:rPr>
              <a:t> لكل طالب بالنقاش والاستفسار </a:t>
            </a:r>
          </a:p>
          <a:p>
            <a:pPr marL="342900" indent="-342900">
              <a:buFont typeface="Arial" panose="020B0604020202020204" pitchFamily="34" charset="0"/>
              <a:buChar char="•"/>
            </a:pPr>
            <a:r>
              <a:rPr lang="ar-SA" sz="2400" b="1" dirty="0">
                <a:latin typeface="Traditional Arabic" panose="02020603050405020304" pitchFamily="18" charset="-78"/>
                <a:cs typeface="Traditional Arabic" panose="02020603050405020304" pitchFamily="18" charset="-78"/>
              </a:rPr>
              <a:t>من اهم طرق العلاج النفس الجماعي </a:t>
            </a:r>
          </a:p>
          <a:p>
            <a:pPr marL="342900" indent="-342900">
              <a:buFont typeface="Arial" panose="020B0604020202020204" pitchFamily="34" charset="0"/>
              <a:buChar char="•"/>
            </a:pPr>
            <a:endParaRPr lang="ar-SA" sz="2400" b="1" dirty="0">
              <a:latin typeface="Traditional Arabic" panose="02020603050405020304" pitchFamily="18" charset="-78"/>
              <a:cs typeface="Traditional Arabic" panose="02020603050405020304" pitchFamily="18" charset="-78"/>
            </a:endParaRPr>
          </a:p>
        </p:txBody>
      </p:sp>
    </p:spTree>
    <p:extLst>
      <p:ext uri="{BB962C8B-B14F-4D97-AF65-F5344CB8AC3E}">
        <p14:creationId xmlns:p14="http://schemas.microsoft.com/office/powerpoint/2010/main" val="1292943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0" y="0"/>
            <a:ext cx="12191999" cy="6857999"/>
          </a:xfrm>
        </p:spPr>
      </p:pic>
      <p:sp>
        <p:nvSpPr>
          <p:cNvPr id="3" name="شكل بيضاوي 2">
            <a:extLst>
              <a:ext uri="{FF2B5EF4-FFF2-40B4-BE49-F238E27FC236}">
                <a16:creationId xmlns:a16="http://schemas.microsoft.com/office/drawing/2014/main" id="{780470A1-A689-4321-95CC-B24D78E08265}"/>
              </a:ext>
            </a:extLst>
          </p:cNvPr>
          <p:cNvSpPr/>
          <p:nvPr/>
        </p:nvSpPr>
        <p:spPr>
          <a:xfrm>
            <a:off x="2311275" y="2256349"/>
            <a:ext cx="9344722" cy="234529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SA" sz="3600" b="1" dirty="0">
                <a:solidFill>
                  <a:schemeClr val="tx1"/>
                </a:solidFill>
                <a:latin typeface="Traditional Arabic" panose="02020603050405020304" pitchFamily="18" charset="-78"/>
                <a:cs typeface="Traditional Arabic" panose="02020603050405020304" pitchFamily="18" charset="-78"/>
              </a:rPr>
              <a:t>نشاط </a:t>
            </a:r>
          </a:p>
          <a:p>
            <a:pPr algn="ctr"/>
            <a:endParaRPr lang="ar-SA" sz="3600" b="1" dirty="0">
              <a:solidFill>
                <a:schemeClr val="tx1"/>
              </a:solidFill>
              <a:latin typeface="Traditional Arabic" panose="02020603050405020304" pitchFamily="18" charset="-78"/>
              <a:cs typeface="Traditional Arabic" panose="02020603050405020304" pitchFamily="18" charset="-78"/>
            </a:endParaRPr>
          </a:p>
          <a:p>
            <a:pPr algn="ctr"/>
            <a:r>
              <a:rPr lang="ar-SA" sz="3600" b="1" dirty="0">
                <a:solidFill>
                  <a:schemeClr val="tx1"/>
                </a:solidFill>
                <a:latin typeface="Traditional Arabic" panose="02020603050405020304" pitchFamily="18" charset="-78"/>
                <a:cs typeface="Traditional Arabic" panose="02020603050405020304" pitchFamily="18" charset="-78"/>
              </a:rPr>
              <a:t>من أنا .؟</a:t>
            </a:r>
          </a:p>
        </p:txBody>
      </p:sp>
      <p:pic>
        <p:nvPicPr>
          <p:cNvPr id="6" name="صورة 5">
            <a:extLst>
              <a:ext uri="{FF2B5EF4-FFF2-40B4-BE49-F238E27FC236}">
                <a16:creationId xmlns:a16="http://schemas.microsoft.com/office/drawing/2014/main" id="{D99FE574-6F99-49BC-8838-A1B791DBF5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439" y="1455232"/>
            <a:ext cx="2382644" cy="3810000"/>
          </a:xfrm>
          <a:prstGeom prst="ellipse">
            <a:avLst/>
          </a:prstGeom>
          <a:ln>
            <a:noFill/>
          </a:ln>
          <a:effectLst>
            <a:softEdge rad="112500"/>
          </a:effectLst>
        </p:spPr>
      </p:pic>
    </p:spTree>
    <p:extLst>
      <p:ext uri="{BB962C8B-B14F-4D97-AF65-F5344CB8AC3E}">
        <p14:creationId xmlns:p14="http://schemas.microsoft.com/office/powerpoint/2010/main" val="118422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0" y="0"/>
            <a:ext cx="12191999" cy="6857999"/>
          </a:xfrm>
        </p:spPr>
      </p:pic>
      <p:pic>
        <p:nvPicPr>
          <p:cNvPr id="3" name="صورة 2">
            <a:extLst>
              <a:ext uri="{FF2B5EF4-FFF2-40B4-BE49-F238E27FC236}">
                <a16:creationId xmlns:a16="http://schemas.microsoft.com/office/drawing/2014/main" id="{ABD6EC50-1385-4127-AF75-2B559F03D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588" y="753035"/>
            <a:ext cx="9950822" cy="5526741"/>
          </a:xfrm>
          <a:prstGeom prst="rect">
            <a:avLst/>
          </a:prstGeom>
          <a:solidFill>
            <a:srgbClr val="FFC000"/>
          </a:solidFill>
        </p:spPr>
      </p:pic>
      <p:sp>
        <p:nvSpPr>
          <p:cNvPr id="4" name="مربع نص 3">
            <a:extLst>
              <a:ext uri="{FF2B5EF4-FFF2-40B4-BE49-F238E27FC236}">
                <a16:creationId xmlns:a16="http://schemas.microsoft.com/office/drawing/2014/main" id="{E2F1AC7A-0874-4635-AC41-6748913A32DF}"/>
              </a:ext>
            </a:extLst>
          </p:cNvPr>
          <p:cNvSpPr txBox="1"/>
          <p:nvPr/>
        </p:nvSpPr>
        <p:spPr>
          <a:xfrm>
            <a:off x="6095999" y="1435704"/>
            <a:ext cx="3913094" cy="830997"/>
          </a:xfrm>
          <a:prstGeom prst="rect">
            <a:avLst/>
          </a:prstGeom>
          <a:noFill/>
        </p:spPr>
        <p:txBody>
          <a:bodyPr wrap="square" rtlCol="1">
            <a:spAutoFit/>
          </a:bodyPr>
          <a:lstStyle/>
          <a:p>
            <a:r>
              <a:rPr lang="ar-SA" sz="4800" b="1" dirty="0">
                <a:solidFill>
                  <a:srgbClr val="FF0000"/>
                </a:solidFill>
                <a:latin typeface="Traditional Arabic" panose="02020603050405020304" pitchFamily="18" charset="-78"/>
                <a:cs typeface="Traditional Arabic" panose="02020603050405020304" pitchFamily="18" charset="-78"/>
              </a:rPr>
              <a:t>ماذا نتعلم ؟ </a:t>
            </a:r>
          </a:p>
        </p:txBody>
      </p:sp>
      <p:sp>
        <p:nvSpPr>
          <p:cNvPr id="6" name="مربع نص 5">
            <a:extLst>
              <a:ext uri="{FF2B5EF4-FFF2-40B4-BE49-F238E27FC236}">
                <a16:creationId xmlns:a16="http://schemas.microsoft.com/office/drawing/2014/main" id="{E533943D-2D07-4383-8056-1B2F41AA1653}"/>
              </a:ext>
            </a:extLst>
          </p:cNvPr>
          <p:cNvSpPr txBox="1"/>
          <p:nvPr/>
        </p:nvSpPr>
        <p:spPr>
          <a:xfrm>
            <a:off x="4679577" y="2778854"/>
            <a:ext cx="3913094" cy="3046988"/>
          </a:xfrm>
          <a:prstGeom prst="rect">
            <a:avLst/>
          </a:prstGeom>
          <a:noFill/>
        </p:spPr>
        <p:txBody>
          <a:bodyPr wrap="square" rtlCol="1">
            <a:spAutoFit/>
          </a:bodyPr>
          <a:lstStyle/>
          <a:p>
            <a:pPr marL="342900" indent="-342900">
              <a:buFont typeface="Arial" panose="020B0604020202020204" pitchFamily="34" charset="0"/>
              <a:buChar char="•"/>
            </a:pPr>
            <a:r>
              <a:rPr lang="ar-SA" sz="2400" b="1" dirty="0">
                <a:latin typeface="Traditional Arabic" panose="02020603050405020304" pitchFamily="18" charset="-78"/>
                <a:cs typeface="Traditional Arabic" panose="02020603050405020304" pitchFamily="18" charset="-78"/>
              </a:rPr>
              <a:t>التعلم التقليدي </a:t>
            </a:r>
          </a:p>
          <a:p>
            <a:pPr marL="342900" indent="-342900">
              <a:buFont typeface="Arial" panose="020B0604020202020204" pitchFamily="34" charset="0"/>
              <a:buChar char="•"/>
            </a:pPr>
            <a:r>
              <a:rPr lang="ar-SA" sz="2400" b="1" dirty="0">
                <a:latin typeface="Traditional Arabic" panose="02020603050405020304" pitchFamily="18" charset="-78"/>
                <a:cs typeface="Traditional Arabic" panose="02020603050405020304" pitchFamily="18" charset="-78"/>
              </a:rPr>
              <a:t>التعلم الذاتي</a:t>
            </a:r>
          </a:p>
          <a:p>
            <a:pPr marL="342900" indent="-342900">
              <a:buFont typeface="Arial" panose="020B0604020202020204" pitchFamily="34" charset="0"/>
              <a:buChar char="•"/>
            </a:pPr>
            <a:r>
              <a:rPr lang="ar-SA" sz="2400" b="1" dirty="0">
                <a:latin typeface="Traditional Arabic" panose="02020603050405020304" pitchFamily="18" charset="-78"/>
                <a:cs typeface="Traditional Arabic" panose="02020603050405020304" pitchFamily="18" charset="-78"/>
              </a:rPr>
              <a:t>التعلم الالكتروني</a:t>
            </a:r>
          </a:p>
          <a:p>
            <a:pPr marL="342900" indent="-342900">
              <a:buFont typeface="Arial" panose="020B0604020202020204" pitchFamily="34" charset="0"/>
              <a:buChar char="•"/>
            </a:pPr>
            <a:r>
              <a:rPr lang="ar-SA" sz="2400" b="1" dirty="0">
                <a:latin typeface="Traditional Arabic" panose="02020603050405020304" pitchFamily="18" charset="-78"/>
                <a:cs typeface="Traditional Arabic" panose="02020603050405020304" pitchFamily="18" charset="-78"/>
              </a:rPr>
              <a:t>التعلم المدمج</a:t>
            </a:r>
          </a:p>
          <a:p>
            <a:pPr marL="342900" indent="-342900">
              <a:buFont typeface="Arial" panose="020B0604020202020204" pitchFamily="34" charset="0"/>
              <a:buChar char="•"/>
            </a:pPr>
            <a:r>
              <a:rPr lang="ar-SA" sz="2400" b="1" dirty="0">
                <a:latin typeface="Traditional Arabic" panose="02020603050405020304" pitchFamily="18" charset="-78"/>
                <a:cs typeface="Traditional Arabic" panose="02020603050405020304" pitchFamily="18" charset="-78"/>
              </a:rPr>
              <a:t>التعلم النشط</a:t>
            </a:r>
          </a:p>
          <a:p>
            <a:pPr marL="342900" indent="-342900">
              <a:buFont typeface="Arial" panose="020B0604020202020204" pitchFamily="34" charset="0"/>
              <a:buChar char="•"/>
            </a:pPr>
            <a:r>
              <a:rPr lang="ar-SA" sz="2400" b="1" dirty="0">
                <a:latin typeface="Traditional Arabic" panose="02020603050405020304" pitchFamily="18" charset="-78"/>
                <a:cs typeface="Traditional Arabic" panose="02020603050405020304" pitchFamily="18" charset="-78"/>
              </a:rPr>
              <a:t>التعلم الجماعي</a:t>
            </a:r>
          </a:p>
          <a:p>
            <a:pPr marL="342900" indent="-342900">
              <a:buFont typeface="Arial" panose="020B0604020202020204" pitchFamily="34" charset="0"/>
              <a:buChar char="•"/>
            </a:pPr>
            <a:endParaRPr lang="ar-SA" sz="2400" b="1" dirty="0">
              <a:latin typeface="Traditional Arabic" panose="02020603050405020304" pitchFamily="18" charset="-78"/>
              <a:cs typeface="Traditional Arabic" panose="02020603050405020304" pitchFamily="18" charset="-78"/>
            </a:endParaRPr>
          </a:p>
          <a:p>
            <a:pPr marL="342900" indent="-342900">
              <a:buFont typeface="Arial" panose="020B0604020202020204" pitchFamily="34" charset="0"/>
              <a:buChar char="•"/>
            </a:pPr>
            <a:endParaRPr lang="ar-SA" sz="2400" b="1" dirty="0">
              <a:latin typeface="Traditional Arabic" panose="02020603050405020304" pitchFamily="18" charset="-78"/>
              <a:cs typeface="Traditional Arabic" panose="02020603050405020304" pitchFamily="18" charset="-78"/>
            </a:endParaRPr>
          </a:p>
        </p:txBody>
      </p:sp>
    </p:spTree>
    <p:extLst>
      <p:ext uri="{BB962C8B-B14F-4D97-AF65-F5344CB8AC3E}">
        <p14:creationId xmlns:p14="http://schemas.microsoft.com/office/powerpoint/2010/main" val="8291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0" y="0"/>
            <a:ext cx="12191999" cy="6857999"/>
          </a:xfrm>
        </p:spPr>
      </p:pic>
      <p:sp>
        <p:nvSpPr>
          <p:cNvPr id="3" name="شكل بيضاوي 2">
            <a:extLst>
              <a:ext uri="{FF2B5EF4-FFF2-40B4-BE49-F238E27FC236}">
                <a16:creationId xmlns:a16="http://schemas.microsoft.com/office/drawing/2014/main" id="{43A341B6-E020-4BD0-B06C-B4B3FAEABC89}"/>
              </a:ext>
            </a:extLst>
          </p:cNvPr>
          <p:cNvSpPr/>
          <p:nvPr/>
        </p:nvSpPr>
        <p:spPr>
          <a:xfrm>
            <a:off x="688487" y="231289"/>
            <a:ext cx="11166439" cy="63954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 name="مربع نص 7">
            <a:extLst>
              <a:ext uri="{FF2B5EF4-FFF2-40B4-BE49-F238E27FC236}">
                <a16:creationId xmlns:a16="http://schemas.microsoft.com/office/drawing/2014/main" id="{34132353-E84E-4376-A888-7D0A09CA10FD}"/>
              </a:ext>
            </a:extLst>
          </p:cNvPr>
          <p:cNvSpPr txBox="1"/>
          <p:nvPr/>
        </p:nvSpPr>
        <p:spPr>
          <a:xfrm>
            <a:off x="8986221" y="3306184"/>
            <a:ext cx="473337" cy="427616"/>
          </a:xfrm>
          <a:prstGeom prst="rect">
            <a:avLst/>
          </a:prstGeom>
          <a:noFill/>
        </p:spPr>
        <p:txBody>
          <a:bodyPr wrap="square" rtlCol="1">
            <a:spAutoFit/>
          </a:bodyPr>
          <a:lstStyle/>
          <a:p>
            <a:endParaRPr lang="ar-SA" dirty="0"/>
          </a:p>
        </p:txBody>
      </p:sp>
      <p:pic>
        <p:nvPicPr>
          <p:cNvPr id="22" name="صورة 21" descr="صورة تحتوي على سلسلة&#10;&#10;وصف منشأ بثقة عالية">
            <a:extLst>
              <a:ext uri="{FF2B5EF4-FFF2-40B4-BE49-F238E27FC236}">
                <a16:creationId xmlns:a16="http://schemas.microsoft.com/office/drawing/2014/main" id="{6D15D33E-1140-4C4E-B93A-CD8C9005D124}"/>
              </a:ext>
            </a:extLst>
          </p:cNvPr>
          <p:cNvPicPr>
            <a:picLocks noChangeAspect="1"/>
          </p:cNvPicPr>
          <p:nvPr/>
        </p:nvPicPr>
        <p:blipFill rotWithShape="1">
          <a:blip r:embed="rId3">
            <a:extLst>
              <a:ext uri="{28A0092B-C50C-407E-A947-70E740481C1C}">
                <a14:useLocalDpi xmlns:a14="http://schemas.microsoft.com/office/drawing/2010/main" val="0"/>
              </a:ext>
            </a:extLst>
          </a:blip>
          <a:srcRect b="802"/>
          <a:stretch/>
        </p:blipFill>
        <p:spPr>
          <a:xfrm>
            <a:off x="2732442" y="1695447"/>
            <a:ext cx="7415603" cy="3467105"/>
          </a:xfrm>
          <a:prstGeom prst="rect">
            <a:avLst/>
          </a:prstGeom>
        </p:spPr>
      </p:pic>
      <p:sp>
        <p:nvSpPr>
          <p:cNvPr id="19" name="مربع نص 18">
            <a:extLst>
              <a:ext uri="{FF2B5EF4-FFF2-40B4-BE49-F238E27FC236}">
                <a16:creationId xmlns:a16="http://schemas.microsoft.com/office/drawing/2014/main" id="{001C575F-64D2-4E19-8286-5EAC264170B8}"/>
              </a:ext>
            </a:extLst>
          </p:cNvPr>
          <p:cNvSpPr txBox="1"/>
          <p:nvPr/>
        </p:nvSpPr>
        <p:spPr>
          <a:xfrm>
            <a:off x="1656677" y="3519992"/>
            <a:ext cx="5228216" cy="1015663"/>
          </a:xfrm>
          <a:prstGeom prst="rect">
            <a:avLst/>
          </a:prstGeom>
          <a:noFill/>
          <a:ln>
            <a:noFill/>
          </a:ln>
          <a:effectLst>
            <a:outerShdw blurRad="152400" dist="317500" dir="5400000" sx="90000" sy="-19000" rotWithShape="0">
              <a:prstClr val="black">
                <a:alpha val="15000"/>
              </a:prstClr>
            </a:outerShdw>
          </a:effectLst>
        </p:spPr>
        <p:style>
          <a:lnRef idx="1">
            <a:schemeClr val="accent4"/>
          </a:lnRef>
          <a:fillRef idx="3">
            <a:schemeClr val="accent4"/>
          </a:fillRef>
          <a:effectRef idx="2">
            <a:schemeClr val="accent4"/>
          </a:effectRef>
          <a:fontRef idx="minor">
            <a:schemeClr val="lt1"/>
          </a:fontRef>
        </p:style>
        <p:txBody>
          <a:bodyPr wrap="square" rtlCol="1">
            <a:spAutoFit/>
          </a:bodyPr>
          <a:lstStyle/>
          <a:p>
            <a:pPr algn="ctr"/>
            <a:r>
              <a:rPr lang="ar-SA" sz="6000" b="1" dirty="0">
                <a:solidFill>
                  <a:schemeClr val="tx1"/>
                </a:solidFill>
                <a:latin typeface="Traditional Arabic" panose="02020603050405020304" pitchFamily="18" charset="-78"/>
                <a:cs typeface="Traditional Arabic" panose="02020603050405020304" pitchFamily="18" charset="-78"/>
              </a:rPr>
              <a:t>أنواع التعلم </a:t>
            </a:r>
          </a:p>
        </p:txBody>
      </p:sp>
      <p:sp>
        <p:nvSpPr>
          <p:cNvPr id="23" name="مربع نص 22">
            <a:extLst>
              <a:ext uri="{FF2B5EF4-FFF2-40B4-BE49-F238E27FC236}">
                <a16:creationId xmlns:a16="http://schemas.microsoft.com/office/drawing/2014/main" id="{33589EFE-33C6-4D55-9F81-8F7F33FC9F03}"/>
              </a:ext>
            </a:extLst>
          </p:cNvPr>
          <p:cNvSpPr txBox="1"/>
          <p:nvPr/>
        </p:nvSpPr>
        <p:spPr>
          <a:xfrm>
            <a:off x="9143998" y="1936372"/>
            <a:ext cx="839096" cy="369332"/>
          </a:xfrm>
          <a:prstGeom prst="rect">
            <a:avLst/>
          </a:prstGeom>
          <a:noFill/>
        </p:spPr>
        <p:txBody>
          <a:bodyPr wrap="square" rtlCol="1">
            <a:spAutoFit/>
          </a:bodyPr>
          <a:lstStyle/>
          <a:p>
            <a:r>
              <a:rPr lang="ar-SA" dirty="0"/>
              <a:t>المدمج </a:t>
            </a:r>
          </a:p>
        </p:txBody>
      </p:sp>
      <p:sp>
        <p:nvSpPr>
          <p:cNvPr id="24" name="مربع نص 23">
            <a:extLst>
              <a:ext uri="{FF2B5EF4-FFF2-40B4-BE49-F238E27FC236}">
                <a16:creationId xmlns:a16="http://schemas.microsoft.com/office/drawing/2014/main" id="{E613ECF1-C6AC-490B-A0F0-ACD8B874654D}"/>
              </a:ext>
            </a:extLst>
          </p:cNvPr>
          <p:cNvSpPr txBox="1"/>
          <p:nvPr/>
        </p:nvSpPr>
        <p:spPr>
          <a:xfrm>
            <a:off x="8616877" y="2345162"/>
            <a:ext cx="839096" cy="369332"/>
          </a:xfrm>
          <a:prstGeom prst="rect">
            <a:avLst/>
          </a:prstGeom>
          <a:noFill/>
        </p:spPr>
        <p:txBody>
          <a:bodyPr wrap="square" rtlCol="1">
            <a:spAutoFit/>
          </a:bodyPr>
          <a:lstStyle/>
          <a:p>
            <a:r>
              <a:rPr lang="ar-SA" dirty="0"/>
              <a:t>الذاتي</a:t>
            </a:r>
          </a:p>
        </p:txBody>
      </p:sp>
      <p:sp>
        <p:nvSpPr>
          <p:cNvPr id="25" name="مربع نص 24">
            <a:extLst>
              <a:ext uri="{FF2B5EF4-FFF2-40B4-BE49-F238E27FC236}">
                <a16:creationId xmlns:a16="http://schemas.microsoft.com/office/drawing/2014/main" id="{52CE6D5E-0218-44D4-9324-68CC930C8E24}"/>
              </a:ext>
            </a:extLst>
          </p:cNvPr>
          <p:cNvSpPr txBox="1"/>
          <p:nvPr/>
        </p:nvSpPr>
        <p:spPr>
          <a:xfrm>
            <a:off x="7325955" y="3076684"/>
            <a:ext cx="796065" cy="369332"/>
          </a:xfrm>
          <a:prstGeom prst="rect">
            <a:avLst/>
          </a:prstGeom>
          <a:noFill/>
        </p:spPr>
        <p:txBody>
          <a:bodyPr wrap="square" rtlCol="1">
            <a:spAutoFit/>
          </a:bodyPr>
          <a:lstStyle/>
          <a:p>
            <a:r>
              <a:rPr lang="ar-SA" dirty="0"/>
              <a:t>التقليدي</a:t>
            </a:r>
          </a:p>
        </p:txBody>
      </p:sp>
      <p:sp>
        <p:nvSpPr>
          <p:cNvPr id="26" name="مربع نص 25">
            <a:extLst>
              <a:ext uri="{FF2B5EF4-FFF2-40B4-BE49-F238E27FC236}">
                <a16:creationId xmlns:a16="http://schemas.microsoft.com/office/drawing/2014/main" id="{595D1162-8B40-47CF-8787-3682495B5ACD}"/>
              </a:ext>
            </a:extLst>
          </p:cNvPr>
          <p:cNvSpPr txBox="1"/>
          <p:nvPr/>
        </p:nvSpPr>
        <p:spPr>
          <a:xfrm>
            <a:off x="6096000" y="3476960"/>
            <a:ext cx="681318" cy="369332"/>
          </a:xfrm>
          <a:prstGeom prst="rect">
            <a:avLst/>
          </a:prstGeom>
          <a:noFill/>
        </p:spPr>
        <p:txBody>
          <a:bodyPr wrap="square" rtlCol="1">
            <a:spAutoFit/>
          </a:bodyPr>
          <a:lstStyle/>
          <a:p>
            <a:r>
              <a:rPr lang="ar-SA" dirty="0"/>
              <a:t>النشط</a:t>
            </a:r>
          </a:p>
        </p:txBody>
      </p:sp>
      <p:sp>
        <p:nvSpPr>
          <p:cNvPr id="27" name="مربع نص 26">
            <a:extLst>
              <a:ext uri="{FF2B5EF4-FFF2-40B4-BE49-F238E27FC236}">
                <a16:creationId xmlns:a16="http://schemas.microsoft.com/office/drawing/2014/main" id="{EB7D3137-FD4B-453F-A9C0-1442398826FD}"/>
              </a:ext>
            </a:extLst>
          </p:cNvPr>
          <p:cNvSpPr txBox="1"/>
          <p:nvPr/>
        </p:nvSpPr>
        <p:spPr>
          <a:xfrm>
            <a:off x="6863377" y="4007038"/>
            <a:ext cx="1237127" cy="369332"/>
          </a:xfrm>
          <a:prstGeom prst="rect">
            <a:avLst/>
          </a:prstGeom>
          <a:noFill/>
        </p:spPr>
        <p:txBody>
          <a:bodyPr wrap="square" rtlCol="1">
            <a:spAutoFit/>
          </a:bodyPr>
          <a:lstStyle/>
          <a:p>
            <a:r>
              <a:rPr lang="ar-SA" dirty="0"/>
              <a:t>الجماعي</a:t>
            </a:r>
          </a:p>
        </p:txBody>
      </p:sp>
      <p:sp>
        <p:nvSpPr>
          <p:cNvPr id="28" name="مربع نص 27">
            <a:extLst>
              <a:ext uri="{FF2B5EF4-FFF2-40B4-BE49-F238E27FC236}">
                <a16:creationId xmlns:a16="http://schemas.microsoft.com/office/drawing/2014/main" id="{B35A3419-0892-44BE-A4EC-DB815B754EE4}"/>
              </a:ext>
            </a:extLst>
          </p:cNvPr>
          <p:cNvSpPr txBox="1"/>
          <p:nvPr/>
        </p:nvSpPr>
        <p:spPr>
          <a:xfrm>
            <a:off x="5680042" y="2302130"/>
            <a:ext cx="1463039" cy="369332"/>
          </a:xfrm>
          <a:prstGeom prst="rect">
            <a:avLst/>
          </a:prstGeom>
          <a:noFill/>
        </p:spPr>
        <p:txBody>
          <a:bodyPr wrap="square" rtlCol="1">
            <a:spAutoFit/>
          </a:bodyPr>
          <a:lstStyle/>
          <a:p>
            <a:r>
              <a:rPr lang="ar-SA" dirty="0"/>
              <a:t>الالكتروني</a:t>
            </a:r>
          </a:p>
        </p:txBody>
      </p:sp>
    </p:spTree>
    <p:extLst>
      <p:ext uri="{BB962C8B-B14F-4D97-AF65-F5344CB8AC3E}">
        <p14:creationId xmlns:p14="http://schemas.microsoft.com/office/powerpoint/2010/main" val="79128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0" y="0"/>
            <a:ext cx="12191999" cy="6857999"/>
          </a:xfrm>
          <a:solidFill>
            <a:schemeClr val="bg2">
              <a:lumMod val="75000"/>
            </a:schemeClr>
          </a:solidFill>
        </p:spPr>
      </p:pic>
      <p:sp>
        <p:nvSpPr>
          <p:cNvPr id="2" name="شكل بيضاوي 1">
            <a:extLst>
              <a:ext uri="{FF2B5EF4-FFF2-40B4-BE49-F238E27FC236}">
                <a16:creationId xmlns:a16="http://schemas.microsoft.com/office/drawing/2014/main" id="{A56056BB-80EC-4F04-A3F7-808682B7D47E}"/>
              </a:ext>
            </a:extLst>
          </p:cNvPr>
          <p:cNvSpPr/>
          <p:nvPr/>
        </p:nvSpPr>
        <p:spPr>
          <a:xfrm>
            <a:off x="1713045" y="812202"/>
            <a:ext cx="9649609" cy="466881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SA" sz="2800" b="1" dirty="0">
                <a:solidFill>
                  <a:schemeClr val="tx1"/>
                </a:solidFill>
                <a:latin typeface="Traditional Arabic" panose="02020603050405020304" pitchFamily="18" charset="-78"/>
                <a:cs typeface="Traditional Arabic" panose="02020603050405020304" pitchFamily="18" charset="-78"/>
              </a:rPr>
              <a:t>التعلم التقليدي : </a:t>
            </a:r>
          </a:p>
          <a:p>
            <a:pPr algn="ctr"/>
            <a:r>
              <a:rPr lang="ar-SA" sz="2000" b="1" dirty="0">
                <a:solidFill>
                  <a:schemeClr val="tx1"/>
                </a:solidFill>
                <a:latin typeface="Traditional Arabic" panose="02020603050405020304" pitchFamily="18" charset="-78"/>
                <a:cs typeface="Traditional Arabic" panose="02020603050405020304" pitchFamily="18" charset="-78"/>
              </a:rPr>
              <a:t> يعتمد على ” الثقافة التقليدية ” والتي تركز على إنتاج المعرفة وهو استخدام الطرق التقليدية والوسائل التعليمية القديمة القائمة علي تلقين المناهج والمحتوي للطلاب واستخدام الوسائل التعليمية القديمة مثل السبورة والأقلام والكتاب المدرسي ويكتفي المعلم بعرض ما عنده من معلومات بغض النظر عن المستوى العقلي أو العمري أو الكفاءة ، ويعتمد على ثلاثة ركائز أساسية هي المعلم والمتعلم والمعلومة. فيكون المعلم هو أساس عملية التعلم، فنرى الطالب سلبياً يعتمد على تلقي المعلومات من المعلم دون أي جهد في الاستقصاء أو البحث لأنه يتعلم بأسلوب المحاضرة والإلقاء، وهو ما يعرف بـ ” التعليم بالتلقين”.</a:t>
            </a:r>
          </a:p>
        </p:txBody>
      </p:sp>
      <p:pic>
        <p:nvPicPr>
          <p:cNvPr id="4" name="صورة 3">
            <a:extLst>
              <a:ext uri="{FF2B5EF4-FFF2-40B4-BE49-F238E27FC236}">
                <a16:creationId xmlns:a16="http://schemas.microsoft.com/office/drawing/2014/main" id="{F215B1E3-9339-4D32-9C3B-88EC8A1F2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346" y="4569423"/>
            <a:ext cx="3105150" cy="1476375"/>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301364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0" y="0"/>
            <a:ext cx="12191999" cy="6857999"/>
          </a:xfrm>
          <a:solidFill>
            <a:schemeClr val="bg2">
              <a:lumMod val="75000"/>
            </a:schemeClr>
          </a:solidFill>
        </p:spPr>
      </p:pic>
      <p:pic>
        <p:nvPicPr>
          <p:cNvPr id="4" name="صورة 3">
            <a:extLst>
              <a:ext uri="{FF2B5EF4-FFF2-40B4-BE49-F238E27FC236}">
                <a16:creationId xmlns:a16="http://schemas.microsoft.com/office/drawing/2014/main" id="{F215B1E3-9339-4D32-9C3B-88EC8A1F2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520" y="4285789"/>
            <a:ext cx="4298238" cy="2043641"/>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aphicFrame>
        <p:nvGraphicFramePr>
          <p:cNvPr id="3" name="رسم تخطيطي 2">
            <a:extLst>
              <a:ext uri="{FF2B5EF4-FFF2-40B4-BE49-F238E27FC236}">
                <a16:creationId xmlns:a16="http://schemas.microsoft.com/office/drawing/2014/main" id="{02D1F376-B5CD-4290-97A2-8952F6533AA5}"/>
              </a:ext>
            </a:extLst>
          </p:cNvPr>
          <p:cNvGraphicFramePr/>
          <p:nvPr>
            <p:extLst>
              <p:ext uri="{D42A27DB-BD31-4B8C-83A1-F6EECF244321}">
                <p14:modId xmlns:p14="http://schemas.microsoft.com/office/powerpoint/2010/main" val="2782007084"/>
              </p:ext>
            </p:extLst>
          </p:nvPr>
        </p:nvGraphicFramePr>
        <p:xfrm>
          <a:off x="5258099" y="1917630"/>
          <a:ext cx="5998814" cy="33899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مربع نص 5">
            <a:extLst>
              <a:ext uri="{FF2B5EF4-FFF2-40B4-BE49-F238E27FC236}">
                <a16:creationId xmlns:a16="http://schemas.microsoft.com/office/drawing/2014/main" id="{CD62FB98-3587-426A-BD40-0413D7F4EABC}"/>
              </a:ext>
            </a:extLst>
          </p:cNvPr>
          <p:cNvSpPr txBox="1"/>
          <p:nvPr/>
        </p:nvSpPr>
        <p:spPr>
          <a:xfrm>
            <a:off x="5976733" y="1027170"/>
            <a:ext cx="3670852" cy="523220"/>
          </a:xfrm>
          <a:prstGeom prst="rect">
            <a:avLst/>
          </a:prstGeom>
          <a:noFill/>
        </p:spPr>
        <p:txBody>
          <a:bodyPr wrap="square" rtlCol="0">
            <a:spAutoFit/>
          </a:bodyPr>
          <a:lstStyle/>
          <a:p>
            <a:r>
              <a:rPr lang="ar-SA" sz="2800" u="sng" dirty="0">
                <a:solidFill>
                  <a:srgbClr val="FF0000"/>
                </a:solidFill>
              </a:rPr>
              <a:t>سمات التعليم التقليدي </a:t>
            </a:r>
            <a:endParaRPr lang="en-US" sz="2800" u="sng" dirty="0">
              <a:solidFill>
                <a:srgbClr val="FF0000"/>
              </a:solidFill>
            </a:endParaRPr>
          </a:p>
        </p:txBody>
      </p:sp>
    </p:spTree>
    <p:extLst>
      <p:ext uri="{BB962C8B-B14F-4D97-AF65-F5344CB8AC3E}">
        <p14:creationId xmlns:p14="http://schemas.microsoft.com/office/powerpoint/2010/main" val="388347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0" y="0"/>
            <a:ext cx="12191999" cy="6857999"/>
          </a:xfrm>
        </p:spPr>
      </p:pic>
      <p:graphicFrame>
        <p:nvGraphicFramePr>
          <p:cNvPr id="7" name="رسم تخطيطي 6">
            <a:extLst>
              <a:ext uri="{FF2B5EF4-FFF2-40B4-BE49-F238E27FC236}">
                <a16:creationId xmlns:a16="http://schemas.microsoft.com/office/drawing/2014/main" id="{372510A0-0D66-40FD-ACD9-C3C9E0E1661B}"/>
              </a:ext>
            </a:extLst>
          </p:cNvPr>
          <p:cNvGraphicFramePr/>
          <p:nvPr>
            <p:extLst>
              <p:ext uri="{D42A27DB-BD31-4B8C-83A1-F6EECF244321}">
                <p14:modId xmlns:p14="http://schemas.microsoft.com/office/powerpoint/2010/main" val="3877015804"/>
              </p:ext>
            </p:extLst>
          </p:nvPr>
        </p:nvGraphicFramePr>
        <p:xfrm>
          <a:off x="643053" y="909236"/>
          <a:ext cx="1090589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مربع نص 1">
            <a:extLst>
              <a:ext uri="{FF2B5EF4-FFF2-40B4-BE49-F238E27FC236}">
                <a16:creationId xmlns:a16="http://schemas.microsoft.com/office/drawing/2014/main" id="{C12A7C02-726E-45E1-8598-F589C64FE1B4}"/>
              </a:ext>
            </a:extLst>
          </p:cNvPr>
          <p:cNvSpPr txBox="1"/>
          <p:nvPr/>
        </p:nvSpPr>
        <p:spPr>
          <a:xfrm>
            <a:off x="5007315" y="268487"/>
            <a:ext cx="1798890" cy="523220"/>
          </a:xfrm>
          <a:prstGeom prst="rect">
            <a:avLst/>
          </a:prstGeom>
          <a:noFill/>
        </p:spPr>
        <p:txBody>
          <a:bodyPr wrap="none" rtlCol="0">
            <a:spAutoFit/>
          </a:bodyPr>
          <a:lstStyle/>
          <a:p>
            <a:pPr algn="ctr"/>
            <a:r>
              <a:rPr lang="ar-SA" sz="2800" u="sng" dirty="0">
                <a:solidFill>
                  <a:srgbClr val="FF0000"/>
                </a:solidFill>
              </a:rPr>
              <a:t>التعلم التقليدي </a:t>
            </a:r>
            <a:endParaRPr lang="en-US" sz="2800" u="sng" dirty="0">
              <a:solidFill>
                <a:srgbClr val="FF0000"/>
              </a:solidFill>
            </a:endParaRPr>
          </a:p>
        </p:txBody>
      </p:sp>
    </p:spTree>
    <p:extLst>
      <p:ext uri="{BB962C8B-B14F-4D97-AF65-F5344CB8AC3E}">
        <p14:creationId xmlns:p14="http://schemas.microsoft.com/office/powerpoint/2010/main" val="2061842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0" y="0"/>
            <a:ext cx="12191999" cy="6857999"/>
          </a:xfrm>
        </p:spPr>
      </p:pic>
      <p:sp>
        <p:nvSpPr>
          <p:cNvPr id="3" name="شكل بيضاوي 2">
            <a:extLst>
              <a:ext uri="{FF2B5EF4-FFF2-40B4-BE49-F238E27FC236}">
                <a16:creationId xmlns:a16="http://schemas.microsoft.com/office/drawing/2014/main" id="{F3045B9F-32C0-4C07-9143-3CEE1C145B48}"/>
              </a:ext>
            </a:extLst>
          </p:cNvPr>
          <p:cNvSpPr/>
          <p:nvPr/>
        </p:nvSpPr>
        <p:spPr>
          <a:xfrm>
            <a:off x="1531169" y="162036"/>
            <a:ext cx="9649609" cy="3484806"/>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SA" sz="2800" b="1" dirty="0">
                <a:solidFill>
                  <a:schemeClr val="tx1"/>
                </a:solidFill>
                <a:latin typeface="Traditional Arabic" panose="02020603050405020304" pitchFamily="18" charset="-78"/>
                <a:cs typeface="Traditional Arabic" panose="02020603050405020304" pitchFamily="18" charset="-78"/>
              </a:rPr>
              <a:t>التعلم الذاتي </a:t>
            </a:r>
          </a:p>
          <a:p>
            <a:r>
              <a:rPr lang="ar-SA" sz="2000" dirty="0">
                <a:solidFill>
                  <a:schemeClr val="tx1"/>
                </a:solidFill>
                <a:latin typeface="Traditional Arabic" panose="02020603050405020304" pitchFamily="18" charset="-78"/>
                <a:cs typeface="Traditional Arabic" panose="02020603050405020304" pitchFamily="18" charset="-78"/>
              </a:rPr>
              <a:t>العملية التي يقوم فيها المتعلمون بتعليم أنفسهم مستخدمين التعليم المبرمج أو أي مواد أخرى أو مصادر تعليم ذاتية لتحقق أهداف واضحة دون مساعدة مباشرة من المعلم .</a:t>
            </a:r>
          </a:p>
        </p:txBody>
      </p:sp>
      <p:sp>
        <p:nvSpPr>
          <p:cNvPr id="7" name="شكل بيضاوي 6">
            <a:extLst>
              <a:ext uri="{FF2B5EF4-FFF2-40B4-BE49-F238E27FC236}">
                <a16:creationId xmlns:a16="http://schemas.microsoft.com/office/drawing/2014/main" id="{B0A85268-C246-48FF-987F-8CFA5E314373}"/>
              </a:ext>
            </a:extLst>
          </p:cNvPr>
          <p:cNvSpPr/>
          <p:nvPr/>
        </p:nvSpPr>
        <p:spPr>
          <a:xfrm>
            <a:off x="5947577" y="2645930"/>
            <a:ext cx="6017107" cy="260649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ar-SA" sz="2000" b="1" dirty="0">
                <a:solidFill>
                  <a:schemeClr val="tx1"/>
                </a:solidFill>
                <a:latin typeface="Traditional Arabic" panose="02020603050405020304" pitchFamily="18" charset="-78"/>
                <a:cs typeface="Traditional Arabic" panose="02020603050405020304" pitchFamily="18" charset="-78"/>
              </a:rPr>
              <a:t>من خصائص التعلم الذاتي : </a:t>
            </a:r>
          </a:p>
          <a:p>
            <a:pPr marL="285750" indent="-285750">
              <a:buFont typeface="Arial" panose="020B0604020202020204" pitchFamily="34" charset="0"/>
              <a:buChar char="•"/>
            </a:pPr>
            <a:r>
              <a:rPr lang="ar-SA" dirty="0">
                <a:solidFill>
                  <a:schemeClr val="tx1"/>
                </a:solidFill>
                <a:latin typeface="Traditional Arabic" panose="02020603050405020304" pitchFamily="18" charset="-78"/>
                <a:cs typeface="Traditional Arabic" panose="02020603050405020304" pitchFamily="18" charset="-78"/>
              </a:rPr>
              <a:t>مراعاة الفروق الفردية </a:t>
            </a:r>
          </a:p>
          <a:p>
            <a:pPr marL="285750" indent="-285750">
              <a:buFont typeface="Arial" panose="020B0604020202020204" pitchFamily="34" charset="0"/>
              <a:buChar char="•"/>
            </a:pPr>
            <a:r>
              <a:rPr lang="ar-SA" dirty="0">
                <a:solidFill>
                  <a:schemeClr val="tx1"/>
                </a:solidFill>
                <a:latin typeface="Traditional Arabic" panose="02020603050405020304" pitchFamily="18" charset="-78"/>
                <a:cs typeface="Traditional Arabic" panose="02020603050405020304" pitchFamily="18" charset="-78"/>
              </a:rPr>
              <a:t>توفير حق التعلم لكل فرد في المجتمع </a:t>
            </a:r>
          </a:p>
          <a:p>
            <a:pPr marL="285750" indent="-285750">
              <a:buFont typeface="Arial" panose="020B0604020202020204" pitchFamily="34" charset="0"/>
              <a:buChar char="•"/>
            </a:pPr>
            <a:r>
              <a:rPr lang="ar-SA" dirty="0">
                <a:solidFill>
                  <a:schemeClr val="tx1"/>
                </a:solidFill>
                <a:latin typeface="Traditional Arabic" panose="02020603050405020304" pitchFamily="18" charset="-78"/>
                <a:cs typeface="Traditional Arabic" panose="02020603050405020304" pitchFamily="18" charset="-78"/>
              </a:rPr>
              <a:t>يساعد في اتقان مهارات التعلم الذاتي </a:t>
            </a:r>
          </a:p>
          <a:p>
            <a:pPr marL="285750" indent="-285750">
              <a:buFont typeface="Arial" panose="020B0604020202020204" pitchFamily="34" charset="0"/>
              <a:buChar char="•"/>
            </a:pPr>
            <a:r>
              <a:rPr lang="ar-SA" dirty="0">
                <a:solidFill>
                  <a:schemeClr val="tx1"/>
                </a:solidFill>
                <a:latin typeface="Traditional Arabic" panose="02020603050405020304" pitchFamily="18" charset="-78"/>
                <a:cs typeface="Traditional Arabic" panose="02020603050405020304" pitchFamily="18" charset="-78"/>
              </a:rPr>
              <a:t>يساعد المتعلم على حل المشكلات والتفكير الناقد والابتكاري </a:t>
            </a:r>
          </a:p>
          <a:p>
            <a:pPr marL="285750" indent="-285750">
              <a:buFont typeface="Arial" panose="020B0604020202020204" pitchFamily="34" charset="0"/>
              <a:buChar char="•"/>
            </a:pPr>
            <a:r>
              <a:rPr lang="ar-SA" dirty="0">
                <a:solidFill>
                  <a:schemeClr val="tx1"/>
                </a:solidFill>
                <a:latin typeface="Traditional Arabic" panose="02020603050405020304" pitchFamily="18" charset="-78"/>
                <a:cs typeface="Traditional Arabic" panose="02020603050405020304" pitchFamily="18" charset="-78"/>
              </a:rPr>
              <a:t>اكتشاف نقاط الضعف وتصحيحها </a:t>
            </a:r>
          </a:p>
          <a:p>
            <a:pPr marL="285750" indent="-285750">
              <a:buFont typeface="Arial" panose="020B0604020202020204" pitchFamily="34" charset="0"/>
              <a:buChar char="•"/>
            </a:pPr>
            <a:r>
              <a:rPr lang="ar-SA" dirty="0">
                <a:solidFill>
                  <a:schemeClr val="tx1"/>
                </a:solidFill>
                <a:latin typeface="Traditional Arabic" panose="02020603050405020304" pitchFamily="18" charset="-78"/>
                <a:cs typeface="Traditional Arabic" panose="02020603050405020304" pitchFamily="18" charset="-78"/>
              </a:rPr>
              <a:t>التعلم خارج اطار المدارس </a:t>
            </a:r>
          </a:p>
          <a:p>
            <a:pPr marL="285750" indent="-285750">
              <a:buFont typeface="Arial" panose="020B0604020202020204" pitchFamily="34" charset="0"/>
              <a:buChar char="•"/>
            </a:pPr>
            <a:r>
              <a:rPr lang="ar-SA" dirty="0">
                <a:solidFill>
                  <a:schemeClr val="tx1"/>
                </a:solidFill>
                <a:latin typeface="Traditional Arabic" panose="02020603050405020304" pitchFamily="18" charset="-78"/>
                <a:cs typeface="Traditional Arabic" panose="02020603050405020304" pitchFamily="18" charset="-78"/>
              </a:rPr>
              <a:t>زيادة الدافعية وفرص البحث </a:t>
            </a:r>
          </a:p>
        </p:txBody>
      </p:sp>
      <p:pic>
        <p:nvPicPr>
          <p:cNvPr id="9" name="صورة 8">
            <a:extLst>
              <a:ext uri="{FF2B5EF4-FFF2-40B4-BE49-F238E27FC236}">
                <a16:creationId xmlns:a16="http://schemas.microsoft.com/office/drawing/2014/main" id="{B725A2F5-04C4-4189-AE5C-05BB6B151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161" y="2327685"/>
            <a:ext cx="3130475" cy="3718113"/>
          </a:xfrm>
          <a:prstGeom prst="ellipse">
            <a:avLst/>
          </a:prstGeom>
          <a:ln>
            <a:noFill/>
          </a:ln>
          <a:effectLst>
            <a:softEdge rad="112500"/>
          </a:effectLst>
        </p:spPr>
      </p:pic>
      <p:sp>
        <p:nvSpPr>
          <p:cNvPr id="6" name="شكل بيضاوي 5">
            <a:extLst>
              <a:ext uri="{FF2B5EF4-FFF2-40B4-BE49-F238E27FC236}">
                <a16:creationId xmlns:a16="http://schemas.microsoft.com/office/drawing/2014/main" id="{050B0620-5370-4E25-B83C-0AFD05E84B59}"/>
              </a:ext>
            </a:extLst>
          </p:cNvPr>
          <p:cNvSpPr/>
          <p:nvPr/>
        </p:nvSpPr>
        <p:spPr>
          <a:xfrm>
            <a:off x="3619323" y="4706469"/>
            <a:ext cx="5217460" cy="215153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r>
              <a:rPr lang="ar-SA" sz="2000" b="1" dirty="0">
                <a:solidFill>
                  <a:schemeClr val="tx1"/>
                </a:solidFill>
                <a:latin typeface="Traditional Arabic" panose="02020603050405020304" pitchFamily="18" charset="-78"/>
                <a:cs typeface="Traditional Arabic" panose="02020603050405020304" pitchFamily="18" charset="-78"/>
              </a:rPr>
              <a:t>اهداف التعلم الذاتي :</a:t>
            </a:r>
          </a:p>
          <a:p>
            <a:pPr marL="285750" indent="-285750">
              <a:buFont typeface="Arial" panose="020B0604020202020204" pitchFamily="34" charset="0"/>
              <a:buChar char="•"/>
            </a:pPr>
            <a:r>
              <a:rPr lang="ar-SA" dirty="0">
                <a:solidFill>
                  <a:schemeClr val="tx1"/>
                </a:solidFill>
                <a:latin typeface="Traditional Arabic" panose="02020603050405020304" pitchFamily="18" charset="-78"/>
                <a:cs typeface="Traditional Arabic" panose="02020603050405020304" pitchFamily="18" charset="-78"/>
              </a:rPr>
              <a:t>اكتساب مهارات التعلم المستمر </a:t>
            </a:r>
          </a:p>
          <a:p>
            <a:pPr marL="285750" indent="-285750">
              <a:buFont typeface="Arial" panose="020B0604020202020204" pitchFamily="34" charset="0"/>
              <a:buChar char="•"/>
            </a:pPr>
            <a:r>
              <a:rPr lang="ar-SA" dirty="0">
                <a:solidFill>
                  <a:schemeClr val="tx1"/>
                </a:solidFill>
                <a:latin typeface="Traditional Arabic" panose="02020603050405020304" pitchFamily="18" charset="-78"/>
                <a:cs typeface="Traditional Arabic" panose="02020603050405020304" pitchFamily="18" charset="-78"/>
              </a:rPr>
              <a:t>تحمل المسؤولية </a:t>
            </a:r>
          </a:p>
          <a:p>
            <a:pPr marL="285750" indent="-285750">
              <a:buFont typeface="Arial" panose="020B0604020202020204" pitchFamily="34" charset="0"/>
              <a:buChar char="•"/>
            </a:pPr>
            <a:r>
              <a:rPr lang="ar-SA" dirty="0">
                <a:solidFill>
                  <a:schemeClr val="tx1"/>
                </a:solidFill>
                <a:latin typeface="Traditional Arabic" panose="02020603050405020304" pitchFamily="18" charset="-78"/>
                <a:cs typeface="Traditional Arabic" panose="02020603050405020304" pitchFamily="18" charset="-78"/>
              </a:rPr>
              <a:t>بناء مجتمع دائم متعلم </a:t>
            </a:r>
          </a:p>
          <a:p>
            <a:pPr marL="285750" indent="-285750">
              <a:buFont typeface="Arial" panose="020B0604020202020204" pitchFamily="34" charset="0"/>
              <a:buChar char="•"/>
            </a:pPr>
            <a:r>
              <a:rPr lang="ar-SA" dirty="0">
                <a:solidFill>
                  <a:schemeClr val="tx1"/>
                </a:solidFill>
                <a:latin typeface="Traditional Arabic" panose="02020603050405020304" pitchFamily="18" charset="-78"/>
                <a:cs typeface="Traditional Arabic" panose="02020603050405020304" pitchFamily="18" charset="-78"/>
              </a:rPr>
              <a:t>تحقيق التعلم المستمر مدى الحياة </a:t>
            </a:r>
          </a:p>
        </p:txBody>
      </p:sp>
    </p:spTree>
    <p:extLst>
      <p:ext uri="{BB962C8B-B14F-4D97-AF65-F5344CB8AC3E}">
        <p14:creationId xmlns:p14="http://schemas.microsoft.com/office/powerpoint/2010/main" val="417545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25D0FA95-51D6-47AF-84D4-903B0369CE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618" t="13804" b="-1"/>
          <a:stretch/>
        </p:blipFill>
        <p:spPr>
          <a:xfrm>
            <a:off x="1" y="0"/>
            <a:ext cx="12191999" cy="6857999"/>
          </a:xfrm>
        </p:spPr>
      </p:pic>
      <p:pic>
        <p:nvPicPr>
          <p:cNvPr id="9" name="صورة 8">
            <a:extLst>
              <a:ext uri="{FF2B5EF4-FFF2-40B4-BE49-F238E27FC236}">
                <a16:creationId xmlns:a16="http://schemas.microsoft.com/office/drawing/2014/main" id="{B725A2F5-04C4-4189-AE5C-05BB6B151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161" y="2327685"/>
            <a:ext cx="3130475" cy="3718113"/>
          </a:xfrm>
          <a:prstGeom prst="ellipse">
            <a:avLst/>
          </a:prstGeom>
          <a:ln>
            <a:noFill/>
          </a:ln>
          <a:effectLst>
            <a:softEdge rad="112500"/>
          </a:effectLst>
        </p:spPr>
      </p:pic>
      <p:sp>
        <p:nvSpPr>
          <p:cNvPr id="6" name="شكل بيضاوي 5">
            <a:extLst>
              <a:ext uri="{FF2B5EF4-FFF2-40B4-BE49-F238E27FC236}">
                <a16:creationId xmlns:a16="http://schemas.microsoft.com/office/drawing/2014/main" id="{050B0620-5370-4E25-B83C-0AFD05E84B59}"/>
              </a:ext>
            </a:extLst>
          </p:cNvPr>
          <p:cNvSpPr/>
          <p:nvPr/>
        </p:nvSpPr>
        <p:spPr>
          <a:xfrm>
            <a:off x="4320209" y="1830747"/>
            <a:ext cx="6998630" cy="360264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ar-SA" sz="2400" b="1" dirty="0">
                <a:solidFill>
                  <a:srgbClr val="FF0000"/>
                </a:solidFill>
                <a:latin typeface="Traditional Arabic" panose="02020603050405020304" pitchFamily="18" charset="-78"/>
                <a:cs typeface="Traditional Arabic" panose="02020603050405020304" pitchFamily="18" charset="-78"/>
              </a:rPr>
              <a:t>أنماط التعلم الذاتي </a:t>
            </a:r>
          </a:p>
          <a:p>
            <a:pPr marL="285750" indent="-285750">
              <a:buFont typeface="Arial" panose="020B0604020202020204" pitchFamily="34" charset="0"/>
              <a:buChar char="•"/>
            </a:pPr>
            <a:r>
              <a:rPr lang="ar-SA" sz="2400" b="1" dirty="0">
                <a:solidFill>
                  <a:schemeClr val="tx1"/>
                </a:solidFill>
                <a:latin typeface="Traditional Arabic" panose="02020603050405020304" pitchFamily="18" charset="-78"/>
                <a:cs typeface="Traditional Arabic" panose="02020603050405020304" pitchFamily="18" charset="-78"/>
              </a:rPr>
              <a:t>التعلم المبرمج :من خلال تعلم المعارف وفق البرنامج الذي بين يدية </a:t>
            </a:r>
          </a:p>
          <a:p>
            <a:pPr marL="285750" indent="-285750">
              <a:buFont typeface="Arial" panose="020B0604020202020204" pitchFamily="34" charset="0"/>
              <a:buChar char="•"/>
            </a:pPr>
            <a:r>
              <a:rPr lang="ar-SA" sz="2400" b="1" dirty="0">
                <a:solidFill>
                  <a:schemeClr val="tx1"/>
                </a:solidFill>
                <a:latin typeface="Traditional Arabic" panose="02020603050405020304" pitchFamily="18" charset="-78"/>
                <a:cs typeface="Traditional Arabic" panose="02020603050405020304" pitchFamily="18" charset="-78"/>
              </a:rPr>
              <a:t>التعلم بالحاسب الالي </a:t>
            </a:r>
          </a:p>
          <a:p>
            <a:pPr marL="285750" indent="-285750">
              <a:buFont typeface="Arial" panose="020B0604020202020204" pitchFamily="34" charset="0"/>
              <a:buChar char="•"/>
            </a:pPr>
            <a:r>
              <a:rPr lang="ar-SA" sz="2400" b="1" dirty="0">
                <a:solidFill>
                  <a:schemeClr val="tx1"/>
                </a:solidFill>
                <a:latin typeface="Traditional Arabic" panose="02020603050405020304" pitchFamily="18" charset="-78"/>
                <a:cs typeface="Traditional Arabic" panose="02020603050405020304" pitchFamily="18" charset="-78"/>
              </a:rPr>
              <a:t>التعلم بالحقائب والرزم </a:t>
            </a:r>
          </a:p>
          <a:p>
            <a:pPr marL="285750" indent="-285750">
              <a:buFont typeface="Arial" panose="020B0604020202020204" pitchFamily="34" charset="0"/>
              <a:buChar char="•"/>
            </a:pPr>
            <a:r>
              <a:rPr lang="ar-SA" sz="2400" b="1" dirty="0">
                <a:solidFill>
                  <a:schemeClr val="tx1"/>
                </a:solidFill>
                <a:latin typeface="Traditional Arabic" panose="02020603050405020304" pitchFamily="18" charset="-78"/>
                <a:cs typeface="Traditional Arabic" panose="02020603050405020304" pitchFamily="18" charset="-78"/>
              </a:rPr>
              <a:t>التعلم وفق مجموعه </a:t>
            </a:r>
            <a:r>
              <a:rPr lang="ar-SA" sz="2400" b="1" dirty="0" err="1">
                <a:solidFill>
                  <a:schemeClr val="tx1"/>
                </a:solidFill>
                <a:latin typeface="Traditional Arabic" panose="02020603050405020304" pitchFamily="18" charset="-78"/>
                <a:cs typeface="Traditional Arabic" panose="02020603050405020304" pitchFamily="18" charset="-78"/>
              </a:rPr>
              <a:t>تتالف</a:t>
            </a:r>
            <a:r>
              <a:rPr lang="ar-SA" sz="2400" b="1" dirty="0">
                <a:solidFill>
                  <a:schemeClr val="tx1"/>
                </a:solidFill>
                <a:latin typeface="Traditional Arabic" panose="02020603050405020304" pitchFamily="18" charset="-78"/>
                <a:cs typeface="Traditional Arabic" panose="02020603050405020304" pitchFamily="18" charset="-78"/>
              </a:rPr>
              <a:t> من خمسة الى ثمانية طلاب متعاونين </a:t>
            </a:r>
          </a:p>
        </p:txBody>
      </p:sp>
    </p:spTree>
    <p:extLst>
      <p:ext uri="{BB962C8B-B14F-4D97-AF65-F5344CB8AC3E}">
        <p14:creationId xmlns:p14="http://schemas.microsoft.com/office/powerpoint/2010/main" val="4015928689"/>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TotalTime>
  <Words>1175</Words>
  <Application>Microsoft Office PowerPoint</Application>
  <PresentationFormat>شاشة عريضة</PresentationFormat>
  <Paragraphs>139</Paragraphs>
  <Slides>21</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21</vt:i4>
      </vt:variant>
    </vt:vector>
  </HeadingPairs>
  <TitlesOfParts>
    <vt:vector size="26" baseType="lpstr">
      <vt:lpstr>Arial</vt:lpstr>
      <vt:lpstr>Calibri</vt:lpstr>
      <vt:lpstr>Calibri Light</vt:lpstr>
      <vt:lpstr>Traditional Arabic</vt:lpstr>
      <vt:lpstr>نسق Office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Administrator</dc:creator>
  <cp:lastModifiedBy>layla.s</cp:lastModifiedBy>
  <cp:revision>66</cp:revision>
  <dcterms:created xsi:type="dcterms:W3CDTF">2018-10-08T08:51:34Z</dcterms:created>
  <dcterms:modified xsi:type="dcterms:W3CDTF">2022-09-04T04:52:17Z</dcterms:modified>
</cp:coreProperties>
</file>