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D7F1E-6C11-664E-8F4C-2037F2F1AC15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C8AC-CE9B-1A40-AF4B-10E06BFEF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9BF40-32A7-B04A-988D-C70E429320CF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32B54-4E2B-B741-BCC7-DD16E09EC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B54-4E2B-B741-BCC7-DD16E09ECD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4117-EA3C-6F43-A171-338463A4B840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5530-EACC-D243-BEC9-D8B8154A7BFC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B5CD-72C4-8B45-812A-1799103EE58F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4635-B97E-1949-B44D-DFCCC80E4DDD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1BE-8A7D-7246-A82D-98B62581B205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9D6D60F-356A-054E-90C3-8C11C7DB96D7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C281-BA09-6745-9C9C-265E45DD1BEC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B556-C24D-3C4A-B145-C047C27588D6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BBC3-C32C-3845-A9CF-DE46171B9AAE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C73-863C-7B46-A7FF-C758F90F01D3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16A71E8-CFB5-B249-9FD4-2F49FA257930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5695C7C-9C6B-214E-8814-E33CF437C18F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2EC81D-B65E-2E49-A0EF-B2A1D56BC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399"/>
            <a:ext cx="6400800" cy="2309191"/>
          </a:xfrm>
        </p:spPr>
        <p:txBody>
          <a:bodyPr>
            <a:normAutofit/>
          </a:bodyPr>
          <a:lstStyle/>
          <a:p>
            <a:r>
              <a:rPr lang="en-US" dirty="0" smtClean="0"/>
              <a:t>CS 5204 Research project</a:t>
            </a:r>
          </a:p>
          <a:p>
            <a:r>
              <a:rPr lang="en-US" dirty="0" smtClean="0"/>
              <a:t>December 10</a:t>
            </a:r>
            <a:r>
              <a:rPr lang="en-US" baseline="30000" dirty="0" smtClean="0"/>
              <a:t>th</a:t>
            </a:r>
            <a:r>
              <a:rPr lang="en-US" dirty="0" smtClean="0"/>
              <a:t>, 2009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By:</a:t>
            </a:r>
          </a:p>
          <a:p>
            <a:r>
              <a:rPr lang="en-US" dirty="0" smtClean="0"/>
              <a:t>John Edstrom</a:t>
            </a:r>
          </a:p>
          <a:p>
            <a:r>
              <a:rPr lang="en-US" dirty="0" smtClean="0"/>
              <a:t>Gabriel Martinez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SPOOFS: </a:t>
            </a:r>
            <a:r>
              <a:rPr lang="en-US" dirty="0" err="1" smtClean="0"/>
              <a:t>SimPle</a:t>
            </a:r>
            <a:r>
              <a:rPr lang="en-US" dirty="0" smtClean="0"/>
              <a:t> Object-Oriented File System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Exposes object through which FS operations done</a:t>
            </a:r>
          </a:p>
          <a:p>
            <a:endParaRPr lang="en-US" sz="2800" dirty="0" smtClean="0"/>
          </a:p>
          <a:p>
            <a:r>
              <a:rPr lang="en-US" sz="2800" dirty="0" smtClean="0"/>
              <a:t>Session-based format</a:t>
            </a:r>
          </a:p>
          <a:p>
            <a:pPr lvl="1"/>
            <a:r>
              <a:rPr lang="en-US" sz="2400" dirty="0" smtClean="0"/>
              <a:t>Connect </a:t>
            </a:r>
            <a:r>
              <a:rPr lang="en-US" sz="2000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smtClean="0"/>
              <a:t> Operations </a:t>
            </a:r>
            <a:r>
              <a:rPr lang="en-US" sz="2000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smtClean="0"/>
              <a:t> Disconnect</a:t>
            </a:r>
          </a:p>
          <a:p>
            <a:endParaRPr lang="en-US" sz="2800" dirty="0" smtClean="0"/>
          </a:p>
          <a:p>
            <a:r>
              <a:rPr lang="en-US" sz="2800" dirty="0" smtClean="0"/>
              <a:t>Open files cached locally</a:t>
            </a:r>
          </a:p>
          <a:p>
            <a:pPr lvl="1"/>
            <a:r>
              <a:rPr lang="en-US" sz="2400" dirty="0" smtClean="0"/>
              <a:t>Similar to standard file handles</a:t>
            </a:r>
          </a:p>
          <a:p>
            <a:pPr lvl="1"/>
            <a:r>
              <a:rPr lang="en-US" sz="2400" dirty="0" smtClean="0"/>
              <a:t>Physical location of file</a:t>
            </a:r>
          </a:p>
          <a:p>
            <a:pPr lvl="1"/>
            <a:r>
              <a:rPr lang="en-US" sz="2400" dirty="0" smtClean="0"/>
              <a:t>Current position in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MasterBackup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Brought online at any time</a:t>
            </a:r>
          </a:p>
          <a:p>
            <a:pPr lvl="1"/>
            <a:r>
              <a:rPr lang="en-US" dirty="0" smtClean="0"/>
              <a:t>Exchanges current system state with </a:t>
            </a:r>
            <a:r>
              <a:rPr lang="en-US" dirty="0" err="1" smtClean="0"/>
              <a:t>MasterServer</a:t>
            </a:r>
            <a:endParaRPr lang="en-US" dirty="0" smtClean="0"/>
          </a:p>
          <a:p>
            <a:pPr lvl="1"/>
            <a:r>
              <a:rPr lang="en-US" dirty="0" err="1" smtClean="0"/>
              <a:t>MasterServer</a:t>
            </a:r>
            <a:r>
              <a:rPr lang="en-US" dirty="0" smtClean="0"/>
              <a:t> sends periodic </a:t>
            </a:r>
            <a:r>
              <a:rPr lang="en-US" dirty="0" err="1" smtClean="0"/>
              <a:t>BackupRequests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Stores subset of Master data</a:t>
            </a:r>
          </a:p>
          <a:p>
            <a:pPr lvl="1"/>
            <a:r>
              <a:rPr lang="en-US" dirty="0" smtClean="0"/>
              <a:t>ID, Type, IP address, port of all nodes in the system</a:t>
            </a:r>
          </a:p>
          <a:p>
            <a:pPr lvl="1"/>
            <a:r>
              <a:rPr lang="en-US" dirty="0" smtClean="0"/>
              <a:t>Master sends added/removed nodes</a:t>
            </a:r>
          </a:p>
          <a:p>
            <a:pPr lvl="1"/>
            <a:r>
              <a:rPr lang="en-US" dirty="0" smtClean="0"/>
              <a:t>This data will be used to “contact” the nodes in case of failure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happens if the Master fails?</a:t>
            </a:r>
          </a:p>
          <a:p>
            <a:pPr lvl="1"/>
            <a:r>
              <a:rPr lang="en-US" dirty="0" err="1" smtClean="0"/>
              <a:t>MasterBackup</a:t>
            </a:r>
            <a:r>
              <a:rPr lang="en-US" dirty="0" smtClean="0"/>
              <a:t> immediately detects failure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MasterServer</a:t>
            </a:r>
            <a:r>
              <a:rPr lang="en-US" dirty="0" smtClean="0"/>
              <a:t> initialized on </a:t>
            </a:r>
            <a:r>
              <a:rPr lang="en-US" dirty="0" err="1" smtClean="0"/>
              <a:t>MasterBackup</a:t>
            </a:r>
            <a:r>
              <a:rPr lang="en-US" dirty="0" smtClean="0"/>
              <a:t> node</a:t>
            </a:r>
          </a:p>
          <a:p>
            <a:pPr lvl="1"/>
            <a:r>
              <a:rPr lang="en-US" dirty="0" smtClean="0"/>
              <a:t>Storage recovery, file system reconstruction, client recovery</a:t>
            </a:r>
          </a:p>
          <a:p>
            <a:r>
              <a:rPr lang="en-US" dirty="0" smtClean="0"/>
              <a:t>Storage recovery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MasterServer</a:t>
            </a:r>
            <a:r>
              <a:rPr lang="en-US" dirty="0" smtClean="0"/>
              <a:t> alerts each storage node of its existence</a:t>
            </a:r>
          </a:p>
          <a:p>
            <a:pPr lvl="1"/>
            <a:r>
              <a:rPr lang="en-US" dirty="0" err="1" smtClean="0"/>
              <a:t>StorageServer</a:t>
            </a:r>
            <a:r>
              <a:rPr lang="en-US" dirty="0" smtClean="0"/>
              <a:t> re-orients itself to new master</a:t>
            </a:r>
          </a:p>
          <a:p>
            <a:r>
              <a:rPr lang="en-US" dirty="0" smtClean="0"/>
              <a:t>File system reconstruction:</a:t>
            </a:r>
          </a:p>
          <a:p>
            <a:pPr lvl="1"/>
            <a:r>
              <a:rPr lang="en-US" dirty="0" err="1" smtClean="0"/>
              <a:t>StorageServer</a:t>
            </a:r>
            <a:r>
              <a:rPr lang="en-US" dirty="0" smtClean="0"/>
              <a:t> sends the file metadata it currently stores</a:t>
            </a:r>
          </a:p>
          <a:p>
            <a:pPr lvl="1"/>
            <a:r>
              <a:rPr lang="en-US" dirty="0" err="1" smtClean="0"/>
              <a:t>MasterServer</a:t>
            </a:r>
            <a:r>
              <a:rPr lang="en-US" dirty="0" smtClean="0"/>
              <a:t> reconstructs file system based on this data</a:t>
            </a:r>
          </a:p>
          <a:p>
            <a:r>
              <a:rPr lang="en-US" dirty="0" smtClean="0"/>
              <a:t>Client recovery</a:t>
            </a:r>
          </a:p>
          <a:p>
            <a:pPr lvl="1"/>
            <a:r>
              <a:rPr lang="en-US" dirty="0" smtClean="0"/>
              <a:t>Can still make progress without master</a:t>
            </a:r>
          </a:p>
          <a:p>
            <a:pPr lvl="1"/>
            <a:r>
              <a:rPr lang="en-US" dirty="0" err="1" smtClean="0"/>
              <a:t>MasterServer</a:t>
            </a:r>
            <a:r>
              <a:rPr lang="en-US" dirty="0" smtClean="0"/>
              <a:t> sends new address to Client, it re-orients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us pray…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Replication of data across </a:t>
            </a:r>
            <a:r>
              <a:rPr lang="en-US" dirty="0" err="1" smtClean="0"/>
              <a:t>StorageServers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Striping data into blocks for concurrent reads</a:t>
            </a:r>
          </a:p>
          <a:p>
            <a:endParaRPr lang="en-US" dirty="0" smtClean="0"/>
          </a:p>
          <a:p>
            <a:r>
              <a:rPr lang="en-US" dirty="0" smtClean="0"/>
              <a:t>Extensible client API</a:t>
            </a:r>
          </a:p>
          <a:p>
            <a:endParaRPr lang="en-US" dirty="0" smtClean="0"/>
          </a:p>
          <a:p>
            <a:r>
              <a:rPr lang="en-US" dirty="0" smtClean="0"/>
              <a:t>ACLs, </a:t>
            </a:r>
            <a:r>
              <a:rPr lang="en-US" dirty="0" err="1" smtClean="0"/>
              <a:t>checksumming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SPOOFS</a:t>
            </a:r>
          </a:p>
          <a:p>
            <a:pPr lvl="1"/>
            <a:r>
              <a:rPr lang="en-US" dirty="0" smtClean="0"/>
              <a:t>Distributed file system with read/write/append client API</a:t>
            </a:r>
          </a:p>
          <a:p>
            <a:pPr lvl="1"/>
            <a:r>
              <a:rPr lang="en-US" dirty="0" smtClean="0"/>
              <a:t>Master-Storage-Client architecture</a:t>
            </a:r>
          </a:p>
          <a:p>
            <a:r>
              <a:rPr lang="en-US" dirty="0" smtClean="0"/>
              <a:t>Fault Tolerance</a:t>
            </a:r>
          </a:p>
          <a:p>
            <a:pPr lvl="1"/>
            <a:r>
              <a:rPr lang="en-US" dirty="0" err="1" smtClean="0"/>
              <a:t>KeepAlives</a:t>
            </a:r>
            <a:r>
              <a:rPr lang="en-US" dirty="0" smtClean="0"/>
              <a:t> to reclaim failed nodes</a:t>
            </a:r>
          </a:p>
          <a:p>
            <a:pPr lvl="1"/>
            <a:r>
              <a:rPr lang="en-US" dirty="0" smtClean="0"/>
              <a:t>Periodic backup of system state to </a:t>
            </a:r>
            <a:r>
              <a:rPr lang="en-US" dirty="0" err="1" smtClean="0"/>
              <a:t>MasterBackup</a:t>
            </a:r>
            <a:endParaRPr lang="en-US" dirty="0" smtClean="0"/>
          </a:p>
          <a:p>
            <a:pPr lvl="1"/>
            <a:r>
              <a:rPr lang="en-US" dirty="0" smtClean="0"/>
              <a:t>Recovery of </a:t>
            </a:r>
            <a:r>
              <a:rPr lang="en-US" dirty="0" err="1" smtClean="0"/>
              <a:t>MasterServer</a:t>
            </a:r>
            <a:r>
              <a:rPr lang="en-US" dirty="0" smtClean="0"/>
              <a:t> failure</a:t>
            </a:r>
          </a:p>
          <a:p>
            <a:pPr lvl="1"/>
            <a:r>
              <a:rPr lang="en-US" dirty="0" smtClean="0"/>
              <a:t>Reconstruction of </a:t>
            </a:r>
            <a:r>
              <a:rPr lang="en-US" dirty="0" err="1" smtClean="0"/>
              <a:t>filesystem</a:t>
            </a:r>
            <a:r>
              <a:rPr lang="en-US" dirty="0" smtClean="0"/>
              <a:t> via </a:t>
            </a:r>
            <a:r>
              <a:rPr lang="en-US" dirty="0" err="1" smtClean="0"/>
              <a:t>StorageServer</a:t>
            </a:r>
            <a:r>
              <a:rPr lang="en-US" dirty="0" smtClean="0"/>
              <a:t> metadata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Distributed Systems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Spoofs</a:t>
            </a:r>
          </a:p>
          <a:p>
            <a:pPr lvl="1"/>
            <a:r>
              <a:rPr lang="en-US" dirty="0" smtClean="0"/>
              <a:t>Architecture, Client Interface, Master Backup, Recovery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	“A distributed system is a collection of independent computers that appears to its users a single coherent system”  </a:t>
            </a:r>
            <a:r>
              <a:rPr lang="en-US" dirty="0" smtClean="0"/>
              <a:t>(</a:t>
            </a:r>
            <a:r>
              <a:rPr lang="en-US" dirty="0" err="1" smtClean="0"/>
              <a:t>Tanenbaum</a:t>
            </a:r>
            <a:r>
              <a:rPr lang="en-US" dirty="0" smtClean="0"/>
              <a:t> and Steen)</a:t>
            </a:r>
          </a:p>
          <a:p>
            <a:endParaRPr lang="en-US" dirty="0" smtClean="0"/>
          </a:p>
          <a:p>
            <a:r>
              <a:rPr lang="en-US" dirty="0" err="1" smtClean="0"/>
              <a:t>Hadoop</a:t>
            </a:r>
            <a:r>
              <a:rPr lang="en-US" dirty="0" smtClean="0"/>
              <a:t>, </a:t>
            </a:r>
            <a:r>
              <a:rPr lang="en-US" dirty="0" err="1" smtClean="0"/>
              <a:t>Bigtable</a:t>
            </a:r>
            <a:r>
              <a:rPr lang="en-US" dirty="0" smtClean="0"/>
              <a:t>, Chubby Lock Service, etc. </a:t>
            </a:r>
          </a:p>
          <a:p>
            <a:endParaRPr lang="en-US" dirty="0" smtClean="0"/>
          </a:p>
          <a:p>
            <a:r>
              <a:rPr lang="en-US" dirty="0" smtClean="0"/>
              <a:t>Like other systems, can exist in layers</a:t>
            </a:r>
          </a:p>
          <a:p>
            <a:endParaRPr lang="en-US" i="1" dirty="0" smtClean="0"/>
          </a:p>
          <a:p>
            <a:r>
              <a:rPr lang="en-US" dirty="0" smtClean="0"/>
              <a:t>Physically separate nodes must share data</a:t>
            </a:r>
          </a:p>
          <a:p>
            <a:pPr lvl="1"/>
            <a:r>
              <a:rPr lang="en-US" dirty="0" smtClean="0"/>
              <a:t>Often requires a distributed file system layer below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File System</a:t>
            </a:r>
          </a:p>
          <a:p>
            <a:pPr lvl="1"/>
            <a:r>
              <a:rPr lang="en-US" i="1" dirty="0" smtClean="0"/>
              <a:t>Is </a:t>
            </a:r>
            <a:r>
              <a:rPr lang="en-US" dirty="0" smtClean="0"/>
              <a:t>a distributed system</a:t>
            </a:r>
            <a:endParaRPr lang="en-US" i="1" dirty="0" smtClean="0"/>
          </a:p>
          <a:p>
            <a:pPr lvl="1"/>
            <a:r>
              <a:rPr lang="en-US" dirty="0" smtClean="0"/>
              <a:t>Provides data storage/access mechanisms to clients</a:t>
            </a:r>
          </a:p>
          <a:p>
            <a:pPr lvl="1"/>
            <a:r>
              <a:rPr lang="en-US" dirty="0" smtClean="0"/>
              <a:t>Need for constant </a:t>
            </a:r>
            <a:r>
              <a:rPr lang="en-US" dirty="0" smtClean="0"/>
              <a:t>uptime</a:t>
            </a:r>
          </a:p>
          <a:p>
            <a:r>
              <a:rPr lang="en-US" dirty="0" smtClean="0"/>
              <a:t>Fault </a:t>
            </a:r>
            <a:r>
              <a:rPr lang="en-US" dirty="0" smtClean="0"/>
              <a:t>Tolerance</a:t>
            </a:r>
          </a:p>
          <a:p>
            <a:pPr lvl="1"/>
            <a:r>
              <a:rPr lang="en-US" dirty="0" smtClean="0"/>
              <a:t>Must be able to recover in face of network/node failure</a:t>
            </a:r>
          </a:p>
          <a:p>
            <a:pPr lvl="1"/>
            <a:r>
              <a:rPr lang="en-US" dirty="0" smtClean="0"/>
              <a:t>i.e. - data replication on storage</a:t>
            </a:r>
          </a:p>
          <a:p>
            <a:r>
              <a:rPr lang="en-US" dirty="0" smtClean="0"/>
              <a:t>What happens if master goes down?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</a:p>
          <a:p>
            <a:pPr lvl="1"/>
            <a:r>
              <a:rPr lang="en-US" dirty="0" smtClean="0"/>
              <a:t>Application-level file system used for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err="1" smtClean="0"/>
              <a:t>NameNode</a:t>
            </a:r>
            <a:r>
              <a:rPr lang="en-US" dirty="0" smtClean="0"/>
              <a:t>, </a:t>
            </a:r>
            <a:r>
              <a:rPr lang="en-US" dirty="0" err="1" smtClean="0"/>
              <a:t>DataNodes</a:t>
            </a:r>
            <a:endParaRPr lang="en-US" dirty="0" smtClean="0"/>
          </a:p>
          <a:p>
            <a:pPr lvl="1"/>
            <a:r>
              <a:rPr lang="en-US" dirty="0" err="1" smtClean="0"/>
              <a:t>NameNode</a:t>
            </a:r>
            <a:r>
              <a:rPr lang="en-US" dirty="0" smtClean="0"/>
              <a:t> represents single-point-of-failure</a:t>
            </a:r>
          </a:p>
          <a:p>
            <a:r>
              <a:rPr lang="en-US" dirty="0" err="1" smtClean="0"/>
              <a:t>Ceph</a:t>
            </a:r>
            <a:endParaRPr lang="en-US" dirty="0" smtClean="0"/>
          </a:p>
          <a:p>
            <a:pPr lvl="1"/>
            <a:r>
              <a:rPr lang="en-US" dirty="0" smtClean="0"/>
              <a:t>Distributed metadata stored in a cluster</a:t>
            </a:r>
          </a:p>
          <a:p>
            <a:pPr lvl="1"/>
            <a:r>
              <a:rPr lang="en-US" dirty="0" smtClean="0"/>
              <a:t>No central “master”</a:t>
            </a:r>
          </a:p>
          <a:p>
            <a:r>
              <a:rPr lang="en-US" dirty="0" smtClean="0"/>
              <a:t>Google File System</a:t>
            </a:r>
          </a:p>
          <a:p>
            <a:pPr lvl="1"/>
            <a:r>
              <a:rPr lang="en-US" dirty="0" smtClean="0"/>
              <a:t>Client-Master-Storage architecture</a:t>
            </a:r>
          </a:p>
          <a:p>
            <a:pPr lvl="1"/>
            <a:r>
              <a:rPr lang="en-US" dirty="0" smtClean="0"/>
              <a:t>Stripes data in 64MB chunks</a:t>
            </a:r>
          </a:p>
          <a:p>
            <a:pPr lvl="1"/>
            <a:r>
              <a:rPr lang="en-US" dirty="0" smtClean="0"/>
              <a:t>Master recovery available through persistent journal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SimPle</a:t>
            </a:r>
            <a:r>
              <a:rPr lang="en-US" dirty="0" smtClean="0"/>
              <a:t> Object-Oriented File System</a:t>
            </a:r>
          </a:p>
          <a:p>
            <a:pPr lvl="1"/>
            <a:r>
              <a:rPr lang="en-US" dirty="0" smtClean="0"/>
              <a:t>Client-Master-Storage architecture</a:t>
            </a:r>
          </a:p>
          <a:p>
            <a:pPr lvl="1"/>
            <a:r>
              <a:rPr lang="en-US" dirty="0" smtClean="0"/>
              <a:t>Written in Java, communication via Java object serialization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A working read/write/append distributed file system</a:t>
            </a:r>
          </a:p>
          <a:p>
            <a:pPr lvl="1"/>
            <a:r>
              <a:rPr lang="en-US" dirty="0" smtClean="0"/>
              <a:t>Full synchronization of operations</a:t>
            </a:r>
          </a:p>
          <a:p>
            <a:pPr lvl="1"/>
            <a:r>
              <a:rPr lang="en-US" dirty="0" smtClean="0"/>
              <a:t>Ability to bring storage/client nodes online dynamically</a:t>
            </a:r>
          </a:p>
          <a:p>
            <a:pPr lvl="1"/>
            <a:r>
              <a:rPr lang="en-US" dirty="0" smtClean="0"/>
              <a:t> “Pull the plug from the master and have the system recover”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26729" y="1500512"/>
            <a:ext cx="2411761" cy="1593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MasterServer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20874" y="1981103"/>
            <a:ext cx="1213016" cy="556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1863" y="1966834"/>
            <a:ext cx="1070308" cy="556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5100" y="4706466"/>
            <a:ext cx="615553" cy="721912"/>
          </a:xfrm>
          <a:prstGeom prst="rect">
            <a:avLst/>
          </a:prstGeom>
          <a:noFill/>
        </p:spPr>
        <p:txBody>
          <a:bodyPr vert="wordArtVert" wrap="none" rtlCol="0" anchor="ctr" anchorCtr="0">
            <a:spAutoFit/>
          </a:bodyPr>
          <a:lstStyle/>
          <a:p>
            <a:r>
              <a:rPr lang="en-US" sz="2800" dirty="0" smtClean="0"/>
              <a:t>.</a:t>
            </a:r>
            <a:r>
              <a:rPr lang="en-US" sz="2000" dirty="0" smtClean="0"/>
              <a:t> </a:t>
            </a:r>
            <a:r>
              <a:rPr lang="en-US" sz="2800" dirty="0" smtClean="0"/>
              <a:t>.</a:t>
            </a:r>
            <a:r>
              <a:rPr lang="en-US" sz="2000" dirty="0" smtClean="0"/>
              <a:t> 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863" y="2804145"/>
            <a:ext cx="2162027" cy="570755"/>
            <a:chOff x="827703" y="1640925"/>
            <a:chExt cx="2162027" cy="570755"/>
          </a:xfrm>
        </p:grpSpPr>
        <p:sp>
          <p:nvSpPr>
            <p:cNvPr id="11" name="Rounded Rectangle 10"/>
            <p:cNvSpPr/>
            <p:nvPr/>
          </p:nvSpPr>
          <p:spPr>
            <a:xfrm>
              <a:off x="1776714" y="1655194"/>
              <a:ext cx="1213016" cy="55648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</a:p>
            <a:p>
              <a:pPr algn="ctr"/>
              <a:r>
                <a:rPr lang="en-US" dirty="0" smtClean="0"/>
                <a:t>Library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27703" y="1640925"/>
              <a:ext cx="1070308" cy="55648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1863" y="3679104"/>
            <a:ext cx="2162027" cy="570755"/>
            <a:chOff x="827703" y="1640925"/>
            <a:chExt cx="2162027" cy="570755"/>
          </a:xfrm>
        </p:grpSpPr>
        <p:sp>
          <p:nvSpPr>
            <p:cNvPr id="14" name="Rounded Rectangle 13"/>
            <p:cNvSpPr/>
            <p:nvPr/>
          </p:nvSpPr>
          <p:spPr>
            <a:xfrm>
              <a:off x="1776714" y="1655194"/>
              <a:ext cx="1213016" cy="55648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</a:p>
            <a:p>
              <a:pPr algn="ctr"/>
              <a:r>
                <a:rPr lang="en-US" dirty="0" smtClean="0"/>
                <a:t>Library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27703" y="1640925"/>
              <a:ext cx="1070308" cy="55648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Client2</a:t>
              </a:r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4455049" y="3766995"/>
            <a:ext cx="1926555" cy="827598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StorageServer0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883615" y="3766994"/>
            <a:ext cx="1926555" cy="827599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StorageServer1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55049" y="4931240"/>
            <a:ext cx="1926555" cy="832104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StorageServer2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883615" y="4931241"/>
            <a:ext cx="1926555" cy="832103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StorageServer3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21880" y="5848958"/>
            <a:ext cx="821459" cy="52322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n-US" sz="2800" dirty="0" smtClean="0"/>
              <a:t>.  .  .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164768" y="3071975"/>
            <a:ext cx="1135486" cy="628369"/>
          </a:xfrm>
          <a:prstGeom prst="straightConnector1">
            <a:avLst/>
          </a:prstGeom>
          <a:ln w="7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7030265" y="3145675"/>
            <a:ext cx="1135486" cy="480969"/>
          </a:xfrm>
          <a:prstGeom prst="straightConnector1">
            <a:avLst/>
          </a:prstGeom>
          <a:ln w="7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</p:cNvCxnSpPr>
          <p:nvPr/>
        </p:nvCxnSpPr>
        <p:spPr>
          <a:xfrm>
            <a:off x="2533890" y="2259346"/>
            <a:ext cx="2892841" cy="20643"/>
          </a:xfrm>
          <a:prstGeom prst="straightConnector1">
            <a:avLst/>
          </a:prstGeom>
          <a:ln w="7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25485" y="2238703"/>
            <a:ext cx="2892841" cy="20643"/>
          </a:xfrm>
          <a:prstGeom prst="straightConnector1">
            <a:avLst/>
          </a:prstGeom>
          <a:ln w="708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7" idx="1"/>
          </p:cNvCxnSpPr>
          <p:nvPr/>
        </p:nvCxnSpPr>
        <p:spPr>
          <a:xfrm>
            <a:off x="2533890" y="2259346"/>
            <a:ext cx="1921159" cy="1921448"/>
          </a:xfrm>
          <a:prstGeom prst="straightConnector1">
            <a:avLst/>
          </a:prstGeom>
          <a:ln w="708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5157632" y="3064839"/>
            <a:ext cx="1149758" cy="628370"/>
          </a:xfrm>
          <a:prstGeom prst="straightConnector1">
            <a:avLst/>
          </a:prstGeom>
          <a:ln w="708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MasterServer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Tracks all nodes in the system</a:t>
            </a:r>
          </a:p>
          <a:p>
            <a:pPr lvl="1"/>
            <a:r>
              <a:rPr lang="en-US" dirty="0" smtClean="0"/>
              <a:t>ID, Type, IP address, port (where they can be contacted)</a:t>
            </a:r>
          </a:p>
          <a:p>
            <a:pPr lvl="1"/>
            <a:r>
              <a:rPr lang="en-US" dirty="0" smtClean="0"/>
              <a:t>Periodically processes </a:t>
            </a:r>
            <a:r>
              <a:rPr lang="en-US" dirty="0" err="1" smtClean="0"/>
              <a:t>KeepAlive</a:t>
            </a:r>
            <a:r>
              <a:rPr lang="en-US" dirty="0" smtClean="0"/>
              <a:t> requests from nodes</a:t>
            </a:r>
          </a:p>
          <a:p>
            <a:pPr lvl="1"/>
            <a:r>
              <a:rPr lang="en-US" dirty="0" smtClean="0"/>
              <a:t>Able to accept new nodes </a:t>
            </a:r>
            <a:r>
              <a:rPr lang="en-US" i="1" dirty="0" smtClean="0"/>
              <a:t>and</a:t>
            </a:r>
            <a:r>
              <a:rPr lang="en-US" dirty="0" smtClean="0"/>
              <a:t> clean up failed nodes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Maps files to storage nodes</a:t>
            </a:r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foo</a:t>
            </a:r>
            <a:r>
              <a:rPr lang="en-US" dirty="0" smtClean="0"/>
              <a:t>/bar.txt” -&gt; storage node #2</a:t>
            </a:r>
          </a:p>
          <a:p>
            <a:pPr lvl="1"/>
            <a:r>
              <a:rPr lang="en-US" dirty="0" smtClean="0"/>
              <a:t>Assigns newly-created files to storage nodes round robin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StorageServer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Built on top of underlying OS </a:t>
            </a:r>
            <a:r>
              <a:rPr lang="en-US" dirty="0" err="1" smtClean="0"/>
              <a:t>filesystem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Maps SPOOFS filename to local file handle</a:t>
            </a:r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foo</a:t>
            </a:r>
            <a:r>
              <a:rPr lang="en-US" dirty="0" smtClean="0"/>
              <a:t>/bar.txt” -&gt; “</a:t>
            </a:r>
            <a:r>
              <a:rPr lang="en-US" dirty="0" err="1" smtClean="0"/>
              <a:t>spoofs_files</a:t>
            </a:r>
            <a:r>
              <a:rPr lang="en-US" dirty="0" smtClean="0"/>
              <a:t>/localfile_01”</a:t>
            </a:r>
          </a:p>
          <a:p>
            <a:endParaRPr lang="en-US" dirty="0" smtClean="0"/>
          </a:p>
          <a:p>
            <a:r>
              <a:rPr lang="en-US" dirty="0" smtClean="0"/>
              <a:t>Handles all reader/writer synchronization</a:t>
            </a:r>
          </a:p>
          <a:p>
            <a:pPr lvl="1"/>
            <a:r>
              <a:rPr lang="en-US" dirty="0" err="1" smtClean="0"/>
              <a:t>MasterServer</a:t>
            </a:r>
            <a:r>
              <a:rPr lang="en-US" dirty="0" smtClean="0"/>
              <a:t> only gives file location</a:t>
            </a:r>
          </a:p>
          <a:p>
            <a:pPr lvl="1"/>
            <a:r>
              <a:rPr lang="en-US" dirty="0" smtClean="0"/>
              <a:t>Utilizes </a:t>
            </a:r>
            <a:r>
              <a:rPr lang="en-US" dirty="0" err="1" smtClean="0"/>
              <a:t>java.util.concurrent.locks.ReentrantReadWriteLock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C81D-B65E-2E49-A0EF-B2A1D56BC96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360</TotalTime>
  <Words>568</Words>
  <Application>Microsoft Office PowerPoint</Application>
  <PresentationFormat>On-screen Show (4:3)</PresentationFormat>
  <Paragraphs>187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SPOOFS: SimPle Object-Oriented File System</vt:lpstr>
      <vt:lpstr>Overview</vt:lpstr>
      <vt:lpstr>Distributed Systems</vt:lpstr>
      <vt:lpstr>Motivation</vt:lpstr>
      <vt:lpstr>Related Work</vt:lpstr>
      <vt:lpstr>SPOOFS</vt:lpstr>
      <vt:lpstr>Architecture</vt:lpstr>
      <vt:lpstr>MasterServer</vt:lpstr>
      <vt:lpstr>StorageServer</vt:lpstr>
      <vt:lpstr>Client</vt:lpstr>
      <vt:lpstr>MasterBackup</vt:lpstr>
      <vt:lpstr>Master Recovery</vt:lpstr>
      <vt:lpstr>Demo</vt:lpstr>
      <vt:lpstr>Future Work</vt:lpstr>
      <vt:lpstr>Conclusion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Spoofs!</dc:title>
  <dc:creator>Gabriel Martinez</dc:creator>
  <cp:lastModifiedBy>John Edstrom</cp:lastModifiedBy>
  <cp:revision>68</cp:revision>
  <dcterms:created xsi:type="dcterms:W3CDTF">2009-12-10T17:43:14Z</dcterms:created>
  <dcterms:modified xsi:type="dcterms:W3CDTF">2009-12-10T22:35:57Z</dcterms:modified>
</cp:coreProperties>
</file>