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307" r:id="rId2"/>
    <p:sldId id="310" r:id="rId3"/>
    <p:sldId id="311" r:id="rId4"/>
    <p:sldId id="312" r:id="rId5"/>
    <p:sldId id="320" r:id="rId6"/>
    <p:sldId id="319" r:id="rId7"/>
    <p:sldId id="321" r:id="rId8"/>
    <p:sldId id="313" r:id="rId9"/>
    <p:sldId id="314" r:id="rId10"/>
    <p:sldId id="315" r:id="rId11"/>
    <p:sldId id="317" r:id="rId12"/>
    <p:sldId id="322" r:id="rId13"/>
    <p:sldId id="323" r:id="rId14"/>
    <p:sldId id="330" r:id="rId15"/>
    <p:sldId id="328" r:id="rId16"/>
    <p:sldId id="331" r:id="rId17"/>
    <p:sldId id="332" r:id="rId18"/>
    <p:sldId id="333" r:id="rId19"/>
    <p:sldId id="32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9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84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38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04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1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08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27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33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32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10744-8844-43C8-9D02-1FBE72D3D44E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96F2B-206E-4DA1-A9F6-3F5FAC22D8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235" y="603849"/>
            <a:ext cx="8413166" cy="38145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75517" y="4735901"/>
            <a:ext cx="6443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/>
              <a:t>HARDWARE EDITION</a:t>
            </a:r>
            <a:endParaRPr lang="en-US" sz="4000" b="1" u="sng" dirty="0"/>
          </a:p>
        </p:txBody>
      </p:sp>
    </p:spTree>
    <p:extLst>
      <p:ext uri="{BB962C8B-B14F-4D97-AF65-F5344CB8AC3E}">
        <p14:creationId xmlns:p14="http://schemas.microsoft.com/office/powerpoint/2010/main" val="232544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63305" y="2708694"/>
            <a:ext cx="8177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/>
              <a:t>Design And Simulation</a:t>
            </a:r>
            <a:endParaRPr lang="en-US" sz="2800" b="1" u="sng" dirty="0"/>
          </a:p>
        </p:txBody>
      </p:sp>
    </p:spTree>
    <p:extLst>
      <p:ext uri="{BB962C8B-B14F-4D97-AF65-F5344CB8AC3E}">
        <p14:creationId xmlns:p14="http://schemas.microsoft.com/office/powerpoint/2010/main" val="382767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62531" y="2061148"/>
            <a:ext cx="3013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Video of design and simulation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16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85396" y="2701198"/>
            <a:ext cx="8177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Last mile connectivity </a:t>
            </a:r>
            <a:r>
              <a:rPr lang="en-US" sz="2400" dirty="0"/>
              <a:t>using </a:t>
            </a:r>
            <a:r>
              <a:rPr lang="en-US" sz="2400" dirty="0" smtClean="0"/>
              <a:t>hexagonal </a:t>
            </a:r>
            <a:r>
              <a:rPr lang="en-US" sz="2400" dirty="0"/>
              <a:t>structure of routers.</a:t>
            </a:r>
          </a:p>
        </p:txBody>
      </p:sp>
    </p:spTree>
    <p:extLst>
      <p:ext uri="{BB962C8B-B14F-4D97-AF65-F5344CB8AC3E}">
        <p14:creationId xmlns:p14="http://schemas.microsoft.com/office/powerpoint/2010/main" val="320909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17131" y="2982006"/>
            <a:ext cx="2627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dirty="0" err="1" smtClean="0"/>
              <a:t>Shantanu</a:t>
            </a:r>
            <a:r>
              <a:rPr lang="en-US" b="1" dirty="0" smtClean="0"/>
              <a:t> video recording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20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63305" y="2708694"/>
            <a:ext cx="8177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/>
              <a:t>Prototype</a:t>
            </a:r>
            <a:endParaRPr lang="en-US" sz="2800" b="1" u="sng" dirty="0"/>
          </a:p>
        </p:txBody>
      </p:sp>
    </p:spTree>
    <p:extLst>
      <p:ext uri="{BB962C8B-B14F-4D97-AF65-F5344CB8AC3E}">
        <p14:creationId xmlns:p14="http://schemas.microsoft.com/office/powerpoint/2010/main" val="252168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855221" y="-2667000"/>
            <a:ext cx="6481558" cy="1219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85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Advantages: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045029" y="2063931"/>
            <a:ext cx="94052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Higher Bandwidth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Low probability of intercept for higher security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Low power requirements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Smaller packaging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Portable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Applications in Internet of Things (IoT)</a:t>
            </a:r>
          </a:p>
          <a:p>
            <a:pPr>
              <a:buFont typeface="Arial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19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Factors affecting free space optics: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718458" y="1854926"/>
            <a:ext cx="101890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Environmental Factors: Such as 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atmospheric attenuation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window attenuation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alignment or building motion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solar interference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992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2250" y="570145"/>
            <a:ext cx="257474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dirty="0" smtClean="0"/>
              <a:t>OUR PLAN</a:t>
            </a:r>
            <a:endParaRPr lang="en-US" sz="4400" dirty="0"/>
          </a:p>
        </p:txBody>
      </p:sp>
      <p:sp>
        <p:nvSpPr>
          <p:cNvPr id="4" name="Rectangle 3"/>
          <p:cNvSpPr/>
          <p:nvPr/>
        </p:nvSpPr>
        <p:spPr>
          <a:xfrm>
            <a:off x="832250" y="2002131"/>
            <a:ext cx="97049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lphaUcParenR"/>
            </a:pPr>
            <a:r>
              <a:rPr lang="en-IN" dirty="0" smtClean="0"/>
              <a:t>Direct LOS communication with horizontal movement of laser so that it can avoid the interference </a:t>
            </a:r>
          </a:p>
          <a:p>
            <a:r>
              <a:rPr lang="en-IN" dirty="0" smtClean="0"/>
              <a:t>      of birds or anything in between.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2250" y="2580100"/>
            <a:ext cx="1083771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lphaUcParenR" startAt="2"/>
            </a:pPr>
            <a:r>
              <a:rPr lang="en-IN" dirty="0" smtClean="0"/>
              <a:t>Use of Repeaters at some other buildings or at some other way as shown in video</a:t>
            </a:r>
          </a:p>
          <a:p>
            <a:r>
              <a:rPr lang="en-IN" dirty="0"/>
              <a:t>	</a:t>
            </a:r>
            <a:r>
              <a:rPr lang="en-IN" dirty="0" smtClean="0"/>
              <a:t>( We </a:t>
            </a:r>
            <a:r>
              <a:rPr lang="en-IN" dirty="0" err="1" smtClean="0"/>
              <a:t>ll</a:t>
            </a:r>
            <a:r>
              <a:rPr lang="en-IN" dirty="0" smtClean="0"/>
              <a:t> be sending ARP protocols to first plan, if the transmitter didn’t receive any authentication from </a:t>
            </a:r>
          </a:p>
          <a:p>
            <a:r>
              <a:rPr lang="en-IN" dirty="0" smtClean="0"/>
              <a:t>	receiver, then will activate Plan B and when it receives the authentication, Plan B will be shut down and </a:t>
            </a:r>
          </a:p>
          <a:p>
            <a:r>
              <a:rPr lang="en-IN" dirty="0"/>
              <a:t>	</a:t>
            </a:r>
            <a:r>
              <a:rPr lang="en-IN" dirty="0" smtClean="0"/>
              <a:t>will again activate Plan A and the </a:t>
            </a:r>
            <a:r>
              <a:rPr lang="en-IN" smtClean="0"/>
              <a:t>process continues. </a:t>
            </a:r>
            <a:r>
              <a:rPr lang="en-IN" dirty="0" smtClean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8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039844" y="2982006"/>
            <a:ext cx="17825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b="1" dirty="0" smtClean="0"/>
              <a:t>THANK  YOU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423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6004" y="2596396"/>
            <a:ext cx="9447155" cy="3112195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+mn-lt"/>
              </a:rPr>
              <a:t>Ministry Name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: </a:t>
            </a:r>
            <a:r>
              <a:rPr lang="en-US" sz="2400" b="1" dirty="0">
                <a:solidFill>
                  <a:schemeClr val="tx1"/>
                </a:solidFill>
                <a:latin typeface="+mn-lt"/>
              </a:rPr>
              <a:t>Ministry of Communications</a:t>
            </a:r>
            <a:r>
              <a:rPr lang="en-US" sz="2800" b="1" dirty="0" smtClean="0">
                <a:solidFill>
                  <a:schemeClr val="tx1"/>
                </a:solidFill>
                <a:latin typeface="+mn-lt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/>
            </a:r>
            <a:br>
              <a:rPr lang="en-US" sz="2000" dirty="0">
                <a:solidFill>
                  <a:schemeClr val="tx1"/>
                </a:solidFill>
                <a:latin typeface="+mn-lt"/>
              </a:rPr>
            </a:br>
            <a:r>
              <a:rPr lang="en-US" sz="2000" dirty="0">
                <a:solidFill>
                  <a:schemeClr val="tx1"/>
                </a:solidFill>
                <a:latin typeface="+mn-lt"/>
              </a:rPr>
              <a:t>Problem Statement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: </a:t>
            </a:r>
            <a:r>
              <a:rPr lang="en-US" sz="2400" b="1" dirty="0">
                <a:solidFill>
                  <a:schemeClr val="tx1"/>
                </a:solidFill>
                <a:latin typeface="+mn-lt"/>
              </a:rPr>
              <a:t>Cost effective innovative solution for long 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</a:rPr>
              <a:t>distance </a:t>
            </a:r>
            <a:r>
              <a:rPr lang="en-US" sz="2400" b="1" dirty="0">
                <a:solidFill>
                  <a:schemeClr val="tx1"/>
                </a:solidFill>
                <a:latin typeface="+mn-lt"/>
              </a:rPr>
              <a:t>(3 to 8 </a:t>
            </a:r>
            <a:r>
              <a:rPr lang="en-US" sz="2400" b="1" dirty="0" err="1">
                <a:solidFill>
                  <a:schemeClr val="tx1"/>
                </a:solidFill>
                <a:latin typeface="+mn-lt"/>
              </a:rPr>
              <a:t>kms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</a:rPr>
              <a:t>)</a:t>
            </a:r>
            <a:br>
              <a:rPr lang="en-US" sz="2400" b="1" dirty="0" smtClean="0">
                <a:solidFill>
                  <a:schemeClr val="tx1"/>
                </a:solidFill>
                <a:latin typeface="+mn-lt"/>
              </a:rPr>
            </a:br>
            <a:r>
              <a:rPr lang="en-US" sz="2000" dirty="0">
                <a:solidFill>
                  <a:schemeClr val="tx1"/>
                </a:solidFill>
              </a:rPr>
              <a:t>Problem Code : </a:t>
            </a:r>
            <a:r>
              <a:rPr lang="en-US" sz="2400" b="1" dirty="0" smtClean="0">
                <a:solidFill>
                  <a:schemeClr val="tx1"/>
                </a:solidFill>
              </a:rPr>
              <a:t>PJ238</a:t>
            </a:r>
            <a:r>
              <a:rPr lang="en-US" sz="1800" b="1" dirty="0" smtClean="0">
                <a:solidFill>
                  <a:schemeClr val="tx1"/>
                </a:solidFill>
              </a:rPr>
              <a:t/>
            </a:r>
            <a:br>
              <a:rPr lang="en-US" sz="1800" b="1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Category : </a:t>
            </a:r>
            <a:r>
              <a:rPr lang="en-US" sz="2400" b="1" dirty="0" smtClean="0">
                <a:solidFill>
                  <a:schemeClr val="tx1"/>
                </a:solidFill>
              </a:rPr>
              <a:t>Hardware</a:t>
            </a:r>
            <a:r>
              <a:rPr lang="en-US" sz="2000" b="1" dirty="0" smtClean="0">
                <a:solidFill>
                  <a:schemeClr val="tx1"/>
                </a:solidFill>
              </a:rPr>
              <a:t/>
            </a:r>
            <a:br>
              <a:rPr lang="en-US" sz="2000" b="1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Domain Bucket : </a:t>
            </a:r>
            <a:r>
              <a:rPr lang="en-US" sz="2400" b="1" dirty="0" smtClean="0">
                <a:solidFill>
                  <a:schemeClr val="tx1"/>
                </a:solidFill>
              </a:rPr>
              <a:t>Smart </a:t>
            </a:r>
            <a:r>
              <a:rPr lang="en-US" sz="2400" b="1" dirty="0">
                <a:solidFill>
                  <a:schemeClr val="tx1"/>
                </a:solidFill>
              </a:rPr>
              <a:t>Communication</a:t>
            </a:r>
            <a:r>
              <a:rPr lang="en-US" sz="2000" b="1" dirty="0">
                <a:solidFill>
                  <a:schemeClr val="tx1"/>
                </a:solidFill>
                <a:latin typeface="+mn-lt"/>
              </a:rPr>
              <a:t/>
            </a:r>
            <a:br>
              <a:rPr lang="en-US" sz="2000" b="1" dirty="0">
                <a:solidFill>
                  <a:schemeClr val="tx1"/>
                </a:solidFill>
                <a:latin typeface="+mn-lt"/>
              </a:rPr>
            </a:br>
            <a:r>
              <a:rPr lang="en-US" sz="2000" dirty="0">
                <a:solidFill>
                  <a:schemeClr val="tx1"/>
                </a:solidFill>
                <a:latin typeface="+mn-lt"/>
              </a:rPr>
              <a:t>Team Name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: </a:t>
            </a:r>
            <a:r>
              <a:rPr lang="en-US" sz="2400" b="1" dirty="0">
                <a:latin typeface="+mn-lt"/>
              </a:rPr>
              <a:t>Team </a:t>
            </a:r>
            <a:r>
              <a:rPr lang="en-US" sz="2400" b="1" dirty="0" err="1">
                <a:latin typeface="+mn-lt"/>
              </a:rPr>
              <a:t>Hexa_SKN</a:t>
            </a:r>
            <a:r>
              <a:rPr lang="en-US" sz="2800" b="1" dirty="0">
                <a:solidFill>
                  <a:schemeClr val="tx1"/>
                </a:solidFill>
                <a:latin typeface="+mn-lt"/>
              </a:rPr>
              <a:t/>
            </a:r>
            <a:br>
              <a:rPr lang="en-US" sz="2800" b="1" dirty="0">
                <a:solidFill>
                  <a:schemeClr val="tx1"/>
                </a:solidFill>
                <a:latin typeface="+mn-lt"/>
              </a:rPr>
            </a:br>
            <a:r>
              <a:rPr lang="en-US" sz="2000" dirty="0">
                <a:solidFill>
                  <a:schemeClr val="tx1"/>
                </a:solidFill>
                <a:latin typeface="+mn-lt"/>
              </a:rPr>
              <a:t>Team Leader Name : </a:t>
            </a:r>
            <a:r>
              <a:rPr lang="en-US" sz="2400" b="1" dirty="0" err="1" smtClean="0">
                <a:solidFill>
                  <a:schemeClr val="tx1"/>
                </a:solidFill>
                <a:latin typeface="+mn-lt"/>
              </a:rPr>
              <a:t>Sunidhi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+mn-lt"/>
              </a:rPr>
              <a:t>Pranjale</a:t>
            </a:r>
            <a:r>
              <a:rPr lang="en-US" sz="2000" b="1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/>
            </a:r>
            <a:br>
              <a:rPr lang="en-US" sz="2000" dirty="0">
                <a:solidFill>
                  <a:schemeClr val="tx1"/>
                </a:solidFill>
                <a:latin typeface="+mn-lt"/>
              </a:rPr>
            </a:b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College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Code : </a:t>
            </a:r>
            <a:r>
              <a:rPr lang="en-US" sz="2400" b="1" dirty="0" smtClean="0">
                <a:solidFill>
                  <a:schemeClr val="tx1"/>
                </a:solidFill>
              </a:rPr>
              <a:t>1-4266701337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			</a:t>
            </a:r>
            <a:br>
              <a:rPr lang="en-US" sz="2000" dirty="0" smtClean="0">
                <a:solidFill>
                  <a:schemeClr val="tx1"/>
                </a:solidFill>
                <a:latin typeface="+mn-lt"/>
              </a:rPr>
            </a:br>
            <a:endParaRPr lang="en-US" sz="20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46034" y="1214069"/>
            <a:ext cx="107762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 smtClean="0"/>
              <a:t>Idea / Approach </a:t>
            </a:r>
            <a:r>
              <a:rPr lang="en-US" sz="2800" b="1" u="sng" dirty="0"/>
              <a:t>Details</a:t>
            </a:r>
            <a:br>
              <a:rPr lang="en-US" sz="2800" b="1" u="sng" dirty="0"/>
            </a:br>
            <a:endParaRPr lang="en-US" sz="2800" b="1" u="sng" dirty="0"/>
          </a:p>
        </p:txBody>
      </p:sp>
    </p:spTree>
    <p:extLst>
      <p:ext uri="{BB962C8B-B14F-4D97-AF65-F5344CB8AC3E}">
        <p14:creationId xmlns:p14="http://schemas.microsoft.com/office/powerpoint/2010/main" val="309264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33908" y="691386"/>
            <a:ext cx="8177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/>
              <a:t>Problem Statement Description</a:t>
            </a:r>
            <a:endParaRPr lang="en-US" sz="28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212011" y="2122099"/>
            <a:ext cx="922163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Cost effective innovative solution for long </a:t>
            </a:r>
            <a:r>
              <a:rPr lang="en-US" sz="2000" dirty="0" smtClean="0"/>
              <a:t>distance </a:t>
            </a:r>
            <a:r>
              <a:rPr lang="en-US" sz="2000" dirty="0"/>
              <a:t>(3 to 8 </a:t>
            </a:r>
            <a:r>
              <a:rPr lang="en-US" sz="2000" dirty="0" err="1"/>
              <a:t>kms</a:t>
            </a:r>
            <a:r>
              <a:rPr lang="en-US" sz="2000" dirty="0"/>
              <a:t>) wireless (LAN) Broadband Connectivity to sparsely located individual households in rural areas (Last mile Connectivity) from </a:t>
            </a:r>
            <a:r>
              <a:rPr lang="en-US" sz="2000" dirty="0" smtClean="0"/>
              <a:t>Gram </a:t>
            </a:r>
            <a:r>
              <a:rPr lang="en-US" sz="2000" dirty="0"/>
              <a:t>Panchayat (USO) ONT locations. Under Bharat Net project of </a:t>
            </a:r>
            <a:r>
              <a:rPr lang="en-US" sz="2000" dirty="0" err="1"/>
              <a:t>Deptt</a:t>
            </a:r>
            <a:r>
              <a:rPr lang="en-US" sz="2000" dirty="0"/>
              <a:t>. Of Telecom, </a:t>
            </a:r>
            <a:r>
              <a:rPr lang="en-US" sz="2000" dirty="0" err="1"/>
              <a:t>fibres</a:t>
            </a:r>
            <a:r>
              <a:rPr lang="en-US" sz="2000" dirty="0"/>
              <a:t> have reached to more than a lakh of Gram Panchayats. But extending broadband connectivity from these Gram Panchayat ONTs to individual households located at a distance of 3 to 8 km is a problem. Extending </a:t>
            </a:r>
            <a:r>
              <a:rPr lang="en-US" sz="2000" dirty="0" err="1"/>
              <a:t>fibre</a:t>
            </a:r>
            <a:r>
              <a:rPr lang="en-US" sz="2000" dirty="0"/>
              <a:t> to individual houses is expensive, messy and very difficult to maintain in far flung rural areas. </a:t>
            </a:r>
            <a:r>
              <a:rPr lang="en-US" sz="2000" dirty="0" err="1"/>
              <a:t>WiFi</a:t>
            </a:r>
            <a:r>
              <a:rPr lang="en-US" sz="2000" dirty="0"/>
              <a:t> connectivity has short range problem. Benefits: It can offer a cost effective solution to last mile broadband connectivity </a:t>
            </a:r>
            <a:r>
              <a:rPr lang="en-US" sz="2000" dirty="0" smtClean="0"/>
              <a:t>problem</a:t>
            </a:r>
            <a:r>
              <a:rPr lang="en-US" sz="2000" dirty="0"/>
              <a:t>, which will facilitate greater broadband penetration to rural population. It will ensure the proper utilization of USOF Bharat Net </a:t>
            </a:r>
            <a:r>
              <a:rPr lang="en-US" sz="2000" dirty="0" err="1"/>
              <a:t>fibre</a:t>
            </a:r>
            <a:r>
              <a:rPr lang="en-US" sz="2000" dirty="0"/>
              <a:t> and also help in bridging the Digital Divide to a greater extent. </a:t>
            </a:r>
          </a:p>
        </p:txBody>
      </p:sp>
    </p:spTree>
    <p:extLst>
      <p:ext uri="{BB962C8B-B14F-4D97-AF65-F5344CB8AC3E}">
        <p14:creationId xmlns:p14="http://schemas.microsoft.com/office/powerpoint/2010/main" val="426342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63305" y="2708694"/>
            <a:ext cx="8177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/>
              <a:t>Implementation</a:t>
            </a:r>
            <a:endParaRPr lang="en-US" sz="2800" b="1" u="sng" dirty="0"/>
          </a:p>
        </p:txBody>
      </p:sp>
    </p:spTree>
    <p:extLst>
      <p:ext uri="{BB962C8B-B14F-4D97-AF65-F5344CB8AC3E}">
        <p14:creationId xmlns:p14="http://schemas.microsoft.com/office/powerpoint/2010/main" val="354707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43384" y="1022300"/>
            <a:ext cx="8177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Our solution consists of 2 parts</a:t>
            </a:r>
            <a:endParaRPr 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3048000" y="1720840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2000" b="1" dirty="0" smtClean="0"/>
              <a:t>Part I: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 smtClean="0"/>
              <a:t>Free Space Optical communication </a:t>
            </a:r>
            <a:r>
              <a:rPr lang="en-US" dirty="0"/>
              <a:t>from Gram Panchayat (USO) ONT </a:t>
            </a:r>
            <a:r>
              <a:rPr lang="en-US" dirty="0" smtClean="0"/>
              <a:t>locations </a:t>
            </a:r>
            <a:r>
              <a:rPr lang="en-US" dirty="0"/>
              <a:t>to sparsely located individual households in </a:t>
            </a:r>
            <a:r>
              <a:rPr lang="en-US" dirty="0" smtClean="0"/>
              <a:t>rural areas which are 3 – 10 </a:t>
            </a:r>
            <a:r>
              <a:rPr lang="en-US" dirty="0" err="1" smtClean="0"/>
              <a:t>kms</a:t>
            </a:r>
            <a:r>
              <a:rPr lang="en-US" dirty="0" smtClean="0"/>
              <a:t> far from these ONT locations.</a:t>
            </a:r>
          </a:p>
          <a:p>
            <a:pPr algn="just"/>
            <a:endParaRPr lang="en-US" dirty="0"/>
          </a:p>
          <a:p>
            <a:pPr algn="just"/>
            <a:r>
              <a:rPr lang="en-US" sz="2000" b="1" dirty="0"/>
              <a:t>Part </a:t>
            </a:r>
            <a:r>
              <a:rPr lang="en-US" sz="2000" b="1" dirty="0" smtClean="0"/>
              <a:t>II:</a:t>
            </a:r>
            <a:endParaRPr lang="en-US" sz="2000" b="1" dirty="0"/>
          </a:p>
          <a:p>
            <a:pPr algn="just"/>
            <a:endParaRPr lang="en-US" dirty="0"/>
          </a:p>
          <a:p>
            <a:pPr algn="just"/>
            <a:r>
              <a:rPr lang="en-US" b="1" dirty="0" smtClean="0"/>
              <a:t>Last mile connectivity </a:t>
            </a:r>
            <a:r>
              <a:rPr lang="en-US" dirty="0" smtClean="0"/>
              <a:t>using hexagonal structure of routers.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72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30957" y="542615"/>
            <a:ext cx="81778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/>
              <a:t>Introduction of FSO ( Free Space Optical ) Communication using Laser</a:t>
            </a:r>
            <a:endParaRPr lang="en-US" sz="28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536492" y="2286000"/>
            <a:ext cx="87467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Free Space Optical communication FSO is an optical communication technology that uses light propagating in free space to wirelessly transmit data for telecommunications or computer networking.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Free space means air, </a:t>
            </a:r>
            <a:r>
              <a:rPr lang="en-US" dirty="0" err="1" smtClean="0"/>
              <a:t>outerspace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vaccum</a:t>
            </a:r>
            <a:r>
              <a:rPr lang="en-US" dirty="0" smtClean="0"/>
              <a:t> or something similar. This contrasts with using solids such as optical fiber cable or an optical transmission line.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 FSO technology is useful where the physical connections are impractical due to high costs or other considerations.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fundamental elements of FSO system are FSO transmitter, an FSO channel and an FSO receiver.  </a:t>
            </a:r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027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0957" y="542615"/>
            <a:ext cx="8177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/>
              <a:t>Block Diagram</a:t>
            </a:r>
            <a:endParaRPr lang="en-US" sz="2800" b="1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399" y="1648158"/>
            <a:ext cx="7699760" cy="475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00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85" y="1656804"/>
            <a:ext cx="10705355" cy="392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90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07" y="1188360"/>
            <a:ext cx="11296394" cy="487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62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4114</TotalTime>
  <Words>444</Words>
  <Application>Microsoft Office PowerPoint</Application>
  <PresentationFormat>Widescreen</PresentationFormat>
  <Paragraphs>51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Ministry Name: Ministry of Communications    Problem Statement : Cost effective innovative solution for long distance (3 to 8 kms) Problem Code : PJ238 Category : Hardware Domain Bucket : Smart Communication Team Name : Team Hexa_SKN Team Leader Name : Sunidhi Pranjale    College Code : 1-4266701337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Advantages:</vt:lpstr>
      <vt:lpstr>Factors affecting free space optics: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Idea/Approach Details  Ministry/ Organization name:     Problem Statement : Team Name : Team Leader Name :          College Code :</dc:title>
  <dc:creator>Anuja Kanhere</dc:creator>
  <cp:lastModifiedBy>shailendr shrivastav</cp:lastModifiedBy>
  <cp:revision>57</cp:revision>
  <dcterms:created xsi:type="dcterms:W3CDTF">2019-12-18T09:24:53Z</dcterms:created>
  <dcterms:modified xsi:type="dcterms:W3CDTF">2022-04-03T06:04:48Z</dcterms:modified>
</cp:coreProperties>
</file>