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271" r:id="rId3"/>
    <p:sldId id="310" r:id="rId4"/>
    <p:sldId id="3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5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4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3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11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24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9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5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8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2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9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B10744-8844-43C8-9D02-1FBE72D3D44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004" y="2596396"/>
            <a:ext cx="9447155" cy="3112195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Ministry Name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Ministry of Communications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Problem Statement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Cost effective innovative solution for long 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distance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(3 to 8 </a:t>
            </a:r>
            <a:r>
              <a:rPr lang="en-US" sz="2400" b="1" dirty="0" err="1">
                <a:solidFill>
                  <a:schemeClr val="tx1"/>
                </a:solidFill>
                <a:latin typeface="+mn-lt"/>
              </a:rPr>
              <a:t>kms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)</a:t>
            </a:r>
            <a:br>
              <a:rPr lang="en-US" sz="2400" b="1" dirty="0" smtClean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</a:rPr>
              <a:t>Problem Code : </a:t>
            </a:r>
            <a:r>
              <a:rPr lang="en-US" sz="2400" b="1" dirty="0" smtClean="0">
                <a:solidFill>
                  <a:schemeClr val="tx1"/>
                </a:solidFill>
              </a:rPr>
              <a:t>PJ238</a:t>
            </a:r>
            <a:r>
              <a:rPr lang="en-US" sz="1800" b="1" dirty="0" smtClean="0">
                <a:solidFill>
                  <a:schemeClr val="tx1"/>
                </a:solidFill>
              </a:rPr>
              <a:t/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Category : </a:t>
            </a:r>
            <a:r>
              <a:rPr lang="en-US" sz="2400" b="1" dirty="0" smtClean="0">
                <a:solidFill>
                  <a:schemeClr val="tx1"/>
                </a:solidFill>
              </a:rPr>
              <a:t>Hardware</a:t>
            </a: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Domain Bucket : </a:t>
            </a:r>
            <a:r>
              <a:rPr lang="en-US" sz="2400" b="1" dirty="0" smtClean="0">
                <a:solidFill>
                  <a:schemeClr val="tx1"/>
                </a:solidFill>
              </a:rPr>
              <a:t>Smart </a:t>
            </a:r>
            <a:r>
              <a:rPr lang="en-US" sz="2400" b="1" dirty="0">
                <a:solidFill>
                  <a:schemeClr val="tx1"/>
                </a:solidFill>
              </a:rPr>
              <a:t>Communication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Team Name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Team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Hexa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Team Leader Name :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Sunidhi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Pranjale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College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Code : </a:t>
            </a:r>
            <a:r>
              <a:rPr lang="en-US" sz="2400" b="1" dirty="0" smtClean="0">
                <a:solidFill>
                  <a:schemeClr val="tx1"/>
                </a:solidFill>
              </a:rPr>
              <a:t>1-4266701337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+mn-lt"/>
              </a:rPr>
            </a:b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034" y="1214069"/>
            <a:ext cx="10776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Idea/Approach Details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06004" y="5767479"/>
            <a:ext cx="9673840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Youtube</a:t>
            </a:r>
            <a:r>
              <a:rPr lang="en-US" b="1" dirty="0">
                <a:solidFill>
                  <a:schemeClr val="tx1"/>
                </a:solidFill>
              </a:rPr>
              <a:t> link </a:t>
            </a:r>
            <a:r>
              <a:rPr lang="en-US" dirty="0">
                <a:solidFill>
                  <a:schemeClr val="tx1"/>
                </a:solidFill>
              </a:rPr>
              <a:t>for basic idea of our solution : </a:t>
            </a:r>
            <a:r>
              <a:rPr lang="en-US" sz="2000" b="1" u="sng" dirty="0">
                <a:solidFill>
                  <a:srgbClr val="FF0000"/>
                </a:solidFill>
              </a:rPr>
              <a:t>https://youtu.be/RMggwGhhWmA</a:t>
            </a:r>
          </a:p>
        </p:txBody>
      </p:sp>
    </p:spTree>
    <p:extLst>
      <p:ext uri="{BB962C8B-B14F-4D97-AF65-F5344CB8AC3E}">
        <p14:creationId xmlns:p14="http://schemas.microsoft.com/office/powerpoint/2010/main" val="23254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6" y="649239"/>
            <a:ext cx="6718801" cy="620876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96480" y="0"/>
            <a:ext cx="10781946" cy="5341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US" sz="2400" b="1" dirty="0">
                <a:solidFill>
                  <a:schemeClr val="tx1"/>
                </a:solidFill>
              </a:rPr>
              <a:t>Single cell layout of </a:t>
            </a:r>
            <a:r>
              <a:rPr lang="en-US" sz="2400" b="1" dirty="0" err="1" smtClean="0">
                <a:solidFill>
                  <a:schemeClr val="tx1"/>
                </a:solidFill>
              </a:rPr>
              <a:t>Hexa</a:t>
            </a:r>
            <a:r>
              <a:rPr lang="en-US" sz="2400" b="1" dirty="0" smtClean="0">
                <a:solidFill>
                  <a:schemeClr val="tx1"/>
                </a:solidFill>
              </a:rPr>
              <a:t>-AP ( Access Point)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6889" y="798964"/>
            <a:ext cx="2914116" cy="59093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flow layout for a single cell.</a:t>
            </a:r>
          </a:p>
          <a:p>
            <a:r>
              <a:rPr lang="en-US" dirty="0" smtClean="0"/>
              <a:t>By making use of </a:t>
            </a:r>
            <a:r>
              <a:rPr lang="en-US" b="1" dirty="0" smtClean="0"/>
              <a:t>central hub </a:t>
            </a:r>
            <a:r>
              <a:rPr lang="en-US" dirty="0" smtClean="0"/>
              <a:t>as </a:t>
            </a:r>
            <a:r>
              <a:rPr lang="en-US" b="1" dirty="0" smtClean="0"/>
              <a:t>Wi-Fi Repeater </a:t>
            </a:r>
            <a:r>
              <a:rPr lang="en-US" dirty="0" smtClean="0"/>
              <a:t>or using the concept of </a:t>
            </a:r>
            <a:r>
              <a:rPr lang="en-US" b="1" dirty="0" smtClean="0"/>
              <a:t>Wi-Fi Direct</a:t>
            </a:r>
            <a:r>
              <a:rPr lang="en-US" dirty="0" smtClean="0"/>
              <a:t>, data or information will be shared to other secondary routers aligned in a </a:t>
            </a:r>
            <a:r>
              <a:rPr lang="en-US" b="1" dirty="0" smtClean="0"/>
              <a:t>hexagonal manner</a:t>
            </a:r>
            <a:r>
              <a:rPr lang="en-US" dirty="0" smtClean="0"/>
              <a:t> wirelessly.</a:t>
            </a:r>
          </a:p>
          <a:p>
            <a:r>
              <a:rPr lang="en-US" dirty="0" smtClean="0"/>
              <a:t>And then this single cell layout will be converted to </a:t>
            </a:r>
            <a:r>
              <a:rPr lang="en-US" b="1" dirty="0" smtClean="0"/>
              <a:t>multi cell layout </a:t>
            </a:r>
            <a:r>
              <a:rPr lang="en-US" dirty="0" smtClean="0"/>
              <a:t>and in this way whole area will be covered in an </a:t>
            </a:r>
            <a:r>
              <a:rPr lang="en-US" b="1" dirty="0" smtClean="0"/>
              <a:t>efficient</a:t>
            </a:r>
            <a:r>
              <a:rPr lang="en-US" dirty="0" smtClean="0"/>
              <a:t> way with </a:t>
            </a:r>
            <a:r>
              <a:rPr lang="en-US" b="1" dirty="0" smtClean="0"/>
              <a:t>less time consumption</a:t>
            </a:r>
            <a:r>
              <a:rPr lang="en-US" dirty="0" smtClean="0"/>
              <a:t> and </a:t>
            </a:r>
            <a:r>
              <a:rPr lang="en-US" b="1" dirty="0" smtClean="0"/>
              <a:t>all sparsely </a:t>
            </a:r>
            <a:r>
              <a:rPr lang="en-US" b="1" dirty="0"/>
              <a:t>located individual households </a:t>
            </a:r>
            <a:r>
              <a:rPr lang="en-US" b="1" dirty="0" smtClean="0"/>
              <a:t>will be able to connect to </a:t>
            </a:r>
            <a:r>
              <a:rPr lang="en-US" b="1" dirty="0"/>
              <a:t>it </a:t>
            </a:r>
            <a:r>
              <a:rPr lang="en-US" b="1" dirty="0" smtClean="0"/>
              <a:t>which also </a:t>
            </a:r>
            <a:r>
              <a:rPr lang="en-US" b="1" dirty="0"/>
              <a:t>help in bridging the Digital Divide to a greater </a:t>
            </a:r>
            <a:r>
              <a:rPr lang="en-US" b="1" dirty="0" smtClean="0"/>
              <a:t>extent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" y="871671"/>
            <a:ext cx="3871874" cy="446898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00155" y="205074"/>
            <a:ext cx="10781946" cy="5341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5409" y="241306"/>
            <a:ext cx="608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Multi cell layout of </a:t>
            </a:r>
            <a:r>
              <a:rPr lang="en-US" sz="2400" b="1" dirty="0" err="1" smtClean="0"/>
              <a:t>Hexa</a:t>
            </a:r>
            <a:r>
              <a:rPr lang="en-US" sz="2400" b="1" dirty="0" smtClean="0"/>
              <a:t>-AP( Access Point )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863125"/>
            <a:ext cx="7696199" cy="5986329"/>
          </a:xfrm>
          <a:prstGeom prst="roundRect">
            <a:avLst/>
          </a:prstGeom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2400" b="1" u="sng" dirty="0" err="1">
                <a:solidFill>
                  <a:schemeClr val="tx1"/>
                </a:solidFill>
              </a:rPr>
              <a:t>Explaination</a:t>
            </a:r>
            <a:r>
              <a:rPr lang="en-US" sz="2400" b="1" u="sng" dirty="0">
                <a:solidFill>
                  <a:schemeClr val="tx1"/>
                </a:solidFill>
              </a:rPr>
              <a:t> of </a:t>
            </a:r>
            <a:r>
              <a:rPr lang="en-US" sz="2400" b="1" u="sng" dirty="0" err="1">
                <a:solidFill>
                  <a:schemeClr val="tx1"/>
                </a:solidFill>
              </a:rPr>
              <a:t>Hexa</a:t>
            </a:r>
            <a:r>
              <a:rPr lang="en-US" sz="2400" b="1" u="sng" dirty="0">
                <a:solidFill>
                  <a:schemeClr val="tx1"/>
                </a:solidFill>
              </a:rPr>
              <a:t>-AP for a single cell </a:t>
            </a:r>
            <a:r>
              <a:rPr lang="en-US" sz="2400" b="1" u="sng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Wireless </a:t>
            </a:r>
            <a:r>
              <a:rPr lang="en-US" sz="2000" dirty="0">
                <a:solidFill>
                  <a:schemeClr val="tx1"/>
                </a:solidFill>
              </a:rPr>
              <a:t>LAN( 802.11 ) concept is used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Bharat Net LAN will be connected to a central hub router 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By using the concept of </a:t>
            </a:r>
            <a:r>
              <a:rPr lang="en-US" sz="2000" b="1" dirty="0">
                <a:solidFill>
                  <a:schemeClr val="tx1"/>
                </a:solidFill>
              </a:rPr>
              <a:t>Wi-Fi Direct, </a:t>
            </a:r>
            <a:r>
              <a:rPr lang="en-US" sz="2000" dirty="0">
                <a:solidFill>
                  <a:schemeClr val="tx1"/>
                </a:solidFill>
              </a:rPr>
              <a:t>this hub will give wireless access to other 6 secondary routers which are arranged in a hexagonal cell order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These secondary routers and central router act as Wi-Fi Access points for other wireless devices, such as mobile, laptops, etc. These hexagons will be closely joined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Hexagonal structure will be used because</a:t>
            </a:r>
            <a:r>
              <a:rPr lang="en-US" sz="2000" dirty="0" smtClean="0">
                <a:solidFill>
                  <a:schemeClr val="tx1"/>
                </a:solidFill>
              </a:rPr>
              <a:t>:-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Its distance from center to any other point is the same, which provides equal signal in that cell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Hexagon structure covers the more surface area.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These can be arranged in such a way that no black spots( blind spots ) are </a:t>
            </a:r>
            <a:r>
              <a:rPr lang="en-US" sz="2000" dirty="0" smtClean="0">
                <a:solidFill>
                  <a:schemeClr val="tx1"/>
                </a:solidFill>
              </a:rPr>
              <a:t>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 this way Wi-Fi access will be increased and will be given to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One time investment will be there for setup of these Wi-Fi routers and networks.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46" y="5418034"/>
            <a:ext cx="3871874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this way networks and routers setup will be done to increase Wi-Fi range.</a:t>
            </a:r>
          </a:p>
          <a:p>
            <a:r>
              <a:rPr lang="en-US" b="1" dirty="0"/>
              <a:t>Making Use Of Old Router As </a:t>
            </a:r>
            <a:r>
              <a:rPr lang="en-US" b="1" dirty="0" smtClean="0"/>
              <a:t>Wi-Fi </a:t>
            </a:r>
            <a:r>
              <a:rPr lang="en-US" b="1" dirty="0"/>
              <a:t>Repeater Without Cable </a:t>
            </a:r>
            <a:r>
              <a:rPr lang="en-US" b="1" dirty="0" smtClean="0"/>
              <a:t>or Wi-Fi </a:t>
            </a:r>
            <a:r>
              <a:rPr lang="en-US" b="1" dirty="0"/>
              <a:t>Extender 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7047" y="2343368"/>
            <a:ext cx="11303237" cy="19466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Cases</a:t>
            </a:r>
            <a:endParaRPr kumimoji="0" lang="en-US" sz="28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aseline="0" dirty="0" smtClean="0">
                <a:solidFill>
                  <a:prstClr val="black"/>
                </a:solidFill>
                <a:latin typeface="Calibri"/>
              </a:rPr>
              <a:t>1).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aseline="0" dirty="0" smtClean="0">
                <a:solidFill>
                  <a:prstClr val="black"/>
                </a:solidFill>
                <a:latin typeface="Calibri"/>
              </a:rPr>
              <a:t>It can be used in areas where LAN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cable distribution to every node( individual household ) is not feasible.</a:t>
            </a:r>
            <a:endParaRPr lang="en-US" sz="2000" dirty="0" smtClean="0">
              <a:solidFill>
                <a:schemeClr val="tx1"/>
              </a:solidFill>
              <a:latin typeface="Calibri"/>
            </a:endParaRPr>
          </a:p>
          <a:p>
            <a:pPr lvl="0" defTabSz="457200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2). It is a cost effective solution </a:t>
            </a:r>
            <a:r>
              <a:rPr lang="en-US" sz="2000" dirty="0">
                <a:solidFill>
                  <a:schemeClr val="tx1"/>
                </a:solidFill>
              </a:rPr>
              <a:t>for long </a:t>
            </a:r>
            <a:r>
              <a:rPr lang="en-US" sz="2000" dirty="0" smtClean="0">
                <a:solidFill>
                  <a:schemeClr val="tx1"/>
                </a:solidFill>
              </a:rPr>
              <a:t>distance </a:t>
            </a:r>
            <a:r>
              <a:rPr lang="en-US" sz="2000" dirty="0">
                <a:solidFill>
                  <a:schemeClr val="tx1"/>
                </a:solidFill>
              </a:rPr>
              <a:t>wireless (LAN) Broadband Connectivity to sparsely located individual households in rural </a:t>
            </a:r>
            <a:r>
              <a:rPr lang="en-US" sz="2000" dirty="0" smtClean="0">
                <a:solidFill>
                  <a:schemeClr val="tx1"/>
                </a:solidFill>
              </a:rPr>
              <a:t>areas.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7048" y="62747"/>
            <a:ext cx="11303237" cy="21249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457200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									Technology </a:t>
            </a:r>
            <a:r>
              <a:rPr lang="en-US" sz="2800" dirty="0">
                <a:solidFill>
                  <a:schemeClr val="tx1"/>
                </a:solidFill>
              </a:rPr>
              <a:t>Stack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  </a:t>
            </a:r>
            <a:r>
              <a:rPr lang="en-US" sz="2400" b="1" dirty="0" smtClean="0">
                <a:solidFill>
                  <a:schemeClr val="tx1"/>
                </a:solidFill>
              </a:rPr>
              <a:t>Hardware Requirements: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1) Wi-Fi </a:t>
            </a:r>
            <a:r>
              <a:rPr lang="en-US" sz="2000" dirty="0" smtClean="0">
                <a:solidFill>
                  <a:schemeClr val="tx1"/>
                </a:solidFill>
              </a:rPr>
              <a:t>Routers 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2) LAN cables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3) </a:t>
            </a:r>
            <a:r>
              <a:rPr lang="en-US" sz="2000" dirty="0" smtClean="0">
                <a:solidFill>
                  <a:schemeClr val="tx1"/>
                </a:solidFill>
              </a:rPr>
              <a:t>Laptop               4) </a:t>
            </a:r>
            <a:r>
              <a:rPr lang="en-US" sz="2000" dirty="0">
                <a:solidFill>
                  <a:schemeClr val="tx1"/>
                </a:solidFill>
              </a:rPr>
              <a:t>Bharat Net </a:t>
            </a:r>
            <a:r>
              <a:rPr lang="en-US" sz="2000" dirty="0" smtClean="0">
                <a:solidFill>
                  <a:schemeClr val="tx1"/>
                </a:solidFill>
              </a:rPr>
              <a:t>LAN or any other internet access through LAN 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7964" y="4445633"/>
            <a:ext cx="11302320" cy="1732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Dependencies / Show stopper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 smtClean="0">
                <a:solidFill>
                  <a:prstClr val="black"/>
                </a:solidFill>
              </a:rPr>
              <a:t>1). </a:t>
            </a:r>
            <a:r>
              <a:rPr lang="en-US" sz="2000" dirty="0" smtClean="0">
                <a:solidFill>
                  <a:prstClr val="black"/>
                </a:solidFill>
              </a:rPr>
              <a:t>All </a:t>
            </a:r>
            <a:r>
              <a:rPr lang="en-US" sz="2000" dirty="0" smtClean="0">
                <a:solidFill>
                  <a:prstClr val="black"/>
                </a:solidFill>
              </a:rPr>
              <a:t>routers </a:t>
            </a:r>
            <a:r>
              <a:rPr lang="en-US" sz="2000" dirty="0" smtClean="0">
                <a:solidFill>
                  <a:prstClr val="black"/>
                </a:solidFill>
              </a:rPr>
              <a:t>administrator network settings should be accessible, so as to direct the central hub internet wirelessly to other nodes/ Wi-Fi routers.</a:t>
            </a:r>
          </a:p>
          <a:p>
            <a:pPr lvl="0" defTabSz="457200"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2). Our show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stopper is the concept of “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Wi-Fi Direct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“ which </a:t>
            </a:r>
            <a:r>
              <a:rPr lang="en-US" sz="2000" dirty="0">
                <a:solidFill>
                  <a:schemeClr val="tx1"/>
                </a:solidFill>
              </a:rPr>
              <a:t>enables Wi-Fi </a:t>
            </a:r>
            <a:r>
              <a:rPr lang="en-US" sz="2000" dirty="0" smtClean="0">
                <a:solidFill>
                  <a:schemeClr val="tx1"/>
                </a:solidFill>
              </a:rPr>
              <a:t>devices </a:t>
            </a:r>
            <a:r>
              <a:rPr lang="en-US" sz="2000" dirty="0">
                <a:solidFill>
                  <a:schemeClr val="tx1"/>
                </a:solidFill>
              </a:rPr>
              <a:t>to connect </a:t>
            </a:r>
            <a:r>
              <a:rPr lang="en-US" sz="2000" dirty="0" smtClean="0">
                <a:solidFill>
                  <a:schemeClr val="tx1"/>
                </a:solidFill>
              </a:rPr>
              <a:t>wirelessly or </a:t>
            </a:r>
            <a:r>
              <a:rPr lang="en-US" sz="2000" dirty="0" smtClean="0">
                <a:solidFill>
                  <a:schemeClr val="tx1"/>
                </a:solidFill>
              </a:rPr>
              <a:t>directly without cable, </a:t>
            </a:r>
            <a:r>
              <a:rPr lang="en-US" sz="2000" dirty="0">
                <a:solidFill>
                  <a:schemeClr val="tx1"/>
                </a:solidFill>
              </a:rPr>
              <a:t>making it simple and convenient to do things like print, share, </a:t>
            </a:r>
            <a:r>
              <a:rPr lang="en-US" sz="2000" dirty="0" smtClean="0">
                <a:solidFill>
                  <a:schemeClr val="tx1"/>
                </a:solidFill>
              </a:rPr>
              <a:t>sync </a:t>
            </a:r>
            <a:r>
              <a:rPr lang="en-US" sz="2000" dirty="0" err="1" smtClean="0">
                <a:solidFill>
                  <a:schemeClr val="tx1"/>
                </a:solidFill>
              </a:rPr>
              <a:t>etc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r>
              <a:rPr lang="en-US" sz="2000" dirty="0" smtClean="0">
                <a:solidFill>
                  <a:schemeClr val="tx1"/>
                </a:solidFill>
              </a:rPr>
              <a:t> wirelessly.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047" y="6334252"/>
            <a:ext cx="11234875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Youtube</a:t>
            </a:r>
            <a:r>
              <a:rPr lang="en-US" b="1" dirty="0">
                <a:solidFill>
                  <a:schemeClr val="tx1"/>
                </a:solidFill>
              </a:rPr>
              <a:t> link </a:t>
            </a:r>
            <a:r>
              <a:rPr lang="en-US" dirty="0">
                <a:solidFill>
                  <a:schemeClr val="tx1"/>
                </a:solidFill>
              </a:rPr>
              <a:t>for basic idea of our solution : </a:t>
            </a:r>
            <a:r>
              <a:rPr lang="en-US" sz="2000" b="1" u="sng" dirty="0">
                <a:solidFill>
                  <a:srgbClr val="FF0000"/>
                </a:solidFill>
              </a:rPr>
              <a:t>https://youtu.be/RMggwGhhWmA</a:t>
            </a:r>
          </a:p>
        </p:txBody>
      </p:sp>
    </p:spTree>
    <p:extLst>
      <p:ext uri="{BB962C8B-B14F-4D97-AF65-F5344CB8AC3E}">
        <p14:creationId xmlns:p14="http://schemas.microsoft.com/office/powerpoint/2010/main" val="18912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1149</TotalTime>
  <Words>475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Ministry Name: Ministry of Communications    Problem Statement : Cost effective innovative solution for long distance (3 to 8 kms) Problem Code : PJ238 Category : Hardware Domain Bucket : Smart Communication Team Name : Team Hexa Team Leader Name : Sunidhi Pranjale    College Code : 1-4266701337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 Ministry/ Organization name:     Problem Statement : Team Name : Team Leader Name :          College Code :</dc:title>
  <dc:creator>Anuja Kanhere</dc:creator>
  <cp:lastModifiedBy>shailendr shrivastav</cp:lastModifiedBy>
  <cp:revision>24</cp:revision>
  <dcterms:created xsi:type="dcterms:W3CDTF">2019-12-18T09:24:53Z</dcterms:created>
  <dcterms:modified xsi:type="dcterms:W3CDTF">2020-02-08T06:07:52Z</dcterms:modified>
</cp:coreProperties>
</file>