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57" r:id="rId2"/>
    <p:sldId id="256" r:id="rId3"/>
    <p:sldId id="258" r:id="rId4"/>
    <p:sldId id="264" r:id="rId5"/>
    <p:sldId id="261" r:id="rId6"/>
    <p:sldId id="259" r:id="rId7"/>
    <p:sldId id="260" r:id="rId8"/>
    <p:sldId id="262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2C94EEA-FDC6-4A24-9FA1-7071C682C936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93BA7-5C94-4B82-9239-1E87CB9B028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883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4EEA-FDC6-4A24-9FA1-7071C682C936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93BA7-5C94-4B82-9239-1E87CB9B0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1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4EEA-FDC6-4A24-9FA1-7071C682C936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93BA7-5C94-4B82-9239-1E87CB9B028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680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4EEA-FDC6-4A24-9FA1-7071C682C936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93BA7-5C94-4B82-9239-1E87CB9B0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73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4EEA-FDC6-4A24-9FA1-7071C682C936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93BA7-5C94-4B82-9239-1E87CB9B028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90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4EEA-FDC6-4A24-9FA1-7071C682C936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93BA7-5C94-4B82-9239-1E87CB9B0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628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4EEA-FDC6-4A24-9FA1-7071C682C936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93BA7-5C94-4B82-9239-1E87CB9B0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77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4EEA-FDC6-4A24-9FA1-7071C682C936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93BA7-5C94-4B82-9239-1E87CB9B0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89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4EEA-FDC6-4A24-9FA1-7071C682C936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93BA7-5C94-4B82-9239-1E87CB9B0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51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4EEA-FDC6-4A24-9FA1-7071C682C936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93BA7-5C94-4B82-9239-1E87CB9B0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8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4EEA-FDC6-4A24-9FA1-7071C682C936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93BA7-5C94-4B82-9239-1E87CB9B028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55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2C94EEA-FDC6-4A24-9FA1-7071C682C936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9A93BA7-5C94-4B82-9239-1E87CB9B028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48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8EAC8C5-C6CB-4961-BA6A-6B2182E23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578087"/>
            <a:ext cx="11463130" cy="4333460"/>
          </a:xfrm>
        </p:spPr>
        <p:txBody>
          <a:bodyPr>
            <a:noAutofit/>
          </a:bodyPr>
          <a:lstStyle/>
          <a:p>
            <a:pPr algn="ctr"/>
            <a:r>
              <a:rPr lang="en-US" sz="9600" b="1" u="sng" dirty="0">
                <a:latin typeface="Algerian" panose="04020705040A02060702" pitchFamily="82" charset="0"/>
              </a:rPr>
              <a:t>facial recognition</a:t>
            </a:r>
            <a:endParaRPr lang="en-US" sz="9600" u="sng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52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2D152-F02B-4845-9F09-3123EA54B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675527"/>
            <a:ext cx="9720072" cy="1499616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sz="4000" dirty="0">
                <a:latin typeface="Algerian" panose="04020705040A02060702" pitchFamily="82" charset="0"/>
              </a:rPr>
              <a:t>THE BEST PROGRAMMING LANGUAGES FOR FACE RECOGNITION</a:t>
            </a:r>
            <a:br>
              <a:rPr lang="en-US" sz="4000" dirty="0">
                <a:latin typeface="Algerian" panose="04020705040A02060702" pitchFamily="82" charset="0"/>
              </a:rPr>
            </a:br>
            <a:br>
              <a:rPr lang="en-US" sz="4000" dirty="0">
                <a:latin typeface="Algerian" panose="04020705040A02060702" pitchFamily="82" charset="0"/>
              </a:rPr>
            </a:br>
            <a:endParaRPr lang="en-US" sz="40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A4689-BD2A-40F3-82F3-F1EF99538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=&gt;OpenCV (Open Computer Vision).</a:t>
            </a:r>
            <a:br>
              <a:rPr lang="en-US" sz="3200" dirty="0">
                <a:latin typeface="Arial Black" panose="020B0A04020102020204" pitchFamily="34" charset="0"/>
              </a:rPr>
            </a:br>
            <a:r>
              <a:rPr lang="en-US" sz="3200" dirty="0">
                <a:latin typeface="Arial Black" panose="020B0A04020102020204" pitchFamily="34" charset="0"/>
              </a:rPr>
              <a:t>=&gt;Java.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=&gt;C/C++/C#.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=&gt;Python.</a:t>
            </a:r>
            <a:br>
              <a:rPr lang="en-US" sz="3200" dirty="0">
                <a:latin typeface="Arial Black" panose="020B0A04020102020204" pitchFamily="34" charset="0"/>
              </a:rPr>
            </a:br>
            <a:endParaRPr lang="en-US" sz="3200" dirty="0">
              <a:latin typeface="Arial Black" panose="020B0A04020102020204" pitchFamily="34" charset="0"/>
            </a:endParaRPr>
          </a:p>
        </p:txBody>
      </p:sp>
      <p:pic>
        <p:nvPicPr>
          <p:cNvPr id="1026" name="Picture 2" descr="Java - Free logo icons">
            <a:extLst>
              <a:ext uri="{FF2B5EF4-FFF2-40B4-BE49-F238E27FC236}">
                <a16:creationId xmlns:a16="http://schemas.microsoft.com/office/drawing/2014/main" id="{96B7F793-73A6-42B1-93AE-D80906269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4682858"/>
            <a:ext cx="1941689" cy="194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ython Logo, symbol, meaning, history, PNG">
            <a:extLst>
              <a:ext uri="{FF2B5EF4-FFF2-40B4-BE49-F238E27FC236}">
                <a16:creationId xmlns:a16="http://schemas.microsoft.com/office/drawing/2014/main" id="{9C0575F7-714A-4BF2-BF9E-99B4E80A8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687" y="4682858"/>
            <a:ext cx="3642548" cy="204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penCVLogo · opencv/opencv Wiki · GitHub">
            <a:extLst>
              <a:ext uri="{FF2B5EF4-FFF2-40B4-BE49-F238E27FC236}">
                <a16:creationId xmlns:a16="http://schemas.microsoft.com/office/drawing/2014/main" id="{85E700CD-4D31-4792-855B-8A6C1B7A3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605" y="4707544"/>
            <a:ext cx="2179814" cy="2024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anks Stock Illustrations – 34,961 Thanks Stock Illustrations, Vectors &amp;  Clipart - Dreamstime">
            <a:extLst>
              <a:ext uri="{FF2B5EF4-FFF2-40B4-BE49-F238E27FC236}">
                <a16:creationId xmlns:a16="http://schemas.microsoft.com/office/drawing/2014/main" id="{60BD3526-FE4F-4DB6-9A43-9EAB0B152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13" y="494621"/>
            <a:ext cx="11212466" cy="5760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06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667D-17A1-45E9-A0B3-F61C1EB766AE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9270" y="360363"/>
            <a:ext cx="5844208" cy="2032000"/>
          </a:xfrm>
        </p:spPr>
        <p:txBody>
          <a:bodyPr>
            <a:noAutofit/>
          </a:bodyPr>
          <a:lstStyle/>
          <a:p>
            <a:r>
              <a:rPr lang="en-US" sz="5400" b="1" u="sng" dirty="0">
                <a:latin typeface="Bauhaus 93" panose="04030905020B02020C02" pitchFamily="82" charset="0"/>
              </a:rPr>
              <a:t>What is facial recognition?</a:t>
            </a:r>
            <a:br>
              <a:rPr lang="en-US" sz="5400" b="1" u="sng" dirty="0">
                <a:latin typeface="Bauhaus 93" panose="04030905020B02020C02" pitchFamily="82" charset="0"/>
              </a:rPr>
            </a:br>
            <a:endParaRPr lang="en-US" sz="5400" u="sng" dirty="0">
              <a:latin typeface="Bauhaus 93" panose="04030905020B02020C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E3F83-FAB7-4BA2-ABBC-C3F0BDA35AB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1757154"/>
            <a:ext cx="7142922" cy="4219575"/>
          </a:xfrm>
        </p:spPr>
        <p:txBody>
          <a:bodyPr>
            <a:noAutofit/>
          </a:bodyPr>
          <a:lstStyle/>
          <a:p>
            <a:pPr algn="l"/>
            <a:endParaRPr lang="en-US" sz="3200" dirty="0">
              <a:latin typeface="Arial Black" panose="020B0A04020102020204" pitchFamily="34" charset="0"/>
            </a:endParaRPr>
          </a:p>
          <a:p>
            <a:pPr algn="l"/>
            <a:r>
              <a:rPr lang="en-US" sz="2800" dirty="0">
                <a:latin typeface="Arial Black" panose="020B0A04020102020204" pitchFamily="34" charset="0"/>
              </a:rPr>
              <a:t>&gt;Facial recognition is a way of    identifying or confirming an individual’s identity using their face. </a:t>
            </a:r>
          </a:p>
          <a:p>
            <a:pPr algn="l"/>
            <a:endParaRPr lang="en-US" sz="2800" dirty="0">
              <a:latin typeface="Arial Black" panose="020B0A04020102020204" pitchFamily="34" charset="0"/>
            </a:endParaRPr>
          </a:p>
          <a:p>
            <a:pPr algn="l"/>
            <a:r>
              <a:rPr lang="en-US" sz="2800" dirty="0">
                <a:latin typeface="Arial Black" panose="020B0A04020102020204" pitchFamily="34" charset="0"/>
              </a:rPr>
              <a:t>Facial recognition systems can be used to identify people in photos, videos, or in real-time.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E095DB-B27B-40D5-8E30-9EDBCB6E7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922" y="0"/>
            <a:ext cx="47707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11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097F4-BD1F-4B2E-B4B6-E4285F0D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1155"/>
            <a:ext cx="12188952" cy="2244480"/>
          </a:xfrm>
        </p:spPr>
        <p:txBody>
          <a:bodyPr>
            <a:normAutofit/>
          </a:bodyPr>
          <a:lstStyle/>
          <a:p>
            <a:pPr algn="ctr"/>
            <a:r>
              <a:rPr lang="en-US" sz="5400" b="1" u="sng" dirty="0">
                <a:latin typeface="Algerian" panose="04020705040A02060702" pitchFamily="82" charset="0"/>
              </a:rPr>
              <a:t>How does facial recognition work?</a:t>
            </a:r>
            <a:br>
              <a:rPr lang="en-US" sz="4000" b="1" u="sng" dirty="0">
                <a:latin typeface="Algerian" panose="04020705040A02060702" pitchFamily="82" charset="0"/>
              </a:rPr>
            </a:br>
            <a:endParaRPr lang="en-US" sz="4000" u="sng" dirty="0">
              <a:latin typeface="Algerian" panose="04020705040A02060702" pitchFamily="82" charset="0"/>
            </a:endParaRPr>
          </a:p>
        </p:txBody>
      </p:sp>
      <p:pic>
        <p:nvPicPr>
          <p:cNvPr id="1026" name="Picture 2" descr="An optimized solution for face recognition | MIT News | Massachusetts  Institute of Technology">
            <a:extLst>
              <a:ext uri="{FF2B5EF4-FFF2-40B4-BE49-F238E27FC236}">
                <a16:creationId xmlns:a16="http://schemas.microsoft.com/office/drawing/2014/main" id="{2487A0A9-AA39-4DEF-A07F-672865F2409B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68" b="21868"/>
          <a:stretch>
            <a:fillRect/>
          </a:stretch>
        </p:blipFill>
        <p:spPr bwMode="auto">
          <a:xfrm>
            <a:off x="0" y="1749286"/>
            <a:ext cx="12188952" cy="510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65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45874A-1A0A-4BE4-93B2-B09370775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6E7BB2-9EAC-4712-B3CA-77C9CE87017D}"/>
              </a:ext>
            </a:extLst>
          </p:cNvPr>
          <p:cNvSpPr/>
          <p:nvPr/>
        </p:nvSpPr>
        <p:spPr>
          <a:xfrm>
            <a:off x="92765" y="795130"/>
            <a:ext cx="1178118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&gt;Many people are familiar with face recognition technology through the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FaceID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 used to unlock iPhones.</a:t>
            </a: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&gt;Typically, facial recognition does not rely on a massive database of photos to determine an individual’s identity.</a:t>
            </a: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&gt;it simply identifies and recognizes one person as the sole owner of his device, while limiting access to others.</a:t>
            </a: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&gt;Beyond unlocking phones, facial recognition works by matching the faces of people walking past special cameras, to images of people on a watch list.</a:t>
            </a:r>
          </a:p>
        </p:txBody>
      </p:sp>
    </p:spTree>
    <p:extLst>
      <p:ext uri="{BB962C8B-B14F-4D97-AF65-F5344CB8AC3E}">
        <p14:creationId xmlns:p14="http://schemas.microsoft.com/office/powerpoint/2010/main" val="204468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B12DA1-117A-4BAE-B751-2E25C7256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u="sng" dirty="0">
                <a:latin typeface="Algerian" panose="04020705040A02060702" pitchFamily="82" charset="0"/>
              </a:rPr>
              <a:t>Working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1958A1-750E-4E8B-BB20-A65DC949A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75" y="2015435"/>
            <a:ext cx="10299480" cy="403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92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AE0CB0A-649B-4495-B242-56E3A5493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u="sng" dirty="0">
                <a:highlight>
                  <a:srgbClr val="C0C0C0"/>
                </a:highlight>
                <a:latin typeface="Bauhaus 93" panose="04030905020B02020C02" pitchFamily="82" charset="0"/>
              </a:rPr>
              <a:t>General steps of Facial recognition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0C6C21-E2BA-4E59-B32F-46955600F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7" y="2015732"/>
            <a:ext cx="10471758" cy="345061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-&gt; Step 1: Face detection.</a:t>
            </a:r>
          </a:p>
          <a:p>
            <a:r>
              <a:rPr lang="en-US" sz="4000" b="1" dirty="0">
                <a:latin typeface="Arial Black" panose="020B0A04020102020204" pitchFamily="34" charset="0"/>
              </a:rPr>
              <a:t>-&gt; Step 2: Face analysis.</a:t>
            </a:r>
          </a:p>
          <a:p>
            <a:r>
              <a:rPr lang="en-US" sz="4000" b="1" dirty="0">
                <a:latin typeface="Arial Black" panose="020B0A04020102020204" pitchFamily="34" charset="0"/>
              </a:rPr>
              <a:t>-&gt; Step 3: Comparing with database.</a:t>
            </a:r>
          </a:p>
          <a:p>
            <a:r>
              <a:rPr lang="en-US" sz="4000" b="1" dirty="0">
                <a:latin typeface="Arial Black" panose="020B0A04020102020204" pitchFamily="34" charset="0"/>
              </a:rPr>
              <a:t>-&gt; Step 4: Finding a match.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4093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214D8-6CEB-4001-88C3-1A9979385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u="sng" dirty="0">
                <a:latin typeface="Bauhaus 93" panose="04030905020B02020C02" pitchFamily="82" charset="0"/>
              </a:rPr>
              <a:t>How facial recognition is used</a:t>
            </a:r>
            <a:br>
              <a:rPr lang="en-US" sz="4400" b="1" dirty="0">
                <a:latin typeface="Bauhaus 93" panose="04030905020B02020C02" pitchFamily="82" charset="0"/>
              </a:rPr>
            </a:br>
            <a:endParaRPr lang="en-US" sz="4400" dirty="0">
              <a:latin typeface="Bauhaus 93" panose="04030905020B02020C02" pitchFamily="82" charset="0"/>
            </a:endParaRPr>
          </a:p>
        </p:txBody>
      </p:sp>
      <p:pic>
        <p:nvPicPr>
          <p:cNvPr id="7" name="Picture 2" descr="Face Recognition icon. Mobile app, printing, web site icon. Simple element  sing. Monochrome Face Recognition icon illustration. Stock Vector | Adobe  Stock">
            <a:extLst>
              <a:ext uri="{FF2B5EF4-FFF2-40B4-BE49-F238E27FC236}">
                <a16:creationId xmlns:a16="http://schemas.microsoft.com/office/drawing/2014/main" id="{EFB4CC43-C76A-4066-92B7-5D5CF0A757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00"/>
          <a:stretch/>
        </p:blipFill>
        <p:spPr bwMode="auto">
          <a:xfrm>
            <a:off x="2610678" y="1723835"/>
            <a:ext cx="9395791" cy="454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9362353-17D1-487A-950E-92939DB86ED9}"/>
              </a:ext>
            </a:extLst>
          </p:cNvPr>
          <p:cNvSpPr/>
          <p:nvPr/>
        </p:nvSpPr>
        <p:spPr>
          <a:xfrm>
            <a:off x="675861" y="2274838"/>
            <a:ext cx="981986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The technology is used for a variety of purposes.</a:t>
            </a:r>
            <a:br>
              <a:rPr lang="en-US" sz="2800" dirty="0">
                <a:latin typeface="Arial Black" panose="020B0A04020102020204" pitchFamily="34" charset="0"/>
              </a:rPr>
            </a:br>
            <a:endParaRPr lang="en-US" sz="2800" dirty="0">
              <a:latin typeface="Arial Black" panose="020B0A04020102020204" pitchFamily="34" charset="0"/>
            </a:endParaRPr>
          </a:p>
          <a:p>
            <a:r>
              <a:rPr lang="en-US" sz="2800" b="1" dirty="0">
                <a:latin typeface="Arial Black" panose="020B0A04020102020204" pitchFamily="34" charset="0"/>
              </a:rPr>
              <a:t>-&gt;Unlocking phones.</a:t>
            </a:r>
            <a:br>
              <a:rPr lang="en-US" sz="2800" b="1" dirty="0">
                <a:latin typeface="Arial Black" panose="020B0A04020102020204" pitchFamily="34" charset="0"/>
              </a:rPr>
            </a:br>
            <a:r>
              <a:rPr lang="en-US" sz="2800" b="1" dirty="0">
                <a:latin typeface="Arial Black" panose="020B0A04020102020204" pitchFamily="34" charset="0"/>
              </a:rPr>
              <a:t>-&gt;Law enforcement</a:t>
            </a:r>
            <a:br>
              <a:rPr lang="en-US" sz="2800" b="1" dirty="0">
                <a:latin typeface="Arial Black" panose="020B0A04020102020204" pitchFamily="34" charset="0"/>
              </a:rPr>
            </a:br>
            <a:r>
              <a:rPr lang="en-US" sz="2800" b="1" dirty="0">
                <a:latin typeface="Arial Black" panose="020B0A04020102020204" pitchFamily="34" charset="0"/>
              </a:rPr>
              <a:t>-&gt;Airports and border control</a:t>
            </a:r>
            <a:br>
              <a:rPr lang="en-US" sz="2800" b="1" dirty="0">
                <a:latin typeface="Arial Black" panose="020B0A04020102020204" pitchFamily="34" charset="0"/>
              </a:rPr>
            </a:br>
            <a:r>
              <a:rPr lang="en-US" sz="2800" b="1" dirty="0">
                <a:latin typeface="Arial Black" panose="020B0A04020102020204" pitchFamily="34" charset="0"/>
              </a:rPr>
              <a:t>-&gt;Finding missing persons</a:t>
            </a:r>
            <a:br>
              <a:rPr lang="en-US" sz="2800" b="1" dirty="0">
                <a:latin typeface="Arial Black" panose="020B0A04020102020204" pitchFamily="34" charset="0"/>
              </a:rPr>
            </a:br>
            <a:r>
              <a:rPr lang="en-US" sz="2800" b="1" dirty="0">
                <a:latin typeface="Arial Black" panose="020B0A04020102020204" pitchFamily="34" charset="0"/>
              </a:rPr>
              <a:t>-&gt;Tracking student or worker/student attendance</a:t>
            </a:r>
            <a:br>
              <a:rPr lang="en-US" sz="2800" b="1" dirty="0">
                <a:latin typeface="Arial Black" panose="020B0A04020102020204" pitchFamily="34" charset="0"/>
              </a:rPr>
            </a:br>
            <a:endParaRPr lang="en-US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81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FD4A5-A14E-474E-878D-0D2235C79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u="sng" dirty="0">
                <a:latin typeface="Algerian" panose="04020705040A02060702" pitchFamily="82" charset="0"/>
              </a:rPr>
              <a:t>Advantages of face recognition</a:t>
            </a:r>
            <a:br>
              <a:rPr lang="en-US" sz="4000" b="1" u="sng" dirty="0">
                <a:latin typeface="Algerian" panose="04020705040A02060702" pitchFamily="82" charset="0"/>
              </a:rPr>
            </a:br>
            <a:endParaRPr lang="en-US" sz="4000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99DC5-6F67-496C-8D81-B6C073B25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latin typeface="Arial Black" panose="020B0A04020102020204" pitchFamily="34" charset="0"/>
              </a:rPr>
              <a:t>Increased security</a:t>
            </a:r>
          </a:p>
          <a:p>
            <a:r>
              <a:rPr lang="en-US" sz="2800" b="1" dirty="0">
                <a:latin typeface="Arial Black" panose="020B0A04020102020204" pitchFamily="34" charset="0"/>
              </a:rPr>
              <a:t>Reduced crime</a:t>
            </a:r>
          </a:p>
          <a:p>
            <a:r>
              <a:rPr lang="en-US" sz="2800" b="1" dirty="0">
                <a:latin typeface="Arial Black" panose="020B0A04020102020204" pitchFamily="34" charset="0"/>
              </a:rPr>
              <a:t>Faster processing</a:t>
            </a:r>
          </a:p>
          <a:p>
            <a:r>
              <a:rPr lang="en-US" sz="2800" b="1" dirty="0">
                <a:latin typeface="Arial Black" panose="020B0A04020102020204" pitchFamily="34" charset="0"/>
              </a:rPr>
              <a:t>Greater convenience</a:t>
            </a:r>
          </a:p>
          <a:p>
            <a:r>
              <a:rPr lang="en-US" sz="2800" b="1" dirty="0" err="1">
                <a:latin typeface="Arial Black" panose="020B0A04020102020204" pitchFamily="34" charset="0"/>
              </a:rPr>
              <a:t>ntegration</a:t>
            </a:r>
            <a:r>
              <a:rPr lang="en-US" sz="2800" b="1" dirty="0">
                <a:latin typeface="Arial Black" panose="020B0A04020102020204" pitchFamily="34" charset="0"/>
              </a:rPr>
              <a:t> with other technologies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925F01-2D04-4DDF-967B-E4E953558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2" y="1174282"/>
            <a:ext cx="12068544" cy="55730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0C05A0-707D-438F-9704-77A0E5CA90E7}"/>
              </a:ext>
            </a:extLst>
          </p:cNvPr>
          <p:cNvSpPr txBox="1">
            <a:spLocks/>
          </p:cNvSpPr>
          <p:nvPr/>
        </p:nvSpPr>
        <p:spPr>
          <a:xfrm>
            <a:off x="172278" y="2084832"/>
            <a:ext cx="10724323" cy="437692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u="sng" dirty="0">
                <a:latin typeface="Arial Black" panose="020B0A04020102020204" pitchFamily="34" charset="0"/>
              </a:rPr>
              <a:t>-&gt; Increased </a:t>
            </a:r>
            <a:r>
              <a:rPr lang="en-US" sz="3200" b="1" u="sng" dirty="0">
                <a:solidFill>
                  <a:srgbClr val="FF0000"/>
                </a:solidFill>
                <a:latin typeface="Arial Black" panose="020B0A04020102020204" pitchFamily="34" charset="0"/>
              </a:rPr>
              <a:t>security</a:t>
            </a:r>
          </a:p>
          <a:p>
            <a:r>
              <a:rPr lang="en-US" sz="3200" b="1" u="sng" dirty="0">
                <a:latin typeface="Arial Black" panose="020B0A04020102020204" pitchFamily="34" charset="0"/>
              </a:rPr>
              <a:t>-&gt; Reduced </a:t>
            </a:r>
            <a:r>
              <a:rPr lang="en-US" sz="3200" b="1" u="sng" dirty="0">
                <a:solidFill>
                  <a:srgbClr val="FF0000"/>
                </a:solidFill>
                <a:latin typeface="Arial Black" panose="020B0A04020102020204" pitchFamily="34" charset="0"/>
              </a:rPr>
              <a:t>crime</a:t>
            </a:r>
          </a:p>
          <a:p>
            <a:r>
              <a:rPr lang="en-US" sz="3200" b="1" u="sng" dirty="0">
                <a:latin typeface="Arial Black" panose="020B0A04020102020204" pitchFamily="34" charset="0"/>
              </a:rPr>
              <a:t>-&gt; Faster </a:t>
            </a:r>
            <a:r>
              <a:rPr lang="en-US" sz="3200" b="1" u="sng" dirty="0">
                <a:solidFill>
                  <a:srgbClr val="FF0000"/>
                </a:solidFill>
                <a:latin typeface="Arial Black" panose="020B0A04020102020204" pitchFamily="34" charset="0"/>
              </a:rPr>
              <a:t>processing</a:t>
            </a:r>
          </a:p>
          <a:p>
            <a:r>
              <a:rPr lang="en-US" sz="3200" b="1" u="sng" dirty="0">
                <a:latin typeface="Arial Black" panose="020B0A04020102020204" pitchFamily="34" charset="0"/>
              </a:rPr>
              <a:t>-&gt; Greater </a:t>
            </a:r>
            <a:r>
              <a:rPr lang="en-US" sz="3200" b="1" u="sng" dirty="0">
                <a:solidFill>
                  <a:srgbClr val="FF0000"/>
                </a:solidFill>
                <a:latin typeface="Arial Black" panose="020B0A04020102020204" pitchFamily="34" charset="0"/>
              </a:rPr>
              <a:t>convenience</a:t>
            </a:r>
          </a:p>
          <a:p>
            <a:r>
              <a:rPr lang="en-US" sz="3200" b="1" u="sng" dirty="0">
                <a:latin typeface="Arial Black" panose="020B0A04020102020204" pitchFamily="34" charset="0"/>
              </a:rPr>
              <a:t>-&gt; Integration with other </a:t>
            </a:r>
            <a:r>
              <a:rPr lang="en-US" sz="3200" b="1" u="sng" dirty="0">
                <a:solidFill>
                  <a:srgbClr val="FF0000"/>
                </a:solidFill>
                <a:latin typeface="Arial Black" panose="020B0A04020102020204" pitchFamily="34" charset="0"/>
              </a:rPr>
              <a:t>technologies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067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6 Disadvantages of Facial Recognition You Need to Be Aware of - Tech  Business Guide">
            <a:extLst>
              <a:ext uri="{FF2B5EF4-FFF2-40B4-BE49-F238E27FC236}">
                <a16:creationId xmlns:a16="http://schemas.microsoft.com/office/drawing/2014/main" id="{95DD75F3-1A0B-4C5F-ABCD-9651A78B2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1017"/>
            <a:ext cx="12192000" cy="513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0F48F0-4268-468D-8963-96CC5D386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635" y="585216"/>
            <a:ext cx="10469217" cy="1499616"/>
          </a:xfrm>
        </p:spPr>
        <p:txBody>
          <a:bodyPr>
            <a:noAutofit/>
          </a:bodyPr>
          <a:lstStyle/>
          <a:p>
            <a:r>
              <a:rPr lang="en-US" sz="4000" b="1" u="sng" dirty="0">
                <a:latin typeface="Algerian" panose="04020705040A02060702" pitchFamily="82" charset="0"/>
              </a:rPr>
              <a:t>Disadvantages of face recognition</a:t>
            </a:r>
            <a:br>
              <a:rPr lang="en-US" sz="4000" b="1" u="sng" dirty="0">
                <a:latin typeface="Algerian" panose="04020705040A02060702" pitchFamily="82" charset="0"/>
              </a:rPr>
            </a:br>
            <a:endParaRPr lang="en-US" sz="4000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F00A4-95E5-4DF8-9701-9872FD1A2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65" y="2084832"/>
            <a:ext cx="10084905" cy="4224528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 Black" panose="020B0A04020102020204" pitchFamily="34" charset="0"/>
              </a:rPr>
              <a:t>-&gt;Scope for error</a:t>
            </a:r>
          </a:p>
          <a:p>
            <a:r>
              <a:rPr lang="en-US" sz="3600" b="1" dirty="0">
                <a:latin typeface="Arial Black" panose="020B0A04020102020204" pitchFamily="34" charset="0"/>
              </a:rPr>
              <a:t>-&gt;Surveillance</a:t>
            </a:r>
          </a:p>
          <a:p>
            <a:r>
              <a:rPr lang="en-US" sz="3600" b="1" dirty="0">
                <a:latin typeface="Arial Black" panose="020B0A04020102020204" pitchFamily="34" charset="0"/>
              </a:rPr>
              <a:t>-&gt;Breach of privacy</a:t>
            </a:r>
          </a:p>
          <a:p>
            <a:r>
              <a:rPr lang="en-US" sz="3600" b="1" dirty="0">
                <a:latin typeface="Arial Black" panose="020B0A04020102020204" pitchFamily="34" charset="0"/>
              </a:rPr>
              <a:t>-&gt;Massive data storage</a:t>
            </a:r>
          </a:p>
          <a:p>
            <a:endParaRPr lang="en-US" sz="3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75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148</TotalTime>
  <Words>304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Algerian</vt:lpstr>
      <vt:lpstr>Arial Black</vt:lpstr>
      <vt:lpstr>Bauhaus 93</vt:lpstr>
      <vt:lpstr>Tw Cen MT</vt:lpstr>
      <vt:lpstr>Tw Cen MT Condensed</vt:lpstr>
      <vt:lpstr>Wingdings 3</vt:lpstr>
      <vt:lpstr>Integral</vt:lpstr>
      <vt:lpstr>facial recognition</vt:lpstr>
      <vt:lpstr>What is facial recognition? </vt:lpstr>
      <vt:lpstr>How does facial recognition work? </vt:lpstr>
      <vt:lpstr>PowerPoint Presentation</vt:lpstr>
      <vt:lpstr>Working</vt:lpstr>
      <vt:lpstr>General steps of Facial recognition</vt:lpstr>
      <vt:lpstr>How facial recognition is used </vt:lpstr>
      <vt:lpstr>Advantages of face recognition </vt:lpstr>
      <vt:lpstr>Disadvantages of face recognition </vt:lpstr>
      <vt:lpstr> THE BEST PROGRAMMING LANGUAGES FOR FACE RECOGNITION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Mr. Vineet Jacob</dc:creator>
  <cp:lastModifiedBy>swapnil Tyagi</cp:lastModifiedBy>
  <cp:revision>19</cp:revision>
  <dcterms:created xsi:type="dcterms:W3CDTF">2022-09-22T04:06:00Z</dcterms:created>
  <dcterms:modified xsi:type="dcterms:W3CDTF">2022-10-26T08:30:16Z</dcterms:modified>
</cp:coreProperties>
</file>