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8.png" ContentType="image/png"/>
  <Override PartName="/ppt/media/image20.png" ContentType="image/png"/>
  <Override PartName="/ppt/media/image9.png" ContentType="image/png"/>
  <Override PartName="/ppt/media/image13.png" ContentType="image/png"/>
  <Override PartName="/ppt/media/image12.png" ContentType="image/png"/>
  <Override PartName="/ppt/media/image4.png" ContentType="image/png"/>
  <Override PartName="/ppt/media/image36.png" ContentType="image/png"/>
  <Override PartName="/ppt/media/image35.png" ContentType="image/png"/>
  <Override PartName="/ppt/media/image3.png" ContentType="image/png"/>
  <Override PartName="/ppt/media/image38.jpeg" ContentType="image/jpeg"/>
  <Override PartName="/ppt/media/image31.png" ContentType="image/png"/>
  <Override PartName="/ppt/media/image30.png" ContentType="image/png"/>
  <Override PartName="/ppt/media/image32.jpeg" ContentType="image/jpeg"/>
  <Override PartName="/ppt/media/image8.png" ContentType="image/png"/>
  <Override PartName="/ppt/media/image17.png" ContentType="image/png"/>
  <Override PartName="/ppt/media/image34.jpeg" ContentType="image/jpeg"/>
  <Override PartName="/ppt/media/image11.png" ContentType="image/png"/>
  <Override PartName="/ppt/media/image2.png" ContentType="image/png"/>
  <Override PartName="/ppt/media/image7.png" ContentType="image/png"/>
  <Override PartName="/ppt/media/image16.png" ContentType="image/png"/>
  <Override PartName="/ppt/media/image10.png" ContentType="image/png"/>
  <Override PartName="/ppt/media/image1.png" ContentType="image/png"/>
  <Override PartName="/ppt/media/image33.png" ContentType="image/png"/>
  <Override PartName="/ppt/media/image6.png" ContentType="image/png"/>
  <Override PartName="/ppt/media/image15.png" ContentType="image/png"/>
  <Override PartName="/ppt/media/image37.png" ContentType="image/png"/>
  <Override PartName="/ppt/media/image5.png" ContentType="image/png"/>
  <Override PartName="/ppt/media/image14.png" ContentType="image/png"/>
  <Override PartName="/ppt/media/image1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51435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F1A400D-4545-4EF5-9FA6-C8104CC7834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0C4847CA-B08A-47B0-8F3A-421244CA8D5B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 idx="1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90DCB0BD-8543-4130-9754-E217D8899F11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73A6EAE7-BB45-4B8A-8B64-41C311D5E51E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BD25A511-EA9D-403F-BF8D-47EAC8FC6A5C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8C1C8DD0-F9E1-4A33-AEA8-C266E9C62C0F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5A4CC225-CC34-4671-B7D9-7C711CFCCCE4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sldNum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A73ED34F-589B-43B3-B2E2-D56605FA7BAD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95A50536-BF0D-48AD-95A9-390FDF18A44F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72B816F1-0107-434E-A31D-BBF6D1A6621C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332EE949-5B7F-48F8-9C2E-A84CE835C79C}" type="slidenum">
              <a:rPr b="0" lang="en-US" sz="18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30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jpe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29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9" name="Text 0"/>
          <p:cNvSpPr/>
          <p:nvPr/>
        </p:nvSpPr>
        <p:spPr>
          <a:xfrm>
            <a:off x="1878480" y="1282680"/>
            <a:ext cx="538704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1" lang="en-US" sz="2700" spc="-1" strike="noStrike">
                <a:solidFill>
                  <a:srgbClr val="ffffff"/>
                </a:solidFill>
                <a:latin typeface="Noto Sans"/>
                <a:ea typeface="Noto Sans"/>
              </a:rPr>
              <a:t>Smart Metal Detection System 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 1"/>
          <p:cNvSpPr/>
          <p:nvPr/>
        </p:nvSpPr>
        <p:spPr>
          <a:xfrm>
            <a:off x="2378160" y="1986120"/>
            <a:ext cx="4387320" cy="2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350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1350" spc="-1" strike="noStrike">
                <a:solidFill>
                  <a:srgbClr val="e6f3ff"/>
                </a:solidFill>
                <a:latin typeface="Noto Sans"/>
                <a:ea typeface="Noto Sans"/>
              </a:rPr>
              <a:t>ESP32-based IoT Solution with Adafruit IO Integration 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" name="Image 1" descr="preencoded.png"/>
          <p:cNvPicPr/>
          <p:nvPr/>
        </p:nvPicPr>
        <p:blipFill>
          <a:blip r:embed="rId2"/>
          <a:stretch/>
        </p:blipFill>
        <p:spPr>
          <a:xfrm>
            <a:off x="3178800" y="2503800"/>
            <a:ext cx="428400" cy="428400"/>
          </a:xfrm>
          <a:prstGeom prst="rect">
            <a:avLst/>
          </a:prstGeom>
          <a:ln w="0">
            <a:noFill/>
          </a:ln>
        </p:spPr>
      </p:pic>
      <p:pic>
        <p:nvPicPr>
          <p:cNvPr id="12" name="Image 2" descr="preencoded.png"/>
          <p:cNvPicPr/>
          <p:nvPr/>
        </p:nvPicPr>
        <p:blipFill>
          <a:blip r:embed="rId3"/>
          <a:stretch/>
        </p:blipFill>
        <p:spPr>
          <a:xfrm>
            <a:off x="3893400" y="2503800"/>
            <a:ext cx="535320" cy="428400"/>
          </a:xfrm>
          <a:prstGeom prst="rect">
            <a:avLst/>
          </a:prstGeom>
          <a:ln w="0">
            <a:noFill/>
          </a:ln>
        </p:spPr>
      </p:pic>
      <p:pic>
        <p:nvPicPr>
          <p:cNvPr id="13" name="Image 3" descr="preencoded.png"/>
          <p:cNvPicPr/>
          <p:nvPr/>
        </p:nvPicPr>
        <p:blipFill>
          <a:blip r:embed="rId4"/>
          <a:stretch/>
        </p:blipFill>
        <p:spPr>
          <a:xfrm>
            <a:off x="4714920" y="2503800"/>
            <a:ext cx="535320" cy="428400"/>
          </a:xfrm>
          <a:prstGeom prst="rect">
            <a:avLst/>
          </a:prstGeom>
          <a:ln w="0">
            <a:noFill/>
          </a:ln>
        </p:spPr>
      </p:pic>
      <p:pic>
        <p:nvPicPr>
          <p:cNvPr id="14" name="Image 4" descr="preencoded.png"/>
          <p:cNvPicPr/>
          <p:nvPr/>
        </p:nvPicPr>
        <p:blipFill>
          <a:blip r:embed="rId5"/>
          <a:stretch/>
        </p:blipFill>
        <p:spPr>
          <a:xfrm>
            <a:off x="5536440" y="2503800"/>
            <a:ext cx="428400" cy="428400"/>
          </a:xfrm>
          <a:prstGeom prst="rect">
            <a:avLst/>
          </a:prstGeom>
          <a:ln w="0">
            <a:noFill/>
          </a:ln>
        </p:spPr>
      </p:pic>
      <p:sp>
        <p:nvSpPr>
          <p:cNvPr id="15" name="Text 2"/>
          <p:cNvSpPr/>
          <p:nvPr/>
        </p:nvSpPr>
        <p:spPr>
          <a:xfrm>
            <a:off x="2515320" y="3456720"/>
            <a:ext cx="411300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Automated sorting system with real-time monitoring and remote control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640" cy="7145640"/>
          </a:xfrm>
          <a:prstGeom prst="rect">
            <a:avLst/>
          </a:prstGeom>
          <a:ln w="0">
            <a:noFill/>
          </a:ln>
        </p:spPr>
      </p:pic>
      <p:sp>
        <p:nvSpPr>
          <p:cNvPr id="354" name="Text 0"/>
          <p:cNvSpPr/>
          <p:nvPr/>
        </p:nvSpPr>
        <p:spPr>
          <a:xfrm>
            <a:off x="2048040" y="324000"/>
            <a:ext cx="504720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020" spc="-1" strike="noStrike">
                <a:solidFill>
                  <a:srgbClr val="ffffff"/>
                </a:solidFill>
                <a:latin typeface="Noto Sans"/>
                <a:ea typeface="Noto Sans"/>
              </a:rPr>
              <a:t>Code Highlights and board connections</a:t>
            </a:r>
            <a:endParaRPr b="0" lang="en-US" sz="2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Shape 1"/>
          <p:cNvSpPr/>
          <p:nvPr/>
        </p:nvSpPr>
        <p:spPr>
          <a:xfrm>
            <a:off x="285840" y="885960"/>
            <a:ext cx="4178880" cy="2879640"/>
          </a:xfrm>
          <a:prstGeom prst="rect">
            <a:avLst/>
          </a:prstGeom>
          <a:solidFill>
            <a:srgbClr val="000000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6" name="Shape 2"/>
          <p:cNvSpPr/>
          <p:nvPr/>
        </p:nvSpPr>
        <p:spPr>
          <a:xfrm>
            <a:off x="285840" y="885960"/>
            <a:ext cx="28080" cy="2879640"/>
          </a:xfrm>
          <a:prstGeom prst="rect">
            <a:avLst/>
          </a:prstGeom>
          <a:solidFill>
            <a:srgbClr val="00cc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57" name="Image 1" descr="preencoded.png"/>
          <p:cNvPicPr/>
          <p:nvPr/>
        </p:nvPicPr>
        <p:blipFill>
          <a:blip r:embed="rId2"/>
          <a:stretch/>
        </p:blipFill>
        <p:spPr>
          <a:xfrm>
            <a:off x="392760" y="1028880"/>
            <a:ext cx="178200" cy="142560"/>
          </a:xfrm>
          <a:prstGeom prst="rect">
            <a:avLst/>
          </a:prstGeom>
          <a:ln w="0">
            <a:noFill/>
          </a:ln>
        </p:spPr>
      </p:pic>
      <p:sp>
        <p:nvSpPr>
          <p:cNvPr id="358" name="Text 3"/>
          <p:cNvSpPr/>
          <p:nvPr/>
        </p:nvSpPr>
        <p:spPr>
          <a:xfrm>
            <a:off x="647280" y="1019520"/>
            <a:ext cx="106488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Setup Function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Text 4"/>
          <p:cNvSpPr/>
          <p:nvPr/>
        </p:nvSpPr>
        <p:spPr>
          <a:xfrm>
            <a:off x="412920" y="1292040"/>
            <a:ext cx="54684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pc="-1" strike="noStrike">
                <a:solidFill>
                  <a:srgbClr val="00cc66"/>
                </a:solidFill>
                <a:latin typeface="Noto Sans"/>
                <a:ea typeface="Noto Sans"/>
              </a:rPr>
              <a:t>void setup()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Text 5"/>
          <p:cNvSpPr/>
          <p:nvPr/>
        </p:nvSpPr>
        <p:spPr>
          <a:xfrm>
            <a:off x="982800" y="1236960"/>
            <a:ext cx="59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{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Text 6"/>
          <p:cNvSpPr/>
          <p:nvPr/>
        </p:nvSpPr>
        <p:spPr>
          <a:xfrm>
            <a:off x="394200" y="1432080"/>
            <a:ext cx="4824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Text 7"/>
          <p:cNvSpPr/>
          <p:nvPr/>
        </p:nvSpPr>
        <p:spPr>
          <a:xfrm>
            <a:off x="480960" y="1432080"/>
            <a:ext cx="94752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i="1" lang="en-US" sz="730" spc="-1" strike="noStrike">
                <a:solidFill>
                  <a:srgbClr val="aaaaaa"/>
                </a:solidFill>
                <a:latin typeface="Noto Sans"/>
                <a:ea typeface="Noto Sans"/>
              </a:rPr>
              <a:t>// Configure pin modes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Text 8"/>
          <p:cNvSpPr/>
          <p:nvPr/>
        </p:nvSpPr>
        <p:spPr>
          <a:xfrm>
            <a:off x="458640" y="1517040"/>
            <a:ext cx="172908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pinMode(METAL_SENSOR_PIN, INPUT);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Text 9"/>
          <p:cNvSpPr/>
          <p:nvPr/>
        </p:nvSpPr>
        <p:spPr>
          <a:xfrm>
            <a:off x="443160" y="1657080"/>
            <a:ext cx="13298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pinMode(IR_SENSOR, INPUT);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 10"/>
          <p:cNvSpPr/>
          <p:nvPr/>
        </p:nvSpPr>
        <p:spPr>
          <a:xfrm>
            <a:off x="447840" y="1797120"/>
            <a:ext cx="144288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pinMode(LED_GREEN, OUTPUT);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Text 11"/>
          <p:cNvSpPr/>
          <p:nvPr/>
        </p:nvSpPr>
        <p:spPr>
          <a:xfrm>
            <a:off x="442800" y="1936800"/>
            <a:ext cx="131760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pinMode(LED_RED, OUTPUT);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Text 12"/>
          <p:cNvSpPr/>
          <p:nvPr/>
        </p:nvSpPr>
        <p:spPr>
          <a:xfrm>
            <a:off x="441720" y="2076840"/>
            <a:ext cx="127800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pinMode(BUZZER, OUTPUT);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Text 13"/>
          <p:cNvSpPr/>
          <p:nvPr/>
        </p:nvSpPr>
        <p:spPr>
          <a:xfrm>
            <a:off x="438480" y="2216880"/>
            <a:ext cx="119268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pinMode(RELAY, OUTPUT);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Text 14"/>
          <p:cNvSpPr/>
          <p:nvPr/>
        </p:nvSpPr>
        <p:spPr>
          <a:xfrm>
            <a:off x="394200" y="2552040"/>
            <a:ext cx="4824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Text 15"/>
          <p:cNvSpPr/>
          <p:nvPr/>
        </p:nvSpPr>
        <p:spPr>
          <a:xfrm>
            <a:off x="474480" y="2552040"/>
            <a:ext cx="78120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i="1" lang="en-US" sz="730" spc="-1" strike="noStrike">
                <a:solidFill>
                  <a:srgbClr val="aaaaaa"/>
                </a:solidFill>
                <a:latin typeface="Noto Sans"/>
                <a:ea typeface="Noto Sans"/>
              </a:rPr>
              <a:t>// Initialize outputs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Text 16"/>
          <p:cNvSpPr/>
          <p:nvPr/>
        </p:nvSpPr>
        <p:spPr>
          <a:xfrm>
            <a:off x="446040" y="2637000"/>
            <a:ext cx="139716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digitalWrite(LED_GREEN, LOW);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Text 17"/>
          <p:cNvSpPr/>
          <p:nvPr/>
        </p:nvSpPr>
        <p:spPr>
          <a:xfrm>
            <a:off x="441000" y="2777040"/>
            <a:ext cx="127188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digitalWrite(LED_RED, LOW);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Text 18"/>
          <p:cNvSpPr/>
          <p:nvPr/>
        </p:nvSpPr>
        <p:spPr>
          <a:xfrm>
            <a:off x="394200" y="3112200"/>
            <a:ext cx="4824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Text 19"/>
          <p:cNvSpPr/>
          <p:nvPr/>
        </p:nvSpPr>
        <p:spPr>
          <a:xfrm>
            <a:off x="478440" y="3112200"/>
            <a:ext cx="88956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i="1" lang="en-US" sz="730" spc="-1" strike="noStrike">
                <a:solidFill>
                  <a:srgbClr val="aaaaaa"/>
                </a:solidFill>
                <a:latin typeface="Noto Sans"/>
                <a:ea typeface="Noto Sans"/>
              </a:rPr>
              <a:t>// Connect to network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 20"/>
          <p:cNvSpPr/>
          <p:nvPr/>
        </p:nvSpPr>
        <p:spPr>
          <a:xfrm>
            <a:off x="421920" y="3196800"/>
            <a:ext cx="75852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connectToWiFi();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Text 21"/>
          <p:cNvSpPr/>
          <p:nvPr/>
        </p:nvSpPr>
        <p:spPr>
          <a:xfrm>
            <a:off x="445680" y="3336840"/>
            <a:ext cx="138780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mqtt.subscribe(&amp;relayControl);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Text 22"/>
          <p:cNvSpPr/>
          <p:nvPr/>
        </p:nvSpPr>
        <p:spPr>
          <a:xfrm>
            <a:off x="393480" y="3531960"/>
            <a:ext cx="3600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}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Shape 23"/>
          <p:cNvSpPr/>
          <p:nvPr/>
        </p:nvSpPr>
        <p:spPr>
          <a:xfrm>
            <a:off x="285840" y="3872880"/>
            <a:ext cx="4178880" cy="2879640"/>
          </a:xfrm>
          <a:prstGeom prst="rect">
            <a:avLst/>
          </a:prstGeom>
          <a:solidFill>
            <a:srgbClr val="000000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9" name="Shape 24"/>
          <p:cNvSpPr/>
          <p:nvPr/>
        </p:nvSpPr>
        <p:spPr>
          <a:xfrm>
            <a:off x="285840" y="3872880"/>
            <a:ext cx="28080" cy="2879640"/>
          </a:xfrm>
          <a:prstGeom prst="rect">
            <a:avLst/>
          </a:prstGeom>
          <a:solidFill>
            <a:srgbClr val="00cc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0" name="Image 2" descr="preencoded.png"/>
          <p:cNvPicPr/>
          <p:nvPr/>
        </p:nvPicPr>
        <p:blipFill>
          <a:blip r:embed="rId3"/>
          <a:stretch/>
        </p:blipFill>
        <p:spPr>
          <a:xfrm>
            <a:off x="392760" y="4015800"/>
            <a:ext cx="142560" cy="142560"/>
          </a:xfrm>
          <a:prstGeom prst="rect">
            <a:avLst/>
          </a:prstGeom>
          <a:ln w="0">
            <a:noFill/>
          </a:ln>
        </p:spPr>
      </p:pic>
      <p:sp>
        <p:nvSpPr>
          <p:cNvPr id="381" name="Text 25"/>
          <p:cNvSpPr/>
          <p:nvPr/>
        </p:nvSpPr>
        <p:spPr>
          <a:xfrm>
            <a:off x="600480" y="4006800"/>
            <a:ext cx="75708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Main Loop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Text 26"/>
          <p:cNvSpPr/>
          <p:nvPr/>
        </p:nvSpPr>
        <p:spPr>
          <a:xfrm>
            <a:off x="411120" y="4279320"/>
            <a:ext cx="48708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pc="-1" strike="noStrike">
                <a:solidFill>
                  <a:srgbClr val="00cc66"/>
                </a:solidFill>
                <a:latin typeface="Noto Sans"/>
                <a:ea typeface="Noto Sans"/>
              </a:rPr>
              <a:t>void loop()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Text 27"/>
          <p:cNvSpPr/>
          <p:nvPr/>
        </p:nvSpPr>
        <p:spPr>
          <a:xfrm>
            <a:off x="919080" y="4224240"/>
            <a:ext cx="59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{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Text 28"/>
          <p:cNvSpPr/>
          <p:nvPr/>
        </p:nvSpPr>
        <p:spPr>
          <a:xfrm>
            <a:off x="394200" y="4419360"/>
            <a:ext cx="4824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Text 29"/>
          <p:cNvSpPr/>
          <p:nvPr/>
        </p:nvSpPr>
        <p:spPr>
          <a:xfrm>
            <a:off x="486360" y="4419360"/>
            <a:ext cx="110448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i="1" lang="en-US" sz="730" spc="-1" strike="noStrike">
                <a:solidFill>
                  <a:srgbClr val="aaaaaa"/>
                </a:solidFill>
                <a:latin typeface="Noto Sans"/>
                <a:ea typeface="Noto Sans"/>
              </a:rPr>
              <a:t>// Ensure MQTT connection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Text 30"/>
          <p:cNvSpPr/>
          <p:nvPr/>
        </p:nvSpPr>
        <p:spPr>
          <a:xfrm>
            <a:off x="422280" y="4504320"/>
            <a:ext cx="77508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MQTT_connect();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Text 31"/>
          <p:cNvSpPr/>
          <p:nvPr/>
        </p:nvSpPr>
        <p:spPr>
          <a:xfrm>
            <a:off x="440280" y="4644360"/>
            <a:ext cx="124596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mqtt.processPackets(1000);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Text 32"/>
          <p:cNvSpPr/>
          <p:nvPr/>
        </p:nvSpPr>
        <p:spPr>
          <a:xfrm>
            <a:off x="394200" y="4979160"/>
            <a:ext cx="4824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Text 33"/>
          <p:cNvSpPr/>
          <p:nvPr/>
        </p:nvSpPr>
        <p:spPr>
          <a:xfrm>
            <a:off x="482040" y="4979160"/>
            <a:ext cx="97956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i="1" lang="en-US" sz="730" spc="-1" strike="noStrike">
                <a:solidFill>
                  <a:srgbClr val="aaaaaa"/>
                </a:solidFill>
                <a:latin typeface="Noto Sans"/>
                <a:ea typeface="Noto Sans"/>
              </a:rPr>
              <a:t>// Object detection logic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Text 34"/>
          <p:cNvSpPr/>
          <p:nvPr/>
        </p:nvSpPr>
        <p:spPr>
          <a:xfrm>
            <a:off x="485280" y="5064120"/>
            <a:ext cx="244692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bool objectDetected = digitalRead(IR_SENSOR) == LOW;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Text 35"/>
          <p:cNvSpPr/>
          <p:nvPr/>
        </p:nvSpPr>
        <p:spPr>
          <a:xfrm>
            <a:off x="465480" y="5204160"/>
            <a:ext cx="191520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if (laserState == HIGH &amp;&amp; objectDetected) {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Text 36"/>
          <p:cNvSpPr/>
          <p:nvPr/>
        </p:nvSpPr>
        <p:spPr>
          <a:xfrm>
            <a:off x="410760" y="5344200"/>
            <a:ext cx="4766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 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count++;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Text 37"/>
          <p:cNvSpPr/>
          <p:nvPr/>
        </p:nvSpPr>
        <p:spPr>
          <a:xfrm>
            <a:off x="425160" y="5484240"/>
            <a:ext cx="86220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 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laserState = LOW;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Text 38"/>
          <p:cNvSpPr/>
          <p:nvPr/>
        </p:nvSpPr>
        <p:spPr>
          <a:xfrm>
            <a:off x="452520" y="5624280"/>
            <a:ext cx="158472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 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countFeed.publish((int32_t)count);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Text 39"/>
          <p:cNvSpPr/>
          <p:nvPr/>
        </p:nvSpPr>
        <p:spPr>
          <a:xfrm>
            <a:off x="396000" y="5764320"/>
            <a:ext cx="8316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}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Text 40"/>
          <p:cNvSpPr/>
          <p:nvPr/>
        </p:nvSpPr>
        <p:spPr>
          <a:xfrm>
            <a:off x="394200" y="6099120"/>
            <a:ext cx="4824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Text 41"/>
          <p:cNvSpPr/>
          <p:nvPr/>
        </p:nvSpPr>
        <p:spPr>
          <a:xfrm>
            <a:off x="480600" y="6099120"/>
            <a:ext cx="94752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i="1" lang="en-US" sz="730" spc="-1" strike="noStrike">
                <a:solidFill>
                  <a:srgbClr val="aaaaaa"/>
                </a:solidFill>
                <a:latin typeface="Noto Sans"/>
                <a:ea typeface="Noto Sans"/>
              </a:rPr>
              <a:t>// Metal detection logic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Text 42"/>
          <p:cNvSpPr/>
          <p:nvPr/>
        </p:nvSpPr>
        <p:spPr>
          <a:xfrm>
            <a:off x="500400" y="6184080"/>
            <a:ext cx="282636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bool metalDetected = digitalRead(METAL_SENSOR_PIN) == LOW;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Text 43"/>
          <p:cNvSpPr/>
          <p:nvPr/>
        </p:nvSpPr>
        <p:spPr>
          <a:xfrm>
            <a:off x="394200" y="6379200"/>
            <a:ext cx="4824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 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Text 44"/>
          <p:cNvSpPr/>
          <p:nvPr/>
        </p:nvSpPr>
        <p:spPr>
          <a:xfrm>
            <a:off x="498960" y="6379200"/>
            <a:ext cx="144288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pc="-1" strike="noStrike">
                <a:solidFill>
                  <a:srgbClr val="00cc66"/>
                </a:solidFill>
                <a:latin typeface="Noto Sans"/>
                <a:ea typeface="Noto Sans"/>
              </a:rPr>
              <a:t>// Process based on detection...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Text 45"/>
          <p:cNvSpPr/>
          <p:nvPr/>
        </p:nvSpPr>
        <p:spPr>
          <a:xfrm>
            <a:off x="393480" y="6519240"/>
            <a:ext cx="3600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}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Shape 46"/>
          <p:cNvSpPr/>
          <p:nvPr/>
        </p:nvSpPr>
        <p:spPr>
          <a:xfrm>
            <a:off x="4679280" y="885960"/>
            <a:ext cx="4178880" cy="597420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Text 47"/>
          <p:cNvSpPr/>
          <p:nvPr/>
        </p:nvSpPr>
        <p:spPr>
          <a:xfrm>
            <a:off x="6768720" y="1055520"/>
            <a:ext cx="360" cy="16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05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404" name="Image 3" descr=""/>
          <p:cNvPicPr/>
          <p:nvPr/>
        </p:nvPicPr>
        <p:blipFill>
          <a:blip r:embed="rId4"/>
          <a:stretch/>
        </p:blipFill>
        <p:spPr>
          <a:xfrm rot="5400000">
            <a:off x="4876560" y="1586880"/>
            <a:ext cx="3897360" cy="342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640" cy="5957640"/>
          </a:xfrm>
          <a:prstGeom prst="rect">
            <a:avLst/>
          </a:prstGeom>
          <a:ln w="0">
            <a:noFill/>
          </a:ln>
        </p:spPr>
      </p:pic>
      <p:sp>
        <p:nvSpPr>
          <p:cNvPr id="17" name="Text 0"/>
          <p:cNvSpPr/>
          <p:nvPr/>
        </p:nvSpPr>
        <p:spPr>
          <a:xfrm>
            <a:off x="3477960" y="466920"/>
            <a:ext cx="218808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020" spc="-1" strike="noStrike">
                <a:solidFill>
                  <a:srgbClr val="ffffff"/>
                </a:solidFill>
                <a:latin typeface="Noto Sans"/>
                <a:ea typeface="Noto Sans"/>
              </a:rPr>
              <a:t>Project Overview</a:t>
            </a:r>
            <a:endParaRPr b="0" lang="en-US" sz="2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Shape 1"/>
          <p:cNvSpPr/>
          <p:nvPr/>
        </p:nvSpPr>
        <p:spPr>
          <a:xfrm>
            <a:off x="428760" y="1100160"/>
            <a:ext cx="4000320" cy="92844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" name="Image 1" descr="preencoded.png"/>
          <p:cNvPicPr/>
          <p:nvPr/>
        </p:nvPicPr>
        <p:blipFill>
          <a:blip r:embed="rId2"/>
          <a:stretch/>
        </p:blipFill>
        <p:spPr>
          <a:xfrm>
            <a:off x="571680" y="1478880"/>
            <a:ext cx="285480" cy="171000"/>
          </a:xfrm>
          <a:prstGeom prst="rect">
            <a:avLst/>
          </a:prstGeom>
          <a:ln w="0">
            <a:noFill/>
          </a:ln>
        </p:spPr>
      </p:pic>
      <p:sp>
        <p:nvSpPr>
          <p:cNvPr id="20" name="Text 2"/>
          <p:cNvSpPr/>
          <p:nvPr/>
        </p:nvSpPr>
        <p:spPr>
          <a:xfrm>
            <a:off x="1043280" y="1269000"/>
            <a:ext cx="112140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Smart Detection: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Text 3"/>
          <p:cNvSpPr/>
          <p:nvPr/>
        </p:nvSpPr>
        <p:spPr>
          <a:xfrm>
            <a:off x="2262960" y="1269000"/>
            <a:ext cx="188640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Automatically detects objects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Text 4"/>
          <p:cNvSpPr/>
          <p:nvPr/>
        </p:nvSpPr>
        <p:spPr>
          <a:xfrm>
            <a:off x="1100160" y="1483200"/>
            <a:ext cx="307800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using IR sensor and identifies metal content with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 5"/>
          <p:cNvSpPr/>
          <p:nvPr/>
        </p:nvSpPr>
        <p:spPr>
          <a:xfrm>
            <a:off x="1039320" y="1697400"/>
            <a:ext cx="149148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dedicated metal sensor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Shape 6"/>
          <p:cNvSpPr/>
          <p:nvPr/>
        </p:nvSpPr>
        <p:spPr>
          <a:xfrm>
            <a:off x="428760" y="2207520"/>
            <a:ext cx="4000320" cy="92844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" name="Image 2" descr="preencoded.png"/>
          <p:cNvPicPr/>
          <p:nvPr/>
        </p:nvPicPr>
        <p:blipFill>
          <a:blip r:embed="rId3"/>
          <a:stretch/>
        </p:blipFill>
        <p:spPr>
          <a:xfrm>
            <a:off x="571680" y="2585880"/>
            <a:ext cx="285480" cy="171000"/>
          </a:xfrm>
          <a:prstGeom prst="rect">
            <a:avLst/>
          </a:prstGeom>
          <a:ln w="0">
            <a:noFill/>
          </a:ln>
        </p:spPr>
      </p:pic>
      <p:sp>
        <p:nvSpPr>
          <p:cNvPr id="26" name="Text 7"/>
          <p:cNvSpPr/>
          <p:nvPr/>
        </p:nvSpPr>
        <p:spPr>
          <a:xfrm>
            <a:off x="1040040" y="2376000"/>
            <a:ext cx="104652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IoT Integration: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Text 8"/>
          <p:cNvSpPr/>
          <p:nvPr/>
        </p:nvSpPr>
        <p:spPr>
          <a:xfrm>
            <a:off x="2185200" y="2376000"/>
            <a:ext cx="196848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Real-time data transmission to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Text 9"/>
          <p:cNvSpPr/>
          <p:nvPr/>
        </p:nvSpPr>
        <p:spPr>
          <a:xfrm>
            <a:off x="1097640" y="2590560"/>
            <a:ext cx="3011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Adafruit IO platform for remote monitoring and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Text 10"/>
          <p:cNvSpPr/>
          <p:nvPr/>
        </p:nvSpPr>
        <p:spPr>
          <a:xfrm>
            <a:off x="1000080" y="2804760"/>
            <a:ext cx="47412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control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Shape 11"/>
          <p:cNvSpPr/>
          <p:nvPr/>
        </p:nvSpPr>
        <p:spPr>
          <a:xfrm>
            <a:off x="428760" y="3314880"/>
            <a:ext cx="4000320" cy="92844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" name="Image 3" descr="preencoded.png"/>
          <p:cNvPicPr/>
          <p:nvPr/>
        </p:nvPicPr>
        <p:blipFill>
          <a:blip r:embed="rId4"/>
          <a:stretch/>
        </p:blipFill>
        <p:spPr>
          <a:xfrm>
            <a:off x="571680" y="3693240"/>
            <a:ext cx="285480" cy="171000"/>
          </a:xfrm>
          <a:prstGeom prst="rect">
            <a:avLst/>
          </a:prstGeom>
          <a:ln w="0">
            <a:noFill/>
          </a:ln>
        </p:spPr>
      </p:pic>
      <p:sp>
        <p:nvSpPr>
          <p:cNvPr id="32" name="Text 12"/>
          <p:cNvSpPr/>
          <p:nvPr/>
        </p:nvSpPr>
        <p:spPr>
          <a:xfrm>
            <a:off x="1050120" y="3483360"/>
            <a:ext cx="130572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Automated Sorting: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Text 13"/>
          <p:cNvSpPr/>
          <p:nvPr/>
        </p:nvSpPr>
        <p:spPr>
          <a:xfrm>
            <a:off x="2429280" y="3483360"/>
            <a:ext cx="107532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Relay-controlled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Text 14"/>
          <p:cNvSpPr/>
          <p:nvPr/>
        </p:nvSpPr>
        <p:spPr>
          <a:xfrm>
            <a:off x="1081080" y="3697560"/>
            <a:ext cx="257832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mechanism sorts objects based on metal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Text 15"/>
          <p:cNvSpPr/>
          <p:nvPr/>
        </p:nvSpPr>
        <p:spPr>
          <a:xfrm>
            <a:off x="1082520" y="3912120"/>
            <a:ext cx="261180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detection with manual override capability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Shape 16"/>
          <p:cNvSpPr/>
          <p:nvPr/>
        </p:nvSpPr>
        <p:spPr>
          <a:xfrm>
            <a:off x="428760" y="4421880"/>
            <a:ext cx="4000320" cy="92844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" name="Image 4" descr="preencoded.png"/>
          <p:cNvPicPr/>
          <p:nvPr/>
        </p:nvPicPr>
        <p:blipFill>
          <a:blip r:embed="rId5"/>
          <a:stretch/>
        </p:blipFill>
        <p:spPr>
          <a:xfrm>
            <a:off x="571680" y="4800600"/>
            <a:ext cx="285480" cy="171000"/>
          </a:xfrm>
          <a:prstGeom prst="rect">
            <a:avLst/>
          </a:prstGeom>
          <a:ln w="0">
            <a:noFill/>
          </a:ln>
        </p:spPr>
      </p:pic>
      <p:sp>
        <p:nvSpPr>
          <p:cNvPr id="38" name="Text 17"/>
          <p:cNvSpPr/>
          <p:nvPr/>
        </p:nvSpPr>
        <p:spPr>
          <a:xfrm>
            <a:off x="1056600" y="4590720"/>
            <a:ext cx="145332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Real-time Monitoring: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Text 18"/>
          <p:cNvSpPr/>
          <p:nvPr/>
        </p:nvSpPr>
        <p:spPr>
          <a:xfrm>
            <a:off x="2608200" y="4590720"/>
            <a:ext cx="15386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Tracks object count and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Text 19"/>
          <p:cNvSpPr/>
          <p:nvPr/>
        </p:nvSpPr>
        <p:spPr>
          <a:xfrm>
            <a:off x="1089000" y="4804920"/>
            <a:ext cx="277632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metal detection status with visual and audio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Text 20"/>
          <p:cNvSpPr/>
          <p:nvPr/>
        </p:nvSpPr>
        <p:spPr>
          <a:xfrm>
            <a:off x="1004400" y="5019480"/>
            <a:ext cx="60156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feedback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Shape 21"/>
          <p:cNvSpPr/>
          <p:nvPr/>
        </p:nvSpPr>
        <p:spPr>
          <a:xfrm>
            <a:off x="5371920" y="1100160"/>
            <a:ext cx="2685960" cy="347148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Text 22"/>
          <p:cNvSpPr/>
          <p:nvPr/>
        </p:nvSpPr>
        <p:spPr>
          <a:xfrm>
            <a:off x="5849640" y="1339560"/>
            <a:ext cx="1730880" cy="2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System Architecture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hape 23"/>
          <p:cNvSpPr/>
          <p:nvPr/>
        </p:nvSpPr>
        <p:spPr>
          <a:xfrm>
            <a:off x="5657760" y="1714680"/>
            <a:ext cx="2114280" cy="414000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solidFill>
              <a:srgbClr val="00cc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 24"/>
          <p:cNvSpPr/>
          <p:nvPr/>
        </p:nvSpPr>
        <p:spPr>
          <a:xfrm>
            <a:off x="5657760" y="1794240"/>
            <a:ext cx="211428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127440" tIns="64440" bIns="6444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ESP32 Microcontroller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hape 25"/>
          <p:cNvSpPr/>
          <p:nvPr/>
        </p:nvSpPr>
        <p:spPr>
          <a:xfrm>
            <a:off x="5657760" y="2243160"/>
            <a:ext cx="777240" cy="414000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solidFill>
              <a:srgbClr val="00cc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 26"/>
          <p:cNvSpPr/>
          <p:nvPr/>
        </p:nvSpPr>
        <p:spPr>
          <a:xfrm>
            <a:off x="5657760" y="2322720"/>
            <a:ext cx="7772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127440" tIns="64440" bIns="6444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IR Sensor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Shape 27"/>
          <p:cNvSpPr/>
          <p:nvPr/>
        </p:nvSpPr>
        <p:spPr>
          <a:xfrm>
            <a:off x="6786000" y="2243160"/>
            <a:ext cx="986040" cy="414000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solidFill>
              <a:srgbClr val="00cc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Text 28"/>
          <p:cNvSpPr/>
          <p:nvPr/>
        </p:nvSpPr>
        <p:spPr>
          <a:xfrm>
            <a:off x="6786000" y="2322720"/>
            <a:ext cx="9860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127440" tIns="64440" bIns="6444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Metal Sensor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Shape 29"/>
          <p:cNvSpPr/>
          <p:nvPr/>
        </p:nvSpPr>
        <p:spPr>
          <a:xfrm>
            <a:off x="5657760" y="2771640"/>
            <a:ext cx="2114280" cy="414000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solidFill>
              <a:srgbClr val="00cc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Text 30"/>
          <p:cNvSpPr/>
          <p:nvPr/>
        </p:nvSpPr>
        <p:spPr>
          <a:xfrm>
            <a:off x="5657760" y="2851200"/>
            <a:ext cx="211428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127440" tIns="64440" bIns="6444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WiFi + MQTT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Shape 31"/>
          <p:cNvSpPr/>
          <p:nvPr/>
        </p:nvSpPr>
        <p:spPr>
          <a:xfrm>
            <a:off x="5657760" y="3228840"/>
            <a:ext cx="2114280" cy="414000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solidFill>
              <a:srgbClr val="00cc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Text 32"/>
          <p:cNvSpPr/>
          <p:nvPr/>
        </p:nvSpPr>
        <p:spPr>
          <a:xfrm>
            <a:off x="5657760" y="3308400"/>
            <a:ext cx="211428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127440" tIns="64440" bIns="6444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Adafruit IO Cloud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Shape 33"/>
          <p:cNvSpPr/>
          <p:nvPr/>
        </p:nvSpPr>
        <p:spPr>
          <a:xfrm>
            <a:off x="5657760" y="3757680"/>
            <a:ext cx="1007640" cy="414000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solidFill>
              <a:srgbClr val="00cc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Text 34"/>
          <p:cNvSpPr/>
          <p:nvPr/>
        </p:nvSpPr>
        <p:spPr>
          <a:xfrm>
            <a:off x="5657760" y="3837240"/>
            <a:ext cx="10076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127440" tIns="64440" bIns="6444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Relay Control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Shape 35"/>
          <p:cNvSpPr/>
          <p:nvPr/>
        </p:nvSpPr>
        <p:spPr>
          <a:xfrm>
            <a:off x="6794280" y="3757680"/>
            <a:ext cx="963360" cy="414000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solidFill>
              <a:srgbClr val="00cc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Text 36"/>
          <p:cNvSpPr/>
          <p:nvPr/>
        </p:nvSpPr>
        <p:spPr>
          <a:xfrm>
            <a:off x="6794280" y="3837240"/>
            <a:ext cx="96336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127440" tIns="64440" bIns="6444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LED + Buzzer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640" cy="5437440"/>
          </a:xfrm>
          <a:prstGeom prst="rect">
            <a:avLst/>
          </a:prstGeom>
          <a:ln w="0">
            <a:noFill/>
          </a:ln>
        </p:spPr>
      </p:pic>
      <p:sp>
        <p:nvSpPr>
          <p:cNvPr id="59" name="Text 0"/>
          <p:cNvSpPr/>
          <p:nvPr/>
        </p:nvSpPr>
        <p:spPr>
          <a:xfrm>
            <a:off x="2614680" y="466920"/>
            <a:ext cx="391464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020" spc="-1" strike="noStrike">
                <a:solidFill>
                  <a:srgbClr val="ffffff"/>
                </a:solidFill>
                <a:latin typeface="Noto Sans"/>
                <a:ea typeface="Noto Sans"/>
              </a:rPr>
              <a:t>Main Components of the Logic</a:t>
            </a:r>
            <a:endParaRPr b="0" lang="en-US" sz="2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Shape 1"/>
          <p:cNvSpPr/>
          <p:nvPr/>
        </p:nvSpPr>
        <p:spPr>
          <a:xfrm>
            <a:off x="428760" y="1100160"/>
            <a:ext cx="4035960" cy="1847160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solidFill>
              <a:srgbClr val="ffffff">
                <a:alpha val="2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Image 1" descr="preencoded.png"/>
          <p:cNvPicPr/>
          <p:nvPr/>
        </p:nvPicPr>
        <p:blipFill>
          <a:blip r:embed="rId2"/>
          <a:stretch/>
        </p:blipFill>
        <p:spPr>
          <a:xfrm>
            <a:off x="2232360" y="1314360"/>
            <a:ext cx="428400" cy="342720"/>
          </a:xfrm>
          <a:prstGeom prst="rect">
            <a:avLst/>
          </a:prstGeom>
          <a:ln w="0">
            <a:noFill/>
          </a:ln>
        </p:spPr>
      </p:pic>
      <p:sp>
        <p:nvSpPr>
          <p:cNvPr id="62" name="Text 2"/>
          <p:cNvSpPr/>
          <p:nvPr/>
        </p:nvSpPr>
        <p:spPr>
          <a:xfrm>
            <a:off x="1643400" y="1825560"/>
            <a:ext cx="1605960" cy="2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WiFi &amp; MQTT Setup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 3"/>
          <p:cNvSpPr/>
          <p:nvPr/>
        </p:nvSpPr>
        <p:spPr>
          <a:xfrm>
            <a:off x="744120" y="2181600"/>
            <a:ext cx="247932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Establishes connection to WiFi network and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 4"/>
          <p:cNvSpPr/>
          <p:nvPr/>
        </p:nvSpPr>
        <p:spPr>
          <a:xfrm>
            <a:off x="3335760" y="2181600"/>
            <a:ext cx="66708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39" spc="-1" strike="noStrike">
                <a:solidFill>
                  <a:srgbClr val="00cc66"/>
                </a:solidFill>
                <a:latin typeface="Noto Sans"/>
                <a:ea typeface="Noto Sans"/>
              </a:rPr>
              <a:t>Adafruit IO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 5"/>
          <p:cNvSpPr/>
          <p:nvPr/>
        </p:nvSpPr>
        <p:spPr>
          <a:xfrm>
            <a:off x="4023000" y="2181600"/>
            <a:ext cx="21780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via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 6"/>
          <p:cNvSpPr/>
          <p:nvPr/>
        </p:nvSpPr>
        <p:spPr>
          <a:xfrm>
            <a:off x="981360" y="2361600"/>
            <a:ext cx="293004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MQTT protocol. Subscribes to relay-control feed and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 7"/>
          <p:cNvSpPr/>
          <p:nvPr/>
        </p:nvSpPr>
        <p:spPr>
          <a:xfrm>
            <a:off x="1244160" y="2541600"/>
            <a:ext cx="240444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publishes to object-count and metal feeds.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Shape 8"/>
          <p:cNvSpPr/>
          <p:nvPr/>
        </p:nvSpPr>
        <p:spPr>
          <a:xfrm>
            <a:off x="4679280" y="1100160"/>
            <a:ext cx="4035960" cy="1847160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solidFill>
              <a:srgbClr val="ffffff">
                <a:alpha val="2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Image 2" descr="preencoded.png"/>
          <p:cNvPicPr/>
          <p:nvPr/>
        </p:nvPicPr>
        <p:blipFill>
          <a:blip r:embed="rId3"/>
          <a:stretch/>
        </p:blipFill>
        <p:spPr>
          <a:xfrm>
            <a:off x="6525720" y="1314360"/>
            <a:ext cx="342720" cy="342720"/>
          </a:xfrm>
          <a:prstGeom prst="rect">
            <a:avLst/>
          </a:prstGeom>
          <a:ln w="0">
            <a:noFill/>
          </a:ln>
        </p:spPr>
      </p:pic>
      <p:sp>
        <p:nvSpPr>
          <p:cNvPr id="70" name="Text 9"/>
          <p:cNvSpPr/>
          <p:nvPr/>
        </p:nvSpPr>
        <p:spPr>
          <a:xfrm>
            <a:off x="5978520" y="1825560"/>
            <a:ext cx="1436760" cy="2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Object Detection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 10"/>
          <p:cNvSpPr/>
          <p:nvPr/>
        </p:nvSpPr>
        <p:spPr>
          <a:xfrm>
            <a:off x="5076000" y="2181600"/>
            <a:ext cx="54972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39" spc="-1" strike="noStrike">
                <a:solidFill>
                  <a:srgbClr val="00cc66"/>
                </a:solidFill>
                <a:latin typeface="Noto Sans"/>
                <a:ea typeface="Noto Sans"/>
              </a:rPr>
              <a:t>IR sensor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 11"/>
          <p:cNvSpPr/>
          <p:nvPr/>
        </p:nvSpPr>
        <p:spPr>
          <a:xfrm>
            <a:off x="5734080" y="2181600"/>
            <a:ext cx="252036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detects objects passing through the system.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 12"/>
          <p:cNvSpPr/>
          <p:nvPr/>
        </p:nvSpPr>
        <p:spPr>
          <a:xfrm>
            <a:off x="5253120" y="2361600"/>
            <a:ext cx="288756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Uses state tracking to avoid duplicate counting and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 13"/>
          <p:cNvSpPr/>
          <p:nvPr/>
        </p:nvSpPr>
        <p:spPr>
          <a:xfrm>
            <a:off x="5631840" y="2541600"/>
            <a:ext cx="213012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publishes count updates to the cloud.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Shape 14"/>
          <p:cNvSpPr/>
          <p:nvPr/>
        </p:nvSpPr>
        <p:spPr>
          <a:xfrm>
            <a:off x="428760" y="3161880"/>
            <a:ext cx="4035960" cy="1847160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solidFill>
              <a:srgbClr val="ffffff">
                <a:alpha val="2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Image 3" descr="preencoded.png"/>
          <p:cNvPicPr/>
          <p:nvPr/>
        </p:nvPicPr>
        <p:blipFill>
          <a:blip r:embed="rId4"/>
          <a:stretch/>
        </p:blipFill>
        <p:spPr>
          <a:xfrm>
            <a:off x="2296800" y="3376080"/>
            <a:ext cx="299520" cy="342720"/>
          </a:xfrm>
          <a:prstGeom prst="rect">
            <a:avLst/>
          </a:prstGeom>
          <a:ln w="0">
            <a:noFill/>
          </a:ln>
        </p:spPr>
      </p:pic>
      <p:sp>
        <p:nvSpPr>
          <p:cNvPr id="77" name="Text 15"/>
          <p:cNvSpPr/>
          <p:nvPr/>
        </p:nvSpPr>
        <p:spPr>
          <a:xfrm>
            <a:off x="1761480" y="3886920"/>
            <a:ext cx="1369800" cy="2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Metal Detection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 16"/>
          <p:cNvSpPr/>
          <p:nvPr/>
        </p:nvSpPr>
        <p:spPr>
          <a:xfrm>
            <a:off x="867240" y="4242960"/>
            <a:ext cx="76752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39" spc="-1" strike="noStrike">
                <a:solidFill>
                  <a:srgbClr val="00cc66"/>
                </a:solidFill>
                <a:latin typeface="Noto Sans"/>
                <a:ea typeface="Noto Sans"/>
              </a:rPr>
              <a:t>Metal sensor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 17"/>
          <p:cNvSpPr/>
          <p:nvPr/>
        </p:nvSpPr>
        <p:spPr>
          <a:xfrm>
            <a:off x="1740600" y="4242960"/>
            <a:ext cx="224136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identifies metallic objects. Triggers LED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 18"/>
          <p:cNvSpPr/>
          <p:nvPr/>
        </p:nvSpPr>
        <p:spPr>
          <a:xfrm>
            <a:off x="945720" y="4423320"/>
            <a:ext cx="300168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indicators, buzzer alerts, and controls relay operation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 19"/>
          <p:cNvSpPr/>
          <p:nvPr/>
        </p:nvSpPr>
        <p:spPr>
          <a:xfrm>
            <a:off x="1676880" y="4603320"/>
            <a:ext cx="153864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based on detection results.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Shape 20"/>
          <p:cNvSpPr/>
          <p:nvPr/>
        </p:nvSpPr>
        <p:spPr>
          <a:xfrm>
            <a:off x="4679280" y="3161880"/>
            <a:ext cx="4035960" cy="1847160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solidFill>
              <a:srgbClr val="ffffff">
                <a:alpha val="2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Image 4" descr="preencoded.png"/>
          <p:cNvPicPr/>
          <p:nvPr/>
        </p:nvPicPr>
        <p:blipFill>
          <a:blip r:embed="rId5"/>
          <a:stretch/>
        </p:blipFill>
        <p:spPr>
          <a:xfrm>
            <a:off x="6504480" y="3347640"/>
            <a:ext cx="385560" cy="342720"/>
          </a:xfrm>
          <a:prstGeom prst="rect">
            <a:avLst/>
          </a:prstGeom>
          <a:ln w="0">
            <a:noFill/>
          </a:ln>
        </p:spPr>
      </p:pic>
      <p:sp>
        <p:nvSpPr>
          <p:cNvPr id="84" name="Text 21"/>
          <p:cNvSpPr/>
          <p:nvPr/>
        </p:nvSpPr>
        <p:spPr>
          <a:xfrm>
            <a:off x="5878080" y="3858480"/>
            <a:ext cx="1638000" cy="2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Relay Control Logic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 22"/>
          <p:cNvSpPr/>
          <p:nvPr/>
        </p:nvSpPr>
        <p:spPr>
          <a:xfrm>
            <a:off x="4914360" y="4214520"/>
            <a:ext cx="85932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Supports both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 23"/>
          <p:cNvSpPr/>
          <p:nvPr/>
        </p:nvSpPr>
        <p:spPr>
          <a:xfrm>
            <a:off x="5832360" y="4214520"/>
            <a:ext cx="97956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39" spc="-1" strike="noStrike">
                <a:solidFill>
                  <a:srgbClr val="00cc66"/>
                </a:solidFill>
                <a:latin typeface="Noto Sans"/>
                <a:ea typeface="Noto Sans"/>
              </a:rPr>
              <a:t>automatic mode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 24"/>
          <p:cNvSpPr/>
          <p:nvPr/>
        </p:nvSpPr>
        <p:spPr>
          <a:xfrm>
            <a:off x="6891480" y="4214520"/>
            <a:ext cx="95976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(based on metal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 25"/>
          <p:cNvSpPr/>
          <p:nvPr/>
        </p:nvSpPr>
        <p:spPr>
          <a:xfrm>
            <a:off x="5183280" y="4304520"/>
            <a:ext cx="331452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detection) and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 26"/>
          <p:cNvSpPr/>
          <p:nvPr/>
        </p:nvSpPr>
        <p:spPr>
          <a:xfrm>
            <a:off x="5480640" y="4394520"/>
            <a:ext cx="81936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39" spc="-1" strike="noStrike">
                <a:solidFill>
                  <a:srgbClr val="00cc66"/>
                </a:solidFill>
                <a:latin typeface="Noto Sans"/>
                <a:ea typeface="Noto Sans"/>
              </a:rPr>
              <a:t>manual mode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27"/>
          <p:cNvSpPr/>
          <p:nvPr/>
        </p:nvSpPr>
        <p:spPr>
          <a:xfrm>
            <a:off x="6398640" y="4394520"/>
            <a:ext cx="160308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(remote control via Adafruit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 28"/>
          <p:cNvSpPr/>
          <p:nvPr/>
        </p:nvSpPr>
        <p:spPr>
          <a:xfrm>
            <a:off x="6324480" y="4484520"/>
            <a:ext cx="188604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IO commands).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640" cy="5986080"/>
          </a:xfrm>
          <a:prstGeom prst="rect">
            <a:avLst/>
          </a:prstGeom>
          <a:ln w="0">
            <a:noFill/>
          </a:ln>
        </p:spPr>
      </p:pic>
      <p:sp>
        <p:nvSpPr>
          <p:cNvPr id="93" name="Text 0"/>
          <p:cNvSpPr/>
          <p:nvPr/>
        </p:nvSpPr>
        <p:spPr>
          <a:xfrm>
            <a:off x="3212640" y="324000"/>
            <a:ext cx="271836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020" spc="-1" strike="noStrike">
                <a:solidFill>
                  <a:srgbClr val="ffffff"/>
                </a:solidFill>
                <a:latin typeface="Noto Sans"/>
                <a:ea typeface="Noto Sans"/>
              </a:rPr>
              <a:t>WiFi and MQTT Setup</a:t>
            </a:r>
            <a:endParaRPr b="0" lang="en-US" sz="2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Shape 1"/>
          <p:cNvSpPr/>
          <p:nvPr/>
        </p:nvSpPr>
        <p:spPr>
          <a:xfrm>
            <a:off x="285840" y="885960"/>
            <a:ext cx="4178880" cy="241416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 1" descr="preencoded.png"/>
          <p:cNvPicPr/>
          <p:nvPr/>
        </p:nvPicPr>
        <p:blipFill>
          <a:blip r:embed="rId2"/>
          <a:stretch/>
        </p:blipFill>
        <p:spPr>
          <a:xfrm>
            <a:off x="428760" y="1071720"/>
            <a:ext cx="213840" cy="171000"/>
          </a:xfrm>
          <a:prstGeom prst="rect">
            <a:avLst/>
          </a:prstGeom>
          <a:ln w="0">
            <a:noFill/>
          </a:ln>
        </p:spPr>
      </p:pic>
      <p:sp>
        <p:nvSpPr>
          <p:cNvPr id="96" name="Text 2"/>
          <p:cNvSpPr/>
          <p:nvPr/>
        </p:nvSpPr>
        <p:spPr>
          <a:xfrm>
            <a:off x="709920" y="1054080"/>
            <a:ext cx="1680840" cy="2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WiFi Configuration 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 3"/>
          <p:cNvSpPr/>
          <p:nvPr/>
        </p:nvSpPr>
        <p:spPr>
          <a:xfrm>
            <a:off x="765360" y="1414440"/>
            <a:ext cx="321984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The ESP32 connects to the local WiFi network using credentials: 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Shape 4"/>
          <p:cNvSpPr/>
          <p:nvPr/>
        </p:nvSpPr>
        <p:spPr>
          <a:xfrm>
            <a:off x="428760" y="1635840"/>
            <a:ext cx="3893040" cy="1521360"/>
          </a:xfrm>
          <a:prstGeom prst="rect">
            <a:avLst/>
          </a:prstGeom>
          <a:solidFill>
            <a:srgbClr val="000000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 5"/>
          <p:cNvSpPr/>
          <p:nvPr/>
        </p:nvSpPr>
        <p:spPr>
          <a:xfrm>
            <a:off x="522720" y="1740240"/>
            <a:ext cx="55152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const char* 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 6"/>
          <p:cNvSpPr/>
          <p:nvPr/>
        </p:nvSpPr>
        <p:spPr>
          <a:xfrm>
            <a:off x="1089720" y="1740240"/>
            <a:ext cx="17928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pc="-1" strike="noStrike">
                <a:solidFill>
                  <a:srgbClr val="00cc66"/>
                </a:solidFill>
                <a:latin typeface="Noto Sans"/>
                <a:ea typeface="Noto Sans"/>
              </a:rPr>
              <a:t>ssid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 7"/>
          <p:cNvSpPr/>
          <p:nvPr/>
        </p:nvSpPr>
        <p:spPr>
          <a:xfrm>
            <a:off x="1292760" y="1740240"/>
            <a:ext cx="43092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= "Moto";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 8"/>
          <p:cNvSpPr/>
          <p:nvPr/>
        </p:nvSpPr>
        <p:spPr>
          <a:xfrm>
            <a:off x="522720" y="1890360"/>
            <a:ext cx="55152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const char* 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 9"/>
          <p:cNvSpPr/>
          <p:nvPr/>
        </p:nvSpPr>
        <p:spPr>
          <a:xfrm>
            <a:off x="1099080" y="1890360"/>
            <a:ext cx="44460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pc="-1" strike="noStrike">
                <a:solidFill>
                  <a:srgbClr val="00cc66"/>
                </a:solidFill>
                <a:latin typeface="Noto Sans"/>
                <a:ea typeface="Noto Sans"/>
              </a:rPr>
              <a:t>password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 10"/>
          <p:cNvSpPr/>
          <p:nvPr/>
        </p:nvSpPr>
        <p:spPr>
          <a:xfrm>
            <a:off x="1586520" y="1890360"/>
            <a:ext cx="67932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= "123456789";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 11"/>
          <p:cNvSpPr/>
          <p:nvPr/>
        </p:nvSpPr>
        <p:spPr>
          <a:xfrm>
            <a:off x="510840" y="2190240"/>
            <a:ext cx="23148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void 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 12"/>
          <p:cNvSpPr/>
          <p:nvPr/>
        </p:nvSpPr>
        <p:spPr>
          <a:xfrm>
            <a:off x="764280" y="2190240"/>
            <a:ext cx="67320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pc="-1" strike="noStrike">
                <a:solidFill>
                  <a:srgbClr val="00cc66"/>
                </a:solidFill>
                <a:latin typeface="Noto Sans"/>
                <a:ea typeface="Noto Sans"/>
              </a:rPr>
              <a:t>connectToWiFi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 13"/>
          <p:cNvSpPr/>
          <p:nvPr/>
        </p:nvSpPr>
        <p:spPr>
          <a:xfrm>
            <a:off x="1467000" y="2190240"/>
            <a:ext cx="11556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() {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 14"/>
          <p:cNvSpPr/>
          <p:nvPr/>
        </p:nvSpPr>
        <p:spPr>
          <a:xfrm>
            <a:off x="547200" y="2340360"/>
            <a:ext cx="120060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WiFi.begin(ssid, password);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 15"/>
          <p:cNvSpPr/>
          <p:nvPr/>
        </p:nvSpPr>
        <p:spPr>
          <a:xfrm>
            <a:off x="569160" y="2490480"/>
            <a:ext cx="177840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while (WiFi.status() != WL_CONNECTED) {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 16"/>
          <p:cNvSpPr/>
          <p:nvPr/>
        </p:nvSpPr>
        <p:spPr>
          <a:xfrm>
            <a:off x="520560" y="2640600"/>
            <a:ext cx="49644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delay(500);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 17"/>
          <p:cNvSpPr/>
          <p:nvPr/>
        </p:nvSpPr>
        <p:spPr>
          <a:xfrm>
            <a:off x="504720" y="2790360"/>
            <a:ext cx="5760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}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 18"/>
          <p:cNvSpPr/>
          <p:nvPr/>
        </p:nvSpPr>
        <p:spPr>
          <a:xfrm>
            <a:off x="492480" y="2940480"/>
            <a:ext cx="8208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} 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Shape 19"/>
          <p:cNvSpPr/>
          <p:nvPr/>
        </p:nvSpPr>
        <p:spPr>
          <a:xfrm>
            <a:off x="285840" y="3443400"/>
            <a:ext cx="4178880" cy="211428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Image 2" descr="preencoded.png"/>
          <p:cNvPicPr/>
          <p:nvPr/>
        </p:nvPicPr>
        <p:blipFill>
          <a:blip r:embed="rId3"/>
          <a:stretch/>
        </p:blipFill>
        <p:spPr>
          <a:xfrm>
            <a:off x="428760" y="3629160"/>
            <a:ext cx="213840" cy="171000"/>
          </a:xfrm>
          <a:prstGeom prst="rect">
            <a:avLst/>
          </a:prstGeom>
          <a:ln w="0">
            <a:noFill/>
          </a:ln>
        </p:spPr>
      </p:pic>
      <p:sp>
        <p:nvSpPr>
          <p:cNvPr id="115" name="Text 20"/>
          <p:cNvSpPr/>
          <p:nvPr/>
        </p:nvSpPr>
        <p:spPr>
          <a:xfrm>
            <a:off x="710280" y="3611520"/>
            <a:ext cx="1657800" cy="2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MQTT Client Setup 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 21"/>
          <p:cNvSpPr/>
          <p:nvPr/>
        </p:nvSpPr>
        <p:spPr>
          <a:xfrm>
            <a:off x="1460160" y="3971880"/>
            <a:ext cx="182988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Adafruit IO connection parameters: 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Shape 22"/>
          <p:cNvSpPr/>
          <p:nvPr/>
        </p:nvSpPr>
        <p:spPr>
          <a:xfrm>
            <a:off x="428760" y="4193280"/>
            <a:ext cx="3893040" cy="1221120"/>
          </a:xfrm>
          <a:prstGeom prst="rect">
            <a:avLst/>
          </a:prstGeom>
          <a:solidFill>
            <a:srgbClr val="000000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Text 23"/>
          <p:cNvSpPr/>
          <p:nvPr/>
        </p:nvSpPr>
        <p:spPr>
          <a:xfrm>
            <a:off x="515880" y="4297680"/>
            <a:ext cx="38376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#define 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 24"/>
          <p:cNvSpPr/>
          <p:nvPr/>
        </p:nvSpPr>
        <p:spPr>
          <a:xfrm>
            <a:off x="921960" y="4297680"/>
            <a:ext cx="55116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pc="-1" strike="noStrike">
                <a:solidFill>
                  <a:srgbClr val="00cc66"/>
                </a:solidFill>
                <a:latin typeface="Noto Sans"/>
                <a:ea typeface="Noto Sans"/>
              </a:rPr>
              <a:t>AIO_SERVER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 25"/>
          <p:cNvSpPr/>
          <p:nvPr/>
        </p:nvSpPr>
        <p:spPr>
          <a:xfrm>
            <a:off x="1523160" y="4297680"/>
            <a:ext cx="76320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"io.adafruit.com"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 26"/>
          <p:cNvSpPr/>
          <p:nvPr/>
        </p:nvSpPr>
        <p:spPr>
          <a:xfrm>
            <a:off x="515880" y="4447800"/>
            <a:ext cx="38376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#define 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 27"/>
          <p:cNvSpPr/>
          <p:nvPr/>
        </p:nvSpPr>
        <p:spPr>
          <a:xfrm>
            <a:off x="931680" y="4447800"/>
            <a:ext cx="79812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pc="-1" strike="noStrike">
                <a:solidFill>
                  <a:srgbClr val="00cc66"/>
                </a:solidFill>
                <a:latin typeface="Noto Sans"/>
                <a:ea typeface="Noto Sans"/>
              </a:rPr>
              <a:t>AIO_SERVERPORT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 28"/>
          <p:cNvSpPr/>
          <p:nvPr/>
        </p:nvSpPr>
        <p:spPr>
          <a:xfrm>
            <a:off x="1769760" y="4447800"/>
            <a:ext cx="23580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1883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 29"/>
          <p:cNvSpPr/>
          <p:nvPr/>
        </p:nvSpPr>
        <p:spPr>
          <a:xfrm>
            <a:off x="515880" y="4597920"/>
            <a:ext cx="38376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#define 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 30"/>
          <p:cNvSpPr/>
          <p:nvPr/>
        </p:nvSpPr>
        <p:spPr>
          <a:xfrm>
            <a:off x="928800" y="4597920"/>
            <a:ext cx="72648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pc="-1" strike="noStrike">
                <a:solidFill>
                  <a:srgbClr val="00cc66"/>
                </a:solidFill>
                <a:latin typeface="Noto Sans"/>
                <a:ea typeface="Noto Sans"/>
              </a:rPr>
              <a:t>AIO_USERNAME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 31"/>
          <p:cNvSpPr/>
          <p:nvPr/>
        </p:nvSpPr>
        <p:spPr>
          <a:xfrm>
            <a:off x="1668240" y="4597920"/>
            <a:ext cx="53640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"username"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 32"/>
          <p:cNvSpPr/>
          <p:nvPr/>
        </p:nvSpPr>
        <p:spPr>
          <a:xfrm>
            <a:off x="515880" y="4747680"/>
            <a:ext cx="38376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#define 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 33"/>
          <p:cNvSpPr/>
          <p:nvPr/>
        </p:nvSpPr>
        <p:spPr>
          <a:xfrm>
            <a:off x="915480" y="4747680"/>
            <a:ext cx="38520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pc="-1" strike="noStrike">
                <a:solidFill>
                  <a:srgbClr val="00cc66"/>
                </a:solidFill>
                <a:latin typeface="Noto Sans"/>
                <a:ea typeface="Noto Sans"/>
              </a:rPr>
              <a:t>AIO_KEY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 34"/>
          <p:cNvSpPr/>
          <p:nvPr/>
        </p:nvSpPr>
        <p:spPr>
          <a:xfrm>
            <a:off x="2021400" y="4747680"/>
            <a:ext cx="46764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"key here"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 35"/>
          <p:cNvSpPr/>
          <p:nvPr/>
        </p:nvSpPr>
        <p:spPr>
          <a:xfrm>
            <a:off x="552240" y="5047920"/>
            <a:ext cx="100404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730" spc="-1" strike="noStrike">
                <a:solidFill>
                  <a:srgbClr val="00cc66"/>
                </a:solidFill>
                <a:latin typeface="Noto Sans"/>
                <a:ea typeface="Noto Sans"/>
              </a:rPr>
              <a:t>Adafruit_MQTT_Client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 36"/>
          <p:cNvSpPr/>
          <p:nvPr/>
        </p:nvSpPr>
        <p:spPr>
          <a:xfrm>
            <a:off x="1639080" y="5047920"/>
            <a:ext cx="117180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mqtt(&amp;client, AIO_SERVER,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 37"/>
          <p:cNvSpPr/>
          <p:nvPr/>
        </p:nvSpPr>
        <p:spPr>
          <a:xfrm>
            <a:off x="565200" y="5198040"/>
            <a:ext cx="2028240" cy="1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730" spc="-1" strike="noStrike">
                <a:solidFill>
                  <a:srgbClr val="e6f3ff"/>
                </a:solidFill>
                <a:latin typeface="Noto Sans"/>
                <a:ea typeface="Noto Sans"/>
              </a:rPr>
              <a:t>AIO_SERVERPORT, AIO_USERNAME, AIO_KEY); </a:t>
            </a:r>
            <a:endParaRPr b="0" lang="en-US" sz="7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Shape 38"/>
          <p:cNvSpPr/>
          <p:nvPr/>
        </p:nvSpPr>
        <p:spPr>
          <a:xfrm>
            <a:off x="4679280" y="885960"/>
            <a:ext cx="4178880" cy="90540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Shape 39"/>
          <p:cNvSpPr/>
          <p:nvPr/>
        </p:nvSpPr>
        <p:spPr>
          <a:xfrm>
            <a:off x="4764960" y="1238760"/>
            <a:ext cx="199800" cy="199800"/>
          </a:xfrm>
          <a:prstGeom prst="ellipse">
            <a:avLst/>
          </a:prstGeom>
          <a:solidFill>
            <a:srgbClr val="00cc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Text 40"/>
          <p:cNvSpPr/>
          <p:nvPr/>
        </p:nvSpPr>
        <p:spPr>
          <a:xfrm>
            <a:off x="4833720" y="1274400"/>
            <a:ext cx="6192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1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 41"/>
          <p:cNvSpPr/>
          <p:nvPr/>
        </p:nvSpPr>
        <p:spPr>
          <a:xfrm>
            <a:off x="5109120" y="1187640"/>
            <a:ext cx="106344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Initialize WiFi Client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 42"/>
          <p:cNvSpPr/>
          <p:nvPr/>
        </p:nvSpPr>
        <p:spPr>
          <a:xfrm>
            <a:off x="5086440" y="1359360"/>
            <a:ext cx="125532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Create WiFi client object 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Shape 43"/>
          <p:cNvSpPr/>
          <p:nvPr/>
        </p:nvSpPr>
        <p:spPr>
          <a:xfrm>
            <a:off x="4679280" y="1863000"/>
            <a:ext cx="4178880" cy="90540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Shape 44"/>
          <p:cNvSpPr/>
          <p:nvPr/>
        </p:nvSpPr>
        <p:spPr>
          <a:xfrm>
            <a:off x="4764960" y="2215800"/>
            <a:ext cx="199800" cy="199800"/>
          </a:xfrm>
          <a:prstGeom prst="ellipse">
            <a:avLst/>
          </a:prstGeom>
          <a:solidFill>
            <a:srgbClr val="00cc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Text 45"/>
          <p:cNvSpPr/>
          <p:nvPr/>
        </p:nvSpPr>
        <p:spPr>
          <a:xfrm>
            <a:off x="4833720" y="2251440"/>
            <a:ext cx="6192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2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 46"/>
          <p:cNvSpPr/>
          <p:nvPr/>
        </p:nvSpPr>
        <p:spPr>
          <a:xfrm>
            <a:off x="5119200" y="2165040"/>
            <a:ext cx="132840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Connect to WiFi Network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 47"/>
          <p:cNvSpPr/>
          <p:nvPr/>
        </p:nvSpPr>
        <p:spPr>
          <a:xfrm>
            <a:off x="5089680" y="2336400"/>
            <a:ext cx="133308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Using SSID and password 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Shape 48"/>
          <p:cNvSpPr/>
          <p:nvPr/>
        </p:nvSpPr>
        <p:spPr>
          <a:xfrm>
            <a:off x="4679280" y="2840400"/>
            <a:ext cx="4178880" cy="90540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Shape 49"/>
          <p:cNvSpPr/>
          <p:nvPr/>
        </p:nvSpPr>
        <p:spPr>
          <a:xfrm>
            <a:off x="4764960" y="3193200"/>
            <a:ext cx="199800" cy="199800"/>
          </a:xfrm>
          <a:prstGeom prst="ellipse">
            <a:avLst/>
          </a:prstGeom>
          <a:solidFill>
            <a:srgbClr val="00cc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Text 50"/>
          <p:cNvSpPr/>
          <p:nvPr/>
        </p:nvSpPr>
        <p:spPr>
          <a:xfrm>
            <a:off x="4833720" y="3228840"/>
            <a:ext cx="6192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3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 51"/>
          <p:cNvSpPr/>
          <p:nvPr/>
        </p:nvSpPr>
        <p:spPr>
          <a:xfrm>
            <a:off x="5112360" y="3142080"/>
            <a:ext cx="114408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Initialize MQTT Client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 52"/>
          <p:cNvSpPr/>
          <p:nvPr/>
        </p:nvSpPr>
        <p:spPr>
          <a:xfrm>
            <a:off x="5097960" y="3313800"/>
            <a:ext cx="156780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With Adafruit IO server details 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Shape 53"/>
          <p:cNvSpPr/>
          <p:nvPr/>
        </p:nvSpPr>
        <p:spPr>
          <a:xfrm>
            <a:off x="4679280" y="3817440"/>
            <a:ext cx="4178880" cy="90540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Shape 54"/>
          <p:cNvSpPr/>
          <p:nvPr/>
        </p:nvSpPr>
        <p:spPr>
          <a:xfrm>
            <a:off x="4764960" y="4170600"/>
            <a:ext cx="199800" cy="199800"/>
          </a:xfrm>
          <a:prstGeom prst="ellipse">
            <a:avLst/>
          </a:prstGeom>
          <a:solidFill>
            <a:srgbClr val="00cc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Text 55"/>
          <p:cNvSpPr/>
          <p:nvPr/>
        </p:nvSpPr>
        <p:spPr>
          <a:xfrm>
            <a:off x="4833720" y="4206240"/>
            <a:ext cx="6192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4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 56"/>
          <p:cNvSpPr/>
          <p:nvPr/>
        </p:nvSpPr>
        <p:spPr>
          <a:xfrm>
            <a:off x="5120280" y="4119480"/>
            <a:ext cx="135900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Subscribe to Control Feed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 57"/>
          <p:cNvSpPr/>
          <p:nvPr/>
        </p:nvSpPr>
        <p:spPr>
          <a:xfrm>
            <a:off x="5105160" y="4290840"/>
            <a:ext cx="177336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Listen for relay-control commands 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Shape 58"/>
          <p:cNvSpPr/>
          <p:nvPr/>
        </p:nvSpPr>
        <p:spPr>
          <a:xfrm>
            <a:off x="4679280" y="4794840"/>
            <a:ext cx="4178880" cy="90540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Shape 59"/>
          <p:cNvSpPr/>
          <p:nvPr/>
        </p:nvSpPr>
        <p:spPr>
          <a:xfrm>
            <a:off x="4764960" y="5147640"/>
            <a:ext cx="199800" cy="199800"/>
          </a:xfrm>
          <a:prstGeom prst="ellipse">
            <a:avLst/>
          </a:prstGeom>
          <a:solidFill>
            <a:srgbClr val="00cc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Text 60"/>
          <p:cNvSpPr/>
          <p:nvPr/>
        </p:nvSpPr>
        <p:spPr>
          <a:xfrm>
            <a:off x="4833720" y="5183280"/>
            <a:ext cx="6192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5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 61"/>
          <p:cNvSpPr/>
          <p:nvPr/>
        </p:nvSpPr>
        <p:spPr>
          <a:xfrm>
            <a:off x="5112360" y="5096880"/>
            <a:ext cx="114876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Publish to Data Feeds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 62"/>
          <p:cNvSpPr/>
          <p:nvPr/>
        </p:nvSpPr>
        <p:spPr>
          <a:xfrm>
            <a:off x="5106960" y="5268240"/>
            <a:ext cx="182052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Send object count and metal status 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640" cy="6750360"/>
          </a:xfrm>
          <a:prstGeom prst="rect">
            <a:avLst/>
          </a:prstGeom>
          <a:ln w="0">
            <a:noFill/>
          </a:ln>
        </p:spPr>
      </p:pic>
      <p:sp>
        <p:nvSpPr>
          <p:cNvPr id="159" name="Text 0"/>
          <p:cNvSpPr/>
          <p:nvPr/>
        </p:nvSpPr>
        <p:spPr>
          <a:xfrm>
            <a:off x="2528280" y="466920"/>
            <a:ext cx="408708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020" spc="-1" strike="noStrike">
                <a:solidFill>
                  <a:srgbClr val="ffffff"/>
                </a:solidFill>
                <a:latin typeface="Noto Sans"/>
                <a:ea typeface="Noto Sans"/>
              </a:rPr>
              <a:t>Object Detection with IR Sensor</a:t>
            </a:r>
            <a:endParaRPr b="0" lang="en-US" sz="2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Shape 1"/>
          <p:cNvSpPr/>
          <p:nvPr/>
        </p:nvSpPr>
        <p:spPr>
          <a:xfrm>
            <a:off x="428760" y="1100160"/>
            <a:ext cx="4000320" cy="1964160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solidFill>
              <a:srgbClr val="ffffff">
                <a:alpha val="2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Image 1" descr="preencoded.png"/>
          <p:cNvPicPr/>
          <p:nvPr/>
        </p:nvPicPr>
        <p:blipFill>
          <a:blip r:embed="rId2"/>
          <a:stretch/>
        </p:blipFill>
        <p:spPr>
          <a:xfrm>
            <a:off x="607320" y="1321560"/>
            <a:ext cx="171000" cy="171000"/>
          </a:xfrm>
          <a:prstGeom prst="rect">
            <a:avLst/>
          </a:prstGeom>
          <a:ln w="0">
            <a:noFill/>
          </a:ln>
        </p:spPr>
      </p:pic>
      <p:sp>
        <p:nvSpPr>
          <p:cNvPr id="162" name="Text 2"/>
          <p:cNvSpPr/>
          <p:nvPr/>
        </p:nvSpPr>
        <p:spPr>
          <a:xfrm>
            <a:off x="844560" y="1303920"/>
            <a:ext cx="1231200" cy="2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How It Works 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 3"/>
          <p:cNvSpPr/>
          <p:nvPr/>
        </p:nvSpPr>
        <p:spPr>
          <a:xfrm>
            <a:off x="710640" y="1667160"/>
            <a:ext cx="335232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The IR sensor emits infrared light and detects its reflection.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 4"/>
          <p:cNvSpPr/>
          <p:nvPr/>
        </p:nvSpPr>
        <p:spPr>
          <a:xfrm>
            <a:off x="664560" y="1860120"/>
            <a:ext cx="182700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When an object passes through: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 5"/>
          <p:cNvSpPr/>
          <p:nvPr/>
        </p:nvSpPr>
        <p:spPr>
          <a:xfrm>
            <a:off x="844560" y="2109960"/>
            <a:ext cx="162432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Sensor output changes from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 6"/>
          <p:cNvSpPr/>
          <p:nvPr/>
        </p:nvSpPr>
        <p:spPr>
          <a:xfrm>
            <a:off x="2566080" y="2109960"/>
            <a:ext cx="77544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39" spc="-1" strike="noStrike">
                <a:solidFill>
                  <a:srgbClr val="00cc66"/>
                </a:solidFill>
                <a:latin typeface="Noto Sans"/>
                <a:ea typeface="Noto Sans"/>
              </a:rPr>
              <a:t>HIGH to LOW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 7"/>
          <p:cNvSpPr/>
          <p:nvPr/>
        </p:nvSpPr>
        <p:spPr>
          <a:xfrm>
            <a:off x="1600920" y="2302920"/>
            <a:ext cx="182700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System detects this state change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 8"/>
          <p:cNvSpPr/>
          <p:nvPr/>
        </p:nvSpPr>
        <p:spPr>
          <a:xfrm>
            <a:off x="1770840" y="2495880"/>
            <a:ext cx="148716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Object counter increments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 9"/>
          <p:cNvSpPr/>
          <p:nvPr/>
        </p:nvSpPr>
        <p:spPr>
          <a:xfrm>
            <a:off x="1598760" y="2688840"/>
            <a:ext cx="183132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Count is published to Adafruit IO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Shape 10"/>
          <p:cNvSpPr/>
          <p:nvPr/>
        </p:nvSpPr>
        <p:spPr>
          <a:xfrm>
            <a:off x="428760" y="3250440"/>
            <a:ext cx="4000320" cy="2828520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solidFill>
              <a:srgbClr val="ffffff">
                <a:alpha val="2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Image 2" descr="preencoded.png"/>
          <p:cNvPicPr/>
          <p:nvPr/>
        </p:nvPicPr>
        <p:blipFill>
          <a:blip r:embed="rId3"/>
          <a:stretch/>
        </p:blipFill>
        <p:spPr>
          <a:xfrm>
            <a:off x="607320" y="3471840"/>
            <a:ext cx="213840" cy="171000"/>
          </a:xfrm>
          <a:prstGeom prst="rect">
            <a:avLst/>
          </a:prstGeom>
          <a:ln w="0">
            <a:noFill/>
          </a:ln>
        </p:spPr>
      </p:pic>
      <p:sp>
        <p:nvSpPr>
          <p:cNvPr id="172" name="Text 11"/>
          <p:cNvSpPr/>
          <p:nvPr/>
        </p:nvSpPr>
        <p:spPr>
          <a:xfrm>
            <a:off x="888120" y="3454200"/>
            <a:ext cx="1484280" cy="2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Implementation 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 12"/>
          <p:cNvSpPr/>
          <p:nvPr/>
        </p:nvSpPr>
        <p:spPr>
          <a:xfrm>
            <a:off x="658080" y="3817440"/>
            <a:ext cx="166392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The system uses a state flag (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 13"/>
          <p:cNvSpPr/>
          <p:nvPr/>
        </p:nvSpPr>
        <p:spPr>
          <a:xfrm>
            <a:off x="2396520" y="3817440"/>
            <a:ext cx="60300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39" spc="-1" strike="noStrike">
                <a:solidFill>
                  <a:srgbClr val="00cc66"/>
                </a:solidFill>
                <a:latin typeface="Noto Sans"/>
                <a:ea typeface="Noto Sans"/>
              </a:rPr>
              <a:t>laserState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 14"/>
          <p:cNvSpPr/>
          <p:nvPr/>
        </p:nvSpPr>
        <p:spPr>
          <a:xfrm>
            <a:off x="3051000" y="3817440"/>
            <a:ext cx="67176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) to prevent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 15"/>
          <p:cNvSpPr/>
          <p:nvPr/>
        </p:nvSpPr>
        <p:spPr>
          <a:xfrm>
            <a:off x="607320" y="3913920"/>
            <a:ext cx="364032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multiple counts of the same object.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Shape 16"/>
          <p:cNvSpPr/>
          <p:nvPr/>
        </p:nvSpPr>
        <p:spPr>
          <a:xfrm>
            <a:off x="607320" y="4286160"/>
            <a:ext cx="3642840" cy="1585440"/>
          </a:xfrm>
          <a:prstGeom prst="rect">
            <a:avLst/>
          </a:prstGeom>
          <a:solidFill>
            <a:srgbClr val="000000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Shape 17"/>
          <p:cNvSpPr/>
          <p:nvPr/>
        </p:nvSpPr>
        <p:spPr>
          <a:xfrm>
            <a:off x="607320" y="4286160"/>
            <a:ext cx="28080" cy="1585440"/>
          </a:xfrm>
          <a:prstGeom prst="rect">
            <a:avLst/>
          </a:prstGeom>
          <a:solidFill>
            <a:srgbClr val="00cc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Text 18"/>
          <p:cNvSpPr/>
          <p:nvPr/>
        </p:nvSpPr>
        <p:spPr>
          <a:xfrm>
            <a:off x="798480" y="4413960"/>
            <a:ext cx="278064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bool objectDetected = digitalRead(IR_SENSOR) == LOW;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 19"/>
          <p:cNvSpPr/>
          <p:nvPr/>
        </p:nvSpPr>
        <p:spPr>
          <a:xfrm>
            <a:off x="776520" y="4585320"/>
            <a:ext cx="217116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if (laserState == HIGH &amp;&amp; objectDetected) {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 20"/>
          <p:cNvSpPr/>
          <p:nvPr/>
        </p:nvSpPr>
        <p:spPr>
          <a:xfrm>
            <a:off x="715680" y="4756680"/>
            <a:ext cx="46440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count++;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 21"/>
          <p:cNvSpPr/>
          <p:nvPr/>
        </p:nvSpPr>
        <p:spPr>
          <a:xfrm>
            <a:off x="731520" y="4928400"/>
            <a:ext cx="90612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laserState = LOW;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 22"/>
          <p:cNvSpPr/>
          <p:nvPr/>
        </p:nvSpPr>
        <p:spPr>
          <a:xfrm>
            <a:off x="761400" y="5099760"/>
            <a:ext cx="173520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countFeed.publish((int32_t)count);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 23"/>
          <p:cNvSpPr/>
          <p:nvPr/>
        </p:nvSpPr>
        <p:spPr>
          <a:xfrm>
            <a:off x="746640" y="5271120"/>
            <a:ext cx="133596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} else if (!objectDetected) {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 24"/>
          <p:cNvSpPr/>
          <p:nvPr/>
        </p:nvSpPr>
        <p:spPr>
          <a:xfrm>
            <a:off x="732960" y="5442480"/>
            <a:ext cx="94284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laserState = HIGH;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 25"/>
          <p:cNvSpPr/>
          <p:nvPr/>
        </p:nvSpPr>
        <p:spPr>
          <a:xfrm>
            <a:off x="689040" y="5614200"/>
            <a:ext cx="9396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} 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Shape 26"/>
          <p:cNvSpPr/>
          <p:nvPr/>
        </p:nvSpPr>
        <p:spPr>
          <a:xfrm>
            <a:off x="4714920" y="1100160"/>
            <a:ext cx="4000320" cy="3642840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solidFill>
              <a:srgbClr val="ffffff">
                <a:alpha val="2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 27"/>
          <p:cNvSpPr/>
          <p:nvPr/>
        </p:nvSpPr>
        <p:spPr>
          <a:xfrm>
            <a:off x="5651280" y="1303920"/>
            <a:ext cx="2127240" cy="2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Object Detection Process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Image 3" descr="preencoded.png"/>
          <p:cNvPicPr/>
          <p:nvPr/>
        </p:nvPicPr>
        <p:blipFill>
          <a:blip r:embed="rId4"/>
          <a:stretch/>
        </p:blipFill>
        <p:spPr>
          <a:xfrm>
            <a:off x="4893480" y="1678680"/>
            <a:ext cx="3614400" cy="285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640" cy="6936120"/>
          </a:xfrm>
          <a:prstGeom prst="rect">
            <a:avLst/>
          </a:prstGeom>
          <a:ln w="0">
            <a:noFill/>
          </a:ln>
        </p:spPr>
      </p:pic>
      <p:sp>
        <p:nvSpPr>
          <p:cNvPr id="191" name="Text 0"/>
          <p:cNvSpPr/>
          <p:nvPr/>
        </p:nvSpPr>
        <p:spPr>
          <a:xfrm>
            <a:off x="3538800" y="466920"/>
            <a:ext cx="206604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020" spc="-1" strike="noStrike">
                <a:solidFill>
                  <a:srgbClr val="ffffff"/>
                </a:solidFill>
                <a:latin typeface="Noto Sans"/>
                <a:ea typeface="Noto Sans"/>
              </a:rPr>
              <a:t>Metal Detection</a:t>
            </a:r>
            <a:endParaRPr b="0" lang="en-US" sz="2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Shape 1"/>
          <p:cNvSpPr/>
          <p:nvPr/>
        </p:nvSpPr>
        <p:spPr>
          <a:xfrm>
            <a:off x="428760" y="1100160"/>
            <a:ext cx="4000320" cy="149256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Image 1" descr="preencoded.png"/>
          <p:cNvPicPr/>
          <p:nvPr/>
        </p:nvPicPr>
        <p:blipFill>
          <a:blip r:embed="rId2"/>
          <a:stretch/>
        </p:blipFill>
        <p:spPr>
          <a:xfrm>
            <a:off x="607320" y="1321560"/>
            <a:ext cx="149760" cy="171000"/>
          </a:xfrm>
          <a:prstGeom prst="rect">
            <a:avLst/>
          </a:prstGeom>
          <a:ln w="0">
            <a:noFill/>
          </a:ln>
        </p:spPr>
      </p:pic>
      <p:sp>
        <p:nvSpPr>
          <p:cNvPr id="194" name="Text 2"/>
          <p:cNvSpPr/>
          <p:nvPr/>
        </p:nvSpPr>
        <p:spPr>
          <a:xfrm>
            <a:off x="822960" y="1303920"/>
            <a:ext cx="1231200" cy="2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How It Works 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Text 3"/>
          <p:cNvSpPr/>
          <p:nvPr/>
        </p:nvSpPr>
        <p:spPr>
          <a:xfrm>
            <a:off x="607320" y="1813320"/>
            <a:ext cx="3642840" cy="4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The metal sensor monitors objects passing through the system. When metal is detected, it triggers visual and audio indicators and controls the relay based on the current mode.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Shape 4"/>
          <p:cNvSpPr/>
          <p:nvPr/>
        </p:nvSpPr>
        <p:spPr>
          <a:xfrm>
            <a:off x="428760" y="2807640"/>
            <a:ext cx="4000320" cy="348588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Image 2" descr="preencoded.png"/>
          <p:cNvPicPr/>
          <p:nvPr/>
        </p:nvPicPr>
        <p:blipFill>
          <a:blip r:embed="rId3"/>
          <a:stretch/>
        </p:blipFill>
        <p:spPr>
          <a:xfrm>
            <a:off x="607320" y="3029040"/>
            <a:ext cx="213840" cy="171000"/>
          </a:xfrm>
          <a:prstGeom prst="rect">
            <a:avLst/>
          </a:prstGeom>
          <a:ln w="0">
            <a:noFill/>
          </a:ln>
        </p:spPr>
      </p:pic>
      <p:sp>
        <p:nvSpPr>
          <p:cNvPr id="198" name="Text 5"/>
          <p:cNvSpPr/>
          <p:nvPr/>
        </p:nvSpPr>
        <p:spPr>
          <a:xfrm>
            <a:off x="888120" y="3011400"/>
            <a:ext cx="1484280" cy="2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Implementation 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 6"/>
          <p:cNvSpPr/>
          <p:nvPr/>
        </p:nvSpPr>
        <p:spPr>
          <a:xfrm>
            <a:off x="707400" y="3374640"/>
            <a:ext cx="327636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The metal detection logic checks the sensor pin and takes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 7"/>
          <p:cNvSpPr/>
          <p:nvPr/>
        </p:nvSpPr>
        <p:spPr>
          <a:xfrm>
            <a:off x="637200" y="3567240"/>
            <a:ext cx="115488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appropriate actions: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Shape 8"/>
          <p:cNvSpPr/>
          <p:nvPr/>
        </p:nvSpPr>
        <p:spPr>
          <a:xfrm>
            <a:off x="607320" y="3843360"/>
            <a:ext cx="3642840" cy="2271240"/>
          </a:xfrm>
          <a:prstGeom prst="rect">
            <a:avLst/>
          </a:prstGeom>
          <a:solidFill>
            <a:srgbClr val="000000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Shape 9"/>
          <p:cNvSpPr/>
          <p:nvPr/>
        </p:nvSpPr>
        <p:spPr>
          <a:xfrm>
            <a:off x="607320" y="3843360"/>
            <a:ext cx="28080" cy="2271240"/>
          </a:xfrm>
          <a:prstGeom prst="rect">
            <a:avLst/>
          </a:prstGeom>
          <a:solidFill>
            <a:srgbClr val="00cc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Text 10"/>
          <p:cNvSpPr/>
          <p:nvPr/>
        </p:nvSpPr>
        <p:spPr>
          <a:xfrm>
            <a:off x="788400" y="3970800"/>
            <a:ext cx="207540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00cc66"/>
                </a:solidFill>
                <a:latin typeface="Noto Sans"/>
                <a:ea typeface="Noto Sans"/>
              </a:rPr>
              <a:t>// Metal detection (only in AUTO mode)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 11"/>
          <p:cNvSpPr/>
          <p:nvPr/>
        </p:nvSpPr>
        <p:spPr>
          <a:xfrm>
            <a:off x="804960" y="4142520"/>
            <a:ext cx="295308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bool metalDetected = digitalRead(METAL_SENSOR_PIN) == 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 12"/>
          <p:cNvSpPr/>
          <p:nvPr/>
        </p:nvSpPr>
        <p:spPr>
          <a:xfrm>
            <a:off x="3857760" y="4142520"/>
            <a:ext cx="26460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LOW;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 13"/>
          <p:cNvSpPr/>
          <p:nvPr/>
        </p:nvSpPr>
        <p:spPr>
          <a:xfrm>
            <a:off x="742680" y="4313880"/>
            <a:ext cx="121428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if (!manualRelayMode) {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 14"/>
          <p:cNvSpPr/>
          <p:nvPr/>
        </p:nvSpPr>
        <p:spPr>
          <a:xfrm>
            <a:off x="734400" y="4485240"/>
            <a:ext cx="99000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if (metalDetected) {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 15"/>
          <p:cNvSpPr/>
          <p:nvPr/>
        </p:nvSpPr>
        <p:spPr>
          <a:xfrm>
            <a:off x="751320" y="4656600"/>
            <a:ext cx="144720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// No metal detected actions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 16"/>
          <p:cNvSpPr/>
          <p:nvPr/>
        </p:nvSpPr>
        <p:spPr>
          <a:xfrm>
            <a:off x="746280" y="4828320"/>
            <a:ext cx="132696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digitalWrite(RELAY, HIGH);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 17"/>
          <p:cNvSpPr/>
          <p:nvPr/>
        </p:nvSpPr>
        <p:spPr>
          <a:xfrm>
            <a:off x="712800" y="4999680"/>
            <a:ext cx="36216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} else {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 18"/>
          <p:cNvSpPr/>
          <p:nvPr/>
        </p:nvSpPr>
        <p:spPr>
          <a:xfrm>
            <a:off x="744480" y="5171040"/>
            <a:ext cx="127188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// Metal detected actions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 19"/>
          <p:cNvSpPr/>
          <p:nvPr/>
        </p:nvSpPr>
        <p:spPr>
          <a:xfrm>
            <a:off x="744840" y="5342400"/>
            <a:ext cx="129024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digitalWrite(RELAY, LOW);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 20"/>
          <p:cNvSpPr/>
          <p:nvPr/>
        </p:nvSpPr>
        <p:spPr>
          <a:xfrm>
            <a:off x="702720" y="5514120"/>
            <a:ext cx="6660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}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 21"/>
          <p:cNvSpPr/>
          <p:nvPr/>
        </p:nvSpPr>
        <p:spPr>
          <a:xfrm>
            <a:off x="689040" y="5685480"/>
            <a:ext cx="9396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} 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Shape 22"/>
          <p:cNvSpPr/>
          <p:nvPr/>
        </p:nvSpPr>
        <p:spPr>
          <a:xfrm>
            <a:off x="4714920" y="1100160"/>
            <a:ext cx="4000320" cy="42840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Shape 23"/>
          <p:cNvSpPr/>
          <p:nvPr/>
        </p:nvSpPr>
        <p:spPr>
          <a:xfrm>
            <a:off x="4822200" y="1207440"/>
            <a:ext cx="213840" cy="213840"/>
          </a:xfrm>
          <a:prstGeom prst="ellipse">
            <a:avLst/>
          </a:prstGeom>
          <a:solidFill>
            <a:srgbClr val="00cc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7" name="Text 24"/>
          <p:cNvSpPr/>
          <p:nvPr/>
        </p:nvSpPr>
        <p:spPr>
          <a:xfrm>
            <a:off x="4898160" y="1250280"/>
            <a:ext cx="6192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1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 25"/>
          <p:cNvSpPr/>
          <p:nvPr/>
        </p:nvSpPr>
        <p:spPr>
          <a:xfrm>
            <a:off x="5246280" y="1242000"/>
            <a:ext cx="251568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ffffff"/>
                </a:solidFill>
                <a:latin typeface="Noto Sans"/>
                <a:ea typeface="Noto Sans"/>
              </a:rPr>
              <a:t>Object passes through metal detector sensor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Image 3" descr="preencoded.png"/>
          <p:cNvPicPr/>
          <p:nvPr/>
        </p:nvPicPr>
        <p:blipFill>
          <a:blip r:embed="rId4"/>
          <a:stretch/>
        </p:blipFill>
        <p:spPr>
          <a:xfrm>
            <a:off x="6640200" y="1869840"/>
            <a:ext cx="149760" cy="171000"/>
          </a:xfrm>
          <a:prstGeom prst="rect">
            <a:avLst/>
          </a:prstGeom>
          <a:ln w="0">
            <a:noFill/>
          </a:ln>
        </p:spPr>
      </p:pic>
      <p:sp>
        <p:nvSpPr>
          <p:cNvPr id="220" name="Shape 26"/>
          <p:cNvSpPr/>
          <p:nvPr/>
        </p:nvSpPr>
        <p:spPr>
          <a:xfrm>
            <a:off x="4714920" y="2275200"/>
            <a:ext cx="4000320" cy="42840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Shape 27"/>
          <p:cNvSpPr/>
          <p:nvPr/>
        </p:nvSpPr>
        <p:spPr>
          <a:xfrm>
            <a:off x="4822200" y="2382480"/>
            <a:ext cx="213840" cy="213840"/>
          </a:xfrm>
          <a:prstGeom prst="ellipse">
            <a:avLst/>
          </a:prstGeom>
          <a:solidFill>
            <a:srgbClr val="00cc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" name="Text 28"/>
          <p:cNvSpPr/>
          <p:nvPr/>
        </p:nvSpPr>
        <p:spPr>
          <a:xfrm>
            <a:off x="4898160" y="2425320"/>
            <a:ext cx="6192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2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 29"/>
          <p:cNvSpPr/>
          <p:nvPr/>
        </p:nvSpPr>
        <p:spPr>
          <a:xfrm>
            <a:off x="5249520" y="2417400"/>
            <a:ext cx="260100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ffffff"/>
                </a:solidFill>
                <a:latin typeface="Noto Sans"/>
                <a:ea typeface="Noto Sans"/>
              </a:rPr>
              <a:t>System checks if in automatic or manual mode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Image 4" descr="preencoded.png"/>
          <p:cNvPicPr/>
          <p:nvPr/>
        </p:nvPicPr>
        <p:blipFill>
          <a:blip r:embed="rId5"/>
          <a:stretch/>
        </p:blipFill>
        <p:spPr>
          <a:xfrm>
            <a:off x="6640200" y="3044880"/>
            <a:ext cx="149760" cy="171000"/>
          </a:xfrm>
          <a:prstGeom prst="rect">
            <a:avLst/>
          </a:prstGeom>
          <a:ln w="0">
            <a:noFill/>
          </a:ln>
        </p:spPr>
      </p:pic>
      <p:sp>
        <p:nvSpPr>
          <p:cNvPr id="225" name="Shape 30"/>
          <p:cNvSpPr/>
          <p:nvPr/>
        </p:nvSpPr>
        <p:spPr>
          <a:xfrm>
            <a:off x="4714920" y="3450600"/>
            <a:ext cx="4000320" cy="42840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Shape 31"/>
          <p:cNvSpPr/>
          <p:nvPr/>
        </p:nvSpPr>
        <p:spPr>
          <a:xfrm>
            <a:off x="4822200" y="3557520"/>
            <a:ext cx="213840" cy="213840"/>
          </a:xfrm>
          <a:prstGeom prst="ellipse">
            <a:avLst/>
          </a:prstGeom>
          <a:solidFill>
            <a:srgbClr val="00cc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" name="Text 32"/>
          <p:cNvSpPr/>
          <p:nvPr/>
        </p:nvSpPr>
        <p:spPr>
          <a:xfrm>
            <a:off x="4898160" y="3600360"/>
            <a:ext cx="6192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3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 33"/>
          <p:cNvSpPr/>
          <p:nvPr/>
        </p:nvSpPr>
        <p:spPr>
          <a:xfrm>
            <a:off x="5233320" y="3592440"/>
            <a:ext cx="219708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ffffff"/>
                </a:solidFill>
                <a:latin typeface="Noto Sans"/>
                <a:ea typeface="Noto Sans"/>
              </a:rPr>
              <a:t>If metal detected: Red LED + Buzzer ON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Image 5" descr="preencoded.png"/>
          <p:cNvPicPr/>
          <p:nvPr/>
        </p:nvPicPr>
        <p:blipFill>
          <a:blip r:embed="rId6"/>
          <a:stretch/>
        </p:blipFill>
        <p:spPr>
          <a:xfrm>
            <a:off x="6640200" y="4220280"/>
            <a:ext cx="149760" cy="171000"/>
          </a:xfrm>
          <a:prstGeom prst="rect">
            <a:avLst/>
          </a:prstGeom>
          <a:ln w="0">
            <a:noFill/>
          </a:ln>
        </p:spPr>
      </p:pic>
      <p:sp>
        <p:nvSpPr>
          <p:cNvPr id="230" name="Shape 34"/>
          <p:cNvSpPr/>
          <p:nvPr/>
        </p:nvSpPr>
        <p:spPr>
          <a:xfrm>
            <a:off x="4714920" y="4625640"/>
            <a:ext cx="4000320" cy="42840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Shape 35"/>
          <p:cNvSpPr/>
          <p:nvPr/>
        </p:nvSpPr>
        <p:spPr>
          <a:xfrm>
            <a:off x="4822200" y="4732560"/>
            <a:ext cx="213840" cy="213840"/>
          </a:xfrm>
          <a:prstGeom prst="ellipse">
            <a:avLst/>
          </a:prstGeom>
          <a:solidFill>
            <a:srgbClr val="00cc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2" name="Text 36"/>
          <p:cNvSpPr/>
          <p:nvPr/>
        </p:nvSpPr>
        <p:spPr>
          <a:xfrm>
            <a:off x="4898160" y="4775400"/>
            <a:ext cx="6192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4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Text 37"/>
          <p:cNvSpPr/>
          <p:nvPr/>
        </p:nvSpPr>
        <p:spPr>
          <a:xfrm>
            <a:off x="5255280" y="4767480"/>
            <a:ext cx="273348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ffffff"/>
                </a:solidFill>
                <a:latin typeface="Noto Sans"/>
                <a:ea typeface="Noto Sans"/>
              </a:rPr>
              <a:t>If metal detected: Relay turns OFF (in auto mode)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Image 6" descr="preencoded.png"/>
          <p:cNvPicPr/>
          <p:nvPr/>
        </p:nvPicPr>
        <p:blipFill>
          <a:blip r:embed="rId7"/>
          <a:stretch/>
        </p:blipFill>
        <p:spPr>
          <a:xfrm>
            <a:off x="6640200" y="5395320"/>
            <a:ext cx="149760" cy="171000"/>
          </a:xfrm>
          <a:prstGeom prst="rect">
            <a:avLst/>
          </a:prstGeom>
          <a:ln w="0">
            <a:noFill/>
          </a:ln>
        </p:spPr>
      </p:pic>
      <p:sp>
        <p:nvSpPr>
          <p:cNvPr id="235" name="Shape 38"/>
          <p:cNvSpPr/>
          <p:nvPr/>
        </p:nvSpPr>
        <p:spPr>
          <a:xfrm>
            <a:off x="4714920" y="5800680"/>
            <a:ext cx="4000320" cy="42840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Shape 39"/>
          <p:cNvSpPr/>
          <p:nvPr/>
        </p:nvSpPr>
        <p:spPr>
          <a:xfrm>
            <a:off x="4822200" y="5907960"/>
            <a:ext cx="213840" cy="213840"/>
          </a:xfrm>
          <a:prstGeom prst="ellipse">
            <a:avLst/>
          </a:prstGeom>
          <a:solidFill>
            <a:srgbClr val="00cc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7" name="Text 40"/>
          <p:cNvSpPr/>
          <p:nvPr/>
        </p:nvSpPr>
        <p:spPr>
          <a:xfrm>
            <a:off x="4898160" y="5950800"/>
            <a:ext cx="6192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5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Text 41"/>
          <p:cNvSpPr/>
          <p:nvPr/>
        </p:nvSpPr>
        <p:spPr>
          <a:xfrm>
            <a:off x="5237280" y="5942880"/>
            <a:ext cx="230832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ffffff"/>
                </a:solidFill>
                <a:latin typeface="Noto Sans"/>
                <a:ea typeface="Noto Sans"/>
              </a:rPr>
              <a:t>Metal detection status sent to Adafruit IO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640" cy="7050600"/>
          </a:xfrm>
          <a:prstGeom prst="rect">
            <a:avLst/>
          </a:prstGeom>
          <a:ln w="0">
            <a:noFill/>
          </a:ln>
        </p:spPr>
      </p:pic>
      <p:sp>
        <p:nvSpPr>
          <p:cNvPr id="240" name="Text 0"/>
          <p:cNvSpPr/>
          <p:nvPr/>
        </p:nvSpPr>
        <p:spPr>
          <a:xfrm>
            <a:off x="3336840" y="466920"/>
            <a:ext cx="246996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020" spc="-1" strike="noStrike">
                <a:solidFill>
                  <a:srgbClr val="ffffff"/>
                </a:solidFill>
                <a:latin typeface="Noto Sans"/>
                <a:ea typeface="Noto Sans"/>
              </a:rPr>
              <a:t>Relay Control Logic</a:t>
            </a:r>
            <a:endParaRPr b="0" lang="en-US" sz="2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Shape 1"/>
          <p:cNvSpPr/>
          <p:nvPr/>
        </p:nvSpPr>
        <p:spPr>
          <a:xfrm>
            <a:off x="535680" y="1100160"/>
            <a:ext cx="3928680" cy="552168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Image 1" descr="preencoded.png"/>
          <p:cNvPicPr/>
          <p:nvPr/>
        </p:nvPicPr>
        <p:blipFill>
          <a:blip r:embed="rId2"/>
          <a:stretch/>
        </p:blipFill>
        <p:spPr>
          <a:xfrm>
            <a:off x="1611360" y="1343160"/>
            <a:ext cx="249840" cy="199800"/>
          </a:xfrm>
          <a:prstGeom prst="rect">
            <a:avLst/>
          </a:prstGeom>
          <a:ln w="0">
            <a:noFill/>
          </a:ln>
        </p:spPr>
      </p:pic>
      <p:sp>
        <p:nvSpPr>
          <p:cNvPr id="243" name="Text 2"/>
          <p:cNvSpPr/>
          <p:nvPr/>
        </p:nvSpPr>
        <p:spPr>
          <a:xfrm>
            <a:off x="1927800" y="1339560"/>
            <a:ext cx="1502280" cy="2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Automatic Mode 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 3"/>
          <p:cNvSpPr/>
          <p:nvPr/>
        </p:nvSpPr>
        <p:spPr>
          <a:xfrm>
            <a:off x="750240" y="1763640"/>
            <a:ext cx="349992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Default behavior where relay control is based on metal detection results.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Shape 4"/>
          <p:cNvSpPr/>
          <p:nvPr/>
        </p:nvSpPr>
        <p:spPr>
          <a:xfrm>
            <a:off x="750240" y="2278800"/>
            <a:ext cx="3499920" cy="1757160"/>
          </a:xfrm>
          <a:prstGeom prst="rect">
            <a:avLst/>
          </a:prstGeom>
          <a:solidFill>
            <a:srgbClr val="000000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6" name="Text 5"/>
          <p:cNvSpPr/>
          <p:nvPr/>
        </p:nvSpPr>
        <p:spPr>
          <a:xfrm>
            <a:off x="1052280" y="2344320"/>
            <a:ext cx="1186920" cy="25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if (!manualRelayMode) {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 6"/>
          <p:cNvSpPr/>
          <p:nvPr/>
        </p:nvSpPr>
        <p:spPr>
          <a:xfrm>
            <a:off x="1102680" y="2516040"/>
            <a:ext cx="1017360" cy="25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  </a:t>
            </a:r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if (metalDetected) {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 7"/>
          <p:cNvSpPr/>
          <p:nvPr/>
        </p:nvSpPr>
        <p:spPr>
          <a:xfrm>
            <a:off x="1108080" y="2687400"/>
            <a:ext cx="1144080" cy="25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    </a:t>
            </a:r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// No metal detected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 8"/>
          <p:cNvSpPr/>
          <p:nvPr/>
        </p:nvSpPr>
        <p:spPr>
          <a:xfrm>
            <a:off x="1142280" y="2921760"/>
            <a:ext cx="107568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    </a:t>
            </a:r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digitalWrite(RELAY, 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 9"/>
          <p:cNvSpPr/>
          <p:nvPr/>
        </p:nvSpPr>
        <p:spPr>
          <a:xfrm>
            <a:off x="2499840" y="2921760"/>
            <a:ext cx="28152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00cc66"/>
                </a:solidFill>
                <a:latin typeface="ui-monospace"/>
                <a:ea typeface="ui-monospace"/>
              </a:rPr>
              <a:t>HIGH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Text 10"/>
          <p:cNvSpPr/>
          <p:nvPr/>
        </p:nvSpPr>
        <p:spPr>
          <a:xfrm>
            <a:off x="2815920" y="2858760"/>
            <a:ext cx="60480" cy="25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);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Text 11"/>
          <p:cNvSpPr/>
          <p:nvPr/>
        </p:nvSpPr>
        <p:spPr>
          <a:xfrm>
            <a:off x="1004400" y="3030120"/>
            <a:ext cx="390960" cy="25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  </a:t>
            </a:r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} else {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 12"/>
          <p:cNvSpPr/>
          <p:nvPr/>
        </p:nvSpPr>
        <p:spPr>
          <a:xfrm>
            <a:off x="1093320" y="3201840"/>
            <a:ext cx="967320" cy="25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    </a:t>
            </a:r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// Metal detected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Text 13"/>
          <p:cNvSpPr/>
          <p:nvPr/>
        </p:nvSpPr>
        <p:spPr>
          <a:xfrm>
            <a:off x="1142280" y="3436200"/>
            <a:ext cx="107568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    </a:t>
            </a:r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digitalWrite(RELAY, 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Text 14"/>
          <p:cNvSpPr/>
          <p:nvPr/>
        </p:nvSpPr>
        <p:spPr>
          <a:xfrm>
            <a:off x="2484720" y="3436200"/>
            <a:ext cx="24336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00cc66"/>
                </a:solidFill>
                <a:latin typeface="ui-monospace"/>
                <a:ea typeface="ui-monospace"/>
              </a:rPr>
              <a:t>LOW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Text 15"/>
          <p:cNvSpPr/>
          <p:nvPr/>
        </p:nvSpPr>
        <p:spPr>
          <a:xfrm>
            <a:off x="2747520" y="3373200"/>
            <a:ext cx="60480" cy="25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);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Text 16"/>
          <p:cNvSpPr/>
          <p:nvPr/>
        </p:nvSpPr>
        <p:spPr>
          <a:xfrm>
            <a:off x="912240" y="3544560"/>
            <a:ext cx="95400" cy="25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  </a:t>
            </a:r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}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Text 17"/>
          <p:cNvSpPr/>
          <p:nvPr/>
        </p:nvSpPr>
        <p:spPr>
          <a:xfrm>
            <a:off x="870840" y="3778920"/>
            <a:ext cx="4068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}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Shape 18"/>
          <p:cNvSpPr/>
          <p:nvPr/>
        </p:nvSpPr>
        <p:spPr>
          <a:xfrm>
            <a:off x="750240" y="4179240"/>
            <a:ext cx="3499920" cy="342720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solidFill>
              <a:srgbClr val="00cc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0" name="Text 19"/>
          <p:cNvSpPr/>
          <p:nvPr/>
        </p:nvSpPr>
        <p:spPr>
          <a:xfrm>
            <a:off x="750240" y="4223160"/>
            <a:ext cx="3499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4960" rIns="84960" tIns="64440" bIns="6444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Object Detected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1" name="Image 2" descr="preencoded.png"/>
          <p:cNvPicPr/>
          <p:nvPr/>
        </p:nvPicPr>
        <p:blipFill>
          <a:blip r:embed="rId3"/>
          <a:stretch/>
        </p:blipFill>
        <p:spPr>
          <a:xfrm>
            <a:off x="2446560" y="4600440"/>
            <a:ext cx="106920" cy="142560"/>
          </a:xfrm>
          <a:prstGeom prst="rect">
            <a:avLst/>
          </a:prstGeom>
          <a:ln w="0">
            <a:noFill/>
          </a:ln>
        </p:spPr>
      </p:pic>
      <p:sp>
        <p:nvSpPr>
          <p:cNvPr id="262" name="Shape 20"/>
          <p:cNvSpPr/>
          <p:nvPr/>
        </p:nvSpPr>
        <p:spPr>
          <a:xfrm>
            <a:off x="750240" y="4850640"/>
            <a:ext cx="3499920" cy="342720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solidFill>
              <a:srgbClr val="00cc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3" name="Text 21"/>
          <p:cNvSpPr/>
          <p:nvPr/>
        </p:nvSpPr>
        <p:spPr>
          <a:xfrm>
            <a:off x="750240" y="4894560"/>
            <a:ext cx="3499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4960" rIns="84960" tIns="64440" bIns="6444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Metal Sensor Check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Image 3" descr="preencoded.png"/>
          <p:cNvPicPr/>
          <p:nvPr/>
        </p:nvPicPr>
        <p:blipFill>
          <a:blip r:embed="rId4"/>
          <a:stretch/>
        </p:blipFill>
        <p:spPr>
          <a:xfrm>
            <a:off x="2446560" y="5272200"/>
            <a:ext cx="106920" cy="142560"/>
          </a:xfrm>
          <a:prstGeom prst="rect">
            <a:avLst/>
          </a:prstGeom>
          <a:ln w="0">
            <a:noFill/>
          </a:ln>
        </p:spPr>
      </p:pic>
      <p:sp>
        <p:nvSpPr>
          <p:cNvPr id="265" name="Shape 22"/>
          <p:cNvSpPr/>
          <p:nvPr/>
        </p:nvSpPr>
        <p:spPr>
          <a:xfrm>
            <a:off x="750240" y="5522040"/>
            <a:ext cx="3499920" cy="342720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solidFill>
              <a:srgbClr val="00cc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6" name="Text 23"/>
          <p:cNvSpPr/>
          <p:nvPr/>
        </p:nvSpPr>
        <p:spPr>
          <a:xfrm>
            <a:off x="750240" y="5565960"/>
            <a:ext cx="3499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4960" rIns="84960" tIns="64440" bIns="6444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If No Metal: Relay ON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Shape 24"/>
          <p:cNvSpPr/>
          <p:nvPr/>
        </p:nvSpPr>
        <p:spPr>
          <a:xfrm>
            <a:off x="750240" y="5907960"/>
            <a:ext cx="3499920" cy="342720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solidFill>
              <a:srgbClr val="00cc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" name="Text 25"/>
          <p:cNvSpPr/>
          <p:nvPr/>
        </p:nvSpPr>
        <p:spPr>
          <a:xfrm>
            <a:off x="750240" y="5951880"/>
            <a:ext cx="3499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4960" rIns="84960" tIns="64440" bIns="6444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If Metal: Relay OFF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Shape 26"/>
          <p:cNvSpPr/>
          <p:nvPr/>
        </p:nvSpPr>
        <p:spPr>
          <a:xfrm>
            <a:off x="4679280" y="1100160"/>
            <a:ext cx="3928680" cy="540756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Image 4" descr="preencoded.png"/>
          <p:cNvPicPr/>
          <p:nvPr/>
        </p:nvPicPr>
        <p:blipFill>
          <a:blip r:embed="rId5"/>
          <a:stretch/>
        </p:blipFill>
        <p:spPr>
          <a:xfrm>
            <a:off x="5918400" y="1343160"/>
            <a:ext cx="174600" cy="199800"/>
          </a:xfrm>
          <a:prstGeom prst="rect">
            <a:avLst/>
          </a:prstGeom>
          <a:ln w="0">
            <a:noFill/>
          </a:ln>
        </p:spPr>
      </p:pic>
      <p:sp>
        <p:nvSpPr>
          <p:cNvPr id="271" name="Text 27"/>
          <p:cNvSpPr/>
          <p:nvPr/>
        </p:nvSpPr>
        <p:spPr>
          <a:xfrm>
            <a:off x="6159240" y="1339560"/>
            <a:ext cx="1251000" cy="2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Manual Mode 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Text 28"/>
          <p:cNvSpPr/>
          <p:nvPr/>
        </p:nvSpPr>
        <p:spPr>
          <a:xfrm>
            <a:off x="4893480" y="1763640"/>
            <a:ext cx="349992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6f3ff"/>
                </a:solidFill>
                <a:latin typeface="Noto Sans"/>
                <a:ea typeface="Noto Sans"/>
              </a:rPr>
              <a:t>Override automatic behavior with direct commands from Adafruit IO. 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Shape 29"/>
          <p:cNvSpPr/>
          <p:nvPr/>
        </p:nvSpPr>
        <p:spPr>
          <a:xfrm>
            <a:off x="4893480" y="2278800"/>
            <a:ext cx="3499920" cy="1757160"/>
          </a:xfrm>
          <a:prstGeom prst="rect">
            <a:avLst/>
          </a:prstGeom>
          <a:solidFill>
            <a:srgbClr val="000000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4" name="Text 30"/>
          <p:cNvSpPr/>
          <p:nvPr/>
        </p:nvSpPr>
        <p:spPr>
          <a:xfrm>
            <a:off x="5330880" y="2344320"/>
            <a:ext cx="1739880" cy="25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if (value.equalsIgnoreCase("ON")) {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Text 31"/>
          <p:cNvSpPr/>
          <p:nvPr/>
        </p:nvSpPr>
        <p:spPr>
          <a:xfrm>
            <a:off x="5283720" y="2516040"/>
            <a:ext cx="1354320" cy="25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  </a:t>
            </a:r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digitalWrite(RELAY, HIGH);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 32"/>
          <p:cNvSpPr/>
          <p:nvPr/>
        </p:nvSpPr>
        <p:spPr>
          <a:xfrm>
            <a:off x="5041080" y="2750400"/>
            <a:ext cx="5580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  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Text 33"/>
          <p:cNvSpPr/>
          <p:nvPr/>
        </p:nvSpPr>
        <p:spPr>
          <a:xfrm>
            <a:off x="5222520" y="2750400"/>
            <a:ext cx="133920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00cc66"/>
                </a:solidFill>
                <a:latin typeface="ui-monospace"/>
                <a:ea typeface="ui-monospace"/>
              </a:rPr>
              <a:t>manualRelayMode = true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Text 34"/>
          <p:cNvSpPr/>
          <p:nvPr/>
        </p:nvSpPr>
        <p:spPr>
          <a:xfrm>
            <a:off x="6666480" y="2687400"/>
            <a:ext cx="28440" cy="25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;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 35"/>
          <p:cNvSpPr/>
          <p:nvPr/>
        </p:nvSpPr>
        <p:spPr>
          <a:xfrm>
            <a:off x="5442840" y="2858760"/>
            <a:ext cx="2064600" cy="25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} else if (value.equalsIgnoreCase("OFF")) {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Text 36"/>
          <p:cNvSpPr/>
          <p:nvPr/>
        </p:nvSpPr>
        <p:spPr>
          <a:xfrm>
            <a:off x="5267520" y="3030120"/>
            <a:ext cx="1317600" cy="25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  </a:t>
            </a:r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digitalWrite(RELAY, LOW);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ext 37"/>
          <p:cNvSpPr/>
          <p:nvPr/>
        </p:nvSpPr>
        <p:spPr>
          <a:xfrm>
            <a:off x="5041080" y="3264840"/>
            <a:ext cx="5580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  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Text 38"/>
          <p:cNvSpPr/>
          <p:nvPr/>
        </p:nvSpPr>
        <p:spPr>
          <a:xfrm>
            <a:off x="5222520" y="3264840"/>
            <a:ext cx="133920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00cc66"/>
                </a:solidFill>
                <a:latin typeface="ui-monospace"/>
                <a:ea typeface="ui-monospace"/>
              </a:rPr>
              <a:t>manualRelayMode = true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Text 39"/>
          <p:cNvSpPr/>
          <p:nvPr/>
        </p:nvSpPr>
        <p:spPr>
          <a:xfrm>
            <a:off x="6666480" y="3201840"/>
            <a:ext cx="28440" cy="25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;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Text 40"/>
          <p:cNvSpPr/>
          <p:nvPr/>
        </p:nvSpPr>
        <p:spPr>
          <a:xfrm>
            <a:off x="5435280" y="3373200"/>
            <a:ext cx="2148480" cy="25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} else if (value.equalsIgnoreCase("AUTO")) {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Text 41"/>
          <p:cNvSpPr/>
          <p:nvPr/>
        </p:nvSpPr>
        <p:spPr>
          <a:xfrm>
            <a:off x="5041080" y="3607560"/>
            <a:ext cx="5580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  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Text 42"/>
          <p:cNvSpPr/>
          <p:nvPr/>
        </p:nvSpPr>
        <p:spPr>
          <a:xfrm>
            <a:off x="5243040" y="3607560"/>
            <a:ext cx="136656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00cc66"/>
                </a:solidFill>
                <a:latin typeface="ui-monospace"/>
                <a:ea typeface="ui-monospace"/>
              </a:rPr>
              <a:t>manualRelayMode = false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Text 43"/>
          <p:cNvSpPr/>
          <p:nvPr/>
        </p:nvSpPr>
        <p:spPr>
          <a:xfrm>
            <a:off x="6735240" y="3544560"/>
            <a:ext cx="28440" cy="25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;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Text 44"/>
          <p:cNvSpPr/>
          <p:nvPr/>
        </p:nvSpPr>
        <p:spPr>
          <a:xfrm>
            <a:off x="5014440" y="3778920"/>
            <a:ext cx="4068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ui-monospace"/>
                <a:ea typeface="ui-monospace"/>
              </a:rPr>
              <a:t>}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Shape 45"/>
          <p:cNvSpPr/>
          <p:nvPr/>
        </p:nvSpPr>
        <p:spPr>
          <a:xfrm>
            <a:off x="4893480" y="4179240"/>
            <a:ext cx="3499920" cy="342720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solidFill>
              <a:srgbClr val="00cc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0" name="Text 46"/>
          <p:cNvSpPr/>
          <p:nvPr/>
        </p:nvSpPr>
        <p:spPr>
          <a:xfrm>
            <a:off x="4893480" y="4223160"/>
            <a:ext cx="3499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4960" rIns="84960" tIns="64440" bIns="6444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Command from Adafruit IO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Image 5" descr="preencoded.png"/>
          <p:cNvPicPr/>
          <p:nvPr/>
        </p:nvPicPr>
        <p:blipFill>
          <a:blip r:embed="rId6"/>
          <a:stretch/>
        </p:blipFill>
        <p:spPr>
          <a:xfrm>
            <a:off x="6590160" y="4600440"/>
            <a:ext cx="106920" cy="142560"/>
          </a:xfrm>
          <a:prstGeom prst="rect">
            <a:avLst/>
          </a:prstGeom>
          <a:ln w="0">
            <a:noFill/>
          </a:ln>
        </p:spPr>
      </p:pic>
      <p:sp>
        <p:nvSpPr>
          <p:cNvPr id="292" name="Shape 47"/>
          <p:cNvSpPr/>
          <p:nvPr/>
        </p:nvSpPr>
        <p:spPr>
          <a:xfrm>
            <a:off x="4893480" y="4850640"/>
            <a:ext cx="3499920" cy="342720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solidFill>
              <a:srgbClr val="00cc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3" name="Text 48"/>
          <p:cNvSpPr/>
          <p:nvPr/>
        </p:nvSpPr>
        <p:spPr>
          <a:xfrm>
            <a:off x="4893480" y="4894560"/>
            <a:ext cx="3499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4960" rIns="84960" tIns="64440" bIns="6444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"ON": Relay ON + Manual Mode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Shape 49"/>
          <p:cNvSpPr/>
          <p:nvPr/>
        </p:nvSpPr>
        <p:spPr>
          <a:xfrm>
            <a:off x="4893480" y="5236200"/>
            <a:ext cx="3499920" cy="342720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solidFill>
              <a:srgbClr val="00cc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5" name="Text 50"/>
          <p:cNvSpPr/>
          <p:nvPr/>
        </p:nvSpPr>
        <p:spPr>
          <a:xfrm>
            <a:off x="4893480" y="5280120"/>
            <a:ext cx="3499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4960" rIns="84960" tIns="64440" bIns="6444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"OFF": Relay OFF + Manual Mode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Shape 51"/>
          <p:cNvSpPr/>
          <p:nvPr/>
        </p:nvSpPr>
        <p:spPr>
          <a:xfrm>
            <a:off x="4893480" y="5622120"/>
            <a:ext cx="3499920" cy="342720"/>
          </a:xfrm>
          <a:prstGeom prst="rect">
            <a:avLst/>
          </a:prstGeom>
          <a:solidFill>
            <a:srgbClr val="00cc66">
              <a:alpha val="20000"/>
            </a:srgbClr>
          </a:solidFill>
          <a:ln>
            <a:solidFill>
              <a:srgbClr val="00cc6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7" name="Text 52"/>
          <p:cNvSpPr/>
          <p:nvPr/>
        </p:nvSpPr>
        <p:spPr>
          <a:xfrm>
            <a:off x="4893480" y="5666040"/>
            <a:ext cx="3499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4960" rIns="84960" tIns="64440" bIns="6444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"AUTO": Return to Automatic Mode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99" name="Text 0"/>
          <p:cNvSpPr/>
          <p:nvPr/>
        </p:nvSpPr>
        <p:spPr>
          <a:xfrm>
            <a:off x="2773080" y="466920"/>
            <a:ext cx="359784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020" spc="-1" strike="noStrike">
                <a:solidFill>
                  <a:srgbClr val="ffffff"/>
                </a:solidFill>
                <a:latin typeface="Noto Sans"/>
                <a:ea typeface="Noto Sans"/>
              </a:rPr>
              <a:t>Feed Summary (Adafruit IO)</a:t>
            </a:r>
            <a:endParaRPr b="0" lang="en-US" sz="2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Shape 1"/>
          <p:cNvSpPr/>
          <p:nvPr/>
        </p:nvSpPr>
        <p:spPr>
          <a:xfrm>
            <a:off x="428760" y="1100160"/>
            <a:ext cx="4250160" cy="361440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 2"/>
          <p:cNvSpPr/>
          <p:nvPr/>
        </p:nvSpPr>
        <p:spPr>
          <a:xfrm>
            <a:off x="642960" y="1357200"/>
            <a:ext cx="11523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127440" tIns="95040" bIns="950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240" spc="-1" strike="noStrike">
                <a:solidFill>
                  <a:srgbClr val="ffffff"/>
                </a:solidFill>
                <a:latin typeface="Arial"/>
                <a:ea typeface="Arial"/>
              </a:rPr>
              <a:t>Feed Name</a:t>
            </a:r>
            <a:endParaRPr b="0" lang="en-US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Text 3"/>
          <p:cNvSpPr/>
          <p:nvPr/>
        </p:nvSpPr>
        <p:spPr>
          <a:xfrm>
            <a:off x="1795680" y="1357200"/>
            <a:ext cx="100620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127440" tIns="95040" bIns="950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240" spc="-1" strike="noStrike">
                <a:solidFill>
                  <a:srgbClr val="ffffff"/>
                </a:solidFill>
                <a:latin typeface="Arial"/>
                <a:ea typeface="Arial"/>
              </a:rPr>
              <a:t>Purpose</a:t>
            </a:r>
            <a:endParaRPr b="0" lang="en-US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Text 4"/>
          <p:cNvSpPr/>
          <p:nvPr/>
        </p:nvSpPr>
        <p:spPr>
          <a:xfrm>
            <a:off x="2801880" y="1357200"/>
            <a:ext cx="78588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127440" tIns="95040" bIns="950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240" spc="-1" strike="noStrike">
                <a:solidFill>
                  <a:srgbClr val="ffffff"/>
                </a:solidFill>
                <a:latin typeface="Arial"/>
                <a:ea typeface="Arial"/>
              </a:rPr>
              <a:t>Type</a:t>
            </a:r>
            <a:endParaRPr b="0" lang="en-US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Text 5"/>
          <p:cNvSpPr/>
          <p:nvPr/>
        </p:nvSpPr>
        <p:spPr>
          <a:xfrm>
            <a:off x="3588120" y="1357200"/>
            <a:ext cx="87624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127440" tIns="95040" bIns="950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240" spc="-1" strike="noStrike">
                <a:solidFill>
                  <a:srgbClr val="ffffff"/>
                </a:solidFill>
                <a:latin typeface="Arial"/>
                <a:ea typeface="Arial"/>
              </a:rPr>
              <a:t>Values</a:t>
            </a:r>
            <a:endParaRPr b="0" lang="en-US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Text 6"/>
          <p:cNvSpPr/>
          <p:nvPr/>
        </p:nvSpPr>
        <p:spPr>
          <a:xfrm>
            <a:off x="642960" y="1908360"/>
            <a:ext cx="115236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127440" tIns="127440" bIns="127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39" spc="-1" strike="noStrike">
                <a:solidFill>
                  <a:srgbClr val="e6f3ff"/>
                </a:solidFill>
                <a:latin typeface="Arial"/>
                <a:ea typeface="Arial"/>
              </a:rPr>
              <a:t>factory.object-count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Text 7"/>
          <p:cNvSpPr/>
          <p:nvPr/>
        </p:nvSpPr>
        <p:spPr>
          <a:xfrm>
            <a:off x="1795680" y="1836720"/>
            <a:ext cx="10062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127440" tIns="127440" bIns="127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Arial"/>
                <a:ea typeface="Arial"/>
              </a:rPr>
              <a:t>Number of detected objects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Text 8"/>
          <p:cNvSpPr/>
          <p:nvPr/>
        </p:nvSpPr>
        <p:spPr>
          <a:xfrm>
            <a:off x="2801880" y="2035440"/>
            <a:ext cx="78588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127440" tIns="72360" bIns="7236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Arial"/>
                <a:ea typeface="Arial"/>
              </a:rPr>
              <a:t>Publish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Text 9"/>
          <p:cNvSpPr/>
          <p:nvPr/>
        </p:nvSpPr>
        <p:spPr>
          <a:xfrm>
            <a:off x="3588120" y="1908360"/>
            <a:ext cx="87624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127440" tIns="127440" bIns="127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Arial"/>
                <a:ea typeface="Arial"/>
              </a:rPr>
              <a:t>0, 1, 2, 3, ...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 10"/>
          <p:cNvSpPr/>
          <p:nvPr/>
        </p:nvSpPr>
        <p:spPr>
          <a:xfrm>
            <a:off x="642960" y="2835720"/>
            <a:ext cx="11523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127440" tIns="72360" bIns="7236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39" spc="-1" strike="noStrike">
                <a:solidFill>
                  <a:srgbClr val="e6f3ff"/>
                </a:solidFill>
                <a:latin typeface="Arial"/>
                <a:ea typeface="Arial"/>
              </a:rPr>
              <a:t>factory.metal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 11"/>
          <p:cNvSpPr/>
          <p:nvPr/>
        </p:nvSpPr>
        <p:spPr>
          <a:xfrm>
            <a:off x="1795680" y="2637000"/>
            <a:ext cx="10062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127440" tIns="127440" bIns="127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Arial"/>
                <a:ea typeface="Arial"/>
              </a:rPr>
              <a:t>Metal detection status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Text 12"/>
          <p:cNvSpPr/>
          <p:nvPr/>
        </p:nvSpPr>
        <p:spPr>
          <a:xfrm>
            <a:off x="2801880" y="2835720"/>
            <a:ext cx="78588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127440" tIns="72360" bIns="7236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Arial"/>
                <a:ea typeface="Arial"/>
              </a:rPr>
              <a:t>Publish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Text 13"/>
          <p:cNvSpPr/>
          <p:nvPr/>
        </p:nvSpPr>
        <p:spPr>
          <a:xfrm>
            <a:off x="3588120" y="2637000"/>
            <a:ext cx="87624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127440" tIns="127440" bIns="127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Arial"/>
                <a:ea typeface="Arial"/>
              </a:rPr>
              <a:t>"0" (no metal), "1" (metal)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Text 14"/>
          <p:cNvSpPr/>
          <p:nvPr/>
        </p:nvSpPr>
        <p:spPr>
          <a:xfrm>
            <a:off x="642960" y="3504960"/>
            <a:ext cx="115236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127440" tIns="127440" bIns="127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39" spc="-1" strike="noStrike">
                <a:solidFill>
                  <a:srgbClr val="e6f3ff"/>
                </a:solidFill>
                <a:latin typeface="Arial"/>
                <a:ea typeface="Arial"/>
              </a:rPr>
              <a:t>factory.relay-control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Text 15"/>
          <p:cNvSpPr/>
          <p:nvPr/>
        </p:nvSpPr>
        <p:spPr>
          <a:xfrm>
            <a:off x="1795680" y="3504960"/>
            <a:ext cx="100620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127440" tIns="127440" bIns="127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Arial"/>
                <a:ea typeface="Arial"/>
              </a:rPr>
              <a:t>Manual relay control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Text 16"/>
          <p:cNvSpPr/>
          <p:nvPr/>
        </p:nvSpPr>
        <p:spPr>
          <a:xfrm>
            <a:off x="2801880" y="3632040"/>
            <a:ext cx="78588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127440" tIns="72360" bIns="7236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Arial"/>
                <a:ea typeface="Arial"/>
              </a:rPr>
              <a:t>Subscribe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Text 17"/>
          <p:cNvSpPr/>
          <p:nvPr/>
        </p:nvSpPr>
        <p:spPr>
          <a:xfrm>
            <a:off x="3588120" y="3433320"/>
            <a:ext cx="87624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7440" rIns="127440" tIns="127440" bIns="127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e6f3ff"/>
                </a:solidFill>
                <a:latin typeface="Arial"/>
                <a:ea typeface="Arial"/>
              </a:rPr>
              <a:t>"ON", "OFF", "AUTO"</a:t>
            </a:r>
            <a:endParaRPr b="0" lang="en-US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Text 18"/>
          <p:cNvSpPr/>
          <p:nvPr/>
        </p:nvSpPr>
        <p:spPr>
          <a:xfrm>
            <a:off x="5889960" y="1312560"/>
            <a:ext cx="182844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240" spc="-1" strike="noStrike">
                <a:solidFill>
                  <a:srgbClr val="ffffff"/>
                </a:solidFill>
                <a:latin typeface="Noto Sans"/>
                <a:ea typeface="Noto Sans"/>
              </a:rPr>
              <a:t>Data Flow Visualization</a:t>
            </a:r>
            <a:endParaRPr b="0" lang="en-US" sz="124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8" name="Image 1" descr=""/>
          <p:cNvPicPr/>
          <p:nvPr/>
        </p:nvPicPr>
        <p:blipFill>
          <a:blip r:embed="rId2"/>
          <a:stretch/>
        </p:blipFill>
        <p:spPr>
          <a:xfrm>
            <a:off x="4893480" y="1778760"/>
            <a:ext cx="3821400" cy="235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20" name="Text 0"/>
          <p:cNvSpPr/>
          <p:nvPr/>
        </p:nvSpPr>
        <p:spPr>
          <a:xfrm>
            <a:off x="3517920" y="324000"/>
            <a:ext cx="210708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020" spc="-1" strike="noStrike">
                <a:solidFill>
                  <a:srgbClr val="ffffff"/>
                </a:solidFill>
                <a:latin typeface="Noto Sans"/>
                <a:ea typeface="Noto Sans"/>
              </a:rPr>
              <a:t>Implementation</a:t>
            </a:r>
            <a:endParaRPr b="0" lang="en-US" sz="2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Shape 1"/>
          <p:cNvSpPr/>
          <p:nvPr/>
        </p:nvSpPr>
        <p:spPr>
          <a:xfrm>
            <a:off x="285840" y="885960"/>
            <a:ext cx="4178880" cy="91224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Shape 2"/>
          <p:cNvSpPr/>
          <p:nvPr/>
        </p:nvSpPr>
        <p:spPr>
          <a:xfrm>
            <a:off x="392760" y="1053360"/>
            <a:ext cx="199800" cy="199800"/>
          </a:xfrm>
          <a:prstGeom prst="ellipse">
            <a:avLst/>
          </a:prstGeom>
          <a:solidFill>
            <a:srgbClr val="00cc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3" name="Text 3"/>
          <p:cNvSpPr/>
          <p:nvPr/>
        </p:nvSpPr>
        <p:spPr>
          <a:xfrm>
            <a:off x="454680" y="1073160"/>
            <a:ext cx="7560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1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Text 4"/>
          <p:cNvSpPr/>
          <p:nvPr/>
        </p:nvSpPr>
        <p:spPr>
          <a:xfrm>
            <a:off x="682560" y="1073160"/>
            <a:ext cx="143352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System Initialization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Text 5"/>
          <p:cNvSpPr/>
          <p:nvPr/>
        </p:nvSpPr>
        <p:spPr>
          <a:xfrm>
            <a:off x="392760" y="1350000"/>
            <a:ext cx="39643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System powers on and establishes connections to WiFi and Adafruit IO MQTT broker. 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Shape 6"/>
          <p:cNvSpPr/>
          <p:nvPr/>
        </p:nvSpPr>
        <p:spPr>
          <a:xfrm>
            <a:off x="285840" y="1905480"/>
            <a:ext cx="4178880" cy="91224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Shape 7"/>
          <p:cNvSpPr/>
          <p:nvPr/>
        </p:nvSpPr>
        <p:spPr>
          <a:xfrm>
            <a:off x="392760" y="2073240"/>
            <a:ext cx="199800" cy="199800"/>
          </a:xfrm>
          <a:prstGeom prst="ellipse">
            <a:avLst/>
          </a:prstGeom>
          <a:solidFill>
            <a:srgbClr val="00cc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8" name="Text 8"/>
          <p:cNvSpPr/>
          <p:nvPr/>
        </p:nvSpPr>
        <p:spPr>
          <a:xfrm>
            <a:off x="454680" y="2093040"/>
            <a:ext cx="7560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2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Text 9"/>
          <p:cNvSpPr/>
          <p:nvPr/>
        </p:nvSpPr>
        <p:spPr>
          <a:xfrm>
            <a:off x="673560" y="2092680"/>
            <a:ext cx="118368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Object Detection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Text 10"/>
          <p:cNvSpPr/>
          <p:nvPr/>
        </p:nvSpPr>
        <p:spPr>
          <a:xfrm>
            <a:off x="490680" y="2352600"/>
            <a:ext cx="357768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An object passes through the IR sensor beam. The counter increments 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Text 11"/>
          <p:cNvSpPr/>
          <p:nvPr/>
        </p:nvSpPr>
        <p:spPr>
          <a:xfrm>
            <a:off x="422640" y="2512800"/>
            <a:ext cx="85896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and publishes to 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Text 12"/>
          <p:cNvSpPr/>
          <p:nvPr/>
        </p:nvSpPr>
        <p:spPr>
          <a:xfrm>
            <a:off x="1350720" y="2512800"/>
            <a:ext cx="108000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00cc66"/>
                </a:solidFill>
                <a:latin typeface="Noto Sans"/>
                <a:ea typeface="Noto Sans"/>
              </a:rPr>
              <a:t>factory.object-count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Text 13"/>
          <p:cNvSpPr/>
          <p:nvPr/>
        </p:nvSpPr>
        <p:spPr>
          <a:xfrm>
            <a:off x="2457720" y="2512800"/>
            <a:ext cx="5436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. 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Shape 14"/>
          <p:cNvSpPr/>
          <p:nvPr/>
        </p:nvSpPr>
        <p:spPr>
          <a:xfrm>
            <a:off x="285840" y="2925360"/>
            <a:ext cx="4178880" cy="91224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Shape 15"/>
          <p:cNvSpPr/>
          <p:nvPr/>
        </p:nvSpPr>
        <p:spPr>
          <a:xfrm>
            <a:off x="392760" y="3093120"/>
            <a:ext cx="199800" cy="199800"/>
          </a:xfrm>
          <a:prstGeom prst="ellipse">
            <a:avLst/>
          </a:prstGeom>
          <a:solidFill>
            <a:srgbClr val="00cc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6" name="Text 16"/>
          <p:cNvSpPr/>
          <p:nvPr/>
        </p:nvSpPr>
        <p:spPr>
          <a:xfrm>
            <a:off x="454680" y="3112920"/>
            <a:ext cx="7560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3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Text 17"/>
          <p:cNvSpPr/>
          <p:nvPr/>
        </p:nvSpPr>
        <p:spPr>
          <a:xfrm>
            <a:off x="696600" y="3112560"/>
            <a:ext cx="178416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Metal Detection &amp; Sorting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Text 18"/>
          <p:cNvSpPr/>
          <p:nvPr/>
        </p:nvSpPr>
        <p:spPr>
          <a:xfrm>
            <a:off x="411120" y="3372480"/>
            <a:ext cx="52236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00cc66"/>
                </a:solidFill>
                <a:latin typeface="Noto Sans"/>
                <a:ea typeface="Noto Sans"/>
              </a:rPr>
              <a:t>No metal: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Text 19"/>
          <p:cNvSpPr/>
          <p:nvPr/>
        </p:nvSpPr>
        <p:spPr>
          <a:xfrm>
            <a:off x="1020960" y="3372480"/>
            <a:ext cx="193176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Green LED on, relay ON, "0" published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Text 20"/>
          <p:cNvSpPr/>
          <p:nvPr/>
        </p:nvSpPr>
        <p:spPr>
          <a:xfrm>
            <a:off x="404280" y="3532680"/>
            <a:ext cx="33804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00cc66"/>
                </a:solidFill>
                <a:latin typeface="Noto Sans"/>
                <a:ea typeface="Noto Sans"/>
              </a:rPr>
              <a:t>Metal: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Text 21"/>
          <p:cNvSpPr/>
          <p:nvPr/>
        </p:nvSpPr>
        <p:spPr>
          <a:xfrm>
            <a:off x="822600" y="3532680"/>
            <a:ext cx="233892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Red LED &amp; buzzer on, relay OFF, "1" published 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Shape 22"/>
          <p:cNvSpPr/>
          <p:nvPr/>
        </p:nvSpPr>
        <p:spPr>
          <a:xfrm>
            <a:off x="285840" y="3945240"/>
            <a:ext cx="4178880" cy="91224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Shape 23"/>
          <p:cNvSpPr/>
          <p:nvPr/>
        </p:nvSpPr>
        <p:spPr>
          <a:xfrm>
            <a:off x="392760" y="4113000"/>
            <a:ext cx="199800" cy="199800"/>
          </a:xfrm>
          <a:prstGeom prst="ellipse">
            <a:avLst/>
          </a:prstGeom>
          <a:solidFill>
            <a:srgbClr val="00cc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4" name="Text 24"/>
          <p:cNvSpPr/>
          <p:nvPr/>
        </p:nvSpPr>
        <p:spPr>
          <a:xfrm>
            <a:off x="454680" y="4132800"/>
            <a:ext cx="7560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4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Text 25"/>
          <p:cNvSpPr/>
          <p:nvPr/>
        </p:nvSpPr>
        <p:spPr>
          <a:xfrm>
            <a:off x="670320" y="4132440"/>
            <a:ext cx="110736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Remote Control 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Text 26"/>
          <p:cNvSpPr/>
          <p:nvPr/>
        </p:nvSpPr>
        <p:spPr>
          <a:xfrm>
            <a:off x="415440" y="4392360"/>
            <a:ext cx="104940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User sends "OFF" to 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Text 27"/>
          <p:cNvSpPr/>
          <p:nvPr/>
        </p:nvSpPr>
        <p:spPr>
          <a:xfrm>
            <a:off x="1512000" y="4392360"/>
            <a:ext cx="68400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00cc66"/>
                </a:solidFill>
                <a:latin typeface="Noto Sans"/>
                <a:ea typeface="Noto Sans"/>
              </a:rPr>
              <a:t>relay-control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Text 28"/>
          <p:cNvSpPr/>
          <p:nvPr/>
        </p:nvSpPr>
        <p:spPr>
          <a:xfrm>
            <a:off x="2269440" y="4392360"/>
            <a:ext cx="179784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feed. System enters manual mode. 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Text 29"/>
          <p:cNvSpPr/>
          <p:nvPr/>
        </p:nvSpPr>
        <p:spPr>
          <a:xfrm>
            <a:off x="459720" y="4552200"/>
            <a:ext cx="229608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e6f3ff"/>
                </a:solidFill>
                <a:latin typeface="Noto Sans"/>
                <a:ea typeface="Noto Sans"/>
              </a:rPr>
              <a:t>Later, "AUTO" returns to automatic operation. </a:t>
            </a:r>
            <a:endParaRPr b="0" lang="en-US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Shape 30"/>
          <p:cNvSpPr/>
          <p:nvPr/>
        </p:nvSpPr>
        <p:spPr>
          <a:xfrm>
            <a:off x="4679280" y="885960"/>
            <a:ext cx="4178880" cy="397152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Text 31"/>
          <p:cNvSpPr/>
          <p:nvPr/>
        </p:nvSpPr>
        <p:spPr>
          <a:xfrm>
            <a:off x="6034320" y="1055520"/>
            <a:ext cx="146880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2" name="Image 1" descr=""/>
          <p:cNvPicPr/>
          <p:nvPr/>
        </p:nvPicPr>
        <p:blipFill>
          <a:blip r:embed="rId2"/>
          <a:stretch/>
        </p:blipFill>
        <p:spPr>
          <a:xfrm>
            <a:off x="4822200" y="1526400"/>
            <a:ext cx="3893040" cy="218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LibreOffice/24.2.7.2$Linux_X86_64 LibreOffice_project/420$Build-2</Application>
  <AppVersion>15.0000</AppVersion>
  <Words>1355</Words>
  <Paragraphs>288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2025-07-23T05:53:08Z</dcterms:created>
  <dc:creator>PptxGenJS</dc:creator>
  <dc:description/>
  <dc:language>en-US</dc:language>
  <cp:lastModifiedBy/>
  <dcterms:modified xsi:type="dcterms:W3CDTF">2025-07-29T12:53:38Z</dcterms:modified>
  <cp:revision>4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On-screen Show (16:9)</vt:lpwstr>
  </property>
  <property fmtid="{D5CDD505-2E9C-101B-9397-08002B2CF9AE}" pid="4" name="Slides">
    <vt:i4>10</vt:i4>
  </property>
</Properties>
</file>