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01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0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0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0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46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9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3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9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69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7F86BEA-D1E0-4CD0-A904-9C96C49EF846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E33915-BC4F-446B-BF06-51E4816BD47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99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5940F-6D04-A9EA-B1E0-0CB9585790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51418-EF71-3D4B-F556-86E0CF425B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25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00EB-C5F0-702F-7478-EFDB863D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657" y="191600"/>
            <a:ext cx="6466685" cy="625910"/>
          </a:xfrm>
        </p:spPr>
        <p:txBody>
          <a:bodyPr>
            <a:normAutofit/>
          </a:bodyPr>
          <a:lstStyle/>
          <a:p>
            <a:r>
              <a:rPr lang="en-US" sz="3200" dirty="0"/>
              <a:t>DOC EXTRACTION/ AZURE ARCHITECTURE FLOW</a:t>
            </a:r>
          </a:p>
        </p:txBody>
      </p:sp>
      <p:pic>
        <p:nvPicPr>
          <p:cNvPr id="5" name="Content Placeholder 4" descr="A diagram of a computer">
            <a:extLst>
              <a:ext uri="{FF2B5EF4-FFF2-40B4-BE49-F238E27FC236}">
                <a16:creationId xmlns:a16="http://schemas.microsoft.com/office/drawing/2014/main" id="{4019F49C-895E-B09E-3E6C-CE123507A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2" y="865955"/>
            <a:ext cx="11548085" cy="5607513"/>
          </a:xfrm>
        </p:spPr>
      </p:pic>
    </p:spTree>
    <p:extLst>
      <p:ext uri="{BB962C8B-B14F-4D97-AF65-F5344CB8AC3E}">
        <p14:creationId xmlns:p14="http://schemas.microsoft.com/office/powerpoint/2010/main" val="35059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897-2291-B719-4D9D-544EA82B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4647" y="63900"/>
            <a:ext cx="5002705" cy="711222"/>
          </a:xfrm>
        </p:spPr>
        <p:txBody>
          <a:bodyPr>
            <a:normAutofit/>
          </a:bodyPr>
          <a:lstStyle/>
          <a:p>
            <a:r>
              <a:rPr lang="en-US" sz="3200" dirty="0"/>
              <a:t>DOC EXTRACTION – TOOLS/Services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46B65C-C71D-BC71-AD30-1B2729A0F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1953732"/>
              </p:ext>
            </p:extLst>
          </p:nvPr>
        </p:nvGraphicFramePr>
        <p:xfrm>
          <a:off x="1235868" y="705480"/>
          <a:ext cx="10281939" cy="589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66">
                  <a:extLst>
                    <a:ext uri="{9D8B030D-6E8A-4147-A177-3AD203B41FA5}">
                      <a16:colId xmlns:a16="http://schemas.microsoft.com/office/drawing/2014/main" val="3053405703"/>
                    </a:ext>
                  </a:extLst>
                </a:gridCol>
                <a:gridCol w="1793554">
                  <a:extLst>
                    <a:ext uri="{9D8B030D-6E8A-4147-A177-3AD203B41FA5}">
                      <a16:colId xmlns:a16="http://schemas.microsoft.com/office/drawing/2014/main" val="4001935351"/>
                    </a:ext>
                  </a:extLst>
                </a:gridCol>
                <a:gridCol w="5438034">
                  <a:extLst>
                    <a:ext uri="{9D8B030D-6E8A-4147-A177-3AD203B41FA5}">
                      <a16:colId xmlns:a16="http://schemas.microsoft.com/office/drawing/2014/main" val="3063445528"/>
                    </a:ext>
                  </a:extLst>
                </a:gridCol>
                <a:gridCol w="2570485">
                  <a:extLst>
                    <a:ext uri="{9D8B030D-6E8A-4147-A177-3AD203B41FA5}">
                      <a16:colId xmlns:a16="http://schemas.microsoft.com/office/drawing/2014/main" val="1672229503"/>
                    </a:ext>
                  </a:extLst>
                </a:gridCol>
              </a:tblGrid>
              <a:tr h="47756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7159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Azure Container Apps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Hosts our Python applications (the main FastAPI backend and the background Processing Service) in a scalable, serverless container environment.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86132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Azure Static Web Apps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Hosts the front-end React application (the popup UI), optimized for delivering static content globally with high performance and low cost.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7241518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AI Document Intelligence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suite of AI models used to perform the initial quality checks, classify the document type, run OCR, and extract all standard fields with the pre-built paystub model.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204257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Azure OpenAI Service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Provides the advanced LLM (GPT-4) needed to reason over the OCR text and extract the specific custom fields that pre-built models might miss.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509803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Azure Cosmos DB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high-performance NoSQL database used as our staging and job-tracking database. It stores the status of each processing job and the final extracted JSON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78913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Azure Blob Storage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Provides secure, temporary storage for the incoming pay stub documents during the processing phase before they are deleted.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020140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Event Grid &amp; Storage Queue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This pair of services creates a resilient, asynchronous processing pipeline. Event Grid detects new files, and Storage Queue creates a to-do list to reliably handle high volumes.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0281346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Azure Key Vault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Securely stores and manages all application secrets, such as API keys and database connection strings, ensuring they are never hard-coded in our application.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593641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Azure Monitor (Includes Azure Policy)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The central monitoring service that collects all logs, performance metrics, and errors from every other service, providing observability and alerting for the entire system.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5396688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React JS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JavaScript library used to build the rich, interactive user interface for the popup window that displays progress and the final review screen.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Open Source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264848"/>
                  </a:ext>
                </a:extLst>
              </a:tr>
              <a:tr h="477569"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Bitbucket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 Git-based source code repository hosting service. It is used to manage the project's codebase, track changes, and collaborate on development.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Atlassian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732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708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E4897-2291-B719-4D9D-544EA82B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7018" y="90060"/>
            <a:ext cx="3777960" cy="624508"/>
          </a:xfrm>
        </p:spPr>
        <p:txBody>
          <a:bodyPr>
            <a:normAutofit/>
          </a:bodyPr>
          <a:lstStyle/>
          <a:p>
            <a:r>
              <a:rPr lang="en-US" sz="3200" dirty="0"/>
              <a:t>Azure Services Required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9E4921-00BA-0E7F-1B4C-91BE8BCF2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450756"/>
              </p:ext>
            </p:extLst>
          </p:nvPr>
        </p:nvGraphicFramePr>
        <p:xfrm>
          <a:off x="850310" y="1595521"/>
          <a:ext cx="10885500" cy="4454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8500">
                  <a:extLst>
                    <a:ext uri="{9D8B030D-6E8A-4147-A177-3AD203B41FA5}">
                      <a16:colId xmlns:a16="http://schemas.microsoft.com/office/drawing/2014/main" val="961521126"/>
                    </a:ext>
                  </a:extLst>
                </a:gridCol>
                <a:gridCol w="3628500">
                  <a:extLst>
                    <a:ext uri="{9D8B030D-6E8A-4147-A177-3AD203B41FA5}">
                      <a16:colId xmlns:a16="http://schemas.microsoft.com/office/drawing/2014/main" val="3690924687"/>
                    </a:ext>
                  </a:extLst>
                </a:gridCol>
                <a:gridCol w="3628500">
                  <a:extLst>
                    <a:ext uri="{9D8B030D-6E8A-4147-A177-3AD203B41FA5}">
                      <a16:colId xmlns:a16="http://schemas.microsoft.com/office/drawing/2014/main" val="1751296365"/>
                    </a:ext>
                  </a:extLst>
                </a:gridCol>
              </a:tblGrid>
              <a:tr h="404914">
                <a:tc>
                  <a:txBody>
                    <a:bodyPr/>
                    <a:lstStyle/>
                    <a:p>
                      <a:r>
                        <a:rPr lang="en-US" dirty="0"/>
                        <a:t>Grouping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Estimated Monthly 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43286"/>
                  </a:ext>
                </a:extLst>
              </a:tr>
              <a:tr h="404914">
                <a:tc rowSpan="2">
                  <a:txBody>
                    <a:bodyPr/>
                    <a:lstStyle/>
                    <a:p>
                      <a:r>
                        <a:rPr lang="en-US" sz="1200" b="1" dirty="0"/>
                        <a:t>Generative AI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AI Document Intelligence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138546"/>
                  </a:ext>
                </a:extLst>
              </a:tr>
              <a:tr h="4049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OpenAI Service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965162"/>
                  </a:ext>
                </a:extLst>
              </a:tr>
              <a:tr h="404914">
                <a:tc rowSpan="2">
                  <a:txBody>
                    <a:bodyPr/>
                    <a:lstStyle/>
                    <a:p>
                      <a:r>
                        <a:rPr lang="en-US" sz="1200" b="1" dirty="0"/>
                        <a:t>Infrastructure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Container Apps (Backend + Processor)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$40 - $75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301230"/>
                  </a:ext>
                </a:extLst>
              </a:tr>
              <a:tr h="4049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Static Web Apps (Frontend)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807938"/>
                  </a:ext>
                </a:extLst>
              </a:tr>
              <a:tr h="404914">
                <a:tc rowSpan="2">
                  <a:txBody>
                    <a:bodyPr/>
                    <a:lstStyle/>
                    <a:p>
                      <a:r>
                        <a:rPr lang="en-US" sz="1200" b="1" dirty="0"/>
                        <a:t>Storage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Cosmos DB (Staging Database)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$60 - $120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637788"/>
                  </a:ext>
                </a:extLst>
              </a:tr>
              <a:tr h="4049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Blob Storage (Temporary File Storage)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$5 - $10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321155"/>
                  </a:ext>
                </a:extLst>
              </a:tr>
              <a:tr h="404914">
                <a:tc>
                  <a:txBody>
                    <a:bodyPr/>
                    <a:lstStyle/>
                    <a:p>
                      <a:r>
                        <a:rPr lang="en-US" sz="1200" b="1"/>
                        <a:t>Monitoring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Monitor (Logging &amp; Metrics)-Includes Azure Policy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$15 - $25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696339"/>
                  </a:ext>
                </a:extLst>
              </a:tr>
              <a:tr h="404914">
                <a:tc>
                  <a:txBody>
                    <a:bodyPr/>
                    <a:lstStyle/>
                    <a:p>
                      <a:r>
                        <a:rPr lang="en-US" sz="1200" b="1"/>
                        <a:t>Security</a:t>
                      </a:r>
                      <a:endParaRPr 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Azure Key Vault (Secrets Management)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5659838"/>
                  </a:ext>
                </a:extLst>
              </a:tr>
              <a:tr h="404914">
                <a:tc gridSpan="2">
                  <a:txBody>
                    <a:bodyPr/>
                    <a:lstStyle/>
                    <a:p>
                      <a:r>
                        <a:rPr lang="en-US" sz="1200" b="1" dirty="0"/>
                        <a:t>Approx. Monthly Cost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$659 - $769 USD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267136"/>
                  </a:ext>
                </a:extLst>
              </a:tr>
              <a:tr h="404914">
                <a:tc gridSpan="2">
                  <a:txBody>
                    <a:bodyPr/>
                    <a:lstStyle/>
                    <a:p>
                      <a:r>
                        <a:rPr lang="en-US" sz="1200" b="1" dirty="0"/>
                        <a:t>Approx. Yearly Cost</a:t>
                      </a:r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$7,908 - $9,228 USD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98022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3F5A946-6A0C-0D39-BD7C-E38624D908D8}"/>
              </a:ext>
            </a:extLst>
          </p:cNvPr>
          <p:cNvSpPr txBox="1">
            <a:spLocks/>
          </p:cNvSpPr>
          <p:nvPr/>
        </p:nvSpPr>
        <p:spPr>
          <a:xfrm>
            <a:off x="2472841" y="728790"/>
            <a:ext cx="7246314" cy="62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estimate below is based on the production workload of 30,000 documents per month and 100+ daily active caseworkers.</a:t>
            </a:r>
          </a:p>
        </p:txBody>
      </p:sp>
    </p:spTree>
    <p:extLst>
      <p:ext uri="{BB962C8B-B14F-4D97-AF65-F5344CB8AC3E}">
        <p14:creationId xmlns:p14="http://schemas.microsoft.com/office/powerpoint/2010/main" val="9537434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57</TotalTime>
  <Words>496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Times New Roman</vt:lpstr>
      <vt:lpstr>Tw Cen MT</vt:lpstr>
      <vt:lpstr>Tw Cen MT Condensed</vt:lpstr>
      <vt:lpstr>Wingdings 3</vt:lpstr>
      <vt:lpstr>Integral</vt:lpstr>
      <vt:lpstr>PowerPoint Presentation</vt:lpstr>
      <vt:lpstr>DOC EXTRACTION/ AZURE ARCHITECTURE FLOW</vt:lpstr>
      <vt:lpstr>DOC EXTRACTION – TOOLS/Services</vt:lpstr>
      <vt:lpstr>Azure Services Required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Narasa Reddy Boreddy</dc:creator>
  <cp:lastModifiedBy>venkata Narasa Reddy Boreddy</cp:lastModifiedBy>
  <cp:revision>2</cp:revision>
  <dcterms:created xsi:type="dcterms:W3CDTF">2025-06-30T07:57:54Z</dcterms:created>
  <dcterms:modified xsi:type="dcterms:W3CDTF">2025-06-30T08:55:24Z</dcterms:modified>
</cp:coreProperties>
</file>