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2"/>
  </p:notesMasterIdLst>
  <p:handoutMasterIdLst>
    <p:handoutMasterId r:id="rId43"/>
  </p:handoutMasterIdLst>
  <p:sldIdLst>
    <p:sldId id="256" r:id="rId2"/>
    <p:sldId id="257" r:id="rId3"/>
    <p:sldId id="294" r:id="rId4"/>
    <p:sldId id="295" r:id="rId5"/>
    <p:sldId id="296" r:id="rId6"/>
    <p:sldId id="297" r:id="rId7"/>
    <p:sldId id="259" r:id="rId8"/>
    <p:sldId id="260" r:id="rId9"/>
    <p:sldId id="261" r:id="rId10"/>
    <p:sldId id="262" r:id="rId11"/>
    <p:sldId id="298" r:id="rId12"/>
    <p:sldId id="264" r:id="rId13"/>
    <p:sldId id="265" r:id="rId14"/>
    <p:sldId id="266" r:id="rId15"/>
    <p:sldId id="267" r:id="rId16"/>
    <p:sldId id="268" r:id="rId17"/>
    <p:sldId id="269" r:id="rId18"/>
    <p:sldId id="270" r:id="rId19"/>
    <p:sldId id="271" r:id="rId20"/>
    <p:sldId id="272"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6636" autoAdjust="0"/>
    <p:restoredTop sz="86400" autoAdjust="0"/>
  </p:normalViewPr>
  <p:slideViewPr>
    <p:cSldViewPr>
      <p:cViewPr varScale="1">
        <p:scale>
          <a:sx n="49" d="100"/>
          <a:sy n="49" d="100"/>
        </p:scale>
        <p:origin x="-774" y="-96"/>
      </p:cViewPr>
      <p:guideLst>
        <p:guide orient="horz" pos="2160"/>
        <p:guide pos="2880"/>
      </p:guideLst>
    </p:cSldViewPr>
  </p:slideViewPr>
  <p:outlineViewPr>
    <p:cViewPr>
      <p:scale>
        <a:sx n="33" d="100"/>
        <a:sy n="33" d="100"/>
      </p:scale>
      <p:origin x="0" y="2512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IE"/>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27460E03-B38B-4D2A-9889-46F821FBA147}" type="datetimeFigureOut">
              <a:rPr lang="en-US" smtClean="0"/>
              <a:t>9/11/2013</a:t>
            </a:fld>
            <a:endParaRPr lang="en-IE"/>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IE"/>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2CDF93A9-BCDA-4CC6-8C5C-096DB51CAED2}" type="slidenum">
              <a:rPr lang="en-IE" smtClean="0"/>
              <a:t>‹#›</a:t>
            </a:fld>
            <a:endParaRPr lang="en-IE"/>
          </a:p>
        </p:txBody>
      </p:sp>
    </p:spTree>
    <p:extLst>
      <p:ext uri="{BB962C8B-B14F-4D97-AF65-F5344CB8AC3E}">
        <p14:creationId xmlns:p14="http://schemas.microsoft.com/office/powerpoint/2010/main" val="2598383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IE"/>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0B45AFC4-27FA-4F7B-BD29-7289AE566D43}" type="datetimeFigureOut">
              <a:rPr lang="en-IE" smtClean="0"/>
              <a:pPr/>
              <a:t>11/09/2013</a:t>
            </a:fld>
            <a:endParaRPr lang="en-IE"/>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IE"/>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IE"/>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987234DC-CB04-4643-BD63-33AB94309ED4}" type="slidenum">
              <a:rPr lang="en-IE" smtClean="0"/>
              <a:pPr/>
              <a:t>‹#›</a:t>
            </a:fld>
            <a:endParaRPr lang="en-IE"/>
          </a:p>
        </p:txBody>
      </p:sp>
    </p:spTree>
    <p:extLst>
      <p:ext uri="{BB962C8B-B14F-4D97-AF65-F5344CB8AC3E}">
        <p14:creationId xmlns:p14="http://schemas.microsoft.com/office/powerpoint/2010/main" val="1019982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074215DB-68E3-49D2-BCC0-5F58FF228BE4}" type="datetime6">
              <a:rPr lang="en-GB"/>
              <a:pPr/>
              <a:t>September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E894DE37-6B29-412D-86A2-EDD74F3B18BB}" type="slidenum">
              <a:rPr lang="en-GB"/>
              <a:pPr/>
              <a:t>21</a:t>
            </a:fld>
            <a:endParaRPr lang="en-GB"/>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43F16F27-E6E4-49B3-BA1C-3ECFFD2536EB}" type="datetime6">
              <a:rPr lang="en-GB"/>
              <a:pPr/>
              <a:t>September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28165E2B-D8CB-4651-860D-F74F2F3968D6}" type="slidenum">
              <a:rPr lang="en-GB"/>
              <a:pPr/>
              <a:t>30</a:t>
            </a:fld>
            <a:endParaRPr lang="en-GB"/>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3FAEB44B-F10C-4B07-B301-60B2C3D46137}" type="datetime6">
              <a:rPr lang="en-GB"/>
              <a:pPr/>
              <a:t>September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DA706016-ED37-423D-8135-8EFBB2FC037A}" type="slidenum">
              <a:rPr lang="en-GB"/>
              <a:pPr/>
              <a:t>31</a:t>
            </a:fld>
            <a:endParaRPr lang="en-GB"/>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42D33028-181C-45D5-9709-A69A27C8E107}" type="datetime6">
              <a:rPr lang="en-GB"/>
              <a:pPr/>
              <a:t>September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66612C63-0055-41A0-A292-C08DED295237}" type="slidenum">
              <a:rPr lang="en-GB"/>
              <a:pPr/>
              <a:t>32</a:t>
            </a:fld>
            <a:endParaRPr lang="en-GB"/>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11B6339E-9D17-4E88-9DE0-CF2F9197CE08}" type="datetime6">
              <a:rPr lang="en-GB"/>
              <a:pPr/>
              <a:t>September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E35E8962-1A7E-4D83-A879-734B4316DD27}" type="slidenum">
              <a:rPr lang="en-GB"/>
              <a:pPr/>
              <a:t>33</a:t>
            </a:fld>
            <a:endParaRPr lang="en-GB"/>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7EF14908-F2BE-4BD8-9575-4DD984F70C4B}" type="datetime6">
              <a:rPr lang="en-GB"/>
              <a:pPr/>
              <a:t>September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9071D73A-5097-424C-B940-E470879FC350}" type="slidenum">
              <a:rPr lang="en-GB"/>
              <a:pPr/>
              <a:t>34</a:t>
            </a:fld>
            <a:endParaRPr lang="en-GB"/>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FE44E76F-B993-4F05-BF24-410B0324BAC1}" type="datetime6">
              <a:rPr lang="en-GB"/>
              <a:pPr/>
              <a:t>September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916EB0A7-2199-4CA1-8D83-7D213A346C0E}" type="slidenum">
              <a:rPr lang="en-GB"/>
              <a:pPr/>
              <a:t>35</a:t>
            </a:fld>
            <a:endParaRPr lang="en-GB"/>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C4131685-BCED-4DAB-93AF-DD2941E6DB8B}" type="datetime6">
              <a:rPr lang="en-GB"/>
              <a:pPr/>
              <a:t>September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B80DB45C-E5F4-4F9E-BBCF-88960EEEB9E2}" type="slidenum">
              <a:rPr lang="en-GB"/>
              <a:pPr/>
              <a:t>36</a:t>
            </a:fld>
            <a:endParaRPr lang="en-GB"/>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940FB2C1-25AE-4299-B179-07F04BB41D55}" type="datetime6">
              <a:rPr lang="en-GB"/>
              <a:pPr/>
              <a:t>September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B6A27B52-F3CF-438B-9313-A7E95A067833}" type="slidenum">
              <a:rPr lang="en-GB"/>
              <a:pPr/>
              <a:t>37</a:t>
            </a:fld>
            <a:endParaRPr lang="en-GB"/>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CB1F563A-54C4-409F-B629-E846E113F7F4}" type="datetime6">
              <a:rPr lang="en-GB"/>
              <a:pPr/>
              <a:t>September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77AEC174-CFEE-4E0B-A41A-40B7AA557961}" type="slidenum">
              <a:rPr lang="en-GB"/>
              <a:pPr/>
              <a:t>38</a:t>
            </a:fld>
            <a:endParaRPr lang="en-GB"/>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35B440A2-E212-43D0-8A4A-94BE039C1783}" type="datetime6">
              <a:rPr lang="en-GB"/>
              <a:pPr/>
              <a:t>September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47E42145-4A75-4DDB-B1DA-6EB745B09819}" type="slidenum">
              <a:rPr lang="en-GB"/>
              <a:pPr/>
              <a:t>39</a:t>
            </a:fld>
            <a:endParaRPr lang="en-GB"/>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FA1237AB-AFFA-4F64-B942-977EF8E6D34A}" type="datetime6">
              <a:rPr lang="en-GB"/>
              <a:pPr/>
              <a:t>September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3BEFBE06-A1F5-4BF7-9DB8-F861ACD61883}" type="slidenum">
              <a:rPr lang="en-GB"/>
              <a:pPr/>
              <a:t>22</a:t>
            </a:fld>
            <a:endParaRPr lang="en-GB"/>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45FE8C28-A79D-4C77-ADD2-20E516EF7846}" type="datetime6">
              <a:rPr lang="en-GB"/>
              <a:pPr/>
              <a:t>September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AD55A8B0-ED1C-47E1-9F0E-2474FF7D0AD2}" type="slidenum">
              <a:rPr lang="en-GB"/>
              <a:pPr/>
              <a:t>40</a:t>
            </a:fld>
            <a:endParaRPr lang="en-GB"/>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499ACFDC-EC5F-4D3E-8F2E-6C6BA702A82A}" type="datetime6">
              <a:rPr lang="en-GB"/>
              <a:pPr/>
              <a:t>September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A67D0321-8DBA-4C5C-84C1-49DEF7D919B3}" type="slidenum">
              <a:rPr lang="en-GB"/>
              <a:pPr/>
              <a:t>23</a:t>
            </a:fld>
            <a:endParaRPr lang="en-GB"/>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D21477AB-38CB-4835-8800-A72790F4CDED}" type="datetime6">
              <a:rPr lang="en-GB"/>
              <a:pPr/>
              <a:t>September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54958A08-CDA5-4B1E-BD89-87EF510F80BD}" type="slidenum">
              <a:rPr lang="en-GB"/>
              <a:pPr/>
              <a:t>24</a:t>
            </a:fld>
            <a:endParaRPr lang="en-GB"/>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F2FB3593-B807-48FA-9FF2-68580602C5D1}" type="datetime6">
              <a:rPr lang="en-GB"/>
              <a:pPr/>
              <a:t>September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346D420D-76DB-4EFC-9DCB-F9873116217E}" type="slidenum">
              <a:rPr lang="en-GB"/>
              <a:pPr/>
              <a:t>25</a:t>
            </a:fld>
            <a:endParaRPr lang="en-GB"/>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9D3E512E-8632-4212-A5DD-15397EC7B28B}" type="datetime6">
              <a:rPr lang="en-GB"/>
              <a:pPr/>
              <a:t>September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4435C5F0-34B1-437E-B2AD-79E6656FFFFE}" type="slidenum">
              <a:rPr lang="en-GB"/>
              <a:pPr/>
              <a:t>26</a:t>
            </a:fld>
            <a:endParaRPr lang="en-GB"/>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89E6F6B1-F8BC-4558-A4A4-D7DC05B06B79}" type="datetime6">
              <a:rPr lang="en-GB"/>
              <a:pPr/>
              <a:t>September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20847E9D-B18D-43FC-9878-C6B9F6C29D5D}" type="slidenum">
              <a:rPr lang="en-GB"/>
              <a:pPr/>
              <a:t>27</a:t>
            </a:fld>
            <a:endParaRPr lang="en-GB"/>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87ABDC9E-B8C7-4ED1-8F9D-B3EA340B52FA}" type="datetime6">
              <a:rPr lang="en-GB"/>
              <a:pPr/>
              <a:t>September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5F5DF978-7A80-44B7-BCEC-BE4EF98F0282}" type="slidenum">
              <a:rPr lang="en-GB"/>
              <a:pPr/>
              <a:t>28</a:t>
            </a:fld>
            <a:endParaRPr lang="en-GB"/>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F53E80FD-4500-4FD1-903A-DE881DD5609D}" type="datetime6">
              <a:rPr lang="en-GB"/>
              <a:pPr/>
              <a:t>September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186A7F09-9FB9-4871-883A-8C29AFEC28AC}" type="slidenum">
              <a:rPr lang="en-GB"/>
              <a:pPr/>
              <a:t>29</a:t>
            </a:fld>
            <a:endParaRPr lang="en-GB"/>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a:ln/>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EE95AF07-CE79-431B-9613-3586B76A03B9}" type="datetime1">
              <a:rPr lang="en-US" smtClean="0"/>
              <a:pPr/>
              <a:t>9/11/2013</a:t>
            </a:fld>
            <a:endParaRPr lang="en-US"/>
          </a:p>
        </p:txBody>
      </p:sp>
      <p:sp>
        <p:nvSpPr>
          <p:cNvPr id="20" name="Footer Placeholder 19"/>
          <p:cNvSpPr>
            <a:spLocks noGrp="1"/>
          </p:cNvSpPr>
          <p:nvPr>
            <p:ph type="ftr" sz="quarter" idx="11"/>
          </p:nvPr>
        </p:nvSpPr>
        <p:spPr/>
        <p:txBody>
          <a:bodyPr/>
          <a:lstStyle>
            <a:extLst/>
          </a:lstStyle>
          <a:p>
            <a:r>
              <a:rPr lang="en-US" smtClean="0"/>
              <a:t>Introduction to C Programming</a:t>
            </a:r>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58F2839-221E-4AE1-ABF1-CA1BDE40CB6B}" type="datetime1">
              <a:rPr lang="en-US" smtClean="0"/>
              <a:pPr/>
              <a:t>9/11/2013</a:t>
            </a:fld>
            <a:endParaRPr lang="en-US"/>
          </a:p>
        </p:txBody>
      </p:sp>
      <p:sp>
        <p:nvSpPr>
          <p:cNvPr id="5" name="Footer Placeholder 4"/>
          <p:cNvSpPr>
            <a:spLocks noGrp="1"/>
          </p:cNvSpPr>
          <p:nvPr>
            <p:ph type="ftr" sz="quarter" idx="11"/>
          </p:nvPr>
        </p:nvSpPr>
        <p:spPr/>
        <p:txBody>
          <a:bodyPr/>
          <a:lstStyle>
            <a:extLst/>
          </a:lstStyle>
          <a:p>
            <a:r>
              <a:rPr lang="en-US" smtClean="0"/>
              <a:t>Introduction to C Programming</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DB3EDBF-9ECC-4563-A6F0-DBFCB84B4690}" type="datetime1">
              <a:rPr lang="en-US" smtClean="0"/>
              <a:pPr/>
              <a:t>9/11/2013</a:t>
            </a:fld>
            <a:endParaRPr lang="en-US"/>
          </a:p>
        </p:txBody>
      </p:sp>
      <p:sp>
        <p:nvSpPr>
          <p:cNvPr id="5" name="Footer Placeholder 4"/>
          <p:cNvSpPr>
            <a:spLocks noGrp="1"/>
          </p:cNvSpPr>
          <p:nvPr>
            <p:ph type="ftr" sz="quarter" idx="11"/>
          </p:nvPr>
        </p:nvSpPr>
        <p:spPr/>
        <p:txBody>
          <a:bodyPr/>
          <a:lstStyle>
            <a:extLst/>
          </a:lstStyle>
          <a:p>
            <a:r>
              <a:rPr lang="en-US" smtClean="0"/>
              <a:t>Introduction to C Programming</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C8CC25A-391D-45DF-9ACE-2AFCAE85DC35}" type="datetime1">
              <a:rPr lang="en-US" smtClean="0"/>
              <a:pPr/>
              <a:t>9/11/2013</a:t>
            </a:fld>
            <a:endParaRPr lang="en-US"/>
          </a:p>
        </p:txBody>
      </p:sp>
      <p:sp>
        <p:nvSpPr>
          <p:cNvPr id="5" name="Footer Placeholder 4"/>
          <p:cNvSpPr>
            <a:spLocks noGrp="1"/>
          </p:cNvSpPr>
          <p:nvPr>
            <p:ph type="ftr" sz="quarter" idx="11"/>
          </p:nvPr>
        </p:nvSpPr>
        <p:spPr/>
        <p:txBody>
          <a:bodyPr/>
          <a:lstStyle>
            <a:extLst/>
          </a:lstStyle>
          <a:p>
            <a:r>
              <a:rPr lang="en-US" smtClean="0"/>
              <a:t>Introduction to C Programming</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3B7BB55-BFC0-495D-B92F-D1A8BCD65001}" type="datetime1">
              <a:rPr lang="en-US" smtClean="0"/>
              <a:pPr/>
              <a:t>9/11/2013</a:t>
            </a:fld>
            <a:endParaRPr lang="en-US"/>
          </a:p>
        </p:txBody>
      </p:sp>
      <p:sp>
        <p:nvSpPr>
          <p:cNvPr id="5" name="Footer Placeholder 4"/>
          <p:cNvSpPr>
            <a:spLocks noGrp="1"/>
          </p:cNvSpPr>
          <p:nvPr>
            <p:ph type="ftr" sz="quarter" idx="11"/>
          </p:nvPr>
        </p:nvSpPr>
        <p:spPr/>
        <p:txBody>
          <a:bodyPr/>
          <a:lstStyle>
            <a:extLst/>
          </a:lstStyle>
          <a:p>
            <a:r>
              <a:rPr lang="en-US" smtClean="0"/>
              <a:t>Introduction to C Programming</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E70A3EA-43F8-4CAA-BF45-1243C1A9B0C5}" type="datetime1">
              <a:rPr lang="en-US" smtClean="0"/>
              <a:pPr/>
              <a:t>9/11/2013</a:t>
            </a:fld>
            <a:endParaRPr lang="en-US"/>
          </a:p>
        </p:txBody>
      </p:sp>
      <p:sp>
        <p:nvSpPr>
          <p:cNvPr id="6" name="Footer Placeholder 5"/>
          <p:cNvSpPr>
            <a:spLocks noGrp="1"/>
          </p:cNvSpPr>
          <p:nvPr>
            <p:ph type="ftr" sz="quarter" idx="11"/>
          </p:nvPr>
        </p:nvSpPr>
        <p:spPr/>
        <p:txBody>
          <a:bodyPr/>
          <a:lstStyle>
            <a:extLst/>
          </a:lstStyle>
          <a:p>
            <a:r>
              <a:rPr lang="en-US" smtClean="0"/>
              <a:t>Introduction to C Programming</a:t>
            </a:r>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928D601-002C-4F72-BC5D-76500B653001}" type="datetime1">
              <a:rPr lang="en-US" smtClean="0"/>
              <a:pPr/>
              <a:t>9/11/2013</a:t>
            </a:fld>
            <a:endParaRPr lang="en-US"/>
          </a:p>
        </p:txBody>
      </p:sp>
      <p:sp>
        <p:nvSpPr>
          <p:cNvPr id="8" name="Footer Placeholder 7"/>
          <p:cNvSpPr>
            <a:spLocks noGrp="1"/>
          </p:cNvSpPr>
          <p:nvPr>
            <p:ph type="ftr" sz="quarter" idx="11"/>
          </p:nvPr>
        </p:nvSpPr>
        <p:spPr/>
        <p:txBody>
          <a:bodyPr/>
          <a:lstStyle>
            <a:extLst/>
          </a:lstStyle>
          <a:p>
            <a:r>
              <a:rPr lang="en-US" smtClean="0"/>
              <a:t>Introduction to C Programming</a:t>
            </a:r>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38AE6CA-C185-4DAD-9D28-27209BE192B5}" type="datetime1">
              <a:rPr lang="en-US" smtClean="0"/>
              <a:pPr/>
              <a:t>9/11/2013</a:t>
            </a:fld>
            <a:endParaRPr lang="en-US"/>
          </a:p>
        </p:txBody>
      </p:sp>
      <p:sp>
        <p:nvSpPr>
          <p:cNvPr id="4" name="Footer Placeholder 3"/>
          <p:cNvSpPr>
            <a:spLocks noGrp="1"/>
          </p:cNvSpPr>
          <p:nvPr>
            <p:ph type="ftr" sz="quarter" idx="11"/>
          </p:nvPr>
        </p:nvSpPr>
        <p:spPr/>
        <p:txBody>
          <a:bodyPr/>
          <a:lstStyle>
            <a:extLst/>
          </a:lstStyle>
          <a:p>
            <a:r>
              <a:rPr lang="en-US" smtClean="0"/>
              <a:t>Introduction to C Programming</a:t>
            </a:r>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99F92F7-70A9-44B2-9906-7535A7612092}" type="datetime1">
              <a:rPr lang="en-US" smtClean="0"/>
              <a:pPr/>
              <a:t>9/11/2013</a:t>
            </a:fld>
            <a:endParaRPr lang="en-US"/>
          </a:p>
        </p:txBody>
      </p:sp>
      <p:sp>
        <p:nvSpPr>
          <p:cNvPr id="3" name="Footer Placeholder 2"/>
          <p:cNvSpPr>
            <a:spLocks noGrp="1"/>
          </p:cNvSpPr>
          <p:nvPr>
            <p:ph type="ftr" sz="quarter" idx="11"/>
          </p:nvPr>
        </p:nvSpPr>
        <p:spPr/>
        <p:txBody>
          <a:bodyPr/>
          <a:lstStyle>
            <a:extLst/>
          </a:lstStyle>
          <a:p>
            <a:r>
              <a:rPr lang="en-US" smtClean="0"/>
              <a:t>Introduction to C Programming</a:t>
            </a:r>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5E730A5-BDD3-4E2F-ADB5-DACCD31943C8}" type="datetime1">
              <a:rPr lang="en-US" smtClean="0"/>
              <a:pPr/>
              <a:t>9/11/2013</a:t>
            </a:fld>
            <a:endParaRPr lang="en-US"/>
          </a:p>
        </p:txBody>
      </p:sp>
      <p:sp>
        <p:nvSpPr>
          <p:cNvPr id="6" name="Footer Placeholder 5"/>
          <p:cNvSpPr>
            <a:spLocks noGrp="1"/>
          </p:cNvSpPr>
          <p:nvPr>
            <p:ph type="ftr" sz="quarter" idx="11"/>
          </p:nvPr>
        </p:nvSpPr>
        <p:spPr/>
        <p:txBody>
          <a:bodyPr/>
          <a:lstStyle>
            <a:extLst/>
          </a:lstStyle>
          <a:p>
            <a:r>
              <a:rPr lang="en-US" smtClean="0"/>
              <a:t>Introduction to C Programming</a:t>
            </a:r>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69902E85-CE0A-4EB8-82AB-95FD949178B2}" type="datetime1">
              <a:rPr lang="en-US" smtClean="0"/>
              <a:pPr/>
              <a:t>9/11/2013</a:t>
            </a:fld>
            <a:endParaRPr lang="en-US"/>
          </a:p>
        </p:txBody>
      </p:sp>
      <p:sp>
        <p:nvSpPr>
          <p:cNvPr id="6" name="Footer Placeholder 5"/>
          <p:cNvSpPr>
            <a:spLocks noGrp="1"/>
          </p:cNvSpPr>
          <p:nvPr>
            <p:ph type="ftr" sz="quarter" idx="11"/>
          </p:nvPr>
        </p:nvSpPr>
        <p:spPr/>
        <p:txBody>
          <a:bodyPr/>
          <a:lstStyle>
            <a:extLst/>
          </a:lstStyle>
          <a:p>
            <a:r>
              <a:rPr lang="en-US" smtClean="0"/>
              <a:t>Introduction to C Programming</a:t>
            </a:r>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020B16A-2DFD-4797-9081-925109F2D050}" type="datetime1">
              <a:rPr lang="en-US" smtClean="0"/>
              <a:pPr/>
              <a:t>9/11/2013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smtClean="0"/>
              <a:t>Introduction to C Programming</a:t>
            </a:r>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IE" dirty="0" smtClean="0"/>
              <a:t>Introduction </a:t>
            </a:r>
            <a:endParaRPr lang="en-IE" dirty="0"/>
          </a:p>
        </p:txBody>
      </p:sp>
      <p:sp>
        <p:nvSpPr>
          <p:cNvPr id="3" name="Subtitle 2"/>
          <p:cNvSpPr>
            <a:spLocks noGrp="1"/>
          </p:cNvSpPr>
          <p:nvPr>
            <p:ph type="subTitle" idx="1"/>
          </p:nvPr>
        </p:nvSpPr>
        <p:spPr/>
        <p:txBody>
          <a:bodyPr/>
          <a:lstStyle/>
          <a:p>
            <a:pPr algn="l"/>
            <a:r>
              <a:rPr lang="en-IE" dirty="0" smtClean="0"/>
              <a:t>Procedural</a:t>
            </a:r>
            <a:r>
              <a:rPr lang="en-IE" baseline="0" dirty="0" smtClean="0"/>
              <a:t> Programming</a:t>
            </a:r>
          </a:p>
        </p:txBody>
      </p:sp>
      <p:sp>
        <p:nvSpPr>
          <p:cNvPr id="5" name="Footer Placeholder 4"/>
          <p:cNvSpPr>
            <a:spLocks noGrp="1"/>
          </p:cNvSpPr>
          <p:nvPr>
            <p:ph type="ftr" sz="quarter" idx="11"/>
          </p:nvPr>
        </p:nvSpPr>
        <p:spPr/>
        <p:txBody>
          <a:bodyPr/>
          <a:lstStyle/>
          <a:p>
            <a:r>
              <a:rPr lang="en-US" smtClean="0"/>
              <a:t>Introduction to C Programming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Attention to Detail</a:t>
            </a:r>
            <a:endParaRPr lang="en-IE" dirty="0"/>
          </a:p>
        </p:txBody>
      </p:sp>
      <p:sp>
        <p:nvSpPr>
          <p:cNvPr id="3" name="Content Placeholder 2"/>
          <p:cNvSpPr>
            <a:spLocks noGrp="1"/>
          </p:cNvSpPr>
          <p:nvPr>
            <p:ph idx="1"/>
          </p:nvPr>
        </p:nvSpPr>
        <p:spPr/>
        <p:txBody>
          <a:bodyPr>
            <a:normAutofit lnSpcReduction="10000"/>
          </a:bodyPr>
          <a:lstStyle/>
          <a:p>
            <a:r>
              <a:rPr kumimoji="0" lang="en-IE" sz="3000" b="0" i="0" kern="1200" dirty="0" smtClean="0">
                <a:solidFill>
                  <a:schemeClr val="tx1"/>
                </a:solidFill>
                <a:latin typeface="+mn-lt"/>
                <a:ea typeface="+mn-ea"/>
                <a:cs typeface="+mn-cs"/>
              </a:rPr>
              <a:t>In programming, the details matter. </a:t>
            </a:r>
          </a:p>
          <a:p>
            <a:r>
              <a:rPr kumimoji="0" lang="en-IE" sz="3000" b="0" i="0" kern="1200" dirty="0" smtClean="0">
                <a:solidFill>
                  <a:schemeClr val="tx1"/>
                </a:solidFill>
                <a:latin typeface="+mn-lt"/>
                <a:ea typeface="+mn-ea"/>
                <a:cs typeface="+mn-cs"/>
              </a:rPr>
              <a:t>Computers are incredibly stupid</a:t>
            </a:r>
          </a:p>
          <a:p>
            <a:pPr lvl="1"/>
            <a:r>
              <a:rPr kumimoji="0" lang="en-IE" sz="2600" b="0" i="0" kern="1200" dirty="0" smtClean="0">
                <a:solidFill>
                  <a:schemeClr val="tx1"/>
                </a:solidFill>
                <a:latin typeface="+mn-lt"/>
                <a:ea typeface="+mn-ea"/>
                <a:cs typeface="+mn-cs"/>
              </a:rPr>
              <a:t>You can't be vague; </a:t>
            </a:r>
          </a:p>
          <a:p>
            <a:pPr lvl="1"/>
            <a:r>
              <a:rPr kumimoji="0" lang="en-IE" sz="2600" b="0" i="0" kern="1200" dirty="0" smtClean="0">
                <a:solidFill>
                  <a:schemeClr val="tx1"/>
                </a:solidFill>
                <a:latin typeface="+mn-lt"/>
                <a:ea typeface="+mn-ea"/>
                <a:cs typeface="+mn-cs"/>
              </a:rPr>
              <a:t>you can't write 3/4 of a program and then say “</a:t>
            </a:r>
            <a:r>
              <a:rPr kumimoji="0" lang="en-IE" sz="2600" b="0" i="0" kern="1200" dirty="0" err="1" smtClean="0">
                <a:solidFill>
                  <a:schemeClr val="tx1"/>
                </a:solidFill>
                <a:latin typeface="+mn-lt"/>
                <a:ea typeface="+mn-ea"/>
                <a:cs typeface="+mn-cs"/>
              </a:rPr>
              <a:t>Ya</a:t>
            </a:r>
            <a:r>
              <a:rPr kumimoji="0" lang="en-IE" sz="2600" b="0" i="0" kern="1200" dirty="0" smtClean="0">
                <a:solidFill>
                  <a:schemeClr val="tx1"/>
                </a:solidFill>
                <a:latin typeface="+mn-lt"/>
                <a:ea typeface="+mn-ea"/>
                <a:cs typeface="+mn-cs"/>
              </a:rPr>
              <a:t> know what I mean?'‘</a:t>
            </a:r>
          </a:p>
          <a:p>
            <a:pPr lvl="1"/>
            <a:r>
              <a:rPr kumimoji="0" lang="en-IE" sz="2600" b="0" i="0" kern="1200" dirty="0" smtClean="0">
                <a:solidFill>
                  <a:schemeClr val="tx1"/>
                </a:solidFill>
                <a:latin typeface="+mn-lt"/>
                <a:ea typeface="+mn-ea"/>
                <a:cs typeface="+mn-cs"/>
              </a:rPr>
              <a:t>You have to dot your </a:t>
            </a:r>
            <a:r>
              <a:rPr kumimoji="0" lang="en-IE" sz="2600" b="0" i="0" kern="1200" dirty="0" err="1" smtClean="0">
                <a:solidFill>
                  <a:schemeClr val="tx1"/>
                </a:solidFill>
                <a:latin typeface="+mn-lt"/>
                <a:ea typeface="+mn-ea"/>
                <a:cs typeface="+mn-cs"/>
              </a:rPr>
              <a:t>i's</a:t>
            </a:r>
            <a:r>
              <a:rPr kumimoji="0" lang="en-IE" sz="2600" b="0" i="0" kern="1200" dirty="0" smtClean="0">
                <a:solidFill>
                  <a:schemeClr val="tx1"/>
                </a:solidFill>
                <a:latin typeface="+mn-lt"/>
                <a:ea typeface="+mn-ea"/>
                <a:cs typeface="+mn-cs"/>
              </a:rPr>
              <a:t> and cross your </a:t>
            </a:r>
            <a:r>
              <a:rPr kumimoji="0" lang="en-IE" sz="2600" b="0" i="0" kern="1200" dirty="0" err="1" smtClean="0">
                <a:solidFill>
                  <a:schemeClr val="tx1"/>
                </a:solidFill>
                <a:latin typeface="+mn-lt"/>
                <a:ea typeface="+mn-ea"/>
                <a:cs typeface="+mn-cs"/>
              </a:rPr>
              <a:t>t's</a:t>
            </a:r>
            <a:r>
              <a:rPr kumimoji="0" lang="en-IE" sz="2600" b="0" i="0" kern="1200" dirty="0" smtClean="0">
                <a:solidFill>
                  <a:schemeClr val="tx1"/>
                </a:solidFill>
                <a:latin typeface="+mn-lt"/>
                <a:ea typeface="+mn-ea"/>
                <a:cs typeface="+mn-cs"/>
              </a:rPr>
              <a:t>. </a:t>
            </a:r>
          </a:p>
          <a:p>
            <a:pPr lvl="2"/>
            <a:r>
              <a:rPr kumimoji="0" lang="en-IE" sz="2400" b="0" i="0" kern="1200" dirty="0" smtClean="0">
                <a:solidFill>
                  <a:schemeClr val="tx1"/>
                </a:solidFill>
                <a:latin typeface="+mn-lt"/>
                <a:ea typeface="+mn-ea"/>
                <a:cs typeface="+mn-cs"/>
              </a:rPr>
              <a:t>If the language says you have to declare variables before using them, you have to. </a:t>
            </a:r>
          </a:p>
          <a:p>
            <a:pPr lvl="2"/>
            <a:r>
              <a:rPr kumimoji="0" lang="en-IE" sz="2400" b="0" i="0" kern="1200" dirty="0" smtClean="0">
                <a:solidFill>
                  <a:schemeClr val="tx1"/>
                </a:solidFill>
                <a:latin typeface="+mn-lt"/>
                <a:ea typeface="+mn-ea"/>
                <a:cs typeface="+mn-cs"/>
              </a:rPr>
              <a:t>If the language says you have to use parentheses here and square brackets there and squiggly braces some third place, you have to.</a:t>
            </a:r>
          </a:p>
        </p:txBody>
      </p:sp>
      <p:sp>
        <p:nvSpPr>
          <p:cNvPr id="5" name="Footer Placeholder 4"/>
          <p:cNvSpPr>
            <a:spLocks noGrp="1"/>
          </p:cNvSpPr>
          <p:nvPr>
            <p:ph type="ftr" sz="quarter" idx="11"/>
          </p:nvPr>
        </p:nvSpPr>
        <p:spPr/>
        <p:txBody>
          <a:bodyPr/>
          <a:lstStyle/>
          <a:p>
            <a:r>
              <a:rPr lang="en-US" smtClean="0"/>
              <a:t>Introduction to C Programming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Stupidity</a:t>
            </a:r>
            <a:endParaRPr lang="en-IE" dirty="0"/>
          </a:p>
        </p:txBody>
      </p:sp>
      <p:sp>
        <p:nvSpPr>
          <p:cNvPr id="3" name="Content Placeholder 2"/>
          <p:cNvSpPr>
            <a:spLocks noGrp="1"/>
          </p:cNvSpPr>
          <p:nvPr>
            <p:ph idx="1"/>
          </p:nvPr>
        </p:nvSpPr>
        <p:spPr/>
        <p:txBody>
          <a:bodyPr>
            <a:normAutofit lnSpcReduction="10000"/>
          </a:bodyPr>
          <a:lstStyle/>
          <a:p>
            <a:r>
              <a:rPr lang="en-IE" dirty="0" smtClean="0"/>
              <a:t>Computers are incredibly stupid</a:t>
            </a:r>
          </a:p>
          <a:p>
            <a:pPr lvl="1"/>
            <a:r>
              <a:rPr lang="en-IE" dirty="0" smtClean="0"/>
              <a:t>They do </a:t>
            </a:r>
            <a:r>
              <a:rPr lang="en-IE" i="1" u="sng" dirty="0" smtClean="0"/>
              <a:t>exactly</a:t>
            </a:r>
            <a:r>
              <a:rPr lang="en-IE" dirty="0" smtClean="0"/>
              <a:t> what you tell them,</a:t>
            </a:r>
            <a:r>
              <a:rPr lang="en-IE" baseline="0" dirty="0" smtClean="0"/>
              <a:t> no more and no less</a:t>
            </a:r>
          </a:p>
          <a:p>
            <a:pPr lvl="1"/>
            <a:r>
              <a:rPr lang="en-IE" baseline="0" dirty="0" smtClean="0"/>
              <a:t>This may not always be what you want!</a:t>
            </a:r>
          </a:p>
          <a:p>
            <a:pPr lvl="0"/>
            <a:r>
              <a:rPr lang="en-IE" dirty="0" smtClean="0"/>
              <a:t>When</a:t>
            </a:r>
            <a:r>
              <a:rPr lang="en-IE" baseline="0" dirty="0" smtClean="0"/>
              <a:t> programming, “think” as stupidly as the computer does</a:t>
            </a:r>
          </a:p>
          <a:p>
            <a:pPr lvl="1"/>
            <a:r>
              <a:rPr lang="en-IE" dirty="0" smtClean="0"/>
              <a:t>Don’t assume that the right thing will happen</a:t>
            </a:r>
          </a:p>
          <a:p>
            <a:pPr lvl="1"/>
            <a:r>
              <a:rPr lang="en-IE" dirty="0" smtClean="0"/>
              <a:t>You won’t have</a:t>
            </a:r>
            <a:r>
              <a:rPr lang="en-IE" baseline="0" dirty="0" smtClean="0"/>
              <a:t> to specify everything</a:t>
            </a:r>
          </a:p>
          <a:p>
            <a:pPr lvl="2"/>
            <a:r>
              <a:rPr lang="en-IE" dirty="0" smtClean="0"/>
              <a:t>After all, high level languages take some of</a:t>
            </a:r>
            <a:r>
              <a:rPr lang="en-IE" baseline="0" dirty="0" smtClean="0"/>
              <a:t> the burden away</a:t>
            </a:r>
          </a:p>
        </p:txBody>
      </p:sp>
      <p:sp>
        <p:nvSpPr>
          <p:cNvPr id="4" name="Footer Placeholder 3"/>
          <p:cNvSpPr>
            <a:spLocks noGrp="1"/>
          </p:cNvSpPr>
          <p:nvPr>
            <p:ph type="ftr" sz="quarter" idx="11"/>
          </p:nvPr>
        </p:nvSpPr>
        <p:spPr/>
        <p:txBody>
          <a:bodyPr/>
          <a:lstStyle/>
          <a:p>
            <a:r>
              <a:rPr lang="en-US" smtClean="0"/>
              <a:t>Introduction to C Programming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Good Memory</a:t>
            </a:r>
            <a:endParaRPr lang="en-IE" dirty="0"/>
          </a:p>
        </p:txBody>
      </p:sp>
      <p:sp>
        <p:nvSpPr>
          <p:cNvPr id="3" name="Content Placeholder 2"/>
          <p:cNvSpPr>
            <a:spLocks noGrp="1"/>
          </p:cNvSpPr>
          <p:nvPr>
            <p:ph idx="1"/>
          </p:nvPr>
        </p:nvSpPr>
        <p:spPr/>
        <p:txBody>
          <a:bodyPr>
            <a:normAutofit fontScale="77500" lnSpcReduction="20000"/>
          </a:bodyPr>
          <a:lstStyle/>
          <a:p>
            <a:r>
              <a:rPr kumimoji="0" lang="en-IE" sz="3000" b="0" i="0" kern="1200" dirty="0" smtClean="0">
                <a:solidFill>
                  <a:schemeClr val="tx1"/>
                </a:solidFill>
                <a:latin typeface="+mn-lt"/>
                <a:ea typeface="+mn-ea"/>
                <a:cs typeface="+mn-cs"/>
              </a:rPr>
              <a:t>There are a lot of things to remember while programming: </a:t>
            </a:r>
          </a:p>
          <a:p>
            <a:pPr lvl="1"/>
            <a:r>
              <a:rPr kumimoji="0" lang="en-IE" sz="2600" b="0" i="0" kern="1200" dirty="0" smtClean="0">
                <a:solidFill>
                  <a:schemeClr val="tx1"/>
                </a:solidFill>
                <a:latin typeface="+mn-lt"/>
                <a:ea typeface="+mn-ea"/>
                <a:cs typeface="+mn-cs"/>
              </a:rPr>
              <a:t>the syntax of the language, </a:t>
            </a:r>
          </a:p>
          <a:p>
            <a:pPr lvl="1"/>
            <a:r>
              <a:rPr kumimoji="0" lang="en-IE" sz="2600" b="0" i="0" kern="1200" dirty="0" smtClean="0">
                <a:solidFill>
                  <a:schemeClr val="tx1"/>
                </a:solidFill>
                <a:latin typeface="+mn-lt"/>
                <a:ea typeface="+mn-ea"/>
                <a:cs typeface="+mn-cs"/>
              </a:rPr>
              <a:t>the set of prewritten functions that are available for you to call and what parameters they take, </a:t>
            </a:r>
          </a:p>
          <a:p>
            <a:pPr lvl="1"/>
            <a:r>
              <a:rPr kumimoji="0" lang="en-IE" sz="2600" b="0" i="0" kern="1200" dirty="0" smtClean="0">
                <a:solidFill>
                  <a:schemeClr val="tx1"/>
                </a:solidFill>
                <a:latin typeface="+mn-lt"/>
                <a:ea typeface="+mn-ea"/>
                <a:cs typeface="+mn-cs"/>
              </a:rPr>
              <a:t>what variables and functions you've defined in your program and how you're using them, </a:t>
            </a:r>
          </a:p>
          <a:p>
            <a:pPr lvl="1"/>
            <a:r>
              <a:rPr kumimoji="0" lang="en-IE" sz="2600" b="0" i="0" kern="1200" dirty="0" smtClean="0">
                <a:solidFill>
                  <a:schemeClr val="tx1"/>
                </a:solidFill>
                <a:latin typeface="+mn-lt"/>
                <a:ea typeface="+mn-ea"/>
                <a:cs typeface="+mn-cs"/>
              </a:rPr>
              <a:t>techniques you've used or seen in the past which you can apply to new problems, </a:t>
            </a:r>
          </a:p>
          <a:p>
            <a:pPr lvl="1"/>
            <a:r>
              <a:rPr kumimoji="0" lang="en-IE" sz="2600" b="0" i="0" kern="1200" dirty="0" smtClean="0">
                <a:solidFill>
                  <a:schemeClr val="tx1"/>
                </a:solidFill>
                <a:latin typeface="+mn-lt"/>
                <a:ea typeface="+mn-ea"/>
                <a:cs typeface="+mn-cs"/>
              </a:rPr>
              <a:t>bugs you've had in the past which you can either try to avoid or at least recognize by their symptoms. </a:t>
            </a:r>
          </a:p>
          <a:p>
            <a:pPr lvl="0"/>
            <a:r>
              <a:rPr kumimoji="0" lang="en-IE" sz="3000" b="0" i="0" kern="1200" dirty="0" smtClean="0">
                <a:solidFill>
                  <a:schemeClr val="tx1"/>
                </a:solidFill>
                <a:latin typeface="+mn-lt"/>
                <a:ea typeface="+mn-ea"/>
                <a:cs typeface="+mn-cs"/>
              </a:rPr>
              <a:t>The more of these details you can keep in your head at one time (as opposed to looking them up all the time), the more successful you'll be at programming.</a:t>
            </a:r>
          </a:p>
          <a:p>
            <a:pPr lvl="1"/>
            <a:r>
              <a:rPr kumimoji="0" lang="en-IE" sz="2800" b="0" i="0" kern="1200" dirty="0" smtClean="0">
                <a:solidFill>
                  <a:schemeClr val="tx1"/>
                </a:solidFill>
                <a:latin typeface="+mn-lt"/>
                <a:ea typeface="+mn-ea"/>
                <a:cs typeface="+mn-cs"/>
              </a:rPr>
              <a:t>Practice helps </a:t>
            </a:r>
            <a:r>
              <a:rPr kumimoji="0" lang="en-IE" sz="2800" b="0" i="0" kern="1200" dirty="0" smtClean="0">
                <a:solidFill>
                  <a:schemeClr val="tx1"/>
                </a:solidFill>
                <a:latin typeface="+mn-lt"/>
                <a:ea typeface="+mn-ea"/>
                <a:cs typeface="+mn-cs"/>
                <a:sym typeface="Wingdings" pitchFamily="2" charset="2"/>
              </a:rPr>
              <a:t></a:t>
            </a:r>
            <a:endParaRPr kumimoji="0" lang="en-IE" sz="2800" b="0" i="0" kern="1200" dirty="0" smtClean="0">
              <a:solidFill>
                <a:schemeClr val="tx1"/>
              </a:solidFill>
              <a:latin typeface="+mn-lt"/>
              <a:ea typeface="+mn-ea"/>
              <a:cs typeface="+mn-cs"/>
            </a:endParaRPr>
          </a:p>
        </p:txBody>
      </p:sp>
      <p:sp>
        <p:nvSpPr>
          <p:cNvPr id="5" name="Footer Placeholder 4"/>
          <p:cNvSpPr>
            <a:spLocks noGrp="1"/>
          </p:cNvSpPr>
          <p:nvPr>
            <p:ph type="ftr" sz="quarter" idx="11"/>
          </p:nvPr>
        </p:nvSpPr>
        <p:spPr/>
        <p:txBody>
          <a:bodyPr/>
          <a:lstStyle/>
          <a:p>
            <a:r>
              <a:rPr lang="en-US" smtClean="0"/>
              <a:t>Introduction to C Programming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Think abstractly</a:t>
            </a:r>
            <a:endParaRPr lang="en-IE" dirty="0"/>
          </a:p>
        </p:txBody>
      </p:sp>
      <p:sp>
        <p:nvSpPr>
          <p:cNvPr id="3" name="Content Placeholder 2"/>
          <p:cNvSpPr>
            <a:spLocks noGrp="1"/>
          </p:cNvSpPr>
          <p:nvPr>
            <p:ph idx="1"/>
          </p:nvPr>
        </p:nvSpPr>
        <p:spPr/>
        <p:txBody>
          <a:bodyPr/>
          <a:lstStyle/>
          <a:p>
            <a:r>
              <a:rPr kumimoji="0" lang="en-IE" sz="3000" b="0" i="0" kern="1200" dirty="0" smtClean="0">
                <a:solidFill>
                  <a:schemeClr val="tx1"/>
                </a:solidFill>
                <a:latin typeface="+mn-lt"/>
                <a:ea typeface="+mn-ea"/>
                <a:cs typeface="+mn-cs"/>
              </a:rPr>
              <a:t>One of the most powerful techniques for managing the complexity of a software system (or any complex system) is to compartmentalise it into little “black box”' processes which perform useful tasks but which hide some details so you don't have to think about them all the time.</a:t>
            </a:r>
          </a:p>
          <a:p>
            <a:pPr lvl="1"/>
            <a:r>
              <a:rPr lang="en-IE" dirty="0" smtClean="0"/>
              <a:t>We do it all the time!</a:t>
            </a:r>
          </a:p>
        </p:txBody>
      </p:sp>
      <p:sp>
        <p:nvSpPr>
          <p:cNvPr id="5" name="Footer Placeholder 4"/>
          <p:cNvSpPr>
            <a:spLocks noGrp="1"/>
          </p:cNvSpPr>
          <p:nvPr>
            <p:ph type="ftr" sz="quarter" idx="11"/>
          </p:nvPr>
        </p:nvSpPr>
        <p:spPr/>
        <p:txBody>
          <a:bodyPr/>
          <a:lstStyle/>
          <a:p>
            <a:r>
              <a:rPr lang="en-US" smtClean="0"/>
              <a:t>Introduction to C Programming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 is...</a:t>
            </a:r>
            <a:endParaRPr lang="en-IE" dirty="0"/>
          </a:p>
        </p:txBody>
      </p:sp>
      <p:sp>
        <p:nvSpPr>
          <p:cNvPr id="3" name="Content Placeholder 2"/>
          <p:cNvSpPr>
            <a:spLocks noGrp="1"/>
          </p:cNvSpPr>
          <p:nvPr>
            <p:ph idx="1"/>
          </p:nvPr>
        </p:nvSpPr>
        <p:spPr/>
        <p:txBody>
          <a:bodyPr>
            <a:normAutofit/>
          </a:bodyPr>
          <a:lstStyle/>
          <a:p>
            <a:r>
              <a:rPr kumimoji="0" lang="en-IE" sz="3000" b="0" i="0" kern="1200" dirty="0" smtClean="0">
                <a:solidFill>
                  <a:schemeClr val="tx1"/>
                </a:solidFill>
                <a:latin typeface="+mn-lt"/>
                <a:ea typeface="+mn-ea"/>
                <a:cs typeface="+mn-cs"/>
              </a:rPr>
              <a:t>sometimes referred to as a “high-level assembly language”</a:t>
            </a:r>
          </a:p>
          <a:p>
            <a:pPr lvl="1"/>
            <a:r>
              <a:rPr kumimoji="0" lang="en-IE" sz="2600" b="0" i="0" kern="1200" dirty="0" smtClean="0">
                <a:solidFill>
                  <a:schemeClr val="tx1"/>
                </a:solidFill>
                <a:latin typeface="+mn-lt"/>
                <a:ea typeface="+mn-ea"/>
                <a:cs typeface="+mn-cs"/>
              </a:rPr>
              <a:t>Some people think that's an insult, but it's actually a deliberate and significant aspect of the language. </a:t>
            </a:r>
          </a:p>
          <a:p>
            <a:pPr lvl="1"/>
            <a:r>
              <a:rPr kumimoji="0" lang="en-IE" sz="2600" b="0" i="0" kern="1200" dirty="0" smtClean="0">
                <a:solidFill>
                  <a:schemeClr val="tx1"/>
                </a:solidFill>
                <a:latin typeface="+mn-lt"/>
                <a:ea typeface="+mn-ea"/>
                <a:cs typeface="+mn-cs"/>
              </a:rPr>
              <a:t>If you have programmed in assembly language, you'll probably find C very natural and comfortable</a:t>
            </a:r>
          </a:p>
          <a:p>
            <a:pPr lvl="1"/>
            <a:r>
              <a:rPr kumimoji="0" lang="en-IE" sz="2600" b="0" i="0" kern="1200" dirty="0" smtClean="0">
                <a:solidFill>
                  <a:schemeClr val="tx1"/>
                </a:solidFill>
                <a:latin typeface="+mn-lt"/>
                <a:ea typeface="+mn-ea"/>
                <a:cs typeface="+mn-cs"/>
              </a:rPr>
              <a:t>If you haven't programmed in assembly language</a:t>
            </a:r>
          </a:p>
          <a:p>
            <a:pPr lvl="2"/>
            <a:r>
              <a:rPr kumimoji="0" lang="en-IE" sz="2400" b="0" i="0" kern="1200" dirty="0" smtClean="0">
                <a:solidFill>
                  <a:schemeClr val="tx1"/>
                </a:solidFill>
                <a:latin typeface="+mn-lt"/>
                <a:ea typeface="+mn-ea"/>
                <a:cs typeface="+mn-cs"/>
              </a:rPr>
              <a:t>you may be frustrated by C's lack of certain higher-level features</a:t>
            </a:r>
          </a:p>
        </p:txBody>
      </p:sp>
      <p:sp>
        <p:nvSpPr>
          <p:cNvPr id="5" name="Footer Placeholder 4"/>
          <p:cNvSpPr>
            <a:spLocks noGrp="1"/>
          </p:cNvSpPr>
          <p:nvPr>
            <p:ph type="ftr" sz="quarter" idx="11"/>
          </p:nvPr>
        </p:nvSpPr>
        <p:spPr/>
        <p:txBody>
          <a:bodyPr/>
          <a:lstStyle/>
          <a:p>
            <a:r>
              <a:rPr lang="en-US" smtClean="0"/>
              <a:t>Introduction to C Programming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kumimoji="0" lang="en-IE" sz="3000" b="0" i="0" kern="1200" dirty="0" smtClean="0">
                <a:solidFill>
                  <a:schemeClr val="tx1"/>
                </a:solidFill>
                <a:latin typeface="+mn-lt"/>
                <a:ea typeface="+mn-ea"/>
                <a:cs typeface="+mn-cs"/>
              </a:rPr>
              <a:t>C is ...</a:t>
            </a:r>
            <a:endParaRPr lang="en-IE" dirty="0"/>
          </a:p>
        </p:txBody>
      </p:sp>
      <p:sp>
        <p:nvSpPr>
          <p:cNvPr id="3" name="Content Placeholder 2"/>
          <p:cNvSpPr>
            <a:spLocks noGrp="1"/>
          </p:cNvSpPr>
          <p:nvPr>
            <p:ph idx="1"/>
          </p:nvPr>
        </p:nvSpPr>
        <p:spPr/>
        <p:txBody>
          <a:bodyPr>
            <a:normAutofit/>
          </a:bodyPr>
          <a:lstStyle/>
          <a:p>
            <a:pPr lvl="0"/>
            <a:r>
              <a:rPr kumimoji="0" lang="en-IE" sz="3000" b="0" i="0" kern="1200" dirty="0" smtClean="0">
                <a:solidFill>
                  <a:schemeClr val="tx1"/>
                </a:solidFill>
                <a:latin typeface="+mn-lt"/>
                <a:ea typeface="+mn-ea"/>
                <a:cs typeface="+mn-cs"/>
              </a:rPr>
              <a:t>In either case, you should understand why C was designed this way:</a:t>
            </a:r>
          </a:p>
          <a:p>
            <a:pPr lvl="1"/>
            <a:r>
              <a:rPr kumimoji="0" lang="en-IE" sz="2600" b="0" i="0" kern="1200" dirty="0" smtClean="0">
                <a:solidFill>
                  <a:schemeClr val="tx1"/>
                </a:solidFill>
                <a:latin typeface="+mn-lt"/>
                <a:ea typeface="+mn-ea"/>
                <a:cs typeface="+mn-cs"/>
              </a:rPr>
              <a:t>so that seemingly-simple constructions expressed in C would not expand to arbitrarily expensive (in time or space) machine language constructions when compiled</a:t>
            </a:r>
          </a:p>
          <a:p>
            <a:pPr lvl="0"/>
            <a:r>
              <a:rPr kumimoji="0" lang="en-IE" sz="3000" b="0" i="0" kern="1200" dirty="0" smtClean="0">
                <a:solidFill>
                  <a:schemeClr val="tx1"/>
                </a:solidFill>
                <a:latin typeface="+mn-lt"/>
                <a:ea typeface="+mn-ea"/>
                <a:cs typeface="+mn-cs"/>
              </a:rPr>
              <a:t>If you write a C program simply and succinctly, it is likely to result in a succinct, efficient machine language executable.</a:t>
            </a:r>
          </a:p>
        </p:txBody>
      </p:sp>
      <p:sp>
        <p:nvSpPr>
          <p:cNvPr id="5" name="Footer Placeholder 4"/>
          <p:cNvSpPr>
            <a:spLocks noGrp="1"/>
          </p:cNvSpPr>
          <p:nvPr>
            <p:ph type="ftr" sz="quarter" idx="11"/>
          </p:nvPr>
        </p:nvSpPr>
        <p:spPr/>
        <p:txBody>
          <a:bodyPr/>
          <a:lstStyle/>
          <a:p>
            <a:r>
              <a:rPr lang="en-US" smtClean="0"/>
              <a:t>Introduction to C Programming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Sample C Program</a:t>
            </a:r>
            <a:endParaRPr lang="en-IE" dirty="0"/>
          </a:p>
        </p:txBody>
      </p:sp>
      <p:sp>
        <p:nvSpPr>
          <p:cNvPr id="5" name="Content Placeholder 4"/>
          <p:cNvSpPr>
            <a:spLocks noGrp="1"/>
          </p:cNvSpPr>
          <p:nvPr>
            <p:ph idx="1"/>
          </p:nvPr>
        </p:nvSpPr>
        <p:spPr/>
        <p:txBody>
          <a:bodyPr>
            <a:normAutofit/>
          </a:bodyPr>
          <a:lstStyle/>
          <a:p>
            <a:pPr lvl="1"/>
            <a:endParaRPr kumimoji="0" lang="en-IE" sz="2600" b="0" i="0" kern="1200" dirty="0" smtClean="0">
              <a:solidFill>
                <a:schemeClr val="tx1"/>
              </a:solidFill>
              <a:latin typeface="+mn-lt"/>
              <a:ea typeface="+mn-ea"/>
              <a:cs typeface="+mn-cs"/>
            </a:endParaRPr>
          </a:p>
          <a:p>
            <a:pPr lvl="1"/>
            <a:endParaRPr kumimoji="0" lang="en-IE" sz="2600" b="0" i="0" kern="1200" dirty="0" smtClean="0">
              <a:solidFill>
                <a:schemeClr val="tx1"/>
              </a:solidFill>
              <a:latin typeface="+mn-lt"/>
              <a:ea typeface="+mn-ea"/>
              <a:cs typeface="+mn-cs"/>
            </a:endParaRPr>
          </a:p>
          <a:p>
            <a:pPr lvl="1"/>
            <a:endParaRPr kumimoji="0" lang="en-IE" sz="2600" b="0" i="0" kern="1200" dirty="0" smtClean="0">
              <a:solidFill>
                <a:schemeClr val="tx1"/>
              </a:solidFill>
              <a:latin typeface="+mn-lt"/>
              <a:ea typeface="+mn-ea"/>
              <a:cs typeface="+mn-cs"/>
            </a:endParaRPr>
          </a:p>
          <a:p>
            <a:pPr lvl="1"/>
            <a:endParaRPr kumimoji="0" lang="en-IE" sz="2600" b="0" i="0" kern="1200" dirty="0" smtClean="0">
              <a:solidFill>
                <a:schemeClr val="tx1"/>
              </a:solidFill>
              <a:latin typeface="+mn-lt"/>
              <a:ea typeface="+mn-ea"/>
              <a:cs typeface="+mn-cs"/>
            </a:endParaRPr>
          </a:p>
          <a:p>
            <a:pPr lvl="1"/>
            <a:endParaRPr kumimoji="0" lang="en-IE" sz="2600" b="0" i="0" kern="1200" dirty="0" smtClean="0">
              <a:solidFill>
                <a:schemeClr val="tx1"/>
              </a:solidFill>
              <a:latin typeface="+mn-lt"/>
              <a:ea typeface="+mn-ea"/>
              <a:cs typeface="+mn-cs"/>
            </a:endParaRPr>
          </a:p>
          <a:p>
            <a:pPr lvl="1"/>
            <a:endParaRPr kumimoji="0" lang="en-IE" sz="2600" b="0" i="0" kern="1200" dirty="0" smtClean="0">
              <a:solidFill>
                <a:schemeClr val="tx1"/>
              </a:solidFill>
              <a:latin typeface="+mn-lt"/>
              <a:ea typeface="+mn-ea"/>
              <a:cs typeface="+mn-cs"/>
            </a:endParaRPr>
          </a:p>
          <a:p>
            <a:pPr lvl="1"/>
            <a:endParaRPr kumimoji="0" lang="en-IE" sz="2600" b="0" i="0" kern="1200" dirty="0" smtClean="0">
              <a:solidFill>
                <a:schemeClr val="tx1"/>
              </a:solidFill>
              <a:latin typeface="+mn-lt"/>
              <a:ea typeface="+mn-ea"/>
              <a:cs typeface="+mn-cs"/>
            </a:endParaRPr>
          </a:p>
          <a:p>
            <a:pPr lvl="1"/>
            <a:endParaRPr kumimoji="0" lang="en-IE" sz="2600" b="0" i="0" kern="1200" dirty="0" smtClean="0">
              <a:solidFill>
                <a:schemeClr val="tx1"/>
              </a:solidFill>
              <a:latin typeface="+mn-lt"/>
              <a:ea typeface="+mn-ea"/>
              <a:cs typeface="+mn-cs"/>
            </a:endParaRPr>
          </a:p>
          <a:p>
            <a:pPr lvl="1"/>
            <a:r>
              <a:rPr kumimoji="0" lang="en-IE" sz="2600" b="0" i="0" kern="1200" dirty="0" smtClean="0">
                <a:solidFill>
                  <a:schemeClr val="tx1"/>
                </a:solidFill>
                <a:latin typeface="+mn-lt"/>
                <a:ea typeface="+mn-ea"/>
                <a:cs typeface="+mn-cs"/>
              </a:rPr>
              <a:t>This piece of code won an international Obfuscated C Code Contest </a:t>
            </a:r>
          </a:p>
        </p:txBody>
      </p:sp>
      <p:sp>
        <p:nvSpPr>
          <p:cNvPr id="7" name="Footer Placeholder 6"/>
          <p:cNvSpPr>
            <a:spLocks noGrp="1"/>
          </p:cNvSpPr>
          <p:nvPr>
            <p:ph type="ftr" sz="quarter" idx="11"/>
          </p:nvPr>
        </p:nvSpPr>
        <p:spPr/>
        <p:txBody>
          <a:bodyPr/>
          <a:lstStyle/>
          <a:p>
            <a:r>
              <a:rPr lang="en-US" smtClean="0"/>
              <a:t>Introduction to C Programming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41985" name="Rectangle 1"/>
          <p:cNvSpPr>
            <a:spLocks noChangeArrowheads="1"/>
          </p:cNvSpPr>
          <p:nvPr/>
        </p:nvSpPr>
        <p:spPr bwMode="auto">
          <a:xfrm>
            <a:off x="228600" y="1828800"/>
            <a:ext cx="8686800"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effectLst/>
                <a:latin typeface="Arial Unicode MS" pitchFamily="34" charset="-128"/>
                <a:cs typeface="Times New Roman" pitchFamily="18" charset="0"/>
              </a:rPr>
              <a:t>#include &lt;</a:t>
            </a:r>
            <a:r>
              <a:rPr kumimoji="0" lang="en-US" sz="1600" b="0" i="0" u="none" strike="noStrike" cap="none" normalizeH="0" baseline="0" dirty="0" err="1" smtClean="0">
                <a:ln>
                  <a:noFill/>
                </a:ln>
                <a:effectLst/>
                <a:latin typeface="Arial Unicode MS" pitchFamily="34" charset="-128"/>
                <a:cs typeface="Times New Roman" pitchFamily="18" charset="0"/>
              </a:rPr>
              <a:t>stdio.h</a:t>
            </a:r>
            <a:r>
              <a:rPr kumimoji="0" lang="en-US" sz="1600" b="0" i="0" u="none" strike="noStrike" cap="none" normalizeH="0" baseline="0" dirty="0" smtClean="0">
                <a:ln>
                  <a:noFill/>
                </a:ln>
                <a:effectLst/>
                <a:latin typeface="Arial Unicode MS" pitchFamily="34" charset="-128"/>
                <a:cs typeface="Times New Roman" pitchFamily="18" charset="0"/>
              </a:rPr>
              <a:t>&gt; </a:t>
            </a:r>
          </a:p>
          <a:p>
            <a:pPr marL="0" marR="0" lvl="0" indent="0" algn="l" defTabSz="914400" rtl="0" eaLnBrk="1" fontAlgn="base" latinLnBrk="0" hangingPunct="1">
              <a:lnSpc>
                <a:spcPct val="100000"/>
              </a:lnSpc>
              <a:spcBef>
                <a:spcPct val="0"/>
              </a:spcBef>
              <a:spcAft>
                <a:spcPct val="0"/>
              </a:spcAft>
              <a:buClrTx/>
              <a:buSzTx/>
              <a:buFontTx/>
              <a:buNone/>
              <a:tabLst/>
            </a:pPr>
            <a:endParaRPr lang="en-US" sz="1600" dirty="0" smtClean="0">
              <a:latin typeface="Arial Unicode MS" pitchFamily="34" charset="-128"/>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effectLst/>
                <a:latin typeface="Arial Unicode MS" pitchFamily="34" charset="-128"/>
                <a:cs typeface="Times New Roman" pitchFamily="18" charset="0"/>
              </a:rPr>
              <a:t>main(</a:t>
            </a:r>
            <a:r>
              <a:rPr kumimoji="0" lang="en-US" sz="1600" b="0" i="0" u="none" strike="noStrike" cap="none" normalizeH="0" baseline="0" dirty="0" err="1" smtClean="0">
                <a:ln>
                  <a:noFill/>
                </a:ln>
                <a:effectLst/>
                <a:latin typeface="Arial Unicode MS" pitchFamily="34" charset="-128"/>
                <a:cs typeface="Times New Roman" pitchFamily="18" charset="0"/>
              </a:rPr>
              <a:t>t,_,a</a:t>
            </a:r>
            <a:r>
              <a:rPr kumimoji="0" lang="en-US" sz="1600" b="0" i="0" u="none" strike="noStrike" cap="none" normalizeH="0" baseline="0" dirty="0" smtClean="0">
                <a:ln>
                  <a:noFill/>
                </a:ln>
                <a:effectLst/>
                <a:latin typeface="Arial Unicode MS" pitchFamily="34" charset="-128"/>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effectLst/>
                <a:latin typeface="Arial Unicode MS" pitchFamily="34" charset="-128"/>
                <a:cs typeface="Times New Roman" pitchFamily="18" charset="0"/>
              </a:rPr>
              <a:t>char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effectLst/>
                <a:latin typeface="Arial Unicode MS" pitchFamily="34" charset="-128"/>
                <a:cs typeface="Times New Roman" pitchFamily="18" charset="0"/>
              </a:rPr>
              <a:t>{return!0&lt;</a:t>
            </a:r>
            <a:r>
              <a:rPr kumimoji="0" lang="en-US" sz="1600" b="0" i="0" u="none" strike="noStrike" cap="none" normalizeH="0" baseline="0" dirty="0" err="1" smtClean="0">
                <a:ln>
                  <a:noFill/>
                </a:ln>
                <a:effectLst/>
                <a:latin typeface="Arial Unicode MS" pitchFamily="34" charset="-128"/>
                <a:cs typeface="Times New Roman" pitchFamily="18" charset="0"/>
              </a:rPr>
              <a:t>t?t</a:t>
            </a:r>
            <a:r>
              <a:rPr kumimoji="0" lang="en-US" sz="1600" b="0" i="0" u="none" strike="noStrike" cap="none" normalizeH="0" baseline="0" dirty="0" smtClean="0">
                <a:ln>
                  <a:noFill/>
                </a:ln>
                <a:effectLst/>
                <a:latin typeface="Arial Unicode MS" pitchFamily="34" charset="-128"/>
                <a:cs typeface="Times New Roman" pitchFamily="18" charset="0"/>
              </a:rPr>
              <a:t>&lt;3?main(-79,-13,a+main(-87,1-_, main(-86, 0, a+1 )+a)):1,t&lt;_?main(t+1, _, a ):3,</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effectLst/>
                <a:latin typeface="Arial Unicode MS" pitchFamily="34" charset="-128"/>
                <a:cs typeface="Times New Roman" pitchFamily="18" charset="0"/>
              </a:rPr>
              <a:t>main ( -94, -27+t, a )&amp;&amp;t == 2 ?_&lt;13 ?main ( 2, _+1, "%s %d %d\n" ):9:16:t&lt;0?t&lt;-72?main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effectLst/>
                <a:latin typeface="Arial Unicode MS" pitchFamily="34" charset="-128"/>
                <a:cs typeface="Times New Roman" pitchFamily="18" charset="0"/>
              </a:rPr>
              <a:t>(_, t,"@n'+,#'/*{}w+/</a:t>
            </a:r>
            <a:r>
              <a:rPr kumimoji="0" lang="en-US" sz="1600" b="0" i="0" u="none" strike="noStrike" cap="none" normalizeH="0" baseline="0" dirty="0" err="1" smtClean="0">
                <a:ln>
                  <a:noFill/>
                </a:ln>
                <a:effectLst/>
                <a:latin typeface="Arial Unicode MS" pitchFamily="34" charset="-128"/>
                <a:cs typeface="Times New Roman" pitchFamily="18" charset="0"/>
              </a:rPr>
              <a:t>w#cdnr</a:t>
            </a:r>
            <a:r>
              <a:rPr kumimoji="0" lang="en-US" sz="1600" b="0" i="0" u="none" strike="noStrike" cap="none" normalizeH="0" baseline="0" dirty="0" smtClean="0">
                <a:ln>
                  <a:noFill/>
                </a:ln>
                <a:effectLst/>
                <a:latin typeface="Arial Unicode MS" pitchFamily="34" charset="-128"/>
                <a:cs typeface="Times New Roman" pitchFamily="18" charset="0"/>
              </a:rPr>
              <a:t>/+,{}r/*de}+,/*{*+,/w{%+,/</a:t>
            </a:r>
            <a:r>
              <a:rPr kumimoji="0" lang="en-US" sz="1600" b="0" i="0" u="none" strike="noStrike" cap="none" normalizeH="0" baseline="0" dirty="0" err="1" smtClean="0">
                <a:ln>
                  <a:noFill/>
                </a:ln>
                <a:effectLst/>
                <a:latin typeface="Arial Unicode MS" pitchFamily="34" charset="-128"/>
                <a:cs typeface="Times New Roman" pitchFamily="18" charset="0"/>
              </a:rPr>
              <a:t>w#q#n</a:t>
            </a:r>
            <a:r>
              <a:rPr kumimoji="0" lang="en-US" sz="1600" b="0" i="0" u="none" strike="noStrike" cap="none" normalizeH="0" baseline="0" dirty="0" smtClean="0">
                <a:ln>
                  <a:noFill/>
                </a:ln>
                <a:effectLst/>
                <a:latin typeface="Arial Unicode MS" pitchFamily="34" charset="-128"/>
                <a:cs typeface="Times New Roman" pitchFamily="18" charset="0"/>
              </a:rPr>
              <a:t>+,/#{l,+,/n{n+\ ,/+#n+,/#;#</a:t>
            </a:r>
            <a:r>
              <a:rPr kumimoji="0" lang="en-US" sz="1600" b="0" i="0" u="none" strike="noStrike" cap="none" normalizeH="0" baseline="0" dirty="0" err="1" smtClean="0">
                <a:ln>
                  <a:noFill/>
                </a:ln>
                <a:effectLst/>
                <a:latin typeface="Arial Unicode MS" pitchFamily="34" charset="-128"/>
                <a:cs typeface="Times New Roman" pitchFamily="18" charset="0"/>
              </a:rPr>
              <a:t>q#n</a:t>
            </a:r>
            <a:r>
              <a:rPr kumimoji="0" lang="en-US" sz="1600" b="0" i="0" u="none" strike="noStrike" cap="none" normalizeH="0" baseline="0" dirty="0" smtClean="0">
                <a:ln>
                  <a:noFill/>
                </a:ln>
                <a:effectLst/>
                <a:latin typeface="Arial Unicode MS" pitchFamily="34" charset="-128"/>
                <a:cs typeface="Times New Roman" pitchFamily="18" charset="0"/>
              </a:rPr>
              <a:t>+,/+k#;</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effectLst/>
                <a:latin typeface="Arial Unicode MS" pitchFamily="34" charset="-128"/>
                <a:cs typeface="Times New Roman" pitchFamily="18" charset="0"/>
              </a:rPr>
              <a:t>*+,/'r :'d*'3,}{</a:t>
            </a:r>
            <a:r>
              <a:rPr kumimoji="0" lang="en-US" sz="1600" b="0" i="0" u="none" strike="noStrike" cap="none" normalizeH="0" baseline="0" dirty="0" err="1" smtClean="0">
                <a:ln>
                  <a:noFill/>
                </a:ln>
                <a:effectLst/>
                <a:latin typeface="Arial Unicode MS" pitchFamily="34" charset="-128"/>
                <a:cs typeface="Times New Roman" pitchFamily="18" charset="0"/>
              </a:rPr>
              <a:t>w+K</a:t>
            </a:r>
            <a:r>
              <a:rPr kumimoji="0" lang="en-US" sz="1600" b="0" i="0" u="none" strike="noStrike" cap="none" normalizeH="0" baseline="0" dirty="0" smtClean="0">
                <a:ln>
                  <a:noFill/>
                </a:ln>
                <a:effectLst/>
                <a:latin typeface="Arial Unicode MS" pitchFamily="34" charset="-128"/>
                <a:cs typeface="Times New Roman" pitchFamily="18" charset="0"/>
              </a:rPr>
              <a:t> </a:t>
            </a:r>
            <a:r>
              <a:rPr kumimoji="0" lang="en-US" sz="1600" b="0" i="0" u="none" strike="noStrike" cap="none" normalizeH="0" baseline="0" dirty="0" err="1" smtClean="0">
                <a:ln>
                  <a:noFill/>
                </a:ln>
                <a:effectLst/>
                <a:latin typeface="Arial Unicode MS" pitchFamily="34" charset="-128"/>
                <a:cs typeface="Times New Roman" pitchFamily="18" charset="0"/>
              </a:rPr>
              <a:t>w'K</a:t>
            </a:r>
            <a:r>
              <a:rPr kumimoji="0" lang="en-US" sz="1600" b="0" i="0" u="none" strike="noStrike" cap="none" normalizeH="0" baseline="0" dirty="0" smtClean="0">
                <a:ln>
                  <a:noFill/>
                </a:ln>
                <a:effectLst/>
                <a:latin typeface="Arial Unicode MS" pitchFamily="34" charset="-128"/>
                <a:cs typeface="Times New Roman" pitchFamily="18" charset="0"/>
              </a:rPr>
              <a:t>:'+}</a:t>
            </a:r>
            <a:r>
              <a:rPr kumimoji="0" lang="en-US" sz="1600" b="0" i="0" u="none" strike="noStrike" cap="none" normalizeH="0" baseline="0" dirty="0" err="1" smtClean="0">
                <a:ln>
                  <a:noFill/>
                </a:ln>
                <a:effectLst/>
                <a:latin typeface="Arial Unicode MS" pitchFamily="34" charset="-128"/>
                <a:cs typeface="Times New Roman" pitchFamily="18" charset="0"/>
              </a:rPr>
              <a:t>e#';dq#'l</a:t>
            </a:r>
            <a:r>
              <a:rPr kumimoji="0" lang="en-US" sz="1600" b="0" i="0" u="none" strike="noStrike" cap="none" normalizeH="0" baseline="0" dirty="0" smtClean="0">
                <a:ln>
                  <a:noFill/>
                </a:ln>
                <a:effectLst/>
                <a:latin typeface="Arial Unicode MS" pitchFamily="34" charset="-128"/>
                <a:cs typeface="Times New Roman" pitchFamily="18" charset="0"/>
              </a:rPr>
              <a:t> </a:t>
            </a:r>
            <a:r>
              <a:rPr kumimoji="0" lang="en-US" sz="1600" b="0" i="0" u="none" strike="noStrike" cap="none" normalizeH="0" baseline="0" dirty="0" err="1" smtClean="0">
                <a:ln>
                  <a:noFill/>
                </a:ln>
                <a:effectLst/>
                <a:latin typeface="Arial Unicode MS" pitchFamily="34" charset="-128"/>
                <a:cs typeface="Times New Roman" pitchFamily="18" charset="0"/>
              </a:rPr>
              <a:t>q#'+d'K</a:t>
            </a:r>
            <a:r>
              <a:rPr kumimoji="0" lang="en-US" sz="1600" b="0" i="0" u="none" strike="noStrike" cap="none" normalizeH="0" baseline="0" dirty="0" smtClean="0">
                <a:ln>
                  <a:noFill/>
                </a:ln>
                <a:effectLst/>
                <a:latin typeface="Arial Unicode MS" pitchFamily="34" charset="-128"/>
                <a:cs typeface="Times New Roman" pitchFamily="18" charset="0"/>
              </a:rPr>
              <a:t>#!/\ +k#;</a:t>
            </a:r>
            <a:r>
              <a:rPr kumimoji="0" lang="en-US" sz="1600" b="0" i="0" u="none" strike="noStrike" cap="none" normalizeH="0" baseline="0" dirty="0" err="1" smtClean="0">
                <a:ln>
                  <a:noFill/>
                </a:ln>
                <a:effectLst/>
                <a:latin typeface="Arial Unicode MS" pitchFamily="34" charset="-128"/>
                <a:cs typeface="Times New Roman" pitchFamily="18" charset="0"/>
              </a:rPr>
              <a:t>q#'r</a:t>
            </a:r>
            <a:r>
              <a:rPr kumimoji="0" lang="en-US" sz="1600" b="0" i="0" u="none" strike="noStrike" cap="none" normalizeH="0" baseline="0" dirty="0" smtClean="0">
                <a:ln>
                  <a:noFill/>
                </a:ln>
                <a:effectLst/>
                <a:latin typeface="Arial Unicode MS" pitchFamily="34" charset="-128"/>
                <a:cs typeface="Times New Roman" pitchFamily="18" charset="0"/>
              </a:rPr>
              <a:t>}</a:t>
            </a:r>
            <a:r>
              <a:rPr kumimoji="0" lang="en-US" sz="1600" b="0" i="0" u="none" strike="noStrike" cap="none" normalizeH="0" baseline="0" dirty="0" err="1" smtClean="0">
                <a:ln>
                  <a:noFill/>
                </a:ln>
                <a:effectLst/>
                <a:latin typeface="Arial Unicode MS" pitchFamily="34" charset="-128"/>
                <a:cs typeface="Times New Roman" pitchFamily="18" charset="0"/>
              </a:rPr>
              <a:t>eKK</a:t>
            </a:r>
            <a:r>
              <a:rPr kumimoji="0" lang="en-US" sz="1600" b="0" i="0" u="none" strike="noStrike" cap="none" normalizeH="0" baseline="0" dirty="0" smtClean="0">
                <a:ln>
                  <a:noFill/>
                </a:ln>
                <a:effectLst/>
                <a:latin typeface="Arial Unicode MS" pitchFamily="34" charset="-128"/>
                <a:cs typeface="Times New Roman" pitchFamily="18" charset="0"/>
              </a:rPr>
              <a:t>#}</a:t>
            </a:r>
            <a:r>
              <a:rPr kumimoji="0" lang="en-US" sz="1600" b="0" i="0" u="none" strike="noStrike" cap="none" normalizeH="0" baseline="0" dirty="0" err="1" smtClean="0">
                <a:ln>
                  <a:noFill/>
                </a:ln>
                <a:effectLst/>
                <a:latin typeface="Arial Unicode MS" pitchFamily="34" charset="-128"/>
                <a:cs typeface="Times New Roman" pitchFamily="18" charset="0"/>
              </a:rPr>
              <a:t>w'r</a:t>
            </a:r>
            <a:r>
              <a:rPr kumimoji="0" lang="en-US" sz="1600" b="0" i="0" u="none" strike="noStrike" cap="none" normalizeH="0" baseline="0" dirty="0" smtClean="0">
                <a:ln>
                  <a:noFill/>
                </a:ln>
                <a:effectLst/>
                <a:latin typeface="Arial Unicode MS" pitchFamily="34" charset="-128"/>
                <a:cs typeface="Times New Roman" pitchFamily="18" charset="0"/>
              </a:rPr>
              <a:t>}</a:t>
            </a:r>
            <a:r>
              <a:rPr kumimoji="0" lang="en-US" sz="1600" b="0" i="0" u="none" strike="noStrike" cap="none" normalizeH="0" baseline="0" dirty="0" err="1" smtClean="0">
                <a:ln>
                  <a:noFill/>
                </a:ln>
                <a:effectLst/>
                <a:latin typeface="Arial Unicode MS" pitchFamily="34" charset="-128"/>
                <a:cs typeface="Times New Roman" pitchFamily="18" charset="0"/>
              </a:rPr>
              <a:t>eKK</a:t>
            </a:r>
            <a:r>
              <a:rPr kumimoji="0" lang="en-US" sz="1600" b="0" i="0" u="none" strike="noStrike" cap="none" normalizeH="0" baseline="0" dirty="0" smtClean="0">
                <a:ln>
                  <a:noFill/>
                </a:ln>
                <a:effectLst/>
                <a:latin typeface="Arial Unicode MS" pitchFamily="34" charset="-128"/>
                <a:cs typeface="Times New Roman" pitchFamily="18" charset="0"/>
              </a:rPr>
              <a:t>{</a:t>
            </a:r>
            <a:r>
              <a:rPr kumimoji="0" lang="en-US" sz="1600" b="0" i="0" u="none" strike="noStrike" cap="none" normalizeH="0" baseline="0" dirty="0" err="1" smtClean="0">
                <a:ln>
                  <a:noFill/>
                </a:ln>
                <a:effectLst/>
                <a:latin typeface="Arial Unicode MS" pitchFamily="34" charset="-128"/>
                <a:cs typeface="Times New Roman" pitchFamily="18" charset="0"/>
              </a:rPr>
              <a:t>nl</a:t>
            </a:r>
            <a:r>
              <a:rPr kumimoji="0" lang="en-US" sz="1600" b="0" i="0" u="none" strike="noStrike" cap="none" normalizeH="0" baseline="0" dirty="0" smtClean="0">
                <a:ln>
                  <a:noFill/>
                </a:ln>
                <a:effectLst/>
                <a:latin typeface="Arial Unicode MS" pitchFamily="34" charset="-128"/>
                <a:cs typeface="Times New Roman" pitchFamily="18" charset="0"/>
              </a:rPr>
              <a:t>]'/#;#</a:t>
            </a:r>
            <a:r>
              <a:rPr kumimoji="0" lang="en-US" sz="1600" b="0" i="0" u="none" strike="noStrike" cap="none" normalizeH="0" baseline="0" dirty="0" err="1" smtClean="0">
                <a:ln>
                  <a:noFill/>
                </a:ln>
                <a:effectLst/>
                <a:latin typeface="Arial Unicode MS" pitchFamily="34" charset="-128"/>
                <a:cs typeface="Times New Roman" pitchFamily="18" charset="0"/>
              </a:rPr>
              <a:t>q#n</a:t>
            </a:r>
            <a:r>
              <a:rPr kumimoji="0" lang="en-US" sz="1600" b="0" i="0" u="none" strike="noStrike" cap="none" normalizeH="0" baseline="0" dirty="0" smtClean="0">
                <a:ln>
                  <a:noFill/>
                </a:ln>
                <a:effectLst/>
                <a:latin typeface="Arial Unicode MS" pitchFamily="34" charset="-128"/>
                <a:cs typeface="Times New Roman" pitchFamily="18" charset="0"/>
              </a:rPr>
              <a:t>'){)#}w'){){</a:t>
            </a:r>
            <a:r>
              <a:rPr kumimoji="0" lang="en-US" sz="1600" b="0" i="0" u="none" strike="noStrike" cap="none" normalizeH="0" baseline="0" dirty="0" err="1" smtClean="0">
                <a:ln>
                  <a:noFill/>
                </a:ln>
                <a:effectLst/>
                <a:latin typeface="Arial Unicode MS" pitchFamily="34" charset="-128"/>
                <a:cs typeface="Times New Roman" pitchFamily="18" charset="0"/>
              </a:rPr>
              <a:t>nl</a:t>
            </a:r>
            <a:r>
              <a:rPr kumimoji="0" lang="en-US" sz="1600" b="0" i="0" u="none" strike="noStrike" cap="none" normalizeH="0" baseline="0" dirty="0" smtClean="0">
                <a:ln>
                  <a:noFill/>
                </a:ln>
                <a:effectLst/>
                <a:latin typeface="Arial Unicode MS" pitchFamily="34" charset="-128"/>
                <a:cs typeface="Times New Roman" pitchFamily="18" charset="0"/>
              </a:rPr>
              <a:t>]'/+#n';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effectLst/>
                <a:latin typeface="Arial Unicode MS" pitchFamily="34" charset="-128"/>
                <a:cs typeface="Times New Roman" pitchFamily="18" charset="0"/>
              </a:rPr>
              <a:t>d}</a:t>
            </a:r>
            <a:r>
              <a:rPr kumimoji="0" lang="en-US" sz="1600" b="0" i="0" u="none" strike="noStrike" cap="none" normalizeH="0" baseline="0" dirty="0" err="1" smtClean="0">
                <a:ln>
                  <a:noFill/>
                </a:ln>
                <a:effectLst/>
                <a:latin typeface="Arial Unicode MS" pitchFamily="34" charset="-128"/>
                <a:cs typeface="Times New Roman" pitchFamily="18" charset="0"/>
              </a:rPr>
              <a:t>rw</a:t>
            </a:r>
            <a:r>
              <a:rPr kumimoji="0" lang="en-US" sz="1600" b="0" i="0" u="none" strike="noStrike" cap="none" normalizeH="0" baseline="0" dirty="0" smtClean="0">
                <a:ln>
                  <a:noFill/>
                </a:ln>
                <a:effectLst/>
                <a:latin typeface="Arial Unicode MS" pitchFamily="34" charset="-128"/>
                <a:cs typeface="Times New Roman" pitchFamily="18" charset="0"/>
              </a:rPr>
              <a:t>' </a:t>
            </a:r>
            <a:r>
              <a:rPr kumimoji="0" lang="en-US" sz="1600" b="0" i="0" u="none" strike="noStrike" cap="none" normalizeH="0" baseline="0" dirty="0" err="1" smtClean="0">
                <a:ln>
                  <a:noFill/>
                </a:ln>
                <a:effectLst/>
                <a:latin typeface="Arial Unicode MS" pitchFamily="34" charset="-128"/>
                <a:cs typeface="Times New Roman" pitchFamily="18" charset="0"/>
              </a:rPr>
              <a:t>i</a:t>
            </a:r>
            <a:r>
              <a:rPr kumimoji="0" lang="en-US" sz="1600" b="0" i="0" u="none" strike="noStrike" cap="none" normalizeH="0" baseline="0" dirty="0" smtClean="0">
                <a:ln>
                  <a:noFill/>
                </a:ln>
                <a:effectLst/>
                <a:latin typeface="Arial Unicode MS" pitchFamily="34" charset="-128"/>
                <a:cs typeface="Times New Roman" pitchFamily="18" charset="0"/>
              </a:rPr>
              <a:t>;# ){n\ l]!/n{n#'; r{#</a:t>
            </a:r>
            <a:r>
              <a:rPr kumimoji="0" lang="en-US" sz="1600" b="0" i="0" u="none" strike="noStrike" cap="none" normalizeH="0" baseline="0" dirty="0" err="1" smtClean="0">
                <a:ln>
                  <a:noFill/>
                </a:ln>
                <a:effectLst/>
                <a:latin typeface="Arial Unicode MS" pitchFamily="34" charset="-128"/>
                <a:cs typeface="Times New Roman" pitchFamily="18" charset="0"/>
              </a:rPr>
              <a:t>w'r</a:t>
            </a:r>
            <a:r>
              <a:rPr kumimoji="0" lang="en-US" sz="1600" b="0" i="0" u="none" strike="noStrike" cap="none" normalizeH="0" baseline="0" dirty="0" smtClean="0">
                <a:ln>
                  <a:noFill/>
                </a:ln>
                <a:effectLst/>
                <a:latin typeface="Arial Unicode MS" pitchFamily="34" charset="-128"/>
                <a:cs typeface="Times New Roman" pitchFamily="18" charset="0"/>
              </a:rPr>
              <a:t> </a:t>
            </a:r>
            <a:r>
              <a:rPr kumimoji="0" lang="en-US" sz="1600" b="0" i="0" u="none" strike="noStrike" cap="none" normalizeH="0" baseline="0" dirty="0" err="1" smtClean="0">
                <a:ln>
                  <a:noFill/>
                </a:ln>
                <a:effectLst/>
                <a:latin typeface="Arial Unicode MS" pitchFamily="34" charset="-128"/>
                <a:cs typeface="Times New Roman" pitchFamily="18" charset="0"/>
              </a:rPr>
              <a:t>nc</a:t>
            </a:r>
            <a:r>
              <a:rPr kumimoji="0" lang="en-US" sz="1600" b="0" i="0" u="none" strike="noStrike" cap="none" normalizeH="0" baseline="0" dirty="0" smtClean="0">
                <a:ln>
                  <a:noFill/>
                </a:ln>
                <a:effectLst/>
                <a:latin typeface="Arial Unicode MS" pitchFamily="34" charset="-128"/>
                <a:cs typeface="Times New Roman" pitchFamily="18" charset="0"/>
              </a:rPr>
              <a:t>{</a:t>
            </a:r>
            <a:r>
              <a:rPr kumimoji="0" lang="en-US" sz="1600" b="0" i="0" u="none" strike="noStrike" cap="none" normalizeH="0" baseline="0" dirty="0" err="1" smtClean="0">
                <a:ln>
                  <a:noFill/>
                </a:ln>
                <a:effectLst/>
                <a:latin typeface="Arial Unicode MS" pitchFamily="34" charset="-128"/>
                <a:cs typeface="Times New Roman" pitchFamily="18" charset="0"/>
              </a:rPr>
              <a:t>nl</a:t>
            </a:r>
            <a:r>
              <a:rPr kumimoji="0" lang="en-US" sz="1600" b="0" i="0" u="none" strike="noStrike" cap="none" normalizeH="0" baseline="0" dirty="0" smtClean="0">
                <a:ln>
                  <a:noFill/>
                </a:ln>
                <a:effectLst/>
                <a:latin typeface="Arial Unicode MS" pitchFamily="34" charset="-128"/>
                <a:cs typeface="Times New Roman" pitchFamily="18" charset="0"/>
              </a:rPr>
              <a:t>]'/#{</a:t>
            </a:r>
            <a:r>
              <a:rPr kumimoji="0" lang="en-US" sz="1600" b="0" i="0" u="none" strike="noStrike" cap="none" normalizeH="0" baseline="0" dirty="0" err="1" smtClean="0">
                <a:ln>
                  <a:noFill/>
                </a:ln>
                <a:effectLst/>
                <a:latin typeface="Arial Unicode MS" pitchFamily="34" charset="-128"/>
                <a:cs typeface="Times New Roman" pitchFamily="18" charset="0"/>
              </a:rPr>
              <a:t>l,+'K</a:t>
            </a:r>
            <a:r>
              <a:rPr kumimoji="0" lang="en-US" sz="1600" b="0" i="0" u="none" strike="noStrike" cap="none" normalizeH="0" baseline="0" dirty="0" smtClean="0">
                <a:ln>
                  <a:noFill/>
                </a:ln>
                <a:effectLst/>
                <a:latin typeface="Arial Unicode MS" pitchFamily="34" charset="-128"/>
                <a:cs typeface="Times New Roman" pitchFamily="18" charset="0"/>
              </a:rPr>
              <a:t> {</a:t>
            </a:r>
            <a:r>
              <a:rPr kumimoji="0" lang="en-US" sz="1600" b="0" i="0" u="none" strike="noStrike" cap="none" normalizeH="0" baseline="0" dirty="0" err="1" smtClean="0">
                <a:ln>
                  <a:noFill/>
                </a:ln>
                <a:effectLst/>
                <a:latin typeface="Arial Unicode MS" pitchFamily="34" charset="-128"/>
                <a:cs typeface="Times New Roman" pitchFamily="18" charset="0"/>
              </a:rPr>
              <a:t>rw</a:t>
            </a:r>
            <a:r>
              <a:rPr kumimoji="0" lang="en-US" sz="1600" b="0" i="0" u="none" strike="noStrike" cap="none" normalizeH="0" baseline="0" dirty="0" smtClean="0">
                <a:ln>
                  <a:noFill/>
                </a:ln>
                <a:effectLst/>
                <a:latin typeface="Arial Unicode MS" pitchFamily="34" charset="-128"/>
                <a:cs typeface="Times New Roman" pitchFamily="18" charset="0"/>
              </a:rPr>
              <a:t>' </a:t>
            </a:r>
            <a:r>
              <a:rPr kumimoji="0" lang="en-US" sz="1600" b="0" i="0" u="none" strike="noStrike" cap="none" normalizeH="0" baseline="0" dirty="0" err="1" smtClean="0">
                <a:ln>
                  <a:noFill/>
                </a:ln>
                <a:effectLst/>
                <a:latin typeface="Arial Unicode MS" pitchFamily="34" charset="-128"/>
                <a:cs typeface="Times New Roman" pitchFamily="18" charset="0"/>
              </a:rPr>
              <a:t>iK</a:t>
            </a:r>
            <a:r>
              <a:rPr kumimoji="0" lang="en-US" sz="1600" b="0" i="0" u="none" strike="noStrike" cap="none" normalizeH="0" baseline="0" dirty="0" smtClean="0">
                <a:ln>
                  <a:noFill/>
                </a:ln>
                <a:effectLst/>
                <a:latin typeface="Arial Unicode MS" pitchFamily="34" charset="-128"/>
                <a:cs typeface="Times New Roman" pitchFamily="18" charset="0"/>
              </a:rPr>
              <a:t>{;[{</a:t>
            </a:r>
            <a:r>
              <a:rPr kumimoji="0" lang="en-US" sz="1600" b="0" i="0" u="none" strike="noStrike" cap="none" normalizeH="0" baseline="0" dirty="0" err="1" smtClean="0">
                <a:ln>
                  <a:noFill/>
                </a:ln>
                <a:effectLst/>
                <a:latin typeface="Arial Unicode MS" pitchFamily="34" charset="-128"/>
                <a:cs typeface="Times New Roman" pitchFamily="18" charset="0"/>
              </a:rPr>
              <a:t>nl</a:t>
            </a:r>
            <a:r>
              <a:rPr kumimoji="0" lang="en-US" sz="1600" b="0" i="0" u="none" strike="noStrike" cap="none" normalizeH="0" baseline="0" dirty="0" smtClean="0">
                <a:ln>
                  <a:noFill/>
                </a:ln>
                <a:effectLst/>
                <a:latin typeface="Arial Unicode MS" pitchFamily="34" charset="-128"/>
                <a:cs typeface="Times New Roman" pitchFamily="18" charset="0"/>
              </a:rPr>
              <a:t>]'/</a:t>
            </a:r>
            <a:r>
              <a:rPr kumimoji="0" lang="en-US" sz="1600" b="0" i="0" u="none" strike="noStrike" cap="none" normalizeH="0" baseline="0" dirty="0" err="1" smtClean="0">
                <a:ln>
                  <a:noFill/>
                </a:ln>
                <a:effectLst/>
                <a:latin typeface="Arial Unicode MS" pitchFamily="34" charset="-128"/>
                <a:cs typeface="Times New Roman" pitchFamily="18" charset="0"/>
              </a:rPr>
              <a:t>w#q</a:t>
            </a:r>
            <a:r>
              <a:rPr kumimoji="0" lang="en-US" sz="1600" b="0" i="0" u="none" strike="noStrike" cap="none" normalizeH="0" baseline="0" dirty="0" smtClean="0">
                <a:ln>
                  <a:noFill/>
                </a:ln>
                <a:effectLst/>
                <a:latin typeface="Arial Unicode MS" pitchFamily="34" charset="-128"/>
                <a:cs typeface="Times New Roman" pitchFamily="18" charset="0"/>
              </a:rPr>
              <a:t>#\ </a:t>
            </a:r>
            <a:r>
              <a:rPr kumimoji="0" lang="en-US" sz="1600" b="0" i="0" u="none" strike="noStrike" cap="none" normalizeH="0" baseline="0" dirty="0" err="1" smtClean="0">
                <a:ln>
                  <a:noFill/>
                </a:ln>
                <a:effectLst/>
                <a:latin typeface="Arial Unicode MS" pitchFamily="34" charset="-128"/>
                <a:cs typeface="Times New Roman" pitchFamily="18" charset="0"/>
              </a:rPr>
              <a:t>n'wk</a:t>
            </a:r>
            <a:r>
              <a:rPr kumimoji="0" lang="en-US" sz="1600" b="0" i="0" u="none" strike="noStrike" cap="none" normalizeH="0" baseline="0" dirty="0" smtClean="0">
                <a:ln>
                  <a:noFill/>
                </a:ln>
                <a:effectLst/>
                <a:latin typeface="Arial Unicode MS" pitchFamily="34" charset="-128"/>
                <a:cs typeface="Times New Roman" pitchFamily="18" charset="0"/>
              </a:rPr>
              <a:t> </a:t>
            </a:r>
            <a:r>
              <a:rPr kumimoji="0" lang="en-US" sz="1600" b="0" i="0" u="none" strike="noStrike" cap="none" normalizeH="0" baseline="0" dirty="0" err="1" smtClean="0">
                <a:ln>
                  <a:noFill/>
                </a:ln>
                <a:effectLst/>
                <a:latin typeface="Arial Unicode MS" pitchFamily="34" charset="-128"/>
                <a:cs typeface="Times New Roman" pitchFamily="18" charset="0"/>
              </a:rPr>
              <a:t>nw</a:t>
            </a:r>
            <a:r>
              <a:rPr kumimoji="0" lang="en-US" sz="1600" b="0" i="0" u="none" strike="noStrike" cap="none" normalizeH="0" baseline="0" dirty="0" smtClean="0">
                <a:ln>
                  <a:noFill/>
                </a:ln>
                <a:effectLst/>
                <a:latin typeface="Arial Unicode MS" pitchFamily="34" charset="-128"/>
                <a:cs typeface="Times New Roman" pitchFamily="18" charset="0"/>
              </a:rPr>
              <a:t>' </a:t>
            </a:r>
            <a:r>
              <a:rPr kumimoji="0" lang="en-US" sz="1600" b="0" i="0" u="none" strike="noStrike" cap="none" normalizeH="0" baseline="0" dirty="0" err="1" smtClean="0">
                <a:ln>
                  <a:noFill/>
                </a:ln>
                <a:effectLst/>
                <a:latin typeface="Arial Unicode MS" pitchFamily="34" charset="-128"/>
                <a:cs typeface="Times New Roman" pitchFamily="18" charset="0"/>
              </a:rPr>
              <a:t>iwk</a:t>
            </a:r>
            <a:r>
              <a:rPr kumimoji="0" lang="en-US" sz="1600" b="0" i="0" u="none" strike="noStrike" cap="none" normalizeH="0" baseline="0" dirty="0" smtClean="0">
                <a:ln>
                  <a:noFill/>
                </a:ln>
                <a:effectLst/>
                <a:latin typeface="Arial Unicode MS" pitchFamily="34" charset="-128"/>
                <a:cs typeface="Times New Roman" pitchFamily="18" charset="0"/>
              </a:rPr>
              <a:t>{KK{</a:t>
            </a:r>
            <a:r>
              <a:rPr kumimoji="0" lang="en-US" sz="1600" b="0" i="0" u="none" strike="noStrike" cap="none" normalizeH="0" baseline="0" dirty="0" err="1" smtClean="0">
                <a:ln>
                  <a:noFill/>
                </a:ln>
                <a:effectLst/>
                <a:latin typeface="Arial Unicode MS" pitchFamily="34" charset="-128"/>
                <a:cs typeface="Times New Roman" pitchFamily="18" charset="0"/>
              </a:rPr>
              <a:t>nl</a:t>
            </a:r>
            <a:r>
              <a:rPr kumimoji="0" lang="en-US" sz="1600" b="0" i="0" u="none" strike="noStrike" cap="none" normalizeH="0" baseline="0" dirty="0" smtClean="0">
                <a:ln>
                  <a:noFill/>
                </a:ln>
                <a:effectLst/>
                <a:latin typeface="Arial Unicode MS" pitchFamily="34" charset="-128"/>
                <a:cs typeface="Times New Roman" pitchFamily="18" charset="0"/>
              </a:rPr>
              <a:t>]!/w{%'l##w#' </a:t>
            </a:r>
            <a:r>
              <a:rPr kumimoji="0" lang="en-US" sz="1600" b="0" i="0" u="none" strike="noStrike" cap="none" normalizeH="0" baseline="0" dirty="0" err="1" smtClean="0">
                <a:ln>
                  <a:noFill/>
                </a:ln>
                <a:effectLst/>
                <a:latin typeface="Arial Unicode MS" pitchFamily="34" charset="-128"/>
                <a:cs typeface="Times New Roman" pitchFamily="18" charset="0"/>
              </a:rPr>
              <a:t>i</a:t>
            </a:r>
            <a:r>
              <a:rPr kumimoji="0" lang="en-US" sz="1600" b="0" i="0" u="none" strike="noStrike" cap="none" normalizeH="0" baseline="0" dirty="0" smtClean="0">
                <a:ln>
                  <a:noFill/>
                </a:ln>
                <a:effectLst/>
                <a:latin typeface="Arial Unicode MS" pitchFamily="34" charset="-128"/>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effectLst/>
                <a:latin typeface="Arial Unicode MS" pitchFamily="34" charset="-128"/>
                <a:cs typeface="Times New Roman" pitchFamily="18" charset="0"/>
              </a:rPr>
              <a:t> :{</a:t>
            </a:r>
            <a:r>
              <a:rPr kumimoji="0" lang="en-US" sz="1600" b="0" i="0" u="none" strike="noStrike" cap="none" normalizeH="0" baseline="0" dirty="0" err="1" smtClean="0">
                <a:ln>
                  <a:noFill/>
                </a:ln>
                <a:effectLst/>
                <a:latin typeface="Arial Unicode MS" pitchFamily="34" charset="-128"/>
                <a:cs typeface="Times New Roman" pitchFamily="18" charset="0"/>
              </a:rPr>
              <a:t>nl</a:t>
            </a:r>
            <a:r>
              <a:rPr kumimoji="0" lang="en-US" sz="1600" b="0" i="0" u="none" strike="noStrike" cap="none" normalizeH="0" baseline="0" dirty="0" smtClean="0">
                <a:ln>
                  <a:noFill/>
                </a:ln>
                <a:effectLst/>
                <a:latin typeface="Arial Unicode MS" pitchFamily="34" charset="-128"/>
                <a:cs typeface="Times New Roman" pitchFamily="18" charset="0"/>
              </a:rPr>
              <a:t>]'/*{</a:t>
            </a:r>
            <a:r>
              <a:rPr kumimoji="0" lang="en-US" sz="1600" b="0" i="0" u="none" strike="noStrike" cap="none" normalizeH="0" baseline="0" dirty="0" err="1" smtClean="0">
                <a:ln>
                  <a:noFill/>
                </a:ln>
                <a:effectLst/>
                <a:latin typeface="Arial Unicode MS" pitchFamily="34" charset="-128"/>
                <a:cs typeface="Times New Roman" pitchFamily="18" charset="0"/>
              </a:rPr>
              <a:t>q#'ld;r</a:t>
            </a:r>
            <a:r>
              <a:rPr kumimoji="0" lang="en-US" sz="1600" b="0" i="0" u="none" strike="noStrike" cap="none" normalizeH="0" baseline="0" dirty="0" smtClean="0">
                <a:ln>
                  <a:noFill/>
                </a:ln>
                <a:effectLst/>
                <a:latin typeface="Arial Unicode MS" pitchFamily="34" charset="-128"/>
                <a:cs typeface="Times New Roman" pitchFamily="18" charset="0"/>
              </a:rPr>
              <a:t>'}{</a:t>
            </a:r>
            <a:r>
              <a:rPr kumimoji="0" lang="en-US" sz="1600" b="0" i="0" u="none" strike="noStrike" cap="none" normalizeH="0" baseline="0" dirty="0" err="1" smtClean="0">
                <a:ln>
                  <a:noFill/>
                </a:ln>
                <a:effectLst/>
                <a:latin typeface="Arial Unicode MS" pitchFamily="34" charset="-128"/>
                <a:cs typeface="Times New Roman" pitchFamily="18" charset="0"/>
              </a:rPr>
              <a:t>nlwb</a:t>
            </a:r>
            <a:r>
              <a:rPr kumimoji="0" lang="en-US" sz="1600" b="0" i="0" u="none" strike="noStrike" cap="none" normalizeH="0" baseline="0" dirty="0" smtClean="0">
                <a:ln>
                  <a:noFill/>
                </a:ln>
                <a:effectLst/>
                <a:latin typeface="Arial Unicode MS" pitchFamily="34" charset="-128"/>
                <a:cs typeface="Times New Roman" pitchFamily="18" charset="0"/>
              </a:rPr>
              <a:t>!/*de}'c \ ;;{</a:t>
            </a:r>
            <a:r>
              <a:rPr kumimoji="0" lang="en-US" sz="1600" b="0" i="0" u="none" strike="noStrike" cap="none" normalizeH="0" baseline="0" dirty="0" err="1" smtClean="0">
                <a:ln>
                  <a:noFill/>
                </a:ln>
                <a:effectLst/>
                <a:latin typeface="Arial Unicode MS" pitchFamily="34" charset="-128"/>
                <a:cs typeface="Times New Roman" pitchFamily="18" charset="0"/>
              </a:rPr>
              <a:t>nl</a:t>
            </a:r>
            <a:r>
              <a:rPr kumimoji="0" lang="en-US" sz="1600" b="0" i="0" u="none" strike="noStrike" cap="none" normalizeH="0" baseline="0" dirty="0" smtClean="0">
                <a:ln>
                  <a:noFill/>
                </a:ln>
                <a:effectLst/>
                <a:latin typeface="Arial Unicode MS" pitchFamily="34" charset="-128"/>
                <a:cs typeface="Times New Roman" pitchFamily="18" charset="0"/>
              </a:rPr>
              <a:t>'-{}</a:t>
            </a:r>
            <a:r>
              <a:rPr kumimoji="0" lang="en-US" sz="1600" b="0" i="0" u="none" strike="noStrike" cap="none" normalizeH="0" baseline="0" dirty="0" err="1" smtClean="0">
                <a:ln>
                  <a:noFill/>
                </a:ln>
                <a:effectLst/>
                <a:latin typeface="Arial Unicode MS" pitchFamily="34" charset="-128"/>
                <a:cs typeface="Times New Roman" pitchFamily="18" charset="0"/>
              </a:rPr>
              <a:t>rw</a:t>
            </a:r>
            <a:r>
              <a:rPr kumimoji="0" lang="en-US" sz="1600" b="0" i="0" u="none" strike="noStrike" cap="none" normalizeH="0" baseline="0" dirty="0" smtClean="0">
                <a:ln>
                  <a:noFill/>
                </a:ln>
                <a:effectLst/>
                <a:latin typeface="Arial Unicode MS" pitchFamily="34" charset="-128"/>
                <a:cs typeface="Times New Roman" pitchFamily="18" charset="0"/>
              </a:rPr>
              <a:t>]'/+,}##'*}#</a:t>
            </a:r>
            <a:r>
              <a:rPr kumimoji="0" lang="en-US" sz="1600" b="0" i="0" u="none" strike="noStrike" cap="none" normalizeH="0" baseline="0" dirty="0" err="1" smtClean="0">
                <a:ln>
                  <a:noFill/>
                </a:ln>
                <a:effectLst/>
                <a:latin typeface="Arial Unicode MS" pitchFamily="34" charset="-128"/>
                <a:cs typeface="Times New Roman" pitchFamily="18" charset="0"/>
              </a:rPr>
              <a:t>nc,',#nw</a:t>
            </a:r>
            <a:r>
              <a:rPr kumimoji="0" lang="en-US" sz="1600" b="0" i="0" u="none" strike="noStrike" cap="none" normalizeH="0" baseline="0" dirty="0" smtClean="0">
                <a:ln>
                  <a:noFill/>
                </a:ln>
                <a:effectLst/>
                <a:latin typeface="Arial Unicode MS" pitchFamily="34" charset="-128"/>
                <a:cs typeface="Times New Roman" pitchFamily="18" charset="0"/>
              </a:rPr>
              <a:t>]'/+</a:t>
            </a:r>
            <a:r>
              <a:rPr kumimoji="0" lang="en-US" sz="1600" b="0" i="0" u="none" strike="noStrike" cap="none" normalizeH="0" baseline="0" dirty="0" err="1" smtClean="0">
                <a:ln>
                  <a:noFill/>
                </a:ln>
                <a:effectLst/>
                <a:latin typeface="Arial Unicode MS" pitchFamily="34" charset="-128"/>
                <a:cs typeface="Times New Roman" pitchFamily="18" charset="0"/>
              </a:rPr>
              <a:t>kd'+e</a:t>
            </a:r>
            <a:r>
              <a:rPr kumimoji="0" lang="en-US" sz="1600" b="0" i="0" u="none" strike="noStrike" cap="none" normalizeH="0" baseline="0" dirty="0" smtClean="0">
                <a:ln>
                  <a:noFill/>
                </a:ln>
                <a:effectLst/>
                <a:latin typeface="Arial Unicode MS" pitchFamily="34" charset="-128"/>
                <a:cs typeface="Times New Roman" pitchFamily="18" charset="0"/>
              </a:rPr>
              <a:t>}+;\ #'</a:t>
            </a:r>
            <a:r>
              <a:rPr kumimoji="0" lang="en-US" sz="1600" b="0" i="0" u="none" strike="noStrike" cap="none" normalizeH="0" baseline="0" dirty="0" err="1" smtClean="0">
                <a:ln>
                  <a:noFill/>
                </a:ln>
                <a:effectLst/>
                <a:latin typeface="Arial Unicode MS" pitchFamily="34" charset="-128"/>
                <a:cs typeface="Times New Roman" pitchFamily="18" charset="0"/>
              </a:rPr>
              <a:t>rdq#w</a:t>
            </a:r>
            <a:r>
              <a:rPr kumimoji="0" lang="en-US" sz="1600" b="0" i="0" u="none" strike="noStrike" cap="none" normalizeH="0" baseline="0" dirty="0" smtClean="0">
                <a:ln>
                  <a:noFill/>
                </a:ln>
                <a:effectLst/>
                <a:latin typeface="Arial Unicode MS" pitchFamily="34" charset="-128"/>
                <a:cs typeface="Times New Roman" pitchFamily="18" charset="0"/>
              </a:rPr>
              <a:t>! nr'/ ') }+}{</a:t>
            </a:r>
            <a:r>
              <a:rPr kumimoji="0" lang="en-US" sz="1600" b="0" i="0" u="none" strike="noStrike" cap="none" normalizeH="0" baseline="0" dirty="0" err="1" smtClean="0">
                <a:ln>
                  <a:noFill/>
                </a:ln>
                <a:effectLst/>
                <a:latin typeface="Arial Unicode MS" pitchFamily="34" charset="-128"/>
                <a:cs typeface="Times New Roman" pitchFamily="18" charset="0"/>
              </a:rPr>
              <a:t>rl</a:t>
            </a:r>
            <a:r>
              <a:rPr kumimoji="0" lang="en-US" sz="1600" b="0" i="0" u="none" strike="noStrike" cap="none" normalizeH="0" baseline="0" dirty="0" smtClean="0">
                <a:ln>
                  <a:noFill/>
                </a:ln>
                <a:effectLst/>
                <a:latin typeface="Arial Unicode MS" pitchFamily="34" charset="-128"/>
                <a:cs typeface="Times New Roman" pitchFamily="18" charset="0"/>
              </a:rPr>
              <a:t>#'{n' ')# }'+}##(!!/") :t&lt;-50?_==*a ?</a:t>
            </a:r>
            <a:r>
              <a:rPr kumimoji="0" lang="en-US" sz="1600" b="0" i="0" u="none" strike="noStrike" cap="none" normalizeH="0" baseline="0" dirty="0" err="1" smtClean="0">
                <a:ln>
                  <a:noFill/>
                </a:ln>
                <a:effectLst/>
                <a:latin typeface="Arial Unicode MS" pitchFamily="34" charset="-128"/>
                <a:cs typeface="Times New Roman" pitchFamily="18" charset="0"/>
              </a:rPr>
              <a:t>putchar</a:t>
            </a:r>
            <a:r>
              <a:rPr kumimoji="0" lang="en-US" sz="1600" b="0" i="0" u="none" strike="noStrike" cap="none" normalizeH="0" baseline="0" dirty="0" smtClean="0">
                <a:ln>
                  <a:noFill/>
                </a:ln>
                <a:effectLst/>
                <a:latin typeface="Arial Unicode MS" pitchFamily="34" charset="-128"/>
                <a:cs typeface="Times New Roman" pitchFamily="18" charset="0"/>
              </a:rPr>
              <a:t>(a[31]):main(-65,_,a+1):main((*a == '/')+</a:t>
            </a:r>
            <a:r>
              <a:rPr kumimoji="0" lang="en-US" sz="1600" b="0" i="0" u="none" strike="noStrike" cap="none" normalizeH="0" baseline="0" dirty="0" err="1" smtClean="0">
                <a:ln>
                  <a:noFill/>
                </a:ln>
                <a:effectLst/>
                <a:latin typeface="Arial Unicode MS" pitchFamily="34" charset="-128"/>
                <a:cs typeface="Times New Roman" pitchFamily="18" charset="0"/>
              </a:rPr>
              <a:t>t,_,a</a:t>
            </a:r>
            <a:r>
              <a:rPr kumimoji="0" lang="en-US" sz="1600" b="0" i="0" u="none" strike="noStrike" cap="none" normalizeH="0" baseline="0" dirty="0" smtClean="0">
                <a:ln>
                  <a:noFill/>
                </a:ln>
                <a:effectLst/>
                <a:latin typeface="Arial Unicode MS" pitchFamily="34" charset="-128"/>
                <a:cs typeface="Times New Roman" pitchFamily="18" charset="0"/>
              </a:rPr>
              <a:t>\ +1 ):0&lt;t?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effectLst/>
                <a:latin typeface="Arial Unicode MS" pitchFamily="34" charset="-128"/>
                <a:cs typeface="Times New Roman" pitchFamily="18" charset="0"/>
              </a:rPr>
              <a:t>main ( 2, 2 , "%s"):*a=='/'||main(0,main(-61,*a, "!</a:t>
            </a:r>
            <a:r>
              <a:rPr kumimoji="0" lang="en-US" sz="1600" b="0" i="0" u="none" strike="noStrike" cap="none" normalizeH="0" baseline="0" dirty="0" err="1" smtClean="0">
                <a:ln>
                  <a:noFill/>
                </a:ln>
                <a:effectLst/>
                <a:latin typeface="Arial Unicode MS" pitchFamily="34" charset="-128"/>
                <a:cs typeface="Times New Roman" pitchFamily="18" charset="0"/>
              </a:rPr>
              <a:t>ek;dc</a:t>
            </a:r>
            <a:r>
              <a:rPr kumimoji="0" lang="en-US" sz="1600" b="0" i="0" u="none" strike="noStrike" cap="none" normalizeH="0" baseline="0" dirty="0" smtClean="0">
                <a:ln>
                  <a:noFill/>
                </a:ln>
                <a:effectLst/>
                <a:latin typeface="Arial Unicode MS" pitchFamily="34" charset="-128"/>
                <a:cs typeface="Times New Roman" pitchFamily="18" charset="0"/>
              </a:rPr>
              <a:t> \ </a:t>
            </a:r>
            <a:r>
              <a:rPr kumimoji="0" lang="en-US" sz="1600" b="0" i="0" u="none" strike="noStrike" cap="none" normalizeH="0" baseline="0" dirty="0" err="1" smtClean="0">
                <a:ln>
                  <a:noFill/>
                </a:ln>
                <a:effectLst/>
                <a:latin typeface="Arial Unicode MS" pitchFamily="34" charset="-128"/>
                <a:cs typeface="Times New Roman" pitchFamily="18" charset="0"/>
              </a:rPr>
              <a:t>i@bK</a:t>
            </a:r>
            <a:r>
              <a:rPr kumimoji="0" lang="en-US" sz="1600" b="0" i="0" u="none" strike="noStrike" cap="none" normalizeH="0" baseline="0" dirty="0" smtClean="0">
                <a:ln>
                  <a:noFill/>
                </a:ln>
                <a:effectLst/>
                <a:latin typeface="Arial Unicode MS" pitchFamily="34" charset="-128"/>
                <a:cs typeface="Times New Roman" pitchFamily="18" charset="0"/>
              </a:rPr>
              <a:t>'(q)-[w]*%n+r3#l,{}:\</a:t>
            </a:r>
            <a:r>
              <a:rPr kumimoji="0" lang="en-US" sz="1600" b="0" i="0" u="none" strike="noStrike" cap="none" normalizeH="0" baseline="0" dirty="0" err="1" smtClean="0">
                <a:ln>
                  <a:noFill/>
                </a:ln>
                <a:effectLst/>
                <a:latin typeface="Arial Unicode MS" pitchFamily="34" charset="-128"/>
                <a:cs typeface="Times New Roman" pitchFamily="18" charset="0"/>
              </a:rPr>
              <a:t>nuwloca</a:t>
            </a:r>
            <a:r>
              <a:rPr kumimoji="0" lang="en-US" sz="1600" b="0" i="0" u="none" strike="noStrike" cap="none" normalizeH="0" baseline="0" dirty="0" smtClean="0">
                <a:ln>
                  <a:noFill/>
                </a:ln>
                <a:effectLst/>
                <a:latin typeface="Arial Unicode MS" pitchFamily="34" charset="-128"/>
                <a:cs typeface="Times New Roman" pitchFamily="18" charset="0"/>
              </a:rPr>
              <a:t>-O;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effectLst/>
                <a:latin typeface="Arial Unicode MS" pitchFamily="34" charset="-128"/>
                <a:cs typeface="Times New Roman" pitchFamily="18" charset="0"/>
              </a:rPr>
              <a:t>m .</a:t>
            </a:r>
            <a:r>
              <a:rPr kumimoji="0" lang="en-US" sz="1600" b="0" i="0" u="none" strike="noStrike" cap="none" normalizeH="0" baseline="0" dirty="0" err="1" smtClean="0">
                <a:ln>
                  <a:noFill/>
                </a:ln>
                <a:effectLst/>
                <a:latin typeface="Arial Unicode MS" pitchFamily="34" charset="-128"/>
                <a:cs typeface="Times New Roman" pitchFamily="18" charset="0"/>
              </a:rPr>
              <a:t>vpbks,fxntdCeghiry</a:t>
            </a:r>
            <a:r>
              <a:rPr kumimoji="0" lang="en-US" sz="1600" b="0" i="0" u="none" strike="noStrike" cap="none" normalizeH="0" baseline="0" dirty="0" smtClean="0">
                <a:ln>
                  <a:noFill/>
                </a:ln>
                <a:effectLst/>
                <a:latin typeface="Arial Unicode MS" pitchFamily="34" charset="-128"/>
                <a:cs typeface="Times New Roman" pitchFamily="18" charset="0"/>
              </a:rPr>
              <a:t>"),a+1);}</a:t>
            </a:r>
            <a:r>
              <a:rPr kumimoji="0" lang="en-US" sz="1600" b="0" i="0" u="none" strike="noStrike" cap="none" normalizeH="0" baseline="0" dirty="0" smtClean="0">
                <a:ln>
                  <a:noFill/>
                </a:ln>
                <a:effectLst/>
                <a:latin typeface="Arial" pitchFamily="34" charset="0"/>
                <a:cs typeface="Arial" pitchFamily="34" charset="0"/>
              </a:rPr>
              <a:t> </a:t>
            </a:r>
          </a:p>
        </p:txBody>
      </p:sp>
      <p:pic>
        <p:nvPicPr>
          <p:cNvPr id="8" name="Picture 2" descr="C:\Users\dcostello\AppData\Local\Microsoft\Windows\Temporary Internet Files\Content.IE5\ITV1DJ78\MCj04344110000[1].wmf"/>
          <p:cNvPicPr>
            <a:picLocks noChangeAspect="1" noChangeArrowheads="1"/>
          </p:cNvPicPr>
          <p:nvPr/>
        </p:nvPicPr>
        <p:blipFill>
          <a:blip r:embed="rId2" cstate="print"/>
          <a:srcRect/>
          <a:stretch>
            <a:fillRect/>
          </a:stretch>
        </p:blipFill>
        <p:spPr bwMode="auto">
          <a:xfrm>
            <a:off x="6705600" y="685800"/>
            <a:ext cx="1625600" cy="1828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985"/>
                                        </p:tgtEl>
                                        <p:attrNameLst>
                                          <p:attrName>style.visibility</p:attrName>
                                        </p:attrNameLst>
                                      </p:cBhvr>
                                      <p:to>
                                        <p:strVal val="visible"/>
                                      </p:to>
                                    </p:set>
                                    <p:animEffect transition="in" filter="dissolve">
                                      <p:cBhvr>
                                        <p:cTn id="7" dur="500"/>
                                        <p:tgtEl>
                                          <p:spTgt spid="4198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198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 Program Structure</a:t>
            </a:r>
            <a:endParaRPr lang="en-IE" dirty="0"/>
          </a:p>
        </p:txBody>
      </p:sp>
      <p:sp>
        <p:nvSpPr>
          <p:cNvPr id="6" name="Footer Placeholder 5"/>
          <p:cNvSpPr>
            <a:spLocks noGrp="1"/>
          </p:cNvSpPr>
          <p:nvPr>
            <p:ph type="ftr" sz="quarter" idx="11"/>
          </p:nvPr>
        </p:nvSpPr>
        <p:spPr/>
        <p:txBody>
          <a:bodyPr/>
          <a:lstStyle/>
          <a:p>
            <a:r>
              <a:rPr lang="en-US" smtClean="0"/>
              <a:t>Introduction to C Programming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
        <p:nvSpPr>
          <p:cNvPr id="4" name="Rectangle 3"/>
          <p:cNvSpPr/>
          <p:nvPr/>
        </p:nvSpPr>
        <p:spPr>
          <a:xfrm>
            <a:off x="1143000" y="2057400"/>
            <a:ext cx="6705600" cy="4154984"/>
          </a:xfrm>
          <a:prstGeom prst="rect">
            <a:avLst/>
          </a:prstGeom>
        </p:spPr>
        <p:txBody>
          <a:bodyPr wrap="square">
            <a:spAutoFit/>
          </a:bodyPr>
          <a:lstStyle/>
          <a:p>
            <a:r>
              <a:rPr lang="en-IE" sz="2400" b="1" dirty="0" smtClean="0"/>
              <a:t>/* </a:t>
            </a:r>
            <a:r>
              <a:rPr lang="en-IE" sz="2400" b="1" dirty="0" err="1" smtClean="0"/>
              <a:t>Preprocessor</a:t>
            </a:r>
            <a:r>
              <a:rPr lang="en-IE" sz="2400" b="1" dirty="0" smtClean="0"/>
              <a:t> Commands */</a:t>
            </a:r>
          </a:p>
          <a:p>
            <a:r>
              <a:rPr lang="en-IE" sz="2400" b="1" dirty="0" smtClean="0"/>
              <a:t>/* Type definitions */</a:t>
            </a:r>
          </a:p>
          <a:p>
            <a:r>
              <a:rPr lang="en-IE" sz="2400" b="1" dirty="0" smtClean="0"/>
              <a:t>/* Function </a:t>
            </a:r>
            <a:r>
              <a:rPr lang="en-IE" sz="2400" b="1" dirty="0" err="1" smtClean="0"/>
              <a:t>prototyes</a:t>
            </a:r>
            <a:r>
              <a:rPr lang="en-IE" sz="2400" b="1" dirty="0" smtClean="0"/>
              <a:t> */</a:t>
            </a:r>
          </a:p>
          <a:p>
            <a:endParaRPr lang="en-IE" sz="2400" b="1" dirty="0" smtClean="0"/>
          </a:p>
          <a:p>
            <a:r>
              <a:rPr lang="en-IE" sz="2400" b="1" dirty="0" smtClean="0"/>
              <a:t>/*</a:t>
            </a:r>
          </a:p>
          <a:p>
            <a:r>
              <a:rPr lang="en-IE" sz="2400" b="1" dirty="0" smtClean="0"/>
              <a:t>  *	(declare function types and variables</a:t>
            </a:r>
          </a:p>
          <a:p>
            <a:r>
              <a:rPr lang="en-IE" sz="2400" b="1" dirty="0" smtClean="0"/>
              <a:t>  *	passed to function)</a:t>
            </a:r>
          </a:p>
          <a:p>
            <a:r>
              <a:rPr lang="en-IE" sz="2400" b="1" dirty="0" smtClean="0"/>
              <a:t>  */</a:t>
            </a:r>
          </a:p>
          <a:p>
            <a:endParaRPr lang="en-IE" sz="2400" b="1" dirty="0" smtClean="0"/>
          </a:p>
          <a:p>
            <a:r>
              <a:rPr lang="en-IE" sz="2400" b="1" dirty="0" smtClean="0"/>
              <a:t>/*Variables */</a:t>
            </a:r>
          </a:p>
          <a:p>
            <a:r>
              <a:rPr lang="en-IE" sz="2400" b="1" dirty="0" smtClean="0"/>
              <a:t>/*Functions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 Program</a:t>
            </a:r>
            <a:r>
              <a:rPr lang="en-IE" baseline="0" dirty="0" smtClean="0"/>
              <a:t> Structure</a:t>
            </a:r>
            <a:endParaRPr lang="en-IE" dirty="0"/>
          </a:p>
        </p:txBody>
      </p:sp>
      <p:sp>
        <p:nvSpPr>
          <p:cNvPr id="3" name="Content Placeholder 2"/>
          <p:cNvSpPr>
            <a:spLocks noGrp="1"/>
          </p:cNvSpPr>
          <p:nvPr>
            <p:ph idx="1"/>
          </p:nvPr>
        </p:nvSpPr>
        <p:spPr/>
        <p:txBody>
          <a:bodyPr/>
          <a:lstStyle/>
          <a:p>
            <a:r>
              <a:rPr lang="en-IE" dirty="0" smtClean="0"/>
              <a:t>Every program has one “</a:t>
            </a:r>
            <a:r>
              <a:rPr lang="en-IE" i="1" dirty="0" smtClean="0"/>
              <a:t>main</a:t>
            </a:r>
            <a:r>
              <a:rPr lang="en-IE" dirty="0" smtClean="0"/>
              <a:t>” function</a:t>
            </a:r>
          </a:p>
          <a:p>
            <a:r>
              <a:rPr kumimoji="0" lang="en-IE" sz="3000" b="0" i="0" kern="1200" dirty="0" smtClean="0">
                <a:solidFill>
                  <a:schemeClr val="tx1"/>
                </a:solidFill>
                <a:latin typeface="+mn-lt"/>
                <a:ea typeface="+mn-ea"/>
                <a:cs typeface="+mn-cs"/>
              </a:rPr>
              <a:t>A function has the form:</a:t>
            </a:r>
          </a:p>
          <a:p>
            <a:pPr lvl="1"/>
            <a:endParaRPr kumimoji="0" lang="en-IE" sz="2600" b="0" i="0" kern="1200" dirty="0" smtClean="0">
              <a:solidFill>
                <a:schemeClr val="tx1"/>
              </a:solidFill>
              <a:latin typeface="+mn-lt"/>
              <a:ea typeface="+mn-ea"/>
              <a:cs typeface="+mn-cs"/>
            </a:endParaRPr>
          </a:p>
          <a:p>
            <a:pPr lvl="1"/>
            <a:endParaRPr kumimoji="0" lang="en-IE" sz="2600" b="0" i="0" kern="1200" dirty="0" smtClean="0">
              <a:solidFill>
                <a:schemeClr val="tx1"/>
              </a:solidFill>
              <a:latin typeface="+mn-lt"/>
              <a:ea typeface="+mn-ea"/>
              <a:cs typeface="+mn-cs"/>
            </a:endParaRPr>
          </a:p>
          <a:p>
            <a:pPr lvl="1"/>
            <a:endParaRPr kumimoji="0" lang="en-IE" sz="2600" b="0" i="0" kern="1200" dirty="0" smtClean="0">
              <a:solidFill>
                <a:schemeClr val="tx1"/>
              </a:solidFill>
              <a:latin typeface="+mn-lt"/>
              <a:ea typeface="+mn-ea"/>
              <a:cs typeface="+mn-cs"/>
            </a:endParaRPr>
          </a:p>
          <a:p>
            <a:pPr lvl="1"/>
            <a:endParaRPr kumimoji="0" lang="en-IE" sz="2600" b="0" i="0" kern="1200" dirty="0" smtClean="0">
              <a:solidFill>
                <a:schemeClr val="tx1"/>
              </a:solidFill>
              <a:latin typeface="+mn-lt"/>
              <a:ea typeface="+mn-ea"/>
              <a:cs typeface="+mn-cs"/>
            </a:endParaRPr>
          </a:p>
          <a:p>
            <a:pPr lvl="1"/>
            <a:endParaRPr kumimoji="0" lang="en-IE" sz="2600" b="0" i="0" kern="1200" dirty="0" smtClean="0">
              <a:solidFill>
                <a:schemeClr val="tx1"/>
              </a:solidFill>
              <a:latin typeface="+mn-lt"/>
              <a:ea typeface="+mn-ea"/>
              <a:cs typeface="+mn-cs"/>
            </a:endParaRPr>
          </a:p>
          <a:p>
            <a:pPr lvl="1"/>
            <a:r>
              <a:rPr kumimoji="0" lang="en-IE" sz="2600" b="0" i="0" kern="1200" dirty="0" smtClean="0">
                <a:solidFill>
                  <a:schemeClr val="tx1"/>
                </a:solidFill>
                <a:latin typeface="+mn-lt"/>
                <a:ea typeface="+mn-ea"/>
                <a:cs typeface="+mn-cs"/>
              </a:rPr>
              <a:t>If the </a:t>
            </a:r>
            <a:r>
              <a:rPr kumimoji="0" lang="en-IE" sz="2600" b="0" i="1" kern="1200" dirty="0" smtClean="0">
                <a:solidFill>
                  <a:schemeClr val="tx1"/>
                </a:solidFill>
                <a:latin typeface="+mn-lt"/>
                <a:ea typeface="+mn-ea"/>
                <a:cs typeface="+mn-cs"/>
              </a:rPr>
              <a:t>type</a:t>
            </a:r>
            <a:r>
              <a:rPr kumimoji="0" lang="en-IE" sz="2600" b="0" i="0" kern="1200" dirty="0" smtClean="0">
                <a:solidFill>
                  <a:schemeClr val="tx1"/>
                </a:solidFill>
                <a:latin typeface="+mn-lt"/>
                <a:ea typeface="+mn-ea"/>
                <a:cs typeface="+mn-cs"/>
              </a:rPr>
              <a:t> definition is omitted C assumes that function returns an </a:t>
            </a:r>
            <a:r>
              <a:rPr kumimoji="0" lang="en-IE" sz="2600" b="1" i="0" kern="1200" dirty="0" smtClean="0">
                <a:solidFill>
                  <a:schemeClr val="tx1"/>
                </a:solidFill>
                <a:latin typeface="+mn-lt"/>
                <a:ea typeface="+mn-ea"/>
                <a:cs typeface="+mn-cs"/>
              </a:rPr>
              <a:t>integer</a:t>
            </a:r>
            <a:r>
              <a:rPr kumimoji="0" lang="en-IE" sz="2600" b="0" i="0" kern="1200" dirty="0" smtClean="0">
                <a:solidFill>
                  <a:schemeClr val="tx1"/>
                </a:solidFill>
                <a:latin typeface="+mn-lt"/>
                <a:ea typeface="+mn-ea"/>
                <a:cs typeface="+mn-cs"/>
              </a:rPr>
              <a:t> type.</a:t>
            </a:r>
          </a:p>
        </p:txBody>
      </p:sp>
      <p:sp>
        <p:nvSpPr>
          <p:cNvPr id="6" name="Footer Placeholder 5"/>
          <p:cNvSpPr>
            <a:spLocks noGrp="1"/>
          </p:cNvSpPr>
          <p:nvPr>
            <p:ph type="ftr" sz="quarter" idx="11"/>
          </p:nvPr>
        </p:nvSpPr>
        <p:spPr/>
        <p:txBody>
          <a:bodyPr/>
          <a:lstStyle/>
          <a:p>
            <a:r>
              <a:rPr lang="en-US" smtClean="0"/>
              <a:t>Introduction to C Programming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4" name="Rectangle 3"/>
          <p:cNvSpPr/>
          <p:nvPr/>
        </p:nvSpPr>
        <p:spPr>
          <a:xfrm>
            <a:off x="3276600" y="2720876"/>
            <a:ext cx="5105400" cy="2308324"/>
          </a:xfrm>
          <a:prstGeom prst="rect">
            <a:avLst/>
          </a:prstGeom>
        </p:spPr>
        <p:txBody>
          <a:bodyPr wrap="square">
            <a:spAutoFit/>
          </a:bodyPr>
          <a:lstStyle/>
          <a:p>
            <a:r>
              <a:rPr lang="en-IE" sz="2400" b="1" i="1" dirty="0" smtClean="0"/>
              <a:t>type</a:t>
            </a:r>
            <a:r>
              <a:rPr lang="en-IE" sz="2400" dirty="0" smtClean="0"/>
              <a:t> </a:t>
            </a:r>
            <a:r>
              <a:rPr lang="en-IE" sz="2400" dirty="0" err="1" smtClean="0"/>
              <a:t>function_name</a:t>
            </a:r>
            <a:r>
              <a:rPr lang="en-IE" sz="2400" dirty="0" smtClean="0"/>
              <a:t> (</a:t>
            </a:r>
            <a:r>
              <a:rPr lang="en-IE" sz="2400" b="1" i="1" dirty="0" smtClean="0"/>
              <a:t>parameters</a:t>
            </a:r>
            <a:r>
              <a:rPr lang="en-IE" sz="2400" dirty="0" smtClean="0"/>
              <a:t>) </a:t>
            </a:r>
          </a:p>
          <a:p>
            <a:r>
              <a:rPr lang="en-IE" sz="2400" dirty="0" smtClean="0"/>
              <a:t>{</a:t>
            </a:r>
          </a:p>
          <a:p>
            <a:r>
              <a:rPr lang="en-IE" sz="2400" dirty="0" smtClean="0"/>
              <a:t>	</a:t>
            </a:r>
            <a:r>
              <a:rPr lang="en-IE" sz="2400" b="1" i="1" dirty="0" smtClean="0"/>
              <a:t>local variables</a:t>
            </a:r>
            <a:r>
              <a:rPr lang="en-IE" sz="2400" dirty="0" smtClean="0"/>
              <a:t>   </a:t>
            </a:r>
          </a:p>
          <a:p>
            <a:endParaRPr lang="en-IE" sz="2400" b="1" i="1" dirty="0" smtClean="0"/>
          </a:p>
          <a:p>
            <a:r>
              <a:rPr lang="en-IE" sz="2400" b="1" i="1" dirty="0" smtClean="0"/>
              <a:t>	C Statements</a:t>
            </a:r>
            <a:r>
              <a:rPr lang="en-IE" sz="2400" dirty="0" smtClean="0"/>
              <a:t>   </a:t>
            </a:r>
          </a:p>
          <a:p>
            <a:r>
              <a:rPr lang="en-IE" sz="2400" dirty="0" smtClean="0"/>
              <a:t>}</a:t>
            </a:r>
            <a:endParaRPr lang="en-IE"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 Program Structure</a:t>
            </a:r>
            <a:endParaRPr lang="en-IE" dirty="0"/>
          </a:p>
        </p:txBody>
      </p:sp>
      <p:sp>
        <p:nvSpPr>
          <p:cNvPr id="6" name="Content Placeholder 5"/>
          <p:cNvSpPr>
            <a:spLocks noGrp="1"/>
          </p:cNvSpPr>
          <p:nvPr>
            <p:ph idx="1"/>
          </p:nvPr>
        </p:nvSpPr>
        <p:spPr/>
        <p:txBody>
          <a:bodyPr>
            <a:normAutofit fontScale="92500"/>
          </a:bodyPr>
          <a:lstStyle/>
          <a:p>
            <a:endParaRPr lang="en-IE" dirty="0" smtClean="0"/>
          </a:p>
          <a:p>
            <a:r>
              <a:rPr lang="en-IE" dirty="0" smtClean="0"/>
              <a:t>C Requires semicolon                                                         at end of line.</a:t>
            </a:r>
          </a:p>
          <a:p>
            <a:pPr lvl="0"/>
            <a:endParaRPr kumimoji="0" lang="en-IE" sz="3000" b="0" i="0" kern="1200" dirty="0" smtClean="0">
              <a:solidFill>
                <a:schemeClr val="tx1"/>
              </a:solidFill>
              <a:latin typeface="+mn-lt"/>
              <a:ea typeface="+mn-ea"/>
              <a:cs typeface="+mn-cs"/>
            </a:endParaRPr>
          </a:p>
          <a:p>
            <a:pPr lvl="0"/>
            <a:endParaRPr kumimoji="0" lang="en-IE" sz="3000" b="0" i="0" kern="1200" dirty="0" smtClean="0">
              <a:solidFill>
                <a:schemeClr val="tx1"/>
              </a:solidFill>
              <a:latin typeface="+mn-lt"/>
              <a:ea typeface="+mn-ea"/>
              <a:cs typeface="+mn-cs"/>
            </a:endParaRPr>
          </a:p>
          <a:p>
            <a:pPr lvl="0"/>
            <a:endParaRPr kumimoji="0" lang="en-IE" sz="3000" b="0" i="0" kern="1200" dirty="0" smtClean="0">
              <a:solidFill>
                <a:schemeClr val="tx1"/>
              </a:solidFill>
              <a:latin typeface="+mn-lt"/>
              <a:ea typeface="+mn-ea"/>
              <a:cs typeface="+mn-cs"/>
            </a:endParaRPr>
          </a:p>
          <a:p>
            <a:pPr lvl="0"/>
            <a:r>
              <a:rPr kumimoji="0" lang="en-IE" sz="3000" b="0" i="0" kern="1200" dirty="0" smtClean="0">
                <a:solidFill>
                  <a:schemeClr val="tx1"/>
                </a:solidFill>
                <a:latin typeface="+mn-lt"/>
                <a:ea typeface="+mn-ea"/>
                <a:cs typeface="+mn-cs"/>
              </a:rPr>
              <a:t>exit() is also a standard function that causes the program to terminate. </a:t>
            </a:r>
          </a:p>
          <a:p>
            <a:pPr lvl="1"/>
            <a:r>
              <a:rPr kumimoji="0" lang="en-IE" sz="2600" b="0" i="0" kern="1200" dirty="0" smtClean="0">
                <a:solidFill>
                  <a:schemeClr val="tx1"/>
                </a:solidFill>
                <a:latin typeface="+mn-lt"/>
                <a:ea typeface="+mn-ea"/>
                <a:cs typeface="+mn-cs"/>
              </a:rPr>
              <a:t>Strictly speaking it is not needed here as it is the last line of main() and the program will terminate anyway.</a:t>
            </a:r>
          </a:p>
        </p:txBody>
      </p:sp>
      <p:sp>
        <p:nvSpPr>
          <p:cNvPr id="8" name="Footer Placeholder 7"/>
          <p:cNvSpPr>
            <a:spLocks noGrp="1"/>
          </p:cNvSpPr>
          <p:nvPr>
            <p:ph type="ftr" sz="quarter" idx="11"/>
          </p:nvPr>
        </p:nvSpPr>
        <p:spPr/>
        <p:txBody>
          <a:bodyPr/>
          <a:lstStyle/>
          <a:p>
            <a:r>
              <a:rPr lang="en-US" smtClean="0"/>
              <a:t>Introduction to C Programming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19</a:t>
            </a:fld>
            <a:endParaRPr lang="en-US"/>
          </a:p>
        </p:txBody>
      </p:sp>
      <p:sp>
        <p:nvSpPr>
          <p:cNvPr id="55297" name="Rectangle 1"/>
          <p:cNvSpPr>
            <a:spLocks noChangeArrowheads="1"/>
          </p:cNvSpPr>
          <p:nvPr/>
        </p:nvSpPr>
        <p:spPr bwMode="auto">
          <a:xfrm>
            <a:off x="4419600" y="1752600"/>
            <a:ext cx="4081567" cy="267765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Unicode MS" pitchFamily="34" charset="-128"/>
                <a:cs typeface="Courier New" pitchFamily="49" charset="0"/>
              </a:rPr>
              <a:t>/* Sample program */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effectLst/>
              <a:latin typeface="Arial Unicode MS" pitchFamily="34" charset="-128"/>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Unicode MS" pitchFamily="34" charset="-128"/>
                <a:cs typeface="Courier New" pitchFamily="49" charset="0"/>
              </a:rPr>
              <a:t>main()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Unicode MS" pitchFamily="34" charset="-128"/>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Unicode MS" pitchFamily="34" charset="-128"/>
                <a:cs typeface="Courier New" pitchFamily="49" charset="0"/>
              </a:rPr>
              <a:t>	</a:t>
            </a:r>
            <a:r>
              <a:rPr kumimoji="0" lang="en-US" sz="2400" b="0" i="0" u="none" strike="noStrike" cap="none" normalizeH="0" baseline="0" dirty="0" err="1" smtClean="0">
                <a:ln>
                  <a:noFill/>
                </a:ln>
                <a:effectLst/>
                <a:latin typeface="Arial Unicode MS" pitchFamily="34" charset="-128"/>
                <a:cs typeface="Courier New" pitchFamily="49" charset="0"/>
              </a:rPr>
              <a:t>printf</a:t>
            </a:r>
            <a:r>
              <a:rPr kumimoji="0" lang="en-US" sz="2400" b="0" i="0" u="none" strike="noStrike" cap="none" normalizeH="0" baseline="0" dirty="0" smtClean="0">
                <a:ln>
                  <a:noFill/>
                </a:ln>
                <a:effectLst/>
                <a:latin typeface="Arial Unicode MS" pitchFamily="34" charset="-128"/>
                <a:cs typeface="Courier New" pitchFamily="49" charset="0"/>
              </a:rPr>
              <a:t>(“I Like C   \n‘” );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smtClean="0">
                <a:latin typeface="Arial Unicode MS" pitchFamily="34" charset="-128"/>
                <a:cs typeface="Courier New" pitchFamily="49" charset="0"/>
              </a:rPr>
              <a:t>	</a:t>
            </a:r>
            <a:r>
              <a:rPr kumimoji="0" lang="en-US" sz="2400" b="0" i="0" u="none" strike="noStrike" cap="none" normalizeH="0" baseline="0" dirty="0" smtClean="0">
                <a:ln>
                  <a:noFill/>
                </a:ln>
                <a:effectLst/>
                <a:latin typeface="Arial Unicode MS" pitchFamily="34" charset="-128"/>
                <a:cs typeface="Courier New" pitchFamily="49" charset="0"/>
              </a:rPr>
              <a:t>exit ( 0 );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Unicode MS" pitchFamily="34" charset="-128"/>
                <a:cs typeface="Courier New" pitchFamily="49" charset="0"/>
              </a:rPr>
              <a:t>}</a:t>
            </a:r>
            <a:r>
              <a:rPr kumimoji="0" lang="en-US" sz="2400" b="0" i="0" u="none" strike="noStrike" cap="none" normalizeH="0" baseline="0" dirty="0" smtClean="0">
                <a:ln>
                  <a:noFill/>
                </a:ln>
                <a:effectLst/>
                <a:latin typeface="Arial" pitchFamily="34" charset="0"/>
                <a:cs typeface="Arial" pitchFamily="34" charset="0"/>
              </a:rPr>
              <a:t> </a:t>
            </a:r>
            <a:endParaRPr kumimoji="0" lang="en-US" sz="2400" b="0" i="0" u="none" strike="noStrike" cap="none" normalizeH="0" baseline="0" dirty="0" smtClean="0">
              <a:ln>
                <a:noFill/>
              </a:ln>
              <a:effectLst/>
              <a:latin typeface="Arial Unicode MS" pitchFamily="34" charset="-128"/>
              <a:cs typeface="Courier New"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E" dirty="0" smtClean="0"/>
              <a:t>A</a:t>
            </a:r>
            <a:r>
              <a:rPr lang="en-IE" baseline="0" dirty="0" smtClean="0"/>
              <a:t> brief history of C</a:t>
            </a:r>
            <a:endParaRPr lang="en-IE" dirty="0"/>
          </a:p>
        </p:txBody>
      </p:sp>
      <p:sp>
        <p:nvSpPr>
          <p:cNvPr id="3" name="Content Placeholder 2"/>
          <p:cNvSpPr>
            <a:spLocks noGrp="1"/>
          </p:cNvSpPr>
          <p:nvPr>
            <p:ph idx="1"/>
          </p:nvPr>
        </p:nvSpPr>
        <p:spPr/>
        <p:txBody>
          <a:bodyPr>
            <a:normAutofit fontScale="85000" lnSpcReduction="10000"/>
          </a:bodyPr>
          <a:lstStyle/>
          <a:p>
            <a:pPr algn="l"/>
            <a:r>
              <a:rPr lang="en-IE" dirty="0" smtClean="0"/>
              <a:t>Created by Dennis Ritchie at the Bell Labs</a:t>
            </a:r>
          </a:p>
          <a:p>
            <a:pPr algn="l"/>
            <a:r>
              <a:rPr kumimoji="0" lang="en-IE" sz="3000" b="0" i="0" kern="1200" dirty="0" smtClean="0">
                <a:solidFill>
                  <a:schemeClr val="tx1"/>
                </a:solidFill>
                <a:latin typeface="+mn-lt"/>
                <a:ea typeface="+mn-ea"/>
                <a:cs typeface="+mn-cs"/>
              </a:rPr>
              <a:t>The first version of Unix was written in the                                   low-level PDP-7 assembler language. </a:t>
            </a:r>
          </a:p>
          <a:p>
            <a:pPr algn="l"/>
            <a:r>
              <a:rPr kumimoji="0" lang="en-IE" sz="3000" b="0" i="0" kern="1200" dirty="0" smtClean="0">
                <a:solidFill>
                  <a:schemeClr val="tx1"/>
                </a:solidFill>
                <a:latin typeface="+mn-lt"/>
                <a:ea typeface="+mn-ea"/>
                <a:cs typeface="+mn-cs"/>
              </a:rPr>
              <a:t>R.M. McClure created TMG for the PDP-7</a:t>
            </a:r>
          </a:p>
          <a:p>
            <a:pPr algn="l"/>
            <a:r>
              <a:rPr kumimoji="0" lang="en-IE" sz="3000" b="0" i="0" kern="1200" dirty="0" smtClean="0">
                <a:solidFill>
                  <a:schemeClr val="tx1"/>
                </a:solidFill>
                <a:latin typeface="+mn-lt"/>
                <a:ea typeface="+mn-ea"/>
                <a:cs typeface="+mn-cs"/>
              </a:rPr>
              <a:t>Ken Thompson used TMG to develop</a:t>
            </a:r>
            <a:r>
              <a:rPr kumimoji="0" lang="en-IE" sz="3000" b="0" i="0" kern="1200" baseline="0" dirty="0" smtClean="0">
                <a:solidFill>
                  <a:schemeClr val="tx1"/>
                </a:solidFill>
                <a:latin typeface="+mn-lt"/>
                <a:ea typeface="+mn-ea"/>
                <a:cs typeface="+mn-cs"/>
              </a:rPr>
              <a:t> a FORTRAN compiler, but </a:t>
            </a:r>
            <a:r>
              <a:rPr kumimoji="0" lang="en-IE" sz="3000" b="0" i="0" kern="1200" dirty="0" smtClean="0">
                <a:solidFill>
                  <a:schemeClr val="tx1"/>
                </a:solidFill>
                <a:latin typeface="+mn-lt"/>
                <a:ea typeface="+mn-ea"/>
                <a:cs typeface="+mn-cs"/>
              </a:rPr>
              <a:t>ended up developing a compiler for a new high-level language he called B</a:t>
            </a:r>
          </a:p>
          <a:p>
            <a:pPr lvl="1" algn="l"/>
            <a:r>
              <a:rPr kumimoji="0" lang="en-IE" sz="2600" b="0" i="0" kern="1200" dirty="0" smtClean="0">
                <a:solidFill>
                  <a:schemeClr val="tx1"/>
                </a:solidFill>
                <a:latin typeface="+mn-lt"/>
                <a:ea typeface="+mn-ea"/>
                <a:cs typeface="+mn-cs"/>
              </a:rPr>
              <a:t>based on the earlier BCPL language</a:t>
            </a:r>
          </a:p>
          <a:p>
            <a:pPr lvl="1" algn="l"/>
            <a:r>
              <a:rPr kumimoji="0" lang="en-IE" sz="2600" b="0" i="0" kern="1200" dirty="0" smtClean="0">
                <a:solidFill>
                  <a:schemeClr val="tx1"/>
                </a:solidFill>
                <a:latin typeface="+mn-lt"/>
                <a:ea typeface="+mn-ea"/>
                <a:cs typeface="+mn-cs"/>
              </a:rPr>
              <a:t>Replaced pages of assembly</a:t>
            </a:r>
            <a:r>
              <a:rPr kumimoji="0" lang="en-IE" sz="2600" b="0" i="0" kern="1200" baseline="0" dirty="0" smtClean="0">
                <a:solidFill>
                  <a:schemeClr val="tx1"/>
                </a:solidFill>
                <a:latin typeface="+mn-lt"/>
                <a:ea typeface="+mn-ea"/>
                <a:cs typeface="+mn-cs"/>
              </a:rPr>
              <a:t> code with just a few lines</a:t>
            </a:r>
          </a:p>
          <a:p>
            <a:pPr lvl="0" algn="l"/>
            <a:r>
              <a:rPr kumimoji="0" lang="en-IE" sz="3000" b="0" i="0" kern="1200" dirty="0" smtClean="0">
                <a:solidFill>
                  <a:schemeClr val="tx1"/>
                </a:solidFill>
                <a:latin typeface="+mn-lt"/>
                <a:ea typeface="+mn-ea"/>
                <a:cs typeface="+mn-cs"/>
              </a:rPr>
              <a:t>B was thereafter used for further development of the Unix system, which made the work much faster and more convenient.</a:t>
            </a:r>
          </a:p>
        </p:txBody>
      </p:sp>
      <p:sp>
        <p:nvSpPr>
          <p:cNvPr id="6" name="Footer Placeholder 5"/>
          <p:cNvSpPr>
            <a:spLocks noGrp="1"/>
          </p:cNvSpPr>
          <p:nvPr>
            <p:ph type="ftr" sz="quarter" idx="11"/>
          </p:nvPr>
        </p:nvSpPr>
        <p:spPr/>
        <p:txBody>
          <a:bodyPr/>
          <a:lstStyle/>
          <a:p>
            <a:r>
              <a:rPr lang="en-US" smtClean="0"/>
              <a:t>Introduction to C Programming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pic>
        <p:nvPicPr>
          <p:cNvPr id="2050" name="Picture 2" descr="Dennis Ritchie, Developer / Inventor of C Programing Language, Unix"/>
          <p:cNvPicPr>
            <a:picLocks noChangeAspect="1" noChangeArrowheads="1"/>
          </p:cNvPicPr>
          <p:nvPr/>
        </p:nvPicPr>
        <p:blipFill>
          <a:blip r:embed="rId2" cstate="print"/>
          <a:srcRect/>
          <a:stretch>
            <a:fillRect/>
          </a:stretch>
        </p:blipFill>
        <p:spPr bwMode="auto">
          <a:xfrm>
            <a:off x="6934200" y="457200"/>
            <a:ext cx="1524000" cy="211455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 Data Types</a:t>
            </a:r>
            <a:endParaRPr lang="en-IE" dirty="0"/>
          </a:p>
        </p:txBody>
      </p:sp>
      <p:sp>
        <p:nvSpPr>
          <p:cNvPr id="3" name="Content Placeholder 2"/>
          <p:cNvSpPr>
            <a:spLocks noGrp="1"/>
          </p:cNvSpPr>
          <p:nvPr>
            <p:ph idx="1"/>
          </p:nvPr>
        </p:nvSpPr>
        <p:spPr/>
        <p:txBody>
          <a:bodyPr/>
          <a:lstStyle/>
          <a:p>
            <a:endParaRPr lang="en-IE" dirty="0" smtClean="0"/>
          </a:p>
          <a:p>
            <a:endParaRPr lang="en-IE" dirty="0" smtClean="0"/>
          </a:p>
          <a:p>
            <a:endParaRPr lang="en-IE" dirty="0" smtClean="0"/>
          </a:p>
          <a:p>
            <a:endParaRPr lang="en-IE" dirty="0" smtClean="0"/>
          </a:p>
          <a:p>
            <a:endParaRPr lang="en-IE" dirty="0" smtClean="0"/>
          </a:p>
          <a:p>
            <a:endParaRPr lang="en-IE" dirty="0" smtClean="0"/>
          </a:p>
          <a:p>
            <a:r>
              <a:rPr lang="en-IE" dirty="0" smtClean="0"/>
              <a:t>No Boolean type (we’ll get around this later)</a:t>
            </a:r>
          </a:p>
        </p:txBody>
      </p:sp>
      <p:sp>
        <p:nvSpPr>
          <p:cNvPr id="4" name="Footer Placeholder 3"/>
          <p:cNvSpPr>
            <a:spLocks noGrp="1"/>
          </p:cNvSpPr>
          <p:nvPr>
            <p:ph type="ftr" sz="quarter" idx="11"/>
          </p:nvPr>
        </p:nvSpPr>
        <p:spPr/>
        <p:txBody>
          <a:bodyPr/>
          <a:lstStyle/>
          <a:p>
            <a:r>
              <a:rPr lang="en-US" smtClean="0"/>
              <a:t>Introduction to C Programming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pic>
        <p:nvPicPr>
          <p:cNvPr id="58370" name="Picture 2" descr="http://www.cs.cf.ac.uk/Dave/C/cvar.gif"/>
          <p:cNvPicPr>
            <a:picLocks noChangeAspect="1" noChangeArrowheads="1"/>
          </p:cNvPicPr>
          <p:nvPr/>
        </p:nvPicPr>
        <p:blipFill>
          <a:blip r:embed="rId2" cstate="print"/>
          <a:srcRect/>
          <a:stretch>
            <a:fillRect/>
          </a:stretch>
        </p:blipFill>
        <p:spPr bwMode="auto">
          <a:xfrm>
            <a:off x="685800" y="1905000"/>
            <a:ext cx="7601947" cy="2590800"/>
          </a:xfrm>
          <a:prstGeom prst="rect">
            <a:avLst/>
          </a:prstGeom>
          <a:noFill/>
        </p:spPr>
      </p:pic>
      <p:sp>
        <p:nvSpPr>
          <p:cNvPr id="58371" name="Rectangle 3"/>
          <p:cNvSpPr>
            <a:spLocks noChangeArrowheads="1"/>
          </p:cNvSpPr>
          <p:nvPr/>
        </p:nvSpPr>
        <p:spPr bwMode="auto">
          <a:xfrm>
            <a:off x="2057400" y="5334000"/>
            <a:ext cx="4871847"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err="1" smtClean="0">
                <a:ln>
                  <a:noFill/>
                </a:ln>
                <a:effectLst/>
                <a:latin typeface="Arial Unicode MS" pitchFamily="34" charset="-128"/>
                <a:cs typeface="Times New Roman" pitchFamily="18" charset="0"/>
              </a:rPr>
              <a:t>var_type</a:t>
            </a:r>
            <a:r>
              <a:rPr kumimoji="0" lang="en-US" sz="2400" b="1" i="0" u="none" strike="noStrike" cap="none" normalizeH="0" baseline="0" dirty="0" smtClean="0">
                <a:ln>
                  <a:noFill/>
                </a:ln>
                <a:effectLst/>
                <a:latin typeface="Times New Roman" pitchFamily="18" charset="0"/>
                <a:cs typeface="Times New Roman" pitchFamily="18" charset="0"/>
              </a:rPr>
              <a:t> </a:t>
            </a:r>
            <a:r>
              <a:rPr kumimoji="0" lang="en-US" sz="2400" b="1" i="1" u="none" strike="noStrike" cap="none" normalizeH="0" baseline="0" dirty="0" smtClean="0">
                <a:ln>
                  <a:noFill/>
                </a:ln>
                <a:effectLst/>
                <a:latin typeface="Times New Roman" pitchFamily="18" charset="0"/>
                <a:cs typeface="Times New Roman" pitchFamily="18" charset="0"/>
              </a:rPr>
              <a:t>var1</a:t>
            </a:r>
            <a:r>
              <a:rPr kumimoji="0" lang="en-US" sz="2400" b="1" i="1" u="none" strike="noStrike" cap="none" normalizeH="0" dirty="0" smtClean="0">
                <a:ln>
                  <a:noFill/>
                </a:ln>
                <a:effectLst/>
                <a:latin typeface="Times New Roman" pitchFamily="18" charset="0"/>
                <a:cs typeface="Times New Roman" pitchFamily="18" charset="0"/>
              </a:rPr>
              <a:t> {, var2, var3… </a:t>
            </a:r>
            <a:r>
              <a:rPr kumimoji="0" lang="en-US" sz="2400" b="1" i="1" u="none" strike="noStrike" cap="none" normalizeH="0" dirty="0" err="1" smtClean="0">
                <a:ln>
                  <a:noFill/>
                </a:ln>
                <a:effectLst/>
                <a:latin typeface="Times New Roman" pitchFamily="18" charset="0"/>
                <a:cs typeface="Times New Roman" pitchFamily="18" charset="0"/>
              </a:rPr>
              <a:t>varn</a:t>
            </a:r>
            <a:r>
              <a:rPr kumimoji="0" lang="en-US" sz="2400" b="1" i="1" u="none" strike="noStrike" cap="none" normalizeH="0" dirty="0" smtClean="0">
                <a:ln>
                  <a:noFill/>
                </a:ln>
                <a:effectLst/>
                <a:latin typeface="Times New Roman" pitchFamily="18" charset="0"/>
                <a:cs typeface="Times New Roman" pitchFamily="18" charset="0"/>
              </a:rPr>
              <a:t>}</a:t>
            </a:r>
            <a:r>
              <a:rPr kumimoji="0" lang="en-US" sz="2400" b="1" i="0" u="none" strike="noStrike" cap="none" normalizeH="0" baseline="0" dirty="0" smtClean="0">
                <a:ln>
                  <a:noFill/>
                </a:ln>
                <a:effectLst/>
                <a:latin typeface="Times New Roman" pitchFamily="18" charset="0"/>
                <a:cs typeface="Times New Roman" pitchFamily="18" charset="0"/>
              </a:rPr>
              <a:t>;</a:t>
            </a:r>
            <a:r>
              <a:rPr kumimoji="0" lang="en-US" sz="2400" b="1" i="0" u="none" strike="noStrike" cap="none" normalizeH="0" baseline="0" dirty="0" smtClean="0">
                <a:ln>
                  <a:noFill/>
                </a:ln>
                <a:effectLst/>
                <a:latin typeface="Arial" pitchFamily="34" charset="0"/>
                <a:cs typeface="Arial" pitchFamily="34" charset="0"/>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dirty="0"/>
              <a:t>C Programming</a:t>
            </a:r>
          </a:p>
        </p:txBody>
      </p:sp>
      <p:sp>
        <p:nvSpPr>
          <p:cNvPr id="22531" name="Rectangle 3"/>
          <p:cNvSpPr>
            <a:spLocks noGrp="1" noChangeArrowheads="1"/>
          </p:cNvSpPr>
          <p:nvPr>
            <p:ph idx="1"/>
          </p:nvPr>
        </p:nvSpPr>
        <p:spPr/>
        <p:txBody>
          <a:bodyPr/>
          <a:lstStyle/>
          <a:p>
            <a:r>
              <a:rPr lang="en-GB" dirty="0"/>
              <a:t>Format of a function</a:t>
            </a:r>
          </a:p>
          <a:p>
            <a:endParaRPr lang="en-GB" dirty="0"/>
          </a:p>
          <a:p>
            <a:endParaRPr lang="en-GB" dirty="0"/>
          </a:p>
          <a:p>
            <a:endParaRPr lang="en-GB" dirty="0"/>
          </a:p>
          <a:p>
            <a:r>
              <a:rPr lang="en-GB" sz="2800" dirty="0"/>
              <a:t>May be preceded by a pre-processor directives which begin with </a:t>
            </a:r>
            <a:r>
              <a:rPr lang="en-GB" sz="2800" b="1" dirty="0"/>
              <a:t>#</a:t>
            </a:r>
          </a:p>
          <a:p>
            <a:pPr lvl="1"/>
            <a:r>
              <a:rPr lang="en-GB" dirty="0"/>
              <a:t>include files, MACRO implementation (more later)</a:t>
            </a:r>
          </a:p>
        </p:txBody>
      </p:sp>
      <p:sp>
        <p:nvSpPr>
          <p:cNvPr id="5" name="Date Placeholder 3"/>
          <p:cNvSpPr>
            <a:spLocks noGrp="1"/>
          </p:cNvSpPr>
          <p:nvPr>
            <p:ph type="dt" sz="half" idx="10"/>
          </p:nvPr>
        </p:nvSpPr>
        <p:spPr/>
        <p:txBody>
          <a:bodyPr/>
          <a:lstStyle/>
          <a:p>
            <a:fld id="{128B06F9-0B2F-4F07-A62A-7926BE44D9F2}" type="datetime6">
              <a:rPr lang="en-US"/>
              <a:pPr/>
              <a:t>September 13</a:t>
            </a:fld>
            <a:endParaRPr lang="en-US"/>
          </a:p>
        </p:txBody>
      </p:sp>
      <p:sp>
        <p:nvSpPr>
          <p:cNvPr id="6" name="Footer Placeholder 4"/>
          <p:cNvSpPr>
            <a:spLocks noGrp="1"/>
          </p:cNvSpPr>
          <p:nvPr>
            <p:ph type="ftr" sz="quarter" idx="11"/>
          </p:nvPr>
        </p:nvSpPr>
        <p:spPr/>
        <p:txBody>
          <a:bodyPr/>
          <a:lstStyle/>
          <a:p>
            <a:r>
              <a:rPr lang="en-US"/>
              <a:t>C Programming</a:t>
            </a:r>
          </a:p>
        </p:txBody>
      </p:sp>
      <p:sp>
        <p:nvSpPr>
          <p:cNvPr id="7" name="Slide Number Placeholder 5"/>
          <p:cNvSpPr>
            <a:spLocks noGrp="1"/>
          </p:cNvSpPr>
          <p:nvPr>
            <p:ph type="sldNum" sz="quarter" idx="12"/>
          </p:nvPr>
        </p:nvSpPr>
        <p:spPr/>
        <p:txBody>
          <a:bodyPr/>
          <a:lstStyle/>
          <a:p>
            <a:fld id="{11AB7B31-8622-4E2C-9D3B-C7FC1131D99B}" type="slidenum">
              <a:rPr lang="en-US"/>
              <a:pPr/>
              <a:t>21</a:t>
            </a:fld>
            <a:endParaRPr lang="en-US"/>
          </a:p>
        </p:txBody>
      </p:sp>
      <p:sp>
        <p:nvSpPr>
          <p:cNvPr id="22532" name="Rectangle 4"/>
          <p:cNvSpPr>
            <a:spLocks noChangeArrowheads="1"/>
          </p:cNvSpPr>
          <p:nvPr/>
        </p:nvSpPr>
        <p:spPr bwMode="auto">
          <a:xfrm>
            <a:off x="2895600" y="2286000"/>
            <a:ext cx="4510466" cy="1631216"/>
          </a:xfrm>
          <a:prstGeom prst="rect">
            <a:avLst/>
          </a:prstGeom>
          <a:noFill/>
          <a:ln w="9525">
            <a:noFill/>
            <a:miter lim="800000"/>
            <a:headEnd/>
            <a:tailEnd/>
          </a:ln>
          <a:effectLst/>
        </p:spPr>
        <p:txBody>
          <a:bodyPr wrap="none">
            <a:spAutoFit/>
          </a:bodyPr>
          <a:lstStyle/>
          <a:p>
            <a:r>
              <a:rPr lang="en-GB" sz="2000" b="1" i="1" dirty="0" smtClean="0"/>
              <a:t>type </a:t>
            </a:r>
            <a:r>
              <a:rPr lang="en-GB" sz="2000" b="1" dirty="0" err="1"/>
              <a:t>function_name</a:t>
            </a:r>
            <a:r>
              <a:rPr lang="en-GB" sz="2000" b="1" dirty="0"/>
              <a:t>(parameter list)</a:t>
            </a:r>
          </a:p>
          <a:p>
            <a:r>
              <a:rPr lang="en-GB" sz="2000" b="1" dirty="0"/>
              <a:t>	{</a:t>
            </a:r>
          </a:p>
          <a:p>
            <a:r>
              <a:rPr lang="en-GB" sz="2000" b="1" dirty="0"/>
              <a:t>	    declarations</a:t>
            </a:r>
          </a:p>
          <a:p>
            <a:r>
              <a:rPr lang="en-GB" sz="2000" b="1" dirty="0"/>
              <a:t>	    statements</a:t>
            </a:r>
          </a:p>
          <a:p>
            <a:r>
              <a:rPr lang="en-GB" sz="2000" b="1" dirty="0"/>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GB" dirty="0"/>
              <a:t>C Programming</a:t>
            </a:r>
          </a:p>
        </p:txBody>
      </p:sp>
      <p:sp>
        <p:nvSpPr>
          <p:cNvPr id="23555" name="Rectangle 3"/>
          <p:cNvSpPr>
            <a:spLocks noGrp="1" noChangeArrowheads="1"/>
          </p:cNvSpPr>
          <p:nvPr>
            <p:ph idx="1"/>
          </p:nvPr>
        </p:nvSpPr>
        <p:spPr/>
        <p:txBody>
          <a:bodyPr/>
          <a:lstStyle/>
          <a:p>
            <a:r>
              <a:rPr lang="en-GB" dirty="0"/>
              <a:t>C is </a:t>
            </a:r>
            <a:r>
              <a:rPr lang="en-GB" b="1" dirty="0"/>
              <a:t>case</a:t>
            </a:r>
            <a:r>
              <a:rPr lang="en-GB" dirty="0"/>
              <a:t> </a:t>
            </a:r>
            <a:r>
              <a:rPr lang="en-GB" b="1" dirty="0"/>
              <a:t>sensitive</a:t>
            </a:r>
            <a:r>
              <a:rPr lang="en-GB" dirty="0"/>
              <a:t> and generally programmers use </a:t>
            </a:r>
            <a:r>
              <a:rPr lang="en-GB" b="1" dirty="0"/>
              <a:t>lower</a:t>
            </a:r>
            <a:r>
              <a:rPr lang="en-GB" dirty="0"/>
              <a:t> </a:t>
            </a:r>
            <a:r>
              <a:rPr lang="en-GB" b="1" dirty="0"/>
              <a:t>case</a:t>
            </a:r>
            <a:r>
              <a:rPr lang="en-GB" dirty="0"/>
              <a:t>.</a:t>
            </a:r>
          </a:p>
          <a:p>
            <a:r>
              <a:rPr lang="en-GB" dirty="0"/>
              <a:t>/* …… */  encloses comments (which can be as long as you wish).</a:t>
            </a:r>
          </a:p>
          <a:p>
            <a:endParaRPr lang="en-GB" dirty="0"/>
          </a:p>
          <a:p>
            <a:r>
              <a:rPr lang="en-GB" dirty="0"/>
              <a:t>Sample Program</a:t>
            </a:r>
          </a:p>
        </p:txBody>
      </p:sp>
      <p:sp>
        <p:nvSpPr>
          <p:cNvPr id="4" name="Date Placeholder 3"/>
          <p:cNvSpPr>
            <a:spLocks noGrp="1"/>
          </p:cNvSpPr>
          <p:nvPr>
            <p:ph type="dt" sz="half" idx="10"/>
          </p:nvPr>
        </p:nvSpPr>
        <p:spPr/>
        <p:txBody>
          <a:bodyPr/>
          <a:lstStyle/>
          <a:p>
            <a:fld id="{869C37D9-364C-4C69-A12A-F58055C0CA08}" type="datetime6">
              <a:rPr lang="en-US"/>
              <a:pPr/>
              <a:t>September 13</a:t>
            </a:fld>
            <a:endParaRPr lang="en-US"/>
          </a:p>
        </p:txBody>
      </p:sp>
      <p:sp>
        <p:nvSpPr>
          <p:cNvPr id="5" name="Footer Placeholder 4"/>
          <p:cNvSpPr>
            <a:spLocks noGrp="1"/>
          </p:cNvSpPr>
          <p:nvPr>
            <p:ph type="ftr" sz="quarter" idx="11"/>
          </p:nvPr>
        </p:nvSpPr>
        <p:spPr/>
        <p:txBody>
          <a:bodyPr/>
          <a:lstStyle/>
          <a:p>
            <a:r>
              <a:rPr lang="en-US"/>
              <a:t>C Programming</a:t>
            </a:r>
          </a:p>
        </p:txBody>
      </p:sp>
      <p:sp>
        <p:nvSpPr>
          <p:cNvPr id="6" name="Slide Number Placeholder 5"/>
          <p:cNvSpPr>
            <a:spLocks noGrp="1"/>
          </p:cNvSpPr>
          <p:nvPr>
            <p:ph type="sldNum" sz="quarter" idx="12"/>
          </p:nvPr>
        </p:nvSpPr>
        <p:spPr/>
        <p:txBody>
          <a:bodyPr/>
          <a:lstStyle/>
          <a:p>
            <a:fld id="{5275C7E8-C7DC-4F4F-85F2-B919EAB9420E}" type="slidenum">
              <a:rPr lang="en-US"/>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dirty="0"/>
              <a:t>C Sample Program</a:t>
            </a:r>
          </a:p>
        </p:txBody>
      </p:sp>
      <p:sp>
        <p:nvSpPr>
          <p:cNvPr id="4" name="Date Placeholder 3"/>
          <p:cNvSpPr>
            <a:spLocks noGrp="1"/>
          </p:cNvSpPr>
          <p:nvPr>
            <p:ph type="dt" sz="half" idx="10"/>
          </p:nvPr>
        </p:nvSpPr>
        <p:spPr/>
        <p:txBody>
          <a:bodyPr/>
          <a:lstStyle/>
          <a:p>
            <a:fld id="{33258452-6089-41F8-B105-EA725CC47864}" type="datetime6">
              <a:rPr lang="en-US"/>
              <a:pPr/>
              <a:t>September 13</a:t>
            </a:fld>
            <a:endParaRPr lang="en-US"/>
          </a:p>
        </p:txBody>
      </p:sp>
      <p:sp>
        <p:nvSpPr>
          <p:cNvPr id="5" name="Footer Placeholder 4"/>
          <p:cNvSpPr>
            <a:spLocks noGrp="1"/>
          </p:cNvSpPr>
          <p:nvPr>
            <p:ph type="ftr" sz="quarter" idx="11"/>
          </p:nvPr>
        </p:nvSpPr>
        <p:spPr/>
        <p:txBody>
          <a:bodyPr/>
          <a:lstStyle/>
          <a:p>
            <a:r>
              <a:rPr lang="en-US"/>
              <a:t>C Programming</a:t>
            </a:r>
          </a:p>
        </p:txBody>
      </p:sp>
      <p:sp>
        <p:nvSpPr>
          <p:cNvPr id="6" name="Slide Number Placeholder 5"/>
          <p:cNvSpPr>
            <a:spLocks noGrp="1"/>
          </p:cNvSpPr>
          <p:nvPr>
            <p:ph type="sldNum" sz="quarter" idx="12"/>
          </p:nvPr>
        </p:nvSpPr>
        <p:spPr/>
        <p:txBody>
          <a:bodyPr/>
          <a:lstStyle/>
          <a:p>
            <a:fld id="{90CA653C-3005-453F-8D4F-732EE32BE233}" type="slidenum">
              <a:rPr lang="en-US"/>
              <a:pPr/>
              <a:t>23</a:t>
            </a:fld>
            <a:endParaRPr lang="en-US"/>
          </a:p>
        </p:txBody>
      </p:sp>
      <p:sp>
        <p:nvSpPr>
          <p:cNvPr id="25604" name="Text Box 4"/>
          <p:cNvSpPr txBox="1">
            <a:spLocks noChangeArrowheads="1"/>
          </p:cNvSpPr>
          <p:nvPr/>
        </p:nvSpPr>
        <p:spPr bwMode="auto">
          <a:xfrm>
            <a:off x="71722" y="1691819"/>
            <a:ext cx="8919878" cy="4708981"/>
          </a:xfrm>
          <a:prstGeom prst="rect">
            <a:avLst/>
          </a:prstGeom>
          <a:noFill/>
          <a:ln w="9525">
            <a:noFill/>
            <a:miter lim="800000"/>
            <a:headEnd/>
            <a:tailEnd/>
          </a:ln>
          <a:effectLst/>
        </p:spPr>
        <p:txBody>
          <a:bodyPr wrap="none">
            <a:spAutoFit/>
          </a:bodyPr>
          <a:lstStyle/>
          <a:p>
            <a:r>
              <a:rPr lang="en-GB" sz="2000" dirty="0"/>
              <a:t>/* program1.c */</a:t>
            </a:r>
          </a:p>
          <a:p>
            <a:r>
              <a:rPr lang="en-GB" sz="2000" dirty="0" smtClean="0"/>
              <a:t>#</a:t>
            </a:r>
            <a:r>
              <a:rPr lang="en-GB" sz="2000" dirty="0"/>
              <a:t>include &lt;</a:t>
            </a:r>
            <a:r>
              <a:rPr lang="en-GB" sz="2000" dirty="0" err="1"/>
              <a:t>stdio.h</a:t>
            </a:r>
            <a:r>
              <a:rPr lang="en-GB" sz="2000" dirty="0"/>
              <a:t>&gt;</a:t>
            </a:r>
          </a:p>
          <a:p>
            <a:endParaRPr lang="en-GB" sz="2000" dirty="0"/>
          </a:p>
          <a:p>
            <a:r>
              <a:rPr lang="en-GB" sz="2000" dirty="0"/>
              <a:t>void main(void)		/* function type and name */</a:t>
            </a:r>
          </a:p>
          <a:p>
            <a:r>
              <a:rPr lang="en-GB" sz="2000" dirty="0"/>
              <a:t>{ /* beginning of program */</a:t>
            </a:r>
          </a:p>
          <a:p>
            <a:r>
              <a:rPr lang="en-GB" sz="2000" dirty="0"/>
              <a:t>	</a:t>
            </a:r>
            <a:r>
              <a:rPr lang="en-GB" sz="2000" dirty="0" err="1"/>
              <a:t>int</a:t>
            </a:r>
            <a:r>
              <a:rPr lang="en-GB" sz="2000" dirty="0"/>
              <a:t> </a:t>
            </a:r>
            <a:r>
              <a:rPr lang="en-GB" sz="2000" dirty="0" err="1"/>
              <a:t>iNum</a:t>
            </a:r>
            <a:r>
              <a:rPr lang="en-GB" sz="2000" dirty="0"/>
              <a:t>;		/* declare a variable as an integer */</a:t>
            </a:r>
          </a:p>
          <a:p>
            <a:r>
              <a:rPr lang="en-GB" sz="2000" dirty="0"/>
              <a:t>	</a:t>
            </a:r>
            <a:r>
              <a:rPr lang="en-GB" sz="2000" dirty="0" err="1"/>
              <a:t>iNum</a:t>
            </a:r>
            <a:r>
              <a:rPr lang="en-GB" sz="2000" dirty="0"/>
              <a:t> = 1;		/* assign a value for use later */</a:t>
            </a:r>
          </a:p>
          <a:p>
            <a:endParaRPr lang="en-GB" sz="2000" dirty="0"/>
          </a:p>
          <a:p>
            <a:r>
              <a:rPr lang="en-GB" sz="2000" dirty="0"/>
              <a:t>	/*</a:t>
            </a:r>
          </a:p>
          <a:p>
            <a:r>
              <a:rPr lang="en-GB" sz="2000" dirty="0"/>
              <a:t>	 * use the </a:t>
            </a:r>
            <a:r>
              <a:rPr lang="en-GB" sz="2000" dirty="0" err="1"/>
              <a:t>printf</a:t>
            </a:r>
            <a:r>
              <a:rPr lang="en-GB" sz="2000" dirty="0"/>
              <a:t> function.</a:t>
            </a:r>
          </a:p>
          <a:p>
            <a:r>
              <a:rPr lang="en-GB" sz="2000" dirty="0"/>
              <a:t>	 */</a:t>
            </a:r>
          </a:p>
          <a:p>
            <a:r>
              <a:rPr lang="en-GB" sz="2000" dirty="0"/>
              <a:t>	</a:t>
            </a:r>
            <a:r>
              <a:rPr lang="en-GB" sz="2000" dirty="0" err="1"/>
              <a:t>printf</a:t>
            </a:r>
            <a:r>
              <a:rPr lang="en-GB" sz="2000" dirty="0"/>
              <a:t>("This is our ");</a:t>
            </a:r>
          </a:p>
          <a:p>
            <a:r>
              <a:rPr lang="en-GB" sz="2000" dirty="0"/>
              <a:t>	</a:t>
            </a:r>
            <a:r>
              <a:rPr lang="en-GB" sz="2000" dirty="0" err="1"/>
              <a:t>printf</a:t>
            </a:r>
            <a:r>
              <a:rPr lang="en-GB" sz="2000" dirty="0"/>
              <a:t>("first C Program today.\n");</a:t>
            </a:r>
          </a:p>
          <a:p>
            <a:r>
              <a:rPr lang="en-GB" sz="2000" dirty="0"/>
              <a:t>	</a:t>
            </a:r>
            <a:r>
              <a:rPr lang="en-GB" sz="2000" dirty="0" err="1"/>
              <a:t>printf</a:t>
            </a:r>
            <a:r>
              <a:rPr lang="en-GB" sz="2000" dirty="0"/>
              <a:t>("We will write more than %d program on this course.\n", </a:t>
            </a:r>
            <a:r>
              <a:rPr lang="en-GB" sz="2000" dirty="0" err="1"/>
              <a:t>iNum</a:t>
            </a:r>
            <a:r>
              <a:rPr lang="en-GB" sz="2000" dirty="0"/>
              <a:t>);</a:t>
            </a:r>
          </a:p>
          <a:p>
            <a:r>
              <a:rPr lang="en-GB" sz="2000" dirty="0"/>
              <a:t>}  /* end of program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dirty="0"/>
              <a:t>C Sample Program</a:t>
            </a:r>
          </a:p>
        </p:txBody>
      </p:sp>
      <p:sp>
        <p:nvSpPr>
          <p:cNvPr id="26627" name="Rectangle 3"/>
          <p:cNvSpPr>
            <a:spLocks noGrp="1" noChangeArrowheads="1"/>
          </p:cNvSpPr>
          <p:nvPr>
            <p:ph idx="1"/>
          </p:nvPr>
        </p:nvSpPr>
        <p:spPr/>
        <p:txBody>
          <a:bodyPr/>
          <a:lstStyle/>
          <a:p>
            <a:r>
              <a:rPr lang="en-GB" b="1" dirty="0"/>
              <a:t>#include &lt;</a:t>
            </a:r>
            <a:r>
              <a:rPr lang="en-GB" b="1" dirty="0" err="1"/>
              <a:t>stdio.h</a:t>
            </a:r>
            <a:r>
              <a:rPr lang="en-GB" b="1" dirty="0"/>
              <a:t>&gt;</a:t>
            </a:r>
            <a:endParaRPr lang="en-GB" dirty="0"/>
          </a:p>
          <a:p>
            <a:pPr lvl="1"/>
            <a:r>
              <a:rPr lang="en-GB" dirty="0" err="1"/>
              <a:t>preprocessor</a:t>
            </a:r>
            <a:r>
              <a:rPr lang="en-GB" dirty="0"/>
              <a:t> directive (later).</a:t>
            </a:r>
          </a:p>
          <a:p>
            <a:pPr lvl="1"/>
            <a:r>
              <a:rPr lang="en-GB" dirty="0"/>
              <a:t>this is a </a:t>
            </a:r>
            <a:r>
              <a:rPr lang="en-GB" b="1" dirty="0"/>
              <a:t>library</a:t>
            </a:r>
            <a:r>
              <a:rPr lang="en-GB" dirty="0"/>
              <a:t> </a:t>
            </a:r>
            <a:r>
              <a:rPr lang="en-GB" b="1" dirty="0"/>
              <a:t>file</a:t>
            </a:r>
            <a:r>
              <a:rPr lang="en-GB" dirty="0"/>
              <a:t> containing the standard input output functions</a:t>
            </a:r>
          </a:p>
          <a:p>
            <a:pPr lvl="1"/>
            <a:r>
              <a:rPr lang="en-GB" dirty="0"/>
              <a:t>text file found in a </a:t>
            </a:r>
            <a:r>
              <a:rPr lang="en-GB" b="1" dirty="0"/>
              <a:t>library</a:t>
            </a:r>
            <a:r>
              <a:rPr lang="en-GB" dirty="0"/>
              <a:t> or </a:t>
            </a:r>
            <a:r>
              <a:rPr lang="en-GB" b="1" dirty="0"/>
              <a:t>directory</a:t>
            </a:r>
            <a:r>
              <a:rPr lang="en-GB" dirty="0"/>
              <a:t> (depends on implementation)</a:t>
            </a:r>
          </a:p>
          <a:p>
            <a:pPr lvl="1"/>
            <a:r>
              <a:rPr lang="en-GB" dirty="0"/>
              <a:t>it is called a </a:t>
            </a:r>
            <a:r>
              <a:rPr lang="en-GB" b="1" dirty="0"/>
              <a:t>header</a:t>
            </a:r>
            <a:r>
              <a:rPr lang="en-GB" dirty="0"/>
              <a:t> file and is recognised as such by the </a:t>
            </a:r>
            <a:r>
              <a:rPr lang="en-GB" b="1" dirty="0"/>
              <a:t>.h</a:t>
            </a:r>
            <a:r>
              <a:rPr lang="en-GB" dirty="0"/>
              <a:t> extension</a:t>
            </a:r>
          </a:p>
        </p:txBody>
      </p:sp>
      <p:sp>
        <p:nvSpPr>
          <p:cNvPr id="4" name="Date Placeholder 3"/>
          <p:cNvSpPr>
            <a:spLocks noGrp="1"/>
          </p:cNvSpPr>
          <p:nvPr>
            <p:ph type="dt" sz="half" idx="10"/>
          </p:nvPr>
        </p:nvSpPr>
        <p:spPr/>
        <p:txBody>
          <a:bodyPr/>
          <a:lstStyle/>
          <a:p>
            <a:fld id="{8BAA403A-078F-4FD6-8C7E-EB4C03287458}" type="datetime6">
              <a:rPr lang="en-US"/>
              <a:pPr/>
              <a:t>September 13</a:t>
            </a:fld>
            <a:endParaRPr lang="en-US"/>
          </a:p>
        </p:txBody>
      </p:sp>
      <p:sp>
        <p:nvSpPr>
          <p:cNvPr id="5" name="Footer Placeholder 4"/>
          <p:cNvSpPr>
            <a:spLocks noGrp="1"/>
          </p:cNvSpPr>
          <p:nvPr>
            <p:ph type="ftr" sz="quarter" idx="11"/>
          </p:nvPr>
        </p:nvSpPr>
        <p:spPr/>
        <p:txBody>
          <a:bodyPr/>
          <a:lstStyle/>
          <a:p>
            <a:r>
              <a:rPr lang="en-US"/>
              <a:t>C Programming</a:t>
            </a:r>
          </a:p>
        </p:txBody>
      </p:sp>
      <p:sp>
        <p:nvSpPr>
          <p:cNvPr id="6" name="Slide Number Placeholder 5"/>
          <p:cNvSpPr>
            <a:spLocks noGrp="1"/>
          </p:cNvSpPr>
          <p:nvPr>
            <p:ph type="sldNum" sz="quarter" idx="12"/>
          </p:nvPr>
        </p:nvSpPr>
        <p:spPr/>
        <p:txBody>
          <a:bodyPr/>
          <a:lstStyle/>
          <a:p>
            <a:fld id="{9E77945F-BB41-4928-BB90-ED17AC72C7AF}" type="slidenum">
              <a:rPr lang="en-US"/>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dirty="0"/>
              <a:t>C Sample Program</a:t>
            </a:r>
          </a:p>
        </p:txBody>
      </p:sp>
      <p:sp>
        <p:nvSpPr>
          <p:cNvPr id="28675" name="Rectangle 3"/>
          <p:cNvSpPr>
            <a:spLocks noGrp="1" noChangeArrowheads="1"/>
          </p:cNvSpPr>
          <p:nvPr>
            <p:ph idx="1"/>
          </p:nvPr>
        </p:nvSpPr>
        <p:spPr/>
        <p:txBody>
          <a:bodyPr>
            <a:normAutofit/>
          </a:bodyPr>
          <a:lstStyle/>
          <a:p>
            <a:r>
              <a:rPr lang="en-GB" dirty="0"/>
              <a:t>The file is included in your code at the point where the #include occurs.</a:t>
            </a:r>
          </a:p>
          <a:p>
            <a:r>
              <a:rPr lang="en-GB" dirty="0" err="1"/>
              <a:t>Stdio.h</a:t>
            </a:r>
            <a:r>
              <a:rPr lang="en-GB" dirty="0"/>
              <a:t> has functions to implement I/O routines</a:t>
            </a:r>
          </a:p>
          <a:p>
            <a:r>
              <a:rPr lang="en-GB" dirty="0"/>
              <a:t>header files have to be manually included</a:t>
            </a:r>
          </a:p>
          <a:p>
            <a:pPr lvl="1"/>
            <a:r>
              <a:rPr lang="en-GB" dirty="0"/>
              <a:t>programs compile only with what they require</a:t>
            </a:r>
          </a:p>
          <a:p>
            <a:pPr lvl="1"/>
            <a:r>
              <a:rPr lang="en-GB" dirty="0"/>
              <a:t>some header files are operating system dependent</a:t>
            </a:r>
          </a:p>
        </p:txBody>
      </p:sp>
      <p:sp>
        <p:nvSpPr>
          <p:cNvPr id="4" name="Date Placeholder 3"/>
          <p:cNvSpPr>
            <a:spLocks noGrp="1"/>
          </p:cNvSpPr>
          <p:nvPr>
            <p:ph type="dt" sz="half" idx="10"/>
          </p:nvPr>
        </p:nvSpPr>
        <p:spPr/>
        <p:txBody>
          <a:bodyPr/>
          <a:lstStyle/>
          <a:p>
            <a:fld id="{1C432480-5C36-4D31-A8A4-880DA9100568}" type="datetime6">
              <a:rPr lang="en-US"/>
              <a:pPr/>
              <a:t>September 13</a:t>
            </a:fld>
            <a:endParaRPr lang="en-US"/>
          </a:p>
        </p:txBody>
      </p:sp>
      <p:sp>
        <p:nvSpPr>
          <p:cNvPr id="5" name="Footer Placeholder 4"/>
          <p:cNvSpPr>
            <a:spLocks noGrp="1"/>
          </p:cNvSpPr>
          <p:nvPr>
            <p:ph type="ftr" sz="quarter" idx="11"/>
          </p:nvPr>
        </p:nvSpPr>
        <p:spPr/>
        <p:txBody>
          <a:bodyPr/>
          <a:lstStyle/>
          <a:p>
            <a:r>
              <a:rPr lang="en-US"/>
              <a:t>C Programming</a:t>
            </a:r>
          </a:p>
        </p:txBody>
      </p:sp>
      <p:sp>
        <p:nvSpPr>
          <p:cNvPr id="6" name="Slide Number Placeholder 5"/>
          <p:cNvSpPr>
            <a:spLocks noGrp="1"/>
          </p:cNvSpPr>
          <p:nvPr>
            <p:ph type="sldNum" sz="quarter" idx="12"/>
          </p:nvPr>
        </p:nvSpPr>
        <p:spPr/>
        <p:txBody>
          <a:bodyPr/>
          <a:lstStyle/>
          <a:p>
            <a:fld id="{CCC20D17-806A-4C06-BEEF-ADFEBFDA05C2}" type="slidenum">
              <a:rPr lang="en-US"/>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dirty="0"/>
              <a:t>C Sample Program</a:t>
            </a:r>
          </a:p>
        </p:txBody>
      </p:sp>
      <p:sp>
        <p:nvSpPr>
          <p:cNvPr id="30723" name="Rectangle 3"/>
          <p:cNvSpPr>
            <a:spLocks noGrp="1" noChangeArrowheads="1"/>
          </p:cNvSpPr>
          <p:nvPr>
            <p:ph idx="1"/>
          </p:nvPr>
        </p:nvSpPr>
        <p:spPr/>
        <p:txBody>
          <a:bodyPr/>
          <a:lstStyle/>
          <a:p>
            <a:r>
              <a:rPr lang="en-GB" dirty="0"/>
              <a:t>The # must appear in column 1.</a:t>
            </a:r>
          </a:p>
          <a:p>
            <a:r>
              <a:rPr lang="en-GB" dirty="0"/>
              <a:t>The .h file name is enclosed in &lt;&gt;.  While not strictly necessary on all operating systems, it is a good idea to include them to ensure portability.</a:t>
            </a:r>
          </a:p>
        </p:txBody>
      </p:sp>
      <p:sp>
        <p:nvSpPr>
          <p:cNvPr id="4" name="Date Placeholder 3"/>
          <p:cNvSpPr>
            <a:spLocks noGrp="1"/>
          </p:cNvSpPr>
          <p:nvPr>
            <p:ph type="dt" sz="half" idx="10"/>
          </p:nvPr>
        </p:nvSpPr>
        <p:spPr/>
        <p:txBody>
          <a:bodyPr/>
          <a:lstStyle/>
          <a:p>
            <a:fld id="{3EAA01B8-113E-451A-88F0-E971087185E2}" type="datetime6">
              <a:rPr lang="en-US"/>
              <a:pPr/>
              <a:t>September 13</a:t>
            </a:fld>
            <a:endParaRPr lang="en-US"/>
          </a:p>
        </p:txBody>
      </p:sp>
      <p:sp>
        <p:nvSpPr>
          <p:cNvPr id="5" name="Footer Placeholder 4"/>
          <p:cNvSpPr>
            <a:spLocks noGrp="1"/>
          </p:cNvSpPr>
          <p:nvPr>
            <p:ph type="ftr" sz="quarter" idx="11"/>
          </p:nvPr>
        </p:nvSpPr>
        <p:spPr/>
        <p:txBody>
          <a:bodyPr/>
          <a:lstStyle/>
          <a:p>
            <a:r>
              <a:rPr lang="en-US"/>
              <a:t>C Programming</a:t>
            </a:r>
          </a:p>
        </p:txBody>
      </p:sp>
      <p:sp>
        <p:nvSpPr>
          <p:cNvPr id="6" name="Slide Number Placeholder 5"/>
          <p:cNvSpPr>
            <a:spLocks noGrp="1"/>
          </p:cNvSpPr>
          <p:nvPr>
            <p:ph type="sldNum" sz="quarter" idx="12"/>
          </p:nvPr>
        </p:nvSpPr>
        <p:spPr/>
        <p:txBody>
          <a:bodyPr/>
          <a:lstStyle/>
          <a:p>
            <a:fld id="{B69F9D3C-E8A0-4B92-B6F2-9862CC5FDD04}" type="slidenum">
              <a:rPr lang="en-US"/>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dirty="0"/>
              <a:t>C Sample Program</a:t>
            </a:r>
          </a:p>
        </p:txBody>
      </p:sp>
      <p:sp>
        <p:nvSpPr>
          <p:cNvPr id="32771" name="Rectangle 3"/>
          <p:cNvSpPr>
            <a:spLocks noGrp="1" noChangeArrowheads="1"/>
          </p:cNvSpPr>
          <p:nvPr>
            <p:ph idx="1"/>
          </p:nvPr>
        </p:nvSpPr>
        <p:spPr/>
        <p:txBody>
          <a:bodyPr/>
          <a:lstStyle/>
          <a:p>
            <a:r>
              <a:rPr lang="en-GB" b="1" dirty="0"/>
              <a:t>void main(void)</a:t>
            </a:r>
          </a:p>
          <a:p>
            <a:r>
              <a:rPr lang="en-GB" dirty="0"/>
              <a:t>C keyword </a:t>
            </a:r>
            <a:r>
              <a:rPr lang="en-GB" b="1" dirty="0"/>
              <a:t>void</a:t>
            </a:r>
            <a:r>
              <a:rPr lang="en-GB" dirty="0"/>
              <a:t> indicates that</a:t>
            </a:r>
          </a:p>
          <a:p>
            <a:pPr lvl="1"/>
            <a:r>
              <a:rPr lang="en-GB" dirty="0"/>
              <a:t>function main has no return value</a:t>
            </a:r>
          </a:p>
          <a:p>
            <a:pPr lvl="1"/>
            <a:r>
              <a:rPr lang="en-GB" dirty="0"/>
              <a:t>function main takes no arguments (empty parameter list).</a:t>
            </a:r>
          </a:p>
          <a:p>
            <a:r>
              <a:rPr lang="en-GB" dirty="0"/>
              <a:t>The parentheses identify main as a function</a:t>
            </a:r>
          </a:p>
          <a:p>
            <a:r>
              <a:rPr lang="en-GB" dirty="0"/>
              <a:t>The end of main is usually the end of the program.</a:t>
            </a:r>
          </a:p>
        </p:txBody>
      </p:sp>
      <p:sp>
        <p:nvSpPr>
          <p:cNvPr id="4" name="Date Placeholder 3"/>
          <p:cNvSpPr>
            <a:spLocks noGrp="1"/>
          </p:cNvSpPr>
          <p:nvPr>
            <p:ph type="dt" sz="half" idx="10"/>
          </p:nvPr>
        </p:nvSpPr>
        <p:spPr/>
        <p:txBody>
          <a:bodyPr/>
          <a:lstStyle/>
          <a:p>
            <a:fld id="{76FE00AD-667E-408A-BFBC-89E8B7253FBB}" type="datetime6">
              <a:rPr lang="en-US"/>
              <a:pPr/>
              <a:t>September 13</a:t>
            </a:fld>
            <a:endParaRPr lang="en-US"/>
          </a:p>
        </p:txBody>
      </p:sp>
      <p:sp>
        <p:nvSpPr>
          <p:cNvPr id="5" name="Footer Placeholder 4"/>
          <p:cNvSpPr>
            <a:spLocks noGrp="1"/>
          </p:cNvSpPr>
          <p:nvPr>
            <p:ph type="ftr" sz="quarter" idx="11"/>
          </p:nvPr>
        </p:nvSpPr>
        <p:spPr/>
        <p:txBody>
          <a:bodyPr/>
          <a:lstStyle/>
          <a:p>
            <a:r>
              <a:rPr lang="en-US"/>
              <a:t>C Programming</a:t>
            </a:r>
          </a:p>
        </p:txBody>
      </p:sp>
      <p:sp>
        <p:nvSpPr>
          <p:cNvPr id="6" name="Slide Number Placeholder 5"/>
          <p:cNvSpPr>
            <a:spLocks noGrp="1"/>
          </p:cNvSpPr>
          <p:nvPr>
            <p:ph type="sldNum" sz="quarter" idx="12"/>
          </p:nvPr>
        </p:nvSpPr>
        <p:spPr/>
        <p:txBody>
          <a:bodyPr/>
          <a:lstStyle/>
          <a:p>
            <a:fld id="{0773EDF0-54BF-4F47-AF9C-9F31A7BE1147}" type="slidenum">
              <a:rPr lang="en-US"/>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a:t>C Sample Program</a:t>
            </a:r>
          </a:p>
        </p:txBody>
      </p:sp>
      <p:sp>
        <p:nvSpPr>
          <p:cNvPr id="33795" name="Rectangle 3"/>
          <p:cNvSpPr>
            <a:spLocks noGrp="1" noChangeArrowheads="1"/>
          </p:cNvSpPr>
          <p:nvPr>
            <p:ph idx="1"/>
          </p:nvPr>
        </p:nvSpPr>
        <p:spPr/>
        <p:txBody>
          <a:bodyPr/>
          <a:lstStyle/>
          <a:p>
            <a:r>
              <a:rPr lang="en-GB" b="1" dirty="0" err="1"/>
              <a:t>int</a:t>
            </a:r>
            <a:r>
              <a:rPr lang="en-GB" b="1" dirty="0"/>
              <a:t> </a:t>
            </a:r>
            <a:r>
              <a:rPr lang="en-GB" b="1" dirty="0" err="1"/>
              <a:t>iNum</a:t>
            </a:r>
            <a:r>
              <a:rPr lang="en-GB" b="1" dirty="0"/>
              <a:t>;</a:t>
            </a:r>
          </a:p>
          <a:p>
            <a:r>
              <a:rPr lang="en-GB" dirty="0"/>
              <a:t>A declaration statement declaring that we will use a integer variable called </a:t>
            </a:r>
            <a:r>
              <a:rPr lang="en-GB" b="1" dirty="0" err="1"/>
              <a:t>iNum</a:t>
            </a:r>
            <a:r>
              <a:rPr lang="en-GB" dirty="0"/>
              <a:t>.</a:t>
            </a:r>
          </a:p>
          <a:p>
            <a:r>
              <a:rPr lang="en-GB" dirty="0"/>
              <a:t>Explicit declaration is </a:t>
            </a:r>
            <a:r>
              <a:rPr lang="en-GB" b="1" dirty="0"/>
              <a:t>always</a:t>
            </a:r>
            <a:r>
              <a:rPr lang="en-GB" dirty="0"/>
              <a:t> required in C.</a:t>
            </a:r>
          </a:p>
          <a:p>
            <a:r>
              <a:rPr lang="en-GB" b="1" dirty="0" err="1"/>
              <a:t>int</a:t>
            </a:r>
            <a:r>
              <a:rPr lang="en-GB" dirty="0"/>
              <a:t> is a C keyword identifying a C </a:t>
            </a:r>
            <a:r>
              <a:rPr lang="en-GB" b="1" dirty="0"/>
              <a:t>data</a:t>
            </a:r>
            <a:r>
              <a:rPr lang="en-GB" dirty="0"/>
              <a:t> </a:t>
            </a:r>
            <a:r>
              <a:rPr lang="en-GB" b="1" dirty="0"/>
              <a:t>type</a:t>
            </a:r>
            <a:r>
              <a:rPr lang="en-GB" dirty="0"/>
              <a:t>.</a:t>
            </a:r>
          </a:p>
          <a:p>
            <a:pPr lvl="1"/>
            <a:r>
              <a:rPr lang="en-GB" dirty="0"/>
              <a:t>It cannot be used for any other purpose.</a:t>
            </a:r>
          </a:p>
        </p:txBody>
      </p:sp>
      <p:sp>
        <p:nvSpPr>
          <p:cNvPr id="4" name="Date Placeholder 3"/>
          <p:cNvSpPr>
            <a:spLocks noGrp="1"/>
          </p:cNvSpPr>
          <p:nvPr>
            <p:ph type="dt" sz="half" idx="10"/>
          </p:nvPr>
        </p:nvSpPr>
        <p:spPr/>
        <p:txBody>
          <a:bodyPr/>
          <a:lstStyle/>
          <a:p>
            <a:fld id="{9FEE5A3E-FD75-4874-85FA-2559385F6767}" type="datetime6">
              <a:rPr lang="en-US"/>
              <a:pPr/>
              <a:t>September 13</a:t>
            </a:fld>
            <a:endParaRPr lang="en-US"/>
          </a:p>
        </p:txBody>
      </p:sp>
      <p:sp>
        <p:nvSpPr>
          <p:cNvPr id="5" name="Footer Placeholder 4"/>
          <p:cNvSpPr>
            <a:spLocks noGrp="1"/>
          </p:cNvSpPr>
          <p:nvPr>
            <p:ph type="ftr" sz="quarter" idx="11"/>
          </p:nvPr>
        </p:nvSpPr>
        <p:spPr/>
        <p:txBody>
          <a:bodyPr/>
          <a:lstStyle/>
          <a:p>
            <a:r>
              <a:rPr lang="en-US"/>
              <a:t>C Programming</a:t>
            </a:r>
          </a:p>
        </p:txBody>
      </p:sp>
      <p:sp>
        <p:nvSpPr>
          <p:cNvPr id="6" name="Slide Number Placeholder 5"/>
          <p:cNvSpPr>
            <a:spLocks noGrp="1"/>
          </p:cNvSpPr>
          <p:nvPr>
            <p:ph type="sldNum" sz="quarter" idx="12"/>
          </p:nvPr>
        </p:nvSpPr>
        <p:spPr/>
        <p:txBody>
          <a:bodyPr/>
          <a:lstStyle/>
          <a:p>
            <a:fld id="{CBC80340-3D34-4D65-B107-F1C382D2F175}" type="slidenum">
              <a:rPr lang="en-US"/>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dirty="0"/>
              <a:t>C Sample Program</a:t>
            </a:r>
          </a:p>
        </p:txBody>
      </p:sp>
      <p:sp>
        <p:nvSpPr>
          <p:cNvPr id="35843" name="Rectangle 3"/>
          <p:cNvSpPr>
            <a:spLocks noGrp="1" noChangeArrowheads="1"/>
          </p:cNvSpPr>
          <p:nvPr>
            <p:ph idx="1"/>
          </p:nvPr>
        </p:nvSpPr>
        <p:spPr/>
        <p:txBody>
          <a:bodyPr/>
          <a:lstStyle/>
          <a:p>
            <a:r>
              <a:rPr lang="en-GB" dirty="0"/>
              <a:t>Declaring </a:t>
            </a:r>
            <a:r>
              <a:rPr lang="en-GB" dirty="0" err="1"/>
              <a:t>iNum</a:t>
            </a:r>
            <a:r>
              <a:rPr lang="en-GB" dirty="0"/>
              <a:t> as an </a:t>
            </a:r>
            <a:r>
              <a:rPr lang="en-GB" dirty="0" err="1"/>
              <a:t>int</a:t>
            </a:r>
            <a:r>
              <a:rPr lang="en-GB" dirty="0"/>
              <a:t> allows the compiler to allocate the necessary amount of memory for the variable.</a:t>
            </a:r>
          </a:p>
          <a:p>
            <a:r>
              <a:rPr lang="en-GB" b="1" dirty="0"/>
              <a:t>Statements must end with a semicolon;</a:t>
            </a:r>
            <a:endParaRPr lang="en-GB" dirty="0"/>
          </a:p>
          <a:p>
            <a:r>
              <a:rPr lang="en-GB" dirty="0" err="1"/>
              <a:t>iNum</a:t>
            </a:r>
            <a:r>
              <a:rPr lang="en-GB" dirty="0"/>
              <a:t> = 1;</a:t>
            </a:r>
          </a:p>
          <a:p>
            <a:pPr lvl="1"/>
            <a:r>
              <a:rPr lang="en-GB" dirty="0"/>
              <a:t>assignment statement giving the value of 1 to </a:t>
            </a:r>
            <a:r>
              <a:rPr lang="en-GB" dirty="0" err="1"/>
              <a:t>iNum</a:t>
            </a:r>
            <a:r>
              <a:rPr lang="en-GB" dirty="0"/>
              <a:t>.</a:t>
            </a:r>
          </a:p>
        </p:txBody>
      </p:sp>
      <p:sp>
        <p:nvSpPr>
          <p:cNvPr id="4" name="Date Placeholder 3"/>
          <p:cNvSpPr>
            <a:spLocks noGrp="1"/>
          </p:cNvSpPr>
          <p:nvPr>
            <p:ph type="dt" sz="half" idx="10"/>
          </p:nvPr>
        </p:nvSpPr>
        <p:spPr/>
        <p:txBody>
          <a:bodyPr/>
          <a:lstStyle/>
          <a:p>
            <a:fld id="{2F56E726-3E4C-48EB-9352-E5B8FF9D64A8}" type="datetime6">
              <a:rPr lang="en-US"/>
              <a:pPr/>
              <a:t>September 13</a:t>
            </a:fld>
            <a:endParaRPr lang="en-US"/>
          </a:p>
        </p:txBody>
      </p:sp>
      <p:sp>
        <p:nvSpPr>
          <p:cNvPr id="5" name="Footer Placeholder 4"/>
          <p:cNvSpPr>
            <a:spLocks noGrp="1"/>
          </p:cNvSpPr>
          <p:nvPr>
            <p:ph type="ftr" sz="quarter" idx="11"/>
          </p:nvPr>
        </p:nvSpPr>
        <p:spPr/>
        <p:txBody>
          <a:bodyPr/>
          <a:lstStyle/>
          <a:p>
            <a:r>
              <a:rPr lang="en-US"/>
              <a:t>C Programming</a:t>
            </a:r>
          </a:p>
        </p:txBody>
      </p:sp>
      <p:sp>
        <p:nvSpPr>
          <p:cNvPr id="6" name="Slide Number Placeholder 5"/>
          <p:cNvSpPr>
            <a:spLocks noGrp="1"/>
          </p:cNvSpPr>
          <p:nvPr>
            <p:ph type="sldNum" sz="quarter" idx="12"/>
          </p:nvPr>
        </p:nvSpPr>
        <p:spPr/>
        <p:txBody>
          <a:bodyPr/>
          <a:lstStyle/>
          <a:p>
            <a:fld id="{9B5E8E11-FE94-4861-A62B-B81799AE864D}" type="slidenum">
              <a:rPr lang="en-US"/>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Pause</a:t>
            </a:r>
            <a:endParaRPr lang="en-IE" dirty="0"/>
          </a:p>
        </p:txBody>
      </p:sp>
      <p:sp>
        <p:nvSpPr>
          <p:cNvPr id="3" name="Content Placeholder 2"/>
          <p:cNvSpPr>
            <a:spLocks noGrp="1"/>
          </p:cNvSpPr>
          <p:nvPr>
            <p:ph idx="1"/>
          </p:nvPr>
        </p:nvSpPr>
        <p:spPr/>
        <p:txBody>
          <a:bodyPr/>
          <a:lstStyle/>
          <a:p>
            <a:r>
              <a:rPr lang="en-IE" dirty="0" smtClean="0"/>
              <a:t>What does Assembly Code</a:t>
            </a:r>
            <a:r>
              <a:rPr lang="en-IE" baseline="0" dirty="0" smtClean="0"/>
              <a:t> look list?</a:t>
            </a:r>
          </a:p>
          <a:p>
            <a:r>
              <a:rPr lang="en-IE" baseline="0" dirty="0" smtClean="0"/>
              <a:t>What is the difference between low level and high level languages?</a:t>
            </a:r>
          </a:p>
        </p:txBody>
      </p:sp>
      <p:sp>
        <p:nvSpPr>
          <p:cNvPr id="4" name="Footer Placeholder 3"/>
          <p:cNvSpPr>
            <a:spLocks noGrp="1"/>
          </p:cNvSpPr>
          <p:nvPr>
            <p:ph type="ftr" sz="quarter" idx="11"/>
          </p:nvPr>
        </p:nvSpPr>
        <p:spPr/>
        <p:txBody>
          <a:bodyPr/>
          <a:lstStyle/>
          <a:p>
            <a:r>
              <a:rPr lang="en-US" smtClean="0"/>
              <a:t>Introduction to C Programming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dirty="0"/>
              <a:t>C Sample Program</a:t>
            </a:r>
          </a:p>
        </p:txBody>
      </p:sp>
      <p:sp>
        <p:nvSpPr>
          <p:cNvPr id="37891" name="Rectangle 3"/>
          <p:cNvSpPr>
            <a:spLocks noGrp="1" noChangeArrowheads="1"/>
          </p:cNvSpPr>
          <p:nvPr>
            <p:ph idx="1"/>
          </p:nvPr>
        </p:nvSpPr>
        <p:spPr/>
        <p:txBody>
          <a:bodyPr/>
          <a:lstStyle/>
          <a:p>
            <a:r>
              <a:rPr lang="en-GB" b="1" dirty="0" err="1"/>
              <a:t>printf</a:t>
            </a:r>
            <a:r>
              <a:rPr lang="en-GB" b="1" dirty="0"/>
              <a:t>(…)</a:t>
            </a:r>
          </a:p>
          <a:p>
            <a:r>
              <a:rPr lang="en-GB" dirty="0"/>
              <a:t>a standard C function.</a:t>
            </a:r>
          </a:p>
          <a:p>
            <a:r>
              <a:rPr lang="en-GB" dirty="0"/>
              <a:t>\n is the newline character.</a:t>
            </a:r>
          </a:p>
          <a:p>
            <a:r>
              <a:rPr lang="en-GB" dirty="0"/>
              <a:t>You must supply the </a:t>
            </a:r>
            <a:r>
              <a:rPr lang="en-GB" dirty="0" err="1"/>
              <a:t>printf</a:t>
            </a:r>
            <a:r>
              <a:rPr lang="en-GB" dirty="0"/>
              <a:t> function with all characters you wish to print.</a:t>
            </a:r>
          </a:p>
          <a:p>
            <a:pPr lvl="1"/>
            <a:r>
              <a:rPr lang="en-GB" dirty="0"/>
              <a:t>Newline, tab etc</a:t>
            </a:r>
          </a:p>
          <a:p>
            <a:r>
              <a:rPr lang="en-GB" dirty="0"/>
              <a:t>% indicates that a variable value is to be substituted here</a:t>
            </a:r>
          </a:p>
        </p:txBody>
      </p:sp>
      <p:sp>
        <p:nvSpPr>
          <p:cNvPr id="4" name="Date Placeholder 3"/>
          <p:cNvSpPr>
            <a:spLocks noGrp="1"/>
          </p:cNvSpPr>
          <p:nvPr>
            <p:ph type="dt" sz="half" idx="10"/>
          </p:nvPr>
        </p:nvSpPr>
        <p:spPr/>
        <p:txBody>
          <a:bodyPr/>
          <a:lstStyle/>
          <a:p>
            <a:fld id="{F47C0747-7596-494E-8C95-C1B8B2860D2B}" type="datetime6">
              <a:rPr lang="en-US"/>
              <a:pPr/>
              <a:t>September 13</a:t>
            </a:fld>
            <a:endParaRPr lang="en-US"/>
          </a:p>
        </p:txBody>
      </p:sp>
      <p:sp>
        <p:nvSpPr>
          <p:cNvPr id="5" name="Footer Placeholder 4"/>
          <p:cNvSpPr>
            <a:spLocks noGrp="1"/>
          </p:cNvSpPr>
          <p:nvPr>
            <p:ph type="ftr" sz="quarter" idx="11"/>
          </p:nvPr>
        </p:nvSpPr>
        <p:spPr/>
        <p:txBody>
          <a:bodyPr/>
          <a:lstStyle/>
          <a:p>
            <a:r>
              <a:rPr lang="en-US"/>
              <a:t>C Programming</a:t>
            </a:r>
          </a:p>
        </p:txBody>
      </p:sp>
      <p:sp>
        <p:nvSpPr>
          <p:cNvPr id="6" name="Slide Number Placeholder 5"/>
          <p:cNvSpPr>
            <a:spLocks noGrp="1"/>
          </p:cNvSpPr>
          <p:nvPr>
            <p:ph type="sldNum" sz="quarter" idx="12"/>
          </p:nvPr>
        </p:nvSpPr>
        <p:spPr/>
        <p:txBody>
          <a:bodyPr/>
          <a:lstStyle/>
          <a:p>
            <a:fld id="{4269882A-D125-414F-8349-1812F07E742E}" type="slidenum">
              <a:rPr lang="en-US"/>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dirty="0"/>
              <a:t>C Sample Program</a:t>
            </a:r>
          </a:p>
        </p:txBody>
      </p:sp>
      <p:sp>
        <p:nvSpPr>
          <p:cNvPr id="39939" name="Rectangle 3"/>
          <p:cNvSpPr>
            <a:spLocks noGrp="1" noChangeArrowheads="1"/>
          </p:cNvSpPr>
          <p:nvPr>
            <p:ph idx="1"/>
          </p:nvPr>
        </p:nvSpPr>
        <p:spPr/>
        <p:txBody>
          <a:bodyPr/>
          <a:lstStyle/>
          <a:p>
            <a:r>
              <a:rPr lang="en-GB" dirty="0" err="1"/>
              <a:t>printf</a:t>
            </a:r>
            <a:r>
              <a:rPr lang="en-GB" dirty="0"/>
              <a:t>(”...than %d program...\n", </a:t>
            </a:r>
            <a:r>
              <a:rPr lang="en-GB" dirty="0" err="1"/>
              <a:t>iNum</a:t>
            </a:r>
            <a:r>
              <a:rPr lang="en-GB" dirty="0"/>
              <a:t>);</a:t>
            </a:r>
          </a:p>
          <a:p>
            <a:endParaRPr lang="en-GB" dirty="0"/>
          </a:p>
          <a:p>
            <a:r>
              <a:rPr lang="en-GB" dirty="0"/>
              <a:t>%d indicates an integer item.</a:t>
            </a:r>
          </a:p>
          <a:p>
            <a:r>
              <a:rPr lang="en-GB" dirty="0"/>
              <a:t>The position of the %d indicates where the item should be printed.</a:t>
            </a:r>
          </a:p>
          <a:p>
            <a:r>
              <a:rPr lang="en-GB" dirty="0"/>
              <a:t>With multiple items, ensure the ordering is correct otherwise you will get a compile error.</a:t>
            </a:r>
          </a:p>
        </p:txBody>
      </p:sp>
      <p:sp>
        <p:nvSpPr>
          <p:cNvPr id="8" name="Date Placeholder 3"/>
          <p:cNvSpPr>
            <a:spLocks noGrp="1"/>
          </p:cNvSpPr>
          <p:nvPr>
            <p:ph type="dt" sz="half" idx="10"/>
          </p:nvPr>
        </p:nvSpPr>
        <p:spPr/>
        <p:txBody>
          <a:bodyPr/>
          <a:lstStyle/>
          <a:p>
            <a:fld id="{DFABFFD3-539C-49CC-B423-76463438C903}" type="datetime6">
              <a:rPr lang="en-US"/>
              <a:pPr/>
              <a:t>September 13</a:t>
            </a:fld>
            <a:endParaRPr lang="en-US"/>
          </a:p>
        </p:txBody>
      </p:sp>
      <p:sp>
        <p:nvSpPr>
          <p:cNvPr id="9" name="Footer Placeholder 4"/>
          <p:cNvSpPr>
            <a:spLocks noGrp="1"/>
          </p:cNvSpPr>
          <p:nvPr>
            <p:ph type="ftr" sz="quarter" idx="11"/>
          </p:nvPr>
        </p:nvSpPr>
        <p:spPr/>
        <p:txBody>
          <a:bodyPr/>
          <a:lstStyle/>
          <a:p>
            <a:r>
              <a:rPr lang="en-US"/>
              <a:t>C Programming</a:t>
            </a:r>
          </a:p>
        </p:txBody>
      </p:sp>
      <p:sp>
        <p:nvSpPr>
          <p:cNvPr id="10" name="Slide Number Placeholder 5"/>
          <p:cNvSpPr>
            <a:spLocks noGrp="1"/>
          </p:cNvSpPr>
          <p:nvPr>
            <p:ph type="sldNum" sz="quarter" idx="12"/>
          </p:nvPr>
        </p:nvSpPr>
        <p:spPr/>
        <p:txBody>
          <a:bodyPr/>
          <a:lstStyle/>
          <a:p>
            <a:fld id="{42B2EE99-D250-46E3-9135-2048513CB798}" type="slidenum">
              <a:rPr lang="en-US"/>
              <a:pPr/>
              <a:t>31</a:t>
            </a:fld>
            <a:endParaRPr lang="en-US"/>
          </a:p>
        </p:txBody>
      </p:sp>
      <p:grpSp>
        <p:nvGrpSpPr>
          <p:cNvPr id="2" name="Group 7"/>
          <p:cNvGrpSpPr>
            <a:grpSpLocks/>
          </p:cNvGrpSpPr>
          <p:nvPr/>
        </p:nvGrpSpPr>
        <p:grpSpPr bwMode="auto">
          <a:xfrm>
            <a:off x="4572000" y="1981200"/>
            <a:ext cx="2895600" cy="381000"/>
            <a:chOff x="2352" y="1536"/>
            <a:chExt cx="2016" cy="240"/>
          </a:xfrm>
        </p:grpSpPr>
        <p:sp>
          <p:nvSpPr>
            <p:cNvPr id="39940" name="Line 4"/>
            <p:cNvSpPr>
              <a:spLocks noChangeShapeType="1"/>
            </p:cNvSpPr>
            <p:nvPr/>
          </p:nvSpPr>
          <p:spPr bwMode="auto">
            <a:xfrm flipV="1">
              <a:off x="2352" y="1536"/>
              <a:ext cx="0" cy="240"/>
            </a:xfrm>
            <a:prstGeom prst="line">
              <a:avLst/>
            </a:prstGeom>
            <a:noFill/>
            <a:ln w="38100">
              <a:solidFill>
                <a:schemeClr val="tx1"/>
              </a:solidFill>
              <a:prstDash val="dashDot"/>
              <a:round/>
              <a:headEnd/>
              <a:tailEnd type="triangle" w="med" len="med"/>
            </a:ln>
            <a:effectLst/>
          </p:spPr>
          <p:txBody>
            <a:bodyPr wrap="none" anchor="ctr"/>
            <a:lstStyle/>
            <a:p>
              <a:endParaRPr lang="en-IE"/>
            </a:p>
          </p:txBody>
        </p:sp>
        <p:sp>
          <p:nvSpPr>
            <p:cNvPr id="39941" name="Line 5"/>
            <p:cNvSpPr>
              <a:spLocks noChangeShapeType="1"/>
            </p:cNvSpPr>
            <p:nvPr/>
          </p:nvSpPr>
          <p:spPr bwMode="auto">
            <a:xfrm flipV="1">
              <a:off x="4368" y="1536"/>
              <a:ext cx="0" cy="240"/>
            </a:xfrm>
            <a:prstGeom prst="line">
              <a:avLst/>
            </a:prstGeom>
            <a:noFill/>
            <a:ln w="38100">
              <a:solidFill>
                <a:schemeClr val="tx1"/>
              </a:solidFill>
              <a:prstDash val="dashDot"/>
              <a:round/>
              <a:headEnd/>
              <a:tailEnd type="triangle" w="med" len="med"/>
            </a:ln>
            <a:effectLst/>
          </p:spPr>
          <p:txBody>
            <a:bodyPr wrap="none" anchor="ctr"/>
            <a:lstStyle/>
            <a:p>
              <a:endParaRPr lang="en-IE"/>
            </a:p>
          </p:txBody>
        </p:sp>
        <p:sp>
          <p:nvSpPr>
            <p:cNvPr id="39942" name="Line 6"/>
            <p:cNvSpPr>
              <a:spLocks noChangeShapeType="1"/>
            </p:cNvSpPr>
            <p:nvPr/>
          </p:nvSpPr>
          <p:spPr bwMode="auto">
            <a:xfrm>
              <a:off x="2352" y="1776"/>
              <a:ext cx="2016" cy="0"/>
            </a:xfrm>
            <a:prstGeom prst="line">
              <a:avLst/>
            </a:prstGeom>
            <a:noFill/>
            <a:ln w="38100">
              <a:solidFill>
                <a:schemeClr val="tx1"/>
              </a:solidFill>
              <a:prstDash val="dashDot"/>
              <a:round/>
              <a:headEnd/>
              <a:tailEnd/>
            </a:ln>
            <a:effectLst/>
          </p:spPr>
          <p:txBody>
            <a:bodyPr wrap="none" anchor="ctr"/>
            <a:lstStyle/>
            <a:p>
              <a:endParaRPr lang="en-IE"/>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C Programs - Summary</a:t>
            </a:r>
          </a:p>
        </p:txBody>
      </p:sp>
      <p:sp>
        <p:nvSpPr>
          <p:cNvPr id="41987" name="Rectangle 3"/>
          <p:cNvSpPr>
            <a:spLocks noGrp="1" noChangeArrowheads="1"/>
          </p:cNvSpPr>
          <p:nvPr>
            <p:ph idx="1"/>
          </p:nvPr>
        </p:nvSpPr>
        <p:spPr/>
        <p:txBody>
          <a:bodyPr/>
          <a:lstStyle/>
          <a:p>
            <a:r>
              <a:rPr lang="en-GB" dirty="0"/>
              <a:t>A C Program consists of one or more functions.</a:t>
            </a:r>
          </a:p>
          <a:p>
            <a:r>
              <a:rPr lang="en-GB" dirty="0"/>
              <a:t>The must be a main() function.</a:t>
            </a:r>
          </a:p>
          <a:p>
            <a:r>
              <a:rPr lang="en-GB" dirty="0"/>
              <a:t>Functions may or may not have empty parameter lists.</a:t>
            </a:r>
          </a:p>
          <a:p>
            <a:r>
              <a:rPr lang="en-GB" dirty="0"/>
              <a:t>Function consists of a header and a body</a:t>
            </a:r>
          </a:p>
          <a:p>
            <a:pPr lvl="1"/>
            <a:r>
              <a:rPr lang="en-GB" dirty="0"/>
              <a:t>header contains function name and possible some declarations</a:t>
            </a:r>
          </a:p>
        </p:txBody>
      </p:sp>
      <p:sp>
        <p:nvSpPr>
          <p:cNvPr id="4" name="Date Placeholder 3"/>
          <p:cNvSpPr>
            <a:spLocks noGrp="1"/>
          </p:cNvSpPr>
          <p:nvPr>
            <p:ph type="dt" sz="half" idx="10"/>
          </p:nvPr>
        </p:nvSpPr>
        <p:spPr/>
        <p:txBody>
          <a:bodyPr/>
          <a:lstStyle/>
          <a:p>
            <a:fld id="{8A17BD9E-D263-466E-A181-B94F99DEAA03}" type="datetime6">
              <a:rPr lang="en-US"/>
              <a:pPr/>
              <a:t>September 13</a:t>
            </a:fld>
            <a:endParaRPr lang="en-US"/>
          </a:p>
        </p:txBody>
      </p:sp>
      <p:sp>
        <p:nvSpPr>
          <p:cNvPr id="5" name="Footer Placeholder 4"/>
          <p:cNvSpPr>
            <a:spLocks noGrp="1"/>
          </p:cNvSpPr>
          <p:nvPr>
            <p:ph type="ftr" sz="quarter" idx="11"/>
          </p:nvPr>
        </p:nvSpPr>
        <p:spPr/>
        <p:txBody>
          <a:bodyPr/>
          <a:lstStyle/>
          <a:p>
            <a:r>
              <a:rPr lang="en-US"/>
              <a:t>C Programming</a:t>
            </a:r>
          </a:p>
        </p:txBody>
      </p:sp>
      <p:sp>
        <p:nvSpPr>
          <p:cNvPr id="6" name="Slide Number Placeholder 5"/>
          <p:cNvSpPr>
            <a:spLocks noGrp="1"/>
          </p:cNvSpPr>
          <p:nvPr>
            <p:ph type="sldNum" sz="quarter" idx="12"/>
          </p:nvPr>
        </p:nvSpPr>
        <p:spPr/>
        <p:txBody>
          <a:bodyPr/>
          <a:lstStyle/>
          <a:p>
            <a:fld id="{C64D7A06-DB0C-4A11-9C07-B27EC00096F2}" type="slidenum">
              <a:rPr lang="en-US"/>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C Programs - Summary</a:t>
            </a:r>
          </a:p>
        </p:txBody>
      </p:sp>
      <p:sp>
        <p:nvSpPr>
          <p:cNvPr id="44035" name="Rectangle 3"/>
          <p:cNvSpPr>
            <a:spLocks noGrp="1" noChangeArrowheads="1"/>
          </p:cNvSpPr>
          <p:nvPr>
            <p:ph idx="1"/>
          </p:nvPr>
        </p:nvSpPr>
        <p:spPr/>
        <p:txBody>
          <a:bodyPr/>
          <a:lstStyle/>
          <a:p>
            <a:r>
              <a:rPr lang="en-GB" dirty="0"/>
              <a:t>Function body</a:t>
            </a:r>
          </a:p>
          <a:p>
            <a:pPr lvl="1"/>
            <a:r>
              <a:rPr lang="en-GB" dirty="0"/>
              <a:t>consists of statements terminated with semicolon and enclosed by </a:t>
            </a:r>
            <a:r>
              <a:rPr lang="en-GB" dirty="0" smtClean="0"/>
              <a:t>{  }</a:t>
            </a:r>
            <a:endParaRPr lang="en-GB" dirty="0"/>
          </a:p>
          <a:p>
            <a:r>
              <a:rPr lang="en-GB" dirty="0"/>
              <a:t>.h files which contain declarations or information which the program requires are </a:t>
            </a:r>
            <a:r>
              <a:rPr lang="en-GB" b="1" dirty="0"/>
              <a:t>#included</a:t>
            </a:r>
            <a:endParaRPr lang="en-GB" dirty="0"/>
          </a:p>
        </p:txBody>
      </p:sp>
      <p:sp>
        <p:nvSpPr>
          <p:cNvPr id="4" name="Date Placeholder 3"/>
          <p:cNvSpPr>
            <a:spLocks noGrp="1"/>
          </p:cNvSpPr>
          <p:nvPr>
            <p:ph type="dt" sz="half" idx="10"/>
          </p:nvPr>
        </p:nvSpPr>
        <p:spPr/>
        <p:txBody>
          <a:bodyPr/>
          <a:lstStyle/>
          <a:p>
            <a:fld id="{ACC686AE-3604-4FAB-93EF-E9054E588982}" type="datetime6">
              <a:rPr lang="en-US"/>
              <a:pPr/>
              <a:t>September 13</a:t>
            </a:fld>
            <a:endParaRPr lang="en-US"/>
          </a:p>
        </p:txBody>
      </p:sp>
      <p:sp>
        <p:nvSpPr>
          <p:cNvPr id="5" name="Footer Placeholder 4"/>
          <p:cNvSpPr>
            <a:spLocks noGrp="1"/>
          </p:cNvSpPr>
          <p:nvPr>
            <p:ph type="ftr" sz="quarter" idx="11"/>
          </p:nvPr>
        </p:nvSpPr>
        <p:spPr/>
        <p:txBody>
          <a:bodyPr/>
          <a:lstStyle/>
          <a:p>
            <a:r>
              <a:rPr lang="en-US"/>
              <a:t>C Programming</a:t>
            </a:r>
          </a:p>
        </p:txBody>
      </p:sp>
      <p:sp>
        <p:nvSpPr>
          <p:cNvPr id="6" name="Slide Number Placeholder 5"/>
          <p:cNvSpPr>
            <a:spLocks noGrp="1"/>
          </p:cNvSpPr>
          <p:nvPr>
            <p:ph type="sldNum" sz="quarter" idx="12"/>
          </p:nvPr>
        </p:nvSpPr>
        <p:spPr/>
        <p:txBody>
          <a:bodyPr/>
          <a:lstStyle/>
          <a:p>
            <a:fld id="{7D33CCB0-6ACE-4D9B-86EE-6A90180D1571}" type="slidenum">
              <a:rPr lang="en-US"/>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GB"/>
              <a:t>C Programs - Layout</a:t>
            </a:r>
          </a:p>
        </p:txBody>
      </p:sp>
      <p:sp>
        <p:nvSpPr>
          <p:cNvPr id="46083" name="Rectangle 3"/>
          <p:cNvSpPr>
            <a:spLocks noGrp="1" noChangeArrowheads="1"/>
          </p:cNvSpPr>
          <p:nvPr>
            <p:ph idx="1"/>
          </p:nvPr>
        </p:nvSpPr>
        <p:spPr/>
        <p:txBody>
          <a:bodyPr>
            <a:normAutofit/>
          </a:bodyPr>
          <a:lstStyle/>
          <a:p>
            <a:r>
              <a:rPr lang="en-GB" dirty="0"/>
              <a:t>Make your code readable.</a:t>
            </a:r>
          </a:p>
          <a:p>
            <a:r>
              <a:rPr lang="en-GB" dirty="0"/>
              <a:t>White space (space/tab/blank lines) is generally ignored by C when it is outside quotes.</a:t>
            </a:r>
          </a:p>
          <a:p>
            <a:r>
              <a:rPr lang="en-GB" dirty="0"/>
              <a:t>Statements can be spread over many lines.</a:t>
            </a:r>
          </a:p>
          <a:p>
            <a:r>
              <a:rPr lang="en-GB" dirty="0"/>
              <a:t>More than one statement can be placed on the same line.</a:t>
            </a:r>
          </a:p>
          <a:p>
            <a:r>
              <a:rPr lang="en-GB" dirty="0"/>
              <a:t>Statements are separated by semicolons.</a:t>
            </a:r>
          </a:p>
        </p:txBody>
      </p:sp>
      <p:sp>
        <p:nvSpPr>
          <p:cNvPr id="4" name="Date Placeholder 3"/>
          <p:cNvSpPr>
            <a:spLocks noGrp="1"/>
          </p:cNvSpPr>
          <p:nvPr>
            <p:ph type="dt" sz="half" idx="10"/>
          </p:nvPr>
        </p:nvSpPr>
        <p:spPr/>
        <p:txBody>
          <a:bodyPr/>
          <a:lstStyle/>
          <a:p>
            <a:fld id="{631F0EA6-EADC-42C4-9200-B2D7AF8C37FB}" type="datetime6">
              <a:rPr lang="en-US"/>
              <a:pPr/>
              <a:t>September 13</a:t>
            </a:fld>
            <a:endParaRPr lang="en-US"/>
          </a:p>
        </p:txBody>
      </p:sp>
      <p:sp>
        <p:nvSpPr>
          <p:cNvPr id="5" name="Footer Placeholder 4"/>
          <p:cNvSpPr>
            <a:spLocks noGrp="1"/>
          </p:cNvSpPr>
          <p:nvPr>
            <p:ph type="ftr" sz="quarter" idx="11"/>
          </p:nvPr>
        </p:nvSpPr>
        <p:spPr/>
        <p:txBody>
          <a:bodyPr/>
          <a:lstStyle/>
          <a:p>
            <a:r>
              <a:rPr lang="en-US"/>
              <a:t>C Programming</a:t>
            </a:r>
          </a:p>
        </p:txBody>
      </p:sp>
      <p:sp>
        <p:nvSpPr>
          <p:cNvPr id="6" name="Slide Number Placeholder 5"/>
          <p:cNvSpPr>
            <a:spLocks noGrp="1"/>
          </p:cNvSpPr>
          <p:nvPr>
            <p:ph type="sldNum" sz="quarter" idx="12"/>
          </p:nvPr>
        </p:nvSpPr>
        <p:spPr/>
        <p:txBody>
          <a:bodyPr/>
          <a:lstStyle/>
          <a:p>
            <a:fld id="{A73CF067-CC34-428F-9764-180644A50299}" type="slidenum">
              <a:rPr lang="en-US"/>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C Programs - Layout</a:t>
            </a:r>
          </a:p>
        </p:txBody>
      </p:sp>
      <p:sp>
        <p:nvSpPr>
          <p:cNvPr id="48131" name="Rectangle 3"/>
          <p:cNvSpPr>
            <a:spLocks noGrp="1" noChangeArrowheads="1"/>
          </p:cNvSpPr>
          <p:nvPr>
            <p:ph idx="1"/>
          </p:nvPr>
        </p:nvSpPr>
        <p:spPr/>
        <p:txBody>
          <a:bodyPr/>
          <a:lstStyle/>
          <a:p>
            <a:r>
              <a:rPr lang="en-GB" dirty="0"/>
              <a:t>You should</a:t>
            </a:r>
          </a:p>
          <a:p>
            <a:pPr lvl="1"/>
            <a:r>
              <a:rPr lang="en-GB" dirty="0"/>
              <a:t>use comments;</a:t>
            </a:r>
          </a:p>
          <a:p>
            <a:pPr lvl="1"/>
            <a:r>
              <a:rPr lang="en-GB" dirty="0"/>
              <a:t>use one line per statement;</a:t>
            </a:r>
          </a:p>
          <a:p>
            <a:pPr lvl="1"/>
            <a:r>
              <a:rPr lang="en-GB" dirty="0"/>
              <a:t>use spaces and blank lines freely to separate logical sections of your code and to improve readability;</a:t>
            </a:r>
          </a:p>
        </p:txBody>
      </p:sp>
      <p:sp>
        <p:nvSpPr>
          <p:cNvPr id="4" name="Date Placeholder 3"/>
          <p:cNvSpPr>
            <a:spLocks noGrp="1"/>
          </p:cNvSpPr>
          <p:nvPr>
            <p:ph type="dt" sz="half" idx="10"/>
          </p:nvPr>
        </p:nvSpPr>
        <p:spPr/>
        <p:txBody>
          <a:bodyPr/>
          <a:lstStyle/>
          <a:p>
            <a:fld id="{C586CEB3-C76C-4A60-8B0A-97B23553DC7F}" type="datetime6">
              <a:rPr lang="en-US"/>
              <a:pPr/>
              <a:t>September 13</a:t>
            </a:fld>
            <a:endParaRPr lang="en-US"/>
          </a:p>
        </p:txBody>
      </p:sp>
      <p:sp>
        <p:nvSpPr>
          <p:cNvPr id="5" name="Footer Placeholder 4"/>
          <p:cNvSpPr>
            <a:spLocks noGrp="1"/>
          </p:cNvSpPr>
          <p:nvPr>
            <p:ph type="ftr" sz="quarter" idx="11"/>
          </p:nvPr>
        </p:nvSpPr>
        <p:spPr/>
        <p:txBody>
          <a:bodyPr/>
          <a:lstStyle/>
          <a:p>
            <a:r>
              <a:rPr lang="en-US"/>
              <a:t>C Programming</a:t>
            </a:r>
          </a:p>
        </p:txBody>
      </p:sp>
      <p:sp>
        <p:nvSpPr>
          <p:cNvPr id="6" name="Slide Number Placeholder 5"/>
          <p:cNvSpPr>
            <a:spLocks noGrp="1"/>
          </p:cNvSpPr>
          <p:nvPr>
            <p:ph type="sldNum" sz="quarter" idx="12"/>
          </p:nvPr>
        </p:nvSpPr>
        <p:spPr/>
        <p:txBody>
          <a:bodyPr/>
          <a:lstStyle/>
          <a:p>
            <a:fld id="{F4824F45-A898-41D3-9BD4-E584A2CD723C}" type="slidenum">
              <a:rPr lang="en-US"/>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GB" dirty="0"/>
              <a:t>More Programming</a:t>
            </a:r>
          </a:p>
        </p:txBody>
      </p:sp>
      <p:sp>
        <p:nvSpPr>
          <p:cNvPr id="50179" name="Rectangle 3"/>
          <p:cNvSpPr>
            <a:spLocks noGrp="1" noChangeArrowheads="1"/>
          </p:cNvSpPr>
          <p:nvPr>
            <p:ph idx="1"/>
          </p:nvPr>
        </p:nvSpPr>
        <p:spPr/>
        <p:txBody>
          <a:bodyPr/>
          <a:lstStyle/>
          <a:p>
            <a:r>
              <a:rPr lang="en-GB"/>
              <a:t>open </a:t>
            </a:r>
            <a:r>
              <a:rPr lang="en-GB" i="1"/>
              <a:t>program2.c</a:t>
            </a:r>
            <a:r>
              <a:rPr lang="en-GB"/>
              <a:t> and have a look at it.</a:t>
            </a:r>
          </a:p>
          <a:p>
            <a:r>
              <a:rPr lang="en-GB"/>
              <a:t>You can declare multiple variable of the same data type by separating them with commas.</a:t>
            </a:r>
          </a:p>
          <a:p>
            <a:r>
              <a:rPr lang="en-GB"/>
              <a:t>This program sends multiple parameters to the </a:t>
            </a:r>
            <a:r>
              <a:rPr lang="en-GB" b="1"/>
              <a:t>printf</a:t>
            </a:r>
            <a:r>
              <a:rPr lang="en-GB"/>
              <a:t> statement.</a:t>
            </a:r>
          </a:p>
        </p:txBody>
      </p:sp>
      <p:sp>
        <p:nvSpPr>
          <p:cNvPr id="4" name="Date Placeholder 3"/>
          <p:cNvSpPr>
            <a:spLocks noGrp="1"/>
          </p:cNvSpPr>
          <p:nvPr>
            <p:ph type="dt" sz="half" idx="10"/>
          </p:nvPr>
        </p:nvSpPr>
        <p:spPr/>
        <p:txBody>
          <a:bodyPr/>
          <a:lstStyle/>
          <a:p>
            <a:fld id="{4C930EC4-7CE2-4DDF-8BBF-489628E0E42A}" type="datetime6">
              <a:rPr lang="en-US"/>
              <a:pPr/>
              <a:t>September 13</a:t>
            </a:fld>
            <a:endParaRPr lang="en-US"/>
          </a:p>
        </p:txBody>
      </p:sp>
      <p:sp>
        <p:nvSpPr>
          <p:cNvPr id="5" name="Footer Placeholder 4"/>
          <p:cNvSpPr>
            <a:spLocks noGrp="1"/>
          </p:cNvSpPr>
          <p:nvPr>
            <p:ph type="ftr" sz="quarter" idx="11"/>
          </p:nvPr>
        </p:nvSpPr>
        <p:spPr/>
        <p:txBody>
          <a:bodyPr/>
          <a:lstStyle/>
          <a:p>
            <a:r>
              <a:rPr lang="en-US"/>
              <a:t>C Programming</a:t>
            </a:r>
          </a:p>
        </p:txBody>
      </p:sp>
      <p:sp>
        <p:nvSpPr>
          <p:cNvPr id="6" name="Slide Number Placeholder 5"/>
          <p:cNvSpPr>
            <a:spLocks noGrp="1"/>
          </p:cNvSpPr>
          <p:nvPr>
            <p:ph type="sldNum" sz="quarter" idx="12"/>
          </p:nvPr>
        </p:nvSpPr>
        <p:spPr/>
        <p:txBody>
          <a:bodyPr/>
          <a:lstStyle/>
          <a:p>
            <a:fld id="{D5271AC1-F4EF-4DA6-A5F5-9F4D1095597B}" type="slidenum">
              <a:rPr lang="en-US"/>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GB" dirty="0"/>
              <a:t>C Functions - A First Look</a:t>
            </a:r>
          </a:p>
        </p:txBody>
      </p:sp>
      <p:sp>
        <p:nvSpPr>
          <p:cNvPr id="52227" name="Rectangle 3"/>
          <p:cNvSpPr>
            <a:spLocks noGrp="1" noChangeArrowheads="1"/>
          </p:cNvSpPr>
          <p:nvPr>
            <p:ph idx="1"/>
          </p:nvPr>
        </p:nvSpPr>
        <p:spPr/>
        <p:txBody>
          <a:bodyPr/>
          <a:lstStyle/>
          <a:p>
            <a:r>
              <a:rPr lang="en-GB"/>
              <a:t>open </a:t>
            </a:r>
            <a:r>
              <a:rPr lang="en-GB" i="1"/>
              <a:t>program3.c</a:t>
            </a:r>
            <a:endParaRPr lang="en-GB"/>
          </a:p>
          <a:p>
            <a:r>
              <a:rPr lang="en-GB"/>
              <a:t>Function </a:t>
            </a:r>
            <a:r>
              <a:rPr lang="en-GB" i="1"/>
              <a:t>foo</a:t>
            </a:r>
            <a:r>
              <a:rPr lang="en-GB"/>
              <a:t> is defined the same way that main was.</a:t>
            </a:r>
          </a:p>
          <a:p>
            <a:pPr lvl="1"/>
            <a:r>
              <a:rPr lang="en-GB"/>
              <a:t>Body enclosed by {} (no arguments or return value).</a:t>
            </a:r>
          </a:p>
          <a:p>
            <a:r>
              <a:rPr lang="en-GB" i="1"/>
              <a:t>foo</a:t>
            </a:r>
            <a:r>
              <a:rPr lang="en-GB"/>
              <a:t> is not a continuation, but a new segment of code available for use in main.</a:t>
            </a:r>
          </a:p>
        </p:txBody>
      </p:sp>
      <p:sp>
        <p:nvSpPr>
          <p:cNvPr id="4" name="Date Placeholder 3"/>
          <p:cNvSpPr>
            <a:spLocks noGrp="1"/>
          </p:cNvSpPr>
          <p:nvPr>
            <p:ph type="dt" sz="half" idx="10"/>
          </p:nvPr>
        </p:nvSpPr>
        <p:spPr/>
        <p:txBody>
          <a:bodyPr/>
          <a:lstStyle/>
          <a:p>
            <a:fld id="{4D9014A4-D7AF-4C7C-99B6-16B6C996E92A}" type="datetime6">
              <a:rPr lang="en-US"/>
              <a:pPr/>
              <a:t>September 13</a:t>
            </a:fld>
            <a:endParaRPr lang="en-US"/>
          </a:p>
        </p:txBody>
      </p:sp>
      <p:sp>
        <p:nvSpPr>
          <p:cNvPr id="5" name="Footer Placeholder 4"/>
          <p:cNvSpPr>
            <a:spLocks noGrp="1"/>
          </p:cNvSpPr>
          <p:nvPr>
            <p:ph type="ftr" sz="quarter" idx="11"/>
          </p:nvPr>
        </p:nvSpPr>
        <p:spPr/>
        <p:txBody>
          <a:bodyPr/>
          <a:lstStyle/>
          <a:p>
            <a:r>
              <a:rPr lang="en-US"/>
              <a:t>C Programming</a:t>
            </a:r>
          </a:p>
        </p:txBody>
      </p:sp>
      <p:sp>
        <p:nvSpPr>
          <p:cNvPr id="6" name="Slide Number Placeholder 5"/>
          <p:cNvSpPr>
            <a:spLocks noGrp="1"/>
          </p:cNvSpPr>
          <p:nvPr>
            <p:ph type="sldNum" sz="quarter" idx="12"/>
          </p:nvPr>
        </p:nvSpPr>
        <p:spPr/>
        <p:txBody>
          <a:bodyPr/>
          <a:lstStyle/>
          <a:p>
            <a:fld id="{7F22D36E-3D23-43D6-BC8F-44CC4A7BFBAB}" type="slidenum">
              <a:rPr lang="en-US"/>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Functions</a:t>
            </a:r>
          </a:p>
        </p:txBody>
      </p:sp>
      <p:sp>
        <p:nvSpPr>
          <p:cNvPr id="55299" name="Rectangle 3"/>
          <p:cNvSpPr>
            <a:spLocks noGrp="1" noChangeArrowheads="1"/>
          </p:cNvSpPr>
          <p:nvPr>
            <p:ph idx="1"/>
          </p:nvPr>
        </p:nvSpPr>
        <p:spPr/>
        <p:txBody>
          <a:bodyPr/>
          <a:lstStyle/>
          <a:p>
            <a:r>
              <a:rPr lang="en-GB" dirty="0"/>
              <a:t>Functions must be declared before use.</a:t>
            </a:r>
          </a:p>
          <a:p>
            <a:r>
              <a:rPr lang="en-GB" dirty="0"/>
              <a:t>The declaration (prototype) must be in the header section of the main code.</a:t>
            </a:r>
          </a:p>
          <a:p>
            <a:r>
              <a:rPr lang="en-GB" dirty="0"/>
              <a:t>It declares the function parameters and return type and is used by the compiler to check for correct usage.</a:t>
            </a:r>
          </a:p>
          <a:p>
            <a:r>
              <a:rPr lang="en-GB" dirty="0"/>
              <a:t>The default return type is </a:t>
            </a:r>
            <a:r>
              <a:rPr lang="en-GB" b="1" dirty="0" err="1"/>
              <a:t>int</a:t>
            </a:r>
            <a:endParaRPr lang="en-GB" dirty="0"/>
          </a:p>
        </p:txBody>
      </p:sp>
      <p:sp>
        <p:nvSpPr>
          <p:cNvPr id="4" name="Date Placeholder 3"/>
          <p:cNvSpPr>
            <a:spLocks noGrp="1"/>
          </p:cNvSpPr>
          <p:nvPr>
            <p:ph type="dt" sz="half" idx="10"/>
          </p:nvPr>
        </p:nvSpPr>
        <p:spPr/>
        <p:txBody>
          <a:bodyPr/>
          <a:lstStyle/>
          <a:p>
            <a:fld id="{51E8411E-0C14-4127-B8E4-8151471C98BF}" type="datetime6">
              <a:rPr lang="en-US"/>
              <a:pPr/>
              <a:t>September 13</a:t>
            </a:fld>
            <a:endParaRPr lang="en-US"/>
          </a:p>
        </p:txBody>
      </p:sp>
      <p:sp>
        <p:nvSpPr>
          <p:cNvPr id="5" name="Footer Placeholder 4"/>
          <p:cNvSpPr>
            <a:spLocks noGrp="1"/>
          </p:cNvSpPr>
          <p:nvPr>
            <p:ph type="ftr" sz="quarter" idx="11"/>
          </p:nvPr>
        </p:nvSpPr>
        <p:spPr/>
        <p:txBody>
          <a:bodyPr/>
          <a:lstStyle/>
          <a:p>
            <a:r>
              <a:rPr lang="en-US"/>
              <a:t>C Programming</a:t>
            </a:r>
          </a:p>
        </p:txBody>
      </p:sp>
      <p:sp>
        <p:nvSpPr>
          <p:cNvPr id="6" name="Slide Number Placeholder 5"/>
          <p:cNvSpPr>
            <a:spLocks noGrp="1"/>
          </p:cNvSpPr>
          <p:nvPr>
            <p:ph type="sldNum" sz="quarter" idx="12"/>
          </p:nvPr>
        </p:nvSpPr>
        <p:spPr/>
        <p:txBody>
          <a:bodyPr/>
          <a:lstStyle/>
          <a:p>
            <a:fld id="{D1E6966A-D62F-4F20-BC7E-F0AB313D12AC}" type="slidenum">
              <a:rPr lang="en-US"/>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GB"/>
              <a:t>Functions</a:t>
            </a:r>
          </a:p>
        </p:txBody>
      </p:sp>
      <p:sp>
        <p:nvSpPr>
          <p:cNvPr id="59395" name="Rectangle 3"/>
          <p:cNvSpPr>
            <a:spLocks noGrp="1" noChangeArrowheads="1"/>
          </p:cNvSpPr>
          <p:nvPr>
            <p:ph idx="1"/>
          </p:nvPr>
        </p:nvSpPr>
        <p:spPr/>
        <p:txBody>
          <a:bodyPr/>
          <a:lstStyle/>
          <a:p>
            <a:r>
              <a:rPr lang="en-GB" dirty="0"/>
              <a:t>When declaring a function, you do not have to name the arguments, only declare their types.</a:t>
            </a:r>
          </a:p>
        </p:txBody>
      </p:sp>
      <p:sp>
        <p:nvSpPr>
          <p:cNvPr id="5" name="Date Placeholder 3"/>
          <p:cNvSpPr>
            <a:spLocks noGrp="1"/>
          </p:cNvSpPr>
          <p:nvPr>
            <p:ph type="dt" sz="half" idx="10"/>
          </p:nvPr>
        </p:nvSpPr>
        <p:spPr/>
        <p:txBody>
          <a:bodyPr/>
          <a:lstStyle/>
          <a:p>
            <a:fld id="{62D36B2A-9549-453A-A668-A9E5ECE0AE56}" type="datetime6">
              <a:rPr lang="en-US"/>
              <a:pPr/>
              <a:t>September 13</a:t>
            </a:fld>
            <a:endParaRPr lang="en-US"/>
          </a:p>
        </p:txBody>
      </p:sp>
      <p:sp>
        <p:nvSpPr>
          <p:cNvPr id="6" name="Footer Placeholder 4"/>
          <p:cNvSpPr>
            <a:spLocks noGrp="1"/>
          </p:cNvSpPr>
          <p:nvPr>
            <p:ph type="ftr" sz="quarter" idx="11"/>
          </p:nvPr>
        </p:nvSpPr>
        <p:spPr/>
        <p:txBody>
          <a:bodyPr/>
          <a:lstStyle/>
          <a:p>
            <a:r>
              <a:rPr lang="en-US"/>
              <a:t>C Programming</a:t>
            </a:r>
          </a:p>
        </p:txBody>
      </p:sp>
      <p:sp>
        <p:nvSpPr>
          <p:cNvPr id="7" name="Slide Number Placeholder 5"/>
          <p:cNvSpPr>
            <a:spLocks noGrp="1"/>
          </p:cNvSpPr>
          <p:nvPr>
            <p:ph type="sldNum" sz="quarter" idx="12"/>
          </p:nvPr>
        </p:nvSpPr>
        <p:spPr/>
        <p:txBody>
          <a:bodyPr/>
          <a:lstStyle/>
          <a:p>
            <a:fld id="{06BE6E58-8518-41B8-9365-ACA8E570DC8D}" type="slidenum">
              <a:rPr lang="en-US"/>
              <a:pPr/>
              <a:t>39</a:t>
            </a:fld>
            <a:endParaRPr lang="en-US"/>
          </a:p>
        </p:txBody>
      </p:sp>
      <p:sp>
        <p:nvSpPr>
          <p:cNvPr id="59396" name="Text Box 4"/>
          <p:cNvSpPr txBox="1">
            <a:spLocks noChangeArrowheads="1"/>
          </p:cNvSpPr>
          <p:nvPr/>
        </p:nvSpPr>
        <p:spPr bwMode="auto">
          <a:xfrm>
            <a:off x="1736725" y="3546475"/>
            <a:ext cx="4891088" cy="2647950"/>
          </a:xfrm>
          <a:prstGeom prst="rect">
            <a:avLst/>
          </a:prstGeom>
          <a:noFill/>
          <a:ln w="9525">
            <a:noFill/>
            <a:miter lim="800000"/>
            <a:headEnd/>
            <a:tailEnd/>
          </a:ln>
          <a:effectLst/>
        </p:spPr>
        <p:txBody>
          <a:bodyPr wrap="none">
            <a:spAutoFit/>
          </a:bodyPr>
          <a:lstStyle/>
          <a:p>
            <a:r>
              <a:rPr lang="en-GB"/>
              <a:t>Declaration</a:t>
            </a:r>
          </a:p>
          <a:p>
            <a:r>
              <a:rPr lang="en-GB"/>
              <a:t>int myfunction(int, char);</a:t>
            </a:r>
          </a:p>
          <a:p>
            <a:endParaRPr lang="en-GB"/>
          </a:p>
          <a:p>
            <a:r>
              <a:rPr lang="en-GB"/>
              <a:t>Definition</a:t>
            </a:r>
          </a:p>
          <a:p>
            <a:r>
              <a:rPr lang="en-GB"/>
              <a:t>int myfunction(int number, char letter)</a:t>
            </a:r>
          </a:p>
          <a:p>
            <a:r>
              <a:rPr lang="en-GB"/>
              <a:t>{</a:t>
            </a:r>
          </a:p>
          <a:p>
            <a:r>
              <a:rPr lang="en-GB"/>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E" baseline="0" dirty="0" smtClean="0"/>
              <a:t>Assembly Example</a:t>
            </a:r>
            <a:endParaRPr lang="en-IE" dirty="0"/>
          </a:p>
        </p:txBody>
      </p:sp>
      <p:sp>
        <p:nvSpPr>
          <p:cNvPr id="4" name="Footer Placeholder 3"/>
          <p:cNvSpPr>
            <a:spLocks noGrp="1"/>
          </p:cNvSpPr>
          <p:nvPr>
            <p:ph type="ftr" sz="quarter" idx="11"/>
          </p:nvPr>
        </p:nvSpPr>
        <p:spPr/>
        <p:txBody>
          <a:bodyPr/>
          <a:lstStyle/>
          <a:p>
            <a:r>
              <a:rPr lang="en-US" smtClean="0"/>
              <a:t>Introduction to C Programming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6" name="Rectangle 5"/>
          <p:cNvSpPr/>
          <p:nvPr/>
        </p:nvSpPr>
        <p:spPr>
          <a:xfrm>
            <a:off x="381000" y="1828800"/>
            <a:ext cx="7924800" cy="3970318"/>
          </a:xfrm>
          <a:prstGeom prst="rect">
            <a:avLst/>
          </a:prstGeom>
        </p:spPr>
        <p:txBody>
          <a:bodyPr wrap="square">
            <a:spAutoFit/>
          </a:bodyPr>
          <a:lstStyle/>
          <a:p>
            <a:r>
              <a:rPr lang="en-IE" dirty="0" smtClean="0"/>
              <a:t>	</a:t>
            </a:r>
            <a:r>
              <a:rPr lang="en-IE" dirty="0" err="1" smtClean="0"/>
              <a:t>mov</a:t>
            </a:r>
            <a:r>
              <a:rPr lang="en-IE" dirty="0" smtClean="0"/>
              <a:t> </a:t>
            </a:r>
            <a:r>
              <a:rPr lang="en-IE" dirty="0" err="1" smtClean="0"/>
              <a:t>ax</a:t>
            </a:r>
            <a:r>
              <a:rPr lang="en-IE" dirty="0" smtClean="0"/>
              <a:t>, @data</a:t>
            </a:r>
          </a:p>
          <a:p>
            <a:r>
              <a:rPr lang="en-IE" dirty="0" smtClean="0"/>
              <a:t>	</a:t>
            </a:r>
            <a:r>
              <a:rPr lang="en-IE" dirty="0" err="1" smtClean="0"/>
              <a:t>mov</a:t>
            </a:r>
            <a:r>
              <a:rPr lang="en-IE" dirty="0" smtClean="0"/>
              <a:t> </a:t>
            </a:r>
            <a:r>
              <a:rPr lang="en-IE" dirty="0" err="1" smtClean="0"/>
              <a:t>ds</a:t>
            </a:r>
            <a:r>
              <a:rPr lang="en-IE" dirty="0" smtClean="0"/>
              <a:t>, </a:t>
            </a:r>
            <a:r>
              <a:rPr lang="en-IE" dirty="0" err="1" smtClean="0"/>
              <a:t>ax</a:t>
            </a:r>
            <a:endParaRPr lang="en-IE" dirty="0" smtClean="0"/>
          </a:p>
          <a:p>
            <a:r>
              <a:rPr lang="en-IE" dirty="0" smtClean="0"/>
              <a:t>	sub </a:t>
            </a:r>
            <a:r>
              <a:rPr lang="en-IE" dirty="0" err="1" smtClean="0"/>
              <a:t>cx,cx</a:t>
            </a:r>
            <a:r>
              <a:rPr lang="en-IE" dirty="0" smtClean="0"/>
              <a:t> 	  		; clear </a:t>
            </a:r>
            <a:r>
              <a:rPr lang="en-IE" dirty="0" err="1" smtClean="0"/>
              <a:t>cx</a:t>
            </a:r>
            <a:endParaRPr lang="en-IE" dirty="0" smtClean="0"/>
          </a:p>
          <a:p>
            <a:r>
              <a:rPr lang="en-IE" dirty="0" smtClean="0"/>
              <a:t>	</a:t>
            </a:r>
            <a:r>
              <a:rPr lang="en-IE" dirty="0" err="1" smtClean="0"/>
              <a:t>mov</a:t>
            </a:r>
            <a:r>
              <a:rPr lang="en-IE" dirty="0" smtClean="0"/>
              <a:t> ah, 03ch 	  		; dos open/create file 	function</a:t>
            </a:r>
          </a:p>
          <a:p>
            <a:r>
              <a:rPr lang="en-IE" dirty="0" smtClean="0"/>
              <a:t>	</a:t>
            </a:r>
            <a:r>
              <a:rPr lang="en-IE" dirty="0" err="1" smtClean="0"/>
              <a:t>mov</a:t>
            </a:r>
            <a:r>
              <a:rPr lang="en-IE" dirty="0" smtClean="0"/>
              <a:t> al, 0				; opened for reading</a:t>
            </a:r>
          </a:p>
          <a:p>
            <a:r>
              <a:rPr lang="en-IE" dirty="0" smtClean="0"/>
              <a:t>	</a:t>
            </a:r>
            <a:r>
              <a:rPr lang="en-IE" dirty="0" err="1" smtClean="0"/>
              <a:t>mov</a:t>
            </a:r>
            <a:r>
              <a:rPr lang="en-IE" dirty="0" smtClean="0"/>
              <a:t> </a:t>
            </a:r>
            <a:r>
              <a:rPr lang="en-IE" dirty="0" err="1" smtClean="0"/>
              <a:t>dx</a:t>
            </a:r>
            <a:r>
              <a:rPr lang="en-IE" dirty="0" smtClean="0"/>
              <a:t>, OFFSET </a:t>
            </a:r>
            <a:r>
              <a:rPr lang="en-IE" dirty="0" err="1" smtClean="0"/>
              <a:t>FileName</a:t>
            </a:r>
            <a:endParaRPr lang="en-IE" dirty="0" smtClean="0"/>
          </a:p>
          <a:p>
            <a:r>
              <a:rPr lang="en-IE" dirty="0" smtClean="0"/>
              <a:t>	</a:t>
            </a:r>
            <a:r>
              <a:rPr lang="en-IE" dirty="0" err="1" smtClean="0"/>
              <a:t>int</a:t>
            </a:r>
            <a:r>
              <a:rPr lang="en-IE" dirty="0" smtClean="0"/>
              <a:t> 21h</a:t>
            </a:r>
          </a:p>
          <a:p>
            <a:r>
              <a:rPr lang="en-IE" dirty="0" smtClean="0"/>
              <a:t>	</a:t>
            </a:r>
            <a:r>
              <a:rPr lang="en-IE" dirty="0" err="1" smtClean="0"/>
              <a:t>jc</a:t>
            </a:r>
            <a:r>
              <a:rPr lang="en-IE" dirty="0" smtClean="0"/>
              <a:t> </a:t>
            </a:r>
            <a:r>
              <a:rPr lang="en-IE" dirty="0" err="1" smtClean="0"/>
              <a:t>NoFileOpen</a:t>
            </a:r>
            <a:r>
              <a:rPr lang="en-IE" dirty="0" smtClean="0"/>
              <a:t>			; if CF = 1</a:t>
            </a:r>
          </a:p>
          <a:p>
            <a:r>
              <a:rPr lang="en-IE" dirty="0" smtClean="0"/>
              <a:t>	</a:t>
            </a:r>
            <a:r>
              <a:rPr lang="en-IE" dirty="0" err="1" smtClean="0"/>
              <a:t>mov</a:t>
            </a:r>
            <a:r>
              <a:rPr lang="en-IE" dirty="0" smtClean="0"/>
              <a:t> </a:t>
            </a:r>
            <a:r>
              <a:rPr lang="en-IE" dirty="0" err="1" smtClean="0"/>
              <a:t>bx</a:t>
            </a:r>
            <a:r>
              <a:rPr lang="en-IE" dirty="0" smtClean="0"/>
              <a:t>, </a:t>
            </a:r>
            <a:r>
              <a:rPr lang="en-IE" dirty="0" err="1" smtClean="0"/>
              <a:t>ax</a:t>
            </a:r>
            <a:r>
              <a:rPr lang="en-IE" dirty="0" smtClean="0"/>
              <a:t>			; </a:t>
            </a:r>
            <a:r>
              <a:rPr lang="en-IE" dirty="0" err="1" smtClean="0"/>
              <a:t>bx</a:t>
            </a:r>
            <a:r>
              <a:rPr lang="en-IE" dirty="0" smtClean="0"/>
              <a:t> contains the 	file handle</a:t>
            </a:r>
          </a:p>
          <a:p>
            <a:r>
              <a:rPr lang="en-IE" dirty="0" smtClean="0"/>
              <a:t>	</a:t>
            </a:r>
            <a:r>
              <a:rPr lang="en-IE" dirty="0" err="1" smtClean="0"/>
              <a:t>mov</a:t>
            </a:r>
            <a:r>
              <a:rPr lang="en-IE" dirty="0" smtClean="0"/>
              <a:t> </a:t>
            </a:r>
            <a:r>
              <a:rPr lang="en-IE" dirty="0" err="1" smtClean="0"/>
              <a:t>dx</a:t>
            </a:r>
            <a:r>
              <a:rPr lang="en-IE" dirty="0" smtClean="0"/>
              <a:t>, OFFSET </a:t>
            </a:r>
            <a:r>
              <a:rPr lang="en-IE" dirty="0" err="1" smtClean="0"/>
              <a:t>MsgOpen</a:t>
            </a:r>
            <a:endParaRPr lang="en-IE" dirty="0" smtClean="0"/>
          </a:p>
          <a:p>
            <a:r>
              <a:rPr lang="en-IE" dirty="0" smtClean="0"/>
              <a:t>	</a:t>
            </a:r>
            <a:r>
              <a:rPr lang="en-IE" dirty="0" err="1" smtClean="0"/>
              <a:t>jmp</a:t>
            </a:r>
            <a:r>
              <a:rPr lang="en-IE" dirty="0" smtClean="0"/>
              <a:t> </a:t>
            </a:r>
            <a:r>
              <a:rPr lang="en-IE" dirty="0" err="1" smtClean="0"/>
              <a:t>DontStop</a:t>
            </a:r>
            <a:endParaRPr lang="en-IE" dirty="0" smtClean="0"/>
          </a:p>
          <a:p>
            <a:r>
              <a:rPr lang="en-IE" dirty="0" err="1" smtClean="0"/>
              <a:t>NoFileOpen</a:t>
            </a:r>
            <a:r>
              <a:rPr lang="en-IE" dirty="0" smtClean="0"/>
              <a:t>:</a:t>
            </a:r>
          </a:p>
          <a:p>
            <a:r>
              <a:rPr lang="en-IE" dirty="0" smtClean="0"/>
              <a:t>	</a:t>
            </a:r>
            <a:r>
              <a:rPr lang="en-IE" dirty="0" err="1" smtClean="0"/>
              <a:t>mov</a:t>
            </a:r>
            <a:r>
              <a:rPr lang="en-IE" dirty="0" smtClean="0"/>
              <a:t> </a:t>
            </a:r>
            <a:r>
              <a:rPr lang="en-IE" dirty="0" err="1" smtClean="0"/>
              <a:t>dx</a:t>
            </a:r>
            <a:r>
              <a:rPr lang="en-IE" dirty="0" smtClean="0"/>
              <a:t>, OFFSET </a:t>
            </a:r>
            <a:r>
              <a:rPr lang="en-IE" dirty="0" err="1" smtClean="0"/>
              <a:t>MsgFileError</a:t>
            </a:r>
            <a:endParaRPr lang="en-IE"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GB"/>
              <a:t>Exercises</a:t>
            </a:r>
          </a:p>
        </p:txBody>
      </p:sp>
      <p:sp>
        <p:nvSpPr>
          <p:cNvPr id="65539" name="Rectangle 3"/>
          <p:cNvSpPr>
            <a:spLocks noGrp="1" noChangeArrowheads="1"/>
          </p:cNvSpPr>
          <p:nvPr>
            <p:ph idx="1"/>
          </p:nvPr>
        </p:nvSpPr>
        <p:spPr/>
        <p:txBody>
          <a:bodyPr/>
          <a:lstStyle/>
          <a:p>
            <a:r>
              <a:rPr lang="en-GB" dirty="0"/>
              <a:t>Correct the errors in program Exercise1.c and run it.</a:t>
            </a:r>
          </a:p>
          <a:p>
            <a:r>
              <a:rPr lang="en-GB" dirty="0"/>
              <a:t>Assign values to </a:t>
            </a:r>
            <a:r>
              <a:rPr lang="en-GB" i="1" dirty="0"/>
              <a:t>first, second, third</a:t>
            </a:r>
            <a:r>
              <a:rPr lang="en-GB" dirty="0"/>
              <a:t> and get the program to print the result.</a:t>
            </a:r>
          </a:p>
          <a:p>
            <a:r>
              <a:rPr lang="en-GB" dirty="0"/>
              <a:t>Write a program to produce the following</a:t>
            </a:r>
          </a:p>
        </p:txBody>
      </p:sp>
      <p:sp>
        <p:nvSpPr>
          <p:cNvPr id="5" name="Date Placeholder 3"/>
          <p:cNvSpPr>
            <a:spLocks noGrp="1"/>
          </p:cNvSpPr>
          <p:nvPr>
            <p:ph type="dt" sz="half" idx="10"/>
          </p:nvPr>
        </p:nvSpPr>
        <p:spPr/>
        <p:txBody>
          <a:bodyPr/>
          <a:lstStyle/>
          <a:p>
            <a:fld id="{6B554B22-AC35-4BD6-AF5A-6E30B3188006}" type="datetime6">
              <a:rPr lang="en-US"/>
              <a:pPr/>
              <a:t>September 13</a:t>
            </a:fld>
            <a:endParaRPr lang="en-US"/>
          </a:p>
        </p:txBody>
      </p:sp>
      <p:sp>
        <p:nvSpPr>
          <p:cNvPr id="6" name="Footer Placeholder 4"/>
          <p:cNvSpPr>
            <a:spLocks noGrp="1"/>
          </p:cNvSpPr>
          <p:nvPr>
            <p:ph type="ftr" sz="quarter" idx="11"/>
          </p:nvPr>
        </p:nvSpPr>
        <p:spPr/>
        <p:txBody>
          <a:bodyPr/>
          <a:lstStyle/>
          <a:p>
            <a:r>
              <a:rPr lang="en-US"/>
              <a:t>C Programming</a:t>
            </a:r>
          </a:p>
        </p:txBody>
      </p:sp>
      <p:sp>
        <p:nvSpPr>
          <p:cNvPr id="7" name="Slide Number Placeholder 5"/>
          <p:cNvSpPr>
            <a:spLocks noGrp="1"/>
          </p:cNvSpPr>
          <p:nvPr>
            <p:ph type="sldNum" sz="quarter" idx="12"/>
          </p:nvPr>
        </p:nvSpPr>
        <p:spPr/>
        <p:txBody>
          <a:bodyPr/>
          <a:lstStyle/>
          <a:p>
            <a:fld id="{C3AC3C6F-DC1A-4B98-8924-B7E1FA743DF7}" type="slidenum">
              <a:rPr lang="en-US"/>
              <a:pPr/>
              <a:t>40</a:t>
            </a:fld>
            <a:endParaRPr lang="en-US"/>
          </a:p>
        </p:txBody>
      </p:sp>
      <p:sp>
        <p:nvSpPr>
          <p:cNvPr id="65540" name="Text Box 4"/>
          <p:cNvSpPr txBox="1">
            <a:spLocks noChangeArrowheads="1"/>
          </p:cNvSpPr>
          <p:nvPr/>
        </p:nvSpPr>
        <p:spPr bwMode="auto">
          <a:xfrm>
            <a:off x="2039938" y="4679950"/>
            <a:ext cx="4056062" cy="1187450"/>
          </a:xfrm>
          <a:prstGeom prst="rect">
            <a:avLst/>
          </a:prstGeom>
          <a:noFill/>
          <a:ln w="9525">
            <a:noFill/>
            <a:miter lim="800000"/>
            <a:headEnd/>
            <a:tailEnd/>
          </a:ln>
          <a:effectLst/>
        </p:spPr>
        <p:txBody>
          <a:bodyPr wrap="none">
            <a:spAutoFit/>
          </a:bodyPr>
          <a:lstStyle/>
          <a:p>
            <a:r>
              <a:rPr lang="en-GB"/>
              <a:t>This is line one</a:t>
            </a:r>
          </a:p>
          <a:p>
            <a:r>
              <a:rPr lang="en-GB"/>
              <a:t>Line two is longer than line one</a:t>
            </a:r>
          </a:p>
          <a:p>
            <a:r>
              <a:rPr lang="en-GB"/>
              <a:t>Line three is a bit shorter!!!!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Difference</a:t>
            </a:r>
            <a:endParaRPr lang="en-IE" dirty="0"/>
          </a:p>
        </p:txBody>
      </p:sp>
      <p:sp>
        <p:nvSpPr>
          <p:cNvPr id="3" name="Content Placeholder 2"/>
          <p:cNvSpPr>
            <a:spLocks noGrp="1"/>
          </p:cNvSpPr>
          <p:nvPr>
            <p:ph idx="1"/>
          </p:nvPr>
        </p:nvSpPr>
        <p:spPr/>
        <p:txBody>
          <a:bodyPr>
            <a:normAutofit fontScale="92500" lnSpcReduction="10000"/>
          </a:bodyPr>
          <a:lstStyle/>
          <a:p>
            <a:r>
              <a:rPr lang="en-IE" dirty="0" smtClean="0"/>
              <a:t>High level languages</a:t>
            </a:r>
            <a:r>
              <a:rPr lang="en-IE" baseline="0" dirty="0" smtClean="0"/>
              <a:t> include</a:t>
            </a:r>
          </a:p>
          <a:p>
            <a:pPr lvl="1"/>
            <a:r>
              <a:rPr lang="en-IE" baseline="0" dirty="0" smtClean="0"/>
              <a:t>C, Java, VB, C++, C#</a:t>
            </a:r>
          </a:p>
          <a:p>
            <a:pPr lvl="1"/>
            <a:r>
              <a:rPr lang="en-IE" baseline="0" dirty="0" smtClean="0"/>
              <a:t>Easy to read and understand, but require complex compilers</a:t>
            </a:r>
          </a:p>
          <a:p>
            <a:pPr lvl="1"/>
            <a:r>
              <a:rPr lang="en-IE" baseline="0" dirty="0" smtClean="0"/>
              <a:t>Tend to be independent of the hardware architecture</a:t>
            </a:r>
          </a:p>
          <a:p>
            <a:r>
              <a:rPr lang="en-IE" baseline="0" dirty="0" smtClean="0"/>
              <a:t>Low </a:t>
            </a:r>
            <a:r>
              <a:rPr lang="en-IE" baseline="0" dirty="0" smtClean="0"/>
              <a:t>level languages include</a:t>
            </a:r>
          </a:p>
          <a:p>
            <a:pPr lvl="1"/>
            <a:r>
              <a:rPr lang="en-IE" baseline="0" dirty="0" smtClean="0"/>
              <a:t>Machine Code, Assembly</a:t>
            </a:r>
          </a:p>
          <a:p>
            <a:pPr lvl="2"/>
            <a:r>
              <a:rPr lang="en-IE" baseline="0" dirty="0" smtClean="0"/>
              <a:t>Provide greater control over the workings of the machine</a:t>
            </a:r>
          </a:p>
          <a:p>
            <a:pPr lvl="2"/>
            <a:r>
              <a:rPr lang="en-IE" baseline="0" dirty="0" smtClean="0"/>
              <a:t>Also require greater understanding of how things work – memory, I/O, register functions</a:t>
            </a:r>
          </a:p>
        </p:txBody>
      </p:sp>
      <p:sp>
        <p:nvSpPr>
          <p:cNvPr id="4" name="Footer Placeholder 3"/>
          <p:cNvSpPr>
            <a:spLocks noGrp="1"/>
          </p:cNvSpPr>
          <p:nvPr>
            <p:ph type="ftr" sz="quarter" idx="11"/>
          </p:nvPr>
        </p:nvSpPr>
        <p:spPr/>
        <p:txBody>
          <a:bodyPr/>
          <a:lstStyle/>
          <a:p>
            <a:r>
              <a:rPr lang="en-US" smtClean="0"/>
              <a:t>Introduction to C Programming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a:t>
            </a:r>
            <a:r>
              <a:rPr lang="en-IE" baseline="0" dirty="0" smtClean="0"/>
              <a:t> brief history of C</a:t>
            </a:r>
            <a:endParaRPr lang="en-IE" dirty="0"/>
          </a:p>
        </p:txBody>
      </p:sp>
      <p:sp>
        <p:nvSpPr>
          <p:cNvPr id="3" name="Content Placeholder 2"/>
          <p:cNvSpPr>
            <a:spLocks noGrp="1"/>
          </p:cNvSpPr>
          <p:nvPr>
            <p:ph idx="1"/>
          </p:nvPr>
        </p:nvSpPr>
        <p:spPr/>
        <p:txBody>
          <a:bodyPr>
            <a:normAutofit fontScale="92500" lnSpcReduction="20000"/>
          </a:bodyPr>
          <a:lstStyle/>
          <a:p>
            <a:pPr algn="l"/>
            <a:r>
              <a:rPr kumimoji="0" lang="en-IE" sz="3000" b="0" i="0" kern="1200" dirty="0" smtClean="0">
                <a:solidFill>
                  <a:schemeClr val="tx1"/>
                </a:solidFill>
                <a:latin typeface="+mn-lt"/>
                <a:ea typeface="+mn-ea"/>
                <a:cs typeface="+mn-cs"/>
              </a:rPr>
              <a:t>Dennis Ritchie built on B to create a new language called C</a:t>
            </a:r>
          </a:p>
          <a:p>
            <a:pPr lvl="1" algn="l"/>
            <a:r>
              <a:rPr kumimoji="0" lang="en-IE" sz="2600" b="0" i="0" kern="1200" dirty="0" smtClean="0">
                <a:solidFill>
                  <a:schemeClr val="tx1"/>
                </a:solidFill>
                <a:latin typeface="+mn-lt"/>
                <a:ea typeface="+mn-ea"/>
                <a:cs typeface="+mn-cs"/>
              </a:rPr>
              <a:t>had a powerful mix of high-level functionality and </a:t>
            </a:r>
          </a:p>
          <a:p>
            <a:pPr lvl="1" algn="l"/>
            <a:r>
              <a:rPr kumimoji="0" lang="en-IE" sz="2600" b="0" i="0" kern="1200" dirty="0" smtClean="0">
                <a:solidFill>
                  <a:schemeClr val="tx1"/>
                </a:solidFill>
                <a:latin typeface="+mn-lt"/>
                <a:ea typeface="+mn-ea"/>
                <a:cs typeface="+mn-cs"/>
              </a:rPr>
              <a:t>the detailed features required to program an operating system</a:t>
            </a:r>
          </a:p>
          <a:p>
            <a:pPr lvl="0" algn="l"/>
            <a:r>
              <a:rPr kumimoji="0" lang="en-IE" sz="3000" b="0" i="0" kern="1200" dirty="0" smtClean="0">
                <a:solidFill>
                  <a:schemeClr val="tx1"/>
                </a:solidFill>
                <a:latin typeface="+mn-lt"/>
                <a:ea typeface="+mn-ea"/>
                <a:cs typeface="+mn-cs"/>
              </a:rPr>
              <a:t> Most of the components of Unix were eventually rewritten in C, culminating with the kernel itself in 1973. </a:t>
            </a:r>
          </a:p>
          <a:p>
            <a:pPr lvl="0" algn="l"/>
            <a:r>
              <a:rPr kumimoji="0" lang="en-IE" sz="3000" b="0" i="0" kern="1200" dirty="0" smtClean="0">
                <a:solidFill>
                  <a:schemeClr val="tx1"/>
                </a:solidFill>
                <a:latin typeface="+mn-lt"/>
                <a:ea typeface="+mn-ea"/>
                <a:cs typeface="+mn-cs"/>
              </a:rPr>
              <a:t>Because of its convenience and power, C went on to become the most popular programming language in the world over the next quarter century.</a:t>
            </a:r>
          </a:p>
        </p:txBody>
      </p:sp>
      <p:sp>
        <p:nvSpPr>
          <p:cNvPr id="4" name="Footer Placeholder 3"/>
          <p:cNvSpPr>
            <a:spLocks noGrp="1"/>
          </p:cNvSpPr>
          <p:nvPr>
            <p:ph type="ftr" sz="quarter" idx="11"/>
          </p:nvPr>
        </p:nvSpPr>
        <p:spPr/>
        <p:txBody>
          <a:bodyPr/>
          <a:lstStyle/>
          <a:p>
            <a:r>
              <a:rPr lang="en-US" smtClean="0"/>
              <a:t>Introduction to C Programming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 brief history of C</a:t>
            </a:r>
            <a:endParaRPr lang="en-IE" dirty="0"/>
          </a:p>
        </p:txBody>
      </p:sp>
      <p:sp>
        <p:nvSpPr>
          <p:cNvPr id="3" name="Content Placeholder 2"/>
          <p:cNvSpPr>
            <a:spLocks noGrp="1"/>
          </p:cNvSpPr>
          <p:nvPr>
            <p:ph idx="1"/>
          </p:nvPr>
        </p:nvSpPr>
        <p:spPr/>
        <p:txBody>
          <a:bodyPr>
            <a:normAutofit fontScale="92500" lnSpcReduction="20000"/>
          </a:bodyPr>
          <a:lstStyle/>
          <a:p>
            <a:r>
              <a:rPr kumimoji="0" lang="en-IE" sz="3000" b="0" i="0" kern="1200" dirty="0" smtClean="0">
                <a:solidFill>
                  <a:schemeClr val="tx1"/>
                </a:solidFill>
                <a:latin typeface="+mn-lt"/>
                <a:ea typeface="+mn-ea"/>
                <a:cs typeface="+mn-cs"/>
              </a:rPr>
              <a:t>This development of Unix in C had two important consequences:</a:t>
            </a:r>
          </a:p>
          <a:p>
            <a:pPr lvl="1"/>
            <a:r>
              <a:rPr kumimoji="0" lang="en-IE" sz="2600" b="0" i="0" u="sng" kern="1200" dirty="0" smtClean="0">
                <a:solidFill>
                  <a:schemeClr val="tx1"/>
                </a:solidFill>
                <a:latin typeface="+mn-lt"/>
                <a:ea typeface="+mn-ea"/>
                <a:cs typeface="+mn-cs"/>
              </a:rPr>
              <a:t>Portability</a:t>
            </a:r>
            <a:r>
              <a:rPr kumimoji="0" lang="en-IE" sz="2600" b="0" i="0" kern="1200" dirty="0" smtClean="0">
                <a:solidFill>
                  <a:schemeClr val="tx1"/>
                </a:solidFill>
                <a:latin typeface="+mn-lt"/>
                <a:ea typeface="+mn-ea"/>
                <a:cs typeface="+mn-cs"/>
              </a:rPr>
              <a:t>. </a:t>
            </a:r>
          </a:p>
          <a:p>
            <a:pPr lvl="2"/>
            <a:r>
              <a:rPr kumimoji="0" lang="en-IE" sz="2400" b="0" i="0" kern="1200" dirty="0" smtClean="0">
                <a:solidFill>
                  <a:schemeClr val="tx1"/>
                </a:solidFill>
                <a:latin typeface="+mn-lt"/>
                <a:ea typeface="+mn-ea"/>
                <a:cs typeface="+mn-cs"/>
              </a:rPr>
              <a:t>easier to port Unix to newly developed computers, because it eliminated the need to translate the entire operating system to the new assemble language by hand: </a:t>
            </a:r>
          </a:p>
          <a:p>
            <a:pPr lvl="2"/>
            <a:r>
              <a:rPr kumimoji="0" lang="en-IE" sz="2400" b="0" i="0" kern="1200" dirty="0" smtClean="0">
                <a:solidFill>
                  <a:schemeClr val="tx1"/>
                </a:solidFill>
                <a:latin typeface="+mn-lt"/>
                <a:ea typeface="+mn-ea"/>
                <a:cs typeface="+mn-cs"/>
              </a:rPr>
              <a:t>First, write a C-to-assembly language compiler for the new machine.</a:t>
            </a:r>
          </a:p>
          <a:p>
            <a:pPr lvl="2"/>
            <a:r>
              <a:rPr kumimoji="0" lang="en-IE" sz="2400" b="0" i="0" kern="1200" dirty="0" smtClean="0">
                <a:solidFill>
                  <a:schemeClr val="tx1"/>
                </a:solidFill>
                <a:latin typeface="+mn-lt"/>
                <a:ea typeface="+mn-ea"/>
                <a:cs typeface="+mn-cs"/>
              </a:rPr>
              <a:t>Then use the new compiler to automatically translate the Unix C language source code into the new machine's assembly language. </a:t>
            </a:r>
          </a:p>
          <a:p>
            <a:pPr lvl="2"/>
            <a:r>
              <a:rPr kumimoji="0" lang="en-IE" sz="2400" b="0" i="0" kern="1200" dirty="0" smtClean="0">
                <a:solidFill>
                  <a:schemeClr val="tx1"/>
                </a:solidFill>
                <a:latin typeface="+mn-lt"/>
                <a:ea typeface="+mn-ea"/>
                <a:cs typeface="+mn-cs"/>
              </a:rPr>
              <a:t>Finally, write only a small amount of new code where absolutely required by hardware differences with the new machine.</a:t>
            </a:r>
          </a:p>
        </p:txBody>
      </p:sp>
      <p:sp>
        <p:nvSpPr>
          <p:cNvPr id="5" name="Footer Placeholder 4"/>
          <p:cNvSpPr>
            <a:spLocks noGrp="1"/>
          </p:cNvSpPr>
          <p:nvPr>
            <p:ph type="ftr" sz="quarter" idx="11"/>
          </p:nvPr>
        </p:nvSpPr>
        <p:spPr/>
        <p:txBody>
          <a:bodyPr/>
          <a:lstStyle/>
          <a:p>
            <a:r>
              <a:rPr lang="en-US" smtClean="0"/>
              <a:t>Introduction to C Programming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 brief history of C</a:t>
            </a:r>
            <a:endParaRPr lang="en-IE" dirty="0"/>
          </a:p>
        </p:txBody>
      </p:sp>
      <p:sp>
        <p:nvSpPr>
          <p:cNvPr id="3" name="Content Placeholder 2"/>
          <p:cNvSpPr>
            <a:spLocks noGrp="1"/>
          </p:cNvSpPr>
          <p:nvPr>
            <p:ph idx="1"/>
          </p:nvPr>
        </p:nvSpPr>
        <p:spPr/>
        <p:txBody>
          <a:bodyPr/>
          <a:lstStyle/>
          <a:p>
            <a:r>
              <a:rPr kumimoji="0" lang="en-IE" sz="3000" b="0" i="0" u="sng" kern="1200" dirty="0" smtClean="0">
                <a:solidFill>
                  <a:schemeClr val="tx1"/>
                </a:solidFill>
                <a:latin typeface="+mn-lt"/>
                <a:ea typeface="+mn-ea"/>
                <a:cs typeface="+mn-cs"/>
              </a:rPr>
              <a:t>Improvability</a:t>
            </a:r>
            <a:r>
              <a:rPr kumimoji="0" lang="en-IE" sz="3000" b="0" i="0" kern="1200" dirty="0" smtClean="0">
                <a:solidFill>
                  <a:schemeClr val="tx1"/>
                </a:solidFill>
                <a:latin typeface="+mn-lt"/>
                <a:ea typeface="+mn-ea"/>
                <a:cs typeface="+mn-cs"/>
              </a:rPr>
              <a:t>. </a:t>
            </a:r>
          </a:p>
          <a:p>
            <a:pPr lvl="1"/>
            <a:r>
              <a:rPr kumimoji="0" lang="en-IE" sz="2600" b="0" i="0" kern="1200" dirty="0" smtClean="0">
                <a:solidFill>
                  <a:schemeClr val="tx1"/>
                </a:solidFill>
                <a:latin typeface="+mn-lt"/>
                <a:ea typeface="+mn-ea"/>
                <a:cs typeface="+mn-cs"/>
              </a:rPr>
              <a:t>It made Unix easy to customize and improve by any programmer that could learn the high-level C programming language. </a:t>
            </a:r>
          </a:p>
          <a:p>
            <a:pPr lvl="2"/>
            <a:r>
              <a:rPr kumimoji="0" lang="en-IE" sz="2400" b="0" i="0" kern="1200" dirty="0" smtClean="0">
                <a:solidFill>
                  <a:schemeClr val="tx1"/>
                </a:solidFill>
                <a:latin typeface="+mn-lt"/>
                <a:ea typeface="+mn-ea"/>
                <a:cs typeface="+mn-cs"/>
              </a:rPr>
              <a:t>Many did learn C, and went on to experiment with modifications to the operating system, producing many useful new extensions and enhancements.</a:t>
            </a:r>
          </a:p>
        </p:txBody>
      </p:sp>
      <p:sp>
        <p:nvSpPr>
          <p:cNvPr id="5" name="Footer Placeholder 4"/>
          <p:cNvSpPr>
            <a:spLocks noGrp="1"/>
          </p:cNvSpPr>
          <p:nvPr>
            <p:ph type="ftr" sz="quarter" idx="11"/>
          </p:nvPr>
        </p:nvSpPr>
        <p:spPr/>
        <p:txBody>
          <a:bodyPr/>
          <a:lstStyle/>
          <a:p>
            <a:r>
              <a:rPr lang="en-US" smtClean="0"/>
              <a:t>Introduction to C Programming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What do I need?</a:t>
            </a:r>
            <a:endParaRPr lang="en-IE" dirty="0"/>
          </a:p>
        </p:txBody>
      </p:sp>
      <p:sp>
        <p:nvSpPr>
          <p:cNvPr id="3" name="Content Placeholder 2"/>
          <p:cNvSpPr>
            <a:spLocks noGrp="1"/>
          </p:cNvSpPr>
          <p:nvPr>
            <p:ph idx="1"/>
          </p:nvPr>
        </p:nvSpPr>
        <p:spPr/>
        <p:txBody>
          <a:bodyPr/>
          <a:lstStyle/>
          <a:p>
            <a:r>
              <a:rPr kumimoji="0" lang="en-IE" sz="3000" b="0" i="0" kern="1200" dirty="0" smtClean="0">
                <a:solidFill>
                  <a:schemeClr val="tx1"/>
                </a:solidFill>
                <a:latin typeface="+mn-lt"/>
                <a:ea typeface="+mn-ea"/>
                <a:cs typeface="+mn-cs"/>
              </a:rPr>
              <a:t>(1) attention to detail</a:t>
            </a:r>
          </a:p>
          <a:p>
            <a:r>
              <a:rPr kumimoji="0" lang="en-IE" sz="3000" b="0" i="0" kern="1200" dirty="0" smtClean="0">
                <a:solidFill>
                  <a:schemeClr val="tx1"/>
                </a:solidFill>
                <a:latin typeface="+mn-lt"/>
                <a:ea typeface="+mn-ea"/>
                <a:cs typeface="+mn-cs"/>
              </a:rPr>
              <a:t>(2) stupidity</a:t>
            </a:r>
          </a:p>
          <a:p>
            <a:r>
              <a:rPr kumimoji="0" lang="en-IE" sz="3000" b="0" i="0" kern="1200" dirty="0" smtClean="0">
                <a:solidFill>
                  <a:schemeClr val="tx1"/>
                </a:solidFill>
                <a:latin typeface="+mn-lt"/>
                <a:ea typeface="+mn-ea"/>
                <a:cs typeface="+mn-cs"/>
              </a:rPr>
              <a:t>(3) good memory</a:t>
            </a:r>
          </a:p>
          <a:p>
            <a:r>
              <a:rPr kumimoji="0" lang="en-IE" sz="3000" b="0" i="0" kern="1200" dirty="0" smtClean="0">
                <a:solidFill>
                  <a:schemeClr val="tx1"/>
                </a:solidFill>
                <a:latin typeface="+mn-lt"/>
                <a:ea typeface="+mn-ea"/>
                <a:cs typeface="+mn-cs"/>
              </a:rPr>
              <a:t>(4) an ability to think abstractly, and on several levels</a:t>
            </a:r>
          </a:p>
        </p:txBody>
      </p:sp>
      <p:sp>
        <p:nvSpPr>
          <p:cNvPr id="5" name="Footer Placeholder 4"/>
          <p:cNvSpPr>
            <a:spLocks noGrp="1"/>
          </p:cNvSpPr>
          <p:nvPr>
            <p:ph type="ftr" sz="quarter" idx="11"/>
          </p:nvPr>
        </p:nvSpPr>
        <p:spPr/>
        <p:txBody>
          <a:bodyPr/>
          <a:lstStyle/>
          <a:p>
            <a:r>
              <a:rPr lang="en-US" smtClean="0"/>
              <a:t>Introduction to C Programming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316</TotalTime>
  <Words>2438</Words>
  <Application>Microsoft Office PowerPoint</Application>
  <PresentationFormat>On-screen Show (4:3)</PresentationFormat>
  <Paragraphs>479</Paragraphs>
  <Slides>40</Slides>
  <Notes>20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Solstice</vt:lpstr>
      <vt:lpstr>Introduction </vt:lpstr>
      <vt:lpstr>A brief history of C</vt:lpstr>
      <vt:lpstr>Pause</vt:lpstr>
      <vt:lpstr>Assembly Example</vt:lpstr>
      <vt:lpstr>Difference</vt:lpstr>
      <vt:lpstr>A brief history of C</vt:lpstr>
      <vt:lpstr>A brief history of C</vt:lpstr>
      <vt:lpstr>A brief history of C</vt:lpstr>
      <vt:lpstr>What do I need?</vt:lpstr>
      <vt:lpstr>Attention to Detail</vt:lpstr>
      <vt:lpstr>Stupidity</vt:lpstr>
      <vt:lpstr>Good Memory</vt:lpstr>
      <vt:lpstr>Think abstractly</vt:lpstr>
      <vt:lpstr>C is...</vt:lpstr>
      <vt:lpstr>C is ...</vt:lpstr>
      <vt:lpstr>Sample C Program</vt:lpstr>
      <vt:lpstr>C Program Structure</vt:lpstr>
      <vt:lpstr>C Program Structure</vt:lpstr>
      <vt:lpstr>C Program Structure</vt:lpstr>
      <vt:lpstr>C Data Types</vt:lpstr>
      <vt:lpstr>C Programming</vt:lpstr>
      <vt:lpstr>C Programming</vt:lpstr>
      <vt:lpstr>C Sample Program</vt:lpstr>
      <vt:lpstr>C Sample Program</vt:lpstr>
      <vt:lpstr>C Sample Program</vt:lpstr>
      <vt:lpstr>C Sample Program</vt:lpstr>
      <vt:lpstr>C Sample Program</vt:lpstr>
      <vt:lpstr>C Sample Program</vt:lpstr>
      <vt:lpstr>C Sample Program</vt:lpstr>
      <vt:lpstr>C Sample Program</vt:lpstr>
      <vt:lpstr>C Sample Program</vt:lpstr>
      <vt:lpstr>C Programs - Summary</vt:lpstr>
      <vt:lpstr>C Programs - Summary</vt:lpstr>
      <vt:lpstr>C Programs - Layout</vt:lpstr>
      <vt:lpstr>C Programs - Layout</vt:lpstr>
      <vt:lpstr>More Programming</vt:lpstr>
      <vt:lpstr>C Functions - A First Look</vt:lpstr>
      <vt:lpstr>Functions</vt:lpstr>
      <vt:lpstr>Functions</vt:lpstr>
      <vt:lpstr>Exercises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dc:title>
  <dc:creator>dcostello</dc:creator>
  <cp:lastModifiedBy>Damien Costello</cp:lastModifiedBy>
  <cp:revision>27</cp:revision>
  <dcterms:created xsi:type="dcterms:W3CDTF">2006-08-16T00:00:00Z</dcterms:created>
  <dcterms:modified xsi:type="dcterms:W3CDTF">2013-09-11T11:39:47Z</dcterms:modified>
</cp:coreProperties>
</file>