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9"/>
  </p:notesMasterIdLst>
  <p:handoutMasterIdLst>
    <p:handoutMasterId r:id="rId40"/>
  </p:handoutMasterIdLst>
  <p:sldIdLst>
    <p:sldId id="285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25" r:id="rId12"/>
    <p:sldId id="296" r:id="rId13"/>
    <p:sldId id="323" r:id="rId14"/>
    <p:sldId id="324" r:id="rId15"/>
    <p:sldId id="297" r:id="rId16"/>
    <p:sldId id="298" r:id="rId17"/>
    <p:sldId id="326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299" r:id="rId33"/>
    <p:sldId id="300" r:id="rId34"/>
    <p:sldId id="301" r:id="rId35"/>
    <p:sldId id="327" r:id="rId36"/>
    <p:sldId id="302" r:id="rId37"/>
    <p:sldId id="303" r:id="rId3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377" autoAdjust="0"/>
  </p:normalViewPr>
  <p:slideViewPr>
    <p:cSldViewPr>
      <p:cViewPr varScale="1">
        <p:scale>
          <a:sx n="78" d="100"/>
          <a:sy n="78" d="100"/>
        </p:scale>
        <p:origin x="-828" y="-10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240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416" y="-78"/>
      </p:cViewPr>
      <p:guideLst>
        <p:guide orient="horz" pos="3223"/>
        <p:guide pos="22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>
            <a:lvl1pPr defTabSz="964947">
              <a:defRPr sz="1300"/>
            </a:lvl1pPr>
          </a:lstStyle>
          <a:p>
            <a:r>
              <a:rPr lang="en-GB"/>
              <a:t>Advanced C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0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>
            <a:lvl1pPr algn="r" defTabSz="964947">
              <a:defRPr sz="1300"/>
            </a:lvl1pPr>
          </a:lstStyle>
          <a:p>
            <a:fld id="{802AF0F8-8B45-4F23-8E12-18F3BAB91F65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b" anchorCtr="0" compatLnSpc="1">
            <a:prstTxWarp prst="textNoShape">
              <a:avLst/>
            </a:prstTxWarp>
          </a:bodyPr>
          <a:lstStyle>
            <a:lvl1pPr defTabSz="964947">
              <a:defRPr sz="1300"/>
            </a:lvl1pPr>
          </a:lstStyle>
          <a:p>
            <a:r>
              <a:rPr lang="en-GB"/>
              <a:t>© Coswat &amp; Co Ltd, 2001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b" anchorCtr="0" compatLnSpc="1">
            <a:prstTxWarp prst="textNoShape">
              <a:avLst/>
            </a:prstTxWarp>
          </a:bodyPr>
          <a:lstStyle>
            <a:lvl1pPr algn="r" defTabSz="964947">
              <a:defRPr sz="1300"/>
            </a:lvl1pPr>
          </a:lstStyle>
          <a:p>
            <a:fld id="{4707FD47-7BE2-40EA-8CC8-C89DBB4DD4F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>
            <a:lvl1pPr defTabSz="964947">
              <a:defRPr sz="1300"/>
            </a:lvl1pPr>
          </a:lstStyle>
          <a:p>
            <a:r>
              <a:rPr lang="en-GB"/>
              <a:t>Advanced C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979" y="0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>
            <a:lvl1pPr algn="r" defTabSz="964947">
              <a:defRPr sz="1300"/>
            </a:lvl1pPr>
          </a:lstStyle>
          <a:p>
            <a:fld id="{0DC41E4D-2587-44F6-B7C1-8C939335E977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48" y="4861155"/>
            <a:ext cx="5206604" cy="4605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b" anchorCtr="0" compatLnSpc="1">
            <a:prstTxWarp prst="textNoShape">
              <a:avLst/>
            </a:prstTxWarp>
          </a:bodyPr>
          <a:lstStyle>
            <a:lvl1pPr defTabSz="964947">
              <a:defRPr sz="1300"/>
            </a:lvl1pPr>
          </a:lstStyle>
          <a:p>
            <a:r>
              <a:rPr lang="en-GB"/>
              <a:t>© Coswat &amp; Co Ltd, 2001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5" tIns="48227" rIns="96455" bIns="48227" numCol="1" anchor="b" anchorCtr="0" compatLnSpc="1">
            <a:prstTxWarp prst="textNoShape">
              <a:avLst/>
            </a:prstTxWarp>
          </a:bodyPr>
          <a:lstStyle>
            <a:lvl1pPr algn="r" defTabSz="964947">
              <a:defRPr sz="1300"/>
            </a:lvl1pPr>
          </a:lstStyle>
          <a:p>
            <a:fld id="{DE5381C8-C035-40AD-A3D0-9BC28353859B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0BA8A83-798B-4564-8B36-BDFAAB66BA67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76FE9-93DB-4F95-A205-86EA331AB900}" type="slidenum">
              <a:rPr lang="en-GB"/>
              <a:pPr/>
              <a:t>1</a:t>
            </a:fld>
            <a:endParaRPr lang="en-GB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E67328D-07FA-4E27-8B27-55DDBBEC143D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211F2-60B2-4B9D-A601-0F0D5A464039}" type="slidenum">
              <a:rPr lang="en-GB"/>
              <a:pPr/>
              <a:t>10</a:t>
            </a:fld>
            <a:endParaRPr lang="en-GB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A46C5B-ABFE-4D15-B550-EA9D734C2F76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3AFC-C580-48EE-A755-A935CA693034}" type="slidenum">
              <a:rPr lang="en-GB"/>
              <a:pPr/>
              <a:t>12</a:t>
            </a:fld>
            <a:endParaRPr lang="en-GB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7449859-2622-42F6-9DCC-3D917979A115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323D3-73D6-48B2-BEB0-72881007DEB4}" type="slidenum">
              <a:rPr lang="en-GB"/>
              <a:pPr/>
              <a:t>13</a:t>
            </a:fld>
            <a:endParaRPr lang="en-GB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F11094-9CA0-4AF0-8C57-926B4181E0AE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A3AA0-F31B-43E9-88E9-5628EAA3A22C}" type="slidenum">
              <a:rPr lang="en-GB"/>
              <a:pPr/>
              <a:t>14</a:t>
            </a:fld>
            <a:endParaRPr lang="en-GB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7E19372-79CD-47A3-8F83-B79352F889F3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8C77E-A5E4-4089-90A1-DF84ABC4FEF7}" type="slidenum">
              <a:rPr lang="en-GB"/>
              <a:pPr/>
              <a:t>15</a:t>
            </a:fld>
            <a:endParaRPr lang="en-GB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D3D56D-46D0-4BD4-A33F-CCFA226BABAD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B24FC-A1BD-4DBE-A758-298AFA6FFF4F}" type="slidenum">
              <a:rPr lang="en-GB"/>
              <a:pPr/>
              <a:t>16</a:t>
            </a:fld>
            <a:endParaRPr lang="en-GB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8E8DF51-8D82-4967-BEBC-7F4F583B0152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E930C-B258-46E1-AE2D-35441F19E6BE}" type="slidenum">
              <a:rPr lang="en-GB"/>
              <a:pPr/>
              <a:t>18</a:t>
            </a:fld>
            <a:endParaRPr lang="en-GB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28022FD-0DC9-4053-851B-B72BD2994591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AC6D9-5970-459F-A748-FA8CD41716CF}" type="slidenum">
              <a:rPr lang="en-GB"/>
              <a:pPr/>
              <a:t>19</a:t>
            </a:fld>
            <a:endParaRPr lang="en-GB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8D15AB-D86E-4054-AFC3-760951FC1ABA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CE025-ADCF-4BBF-B78E-40FFF3F6F3D0}" type="slidenum">
              <a:rPr lang="en-GB"/>
              <a:pPr/>
              <a:t>20</a:t>
            </a:fld>
            <a:endParaRPr lang="en-GB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F8E0AF-007A-4FB8-B48F-F0B2E7946E52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0F595-85CD-4183-953D-07E320693084}" type="slidenum">
              <a:rPr lang="en-GB"/>
              <a:pPr/>
              <a:t>21</a:t>
            </a:fld>
            <a:endParaRPr lang="en-GB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B1CD1C-3415-4A07-90AB-9298F4D8A058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B0A8D-D4BB-4432-8049-561E6E2D6CBF}" type="slidenum">
              <a:rPr lang="en-GB"/>
              <a:pPr/>
              <a:t>2</a:t>
            </a:fld>
            <a:endParaRPr lang="en-GB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CE212B-5B21-4BBC-BB3D-7DE95F3BEEE7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95DB5-09DD-4B75-8437-8768EF65CB9E}" type="slidenum">
              <a:rPr lang="en-GB"/>
              <a:pPr/>
              <a:t>22</a:t>
            </a:fld>
            <a:endParaRPr lang="en-GB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348" y="4862793"/>
            <a:ext cx="5206604" cy="4309568"/>
          </a:xfrm>
          <a:noFill/>
          <a:ln>
            <a:noFill/>
          </a:ln>
        </p:spPr>
        <p:txBody>
          <a:bodyPr lIns="97125" tIns="48563" rIns="97125" bIns="48563"/>
          <a:lstStyle/>
          <a:p>
            <a:r>
              <a:rPr lang="en-GB"/>
              <a:t>NOTES: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38CA08F-3E26-4FAC-981A-7E3FCA73E0A1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2DAE6-5B16-4A15-A064-885F84AA4175}" type="slidenum">
              <a:rPr lang="en-GB"/>
              <a:pPr/>
              <a:t>23</a:t>
            </a:fld>
            <a:endParaRPr lang="en-GB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D0EDFAF-7CE6-4910-9CED-2D419DBE753D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3891F-540B-4B53-A47F-A7E972A234F0}" type="slidenum">
              <a:rPr lang="en-GB"/>
              <a:pPr/>
              <a:t>24</a:t>
            </a:fld>
            <a:endParaRPr lang="en-GB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E551921-BB2B-4B0C-9727-98C5398C0205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5A2F6-0DCF-43E2-9C20-944516E502B7}" type="slidenum">
              <a:rPr lang="en-GB"/>
              <a:pPr/>
              <a:t>25</a:t>
            </a:fld>
            <a:endParaRPr lang="en-GB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24EC74-CC2B-488E-8B7D-4AF062704011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B8C25-D886-44F0-AA77-D7257EFA4078}" type="slidenum">
              <a:rPr lang="en-GB"/>
              <a:pPr/>
              <a:t>26</a:t>
            </a:fld>
            <a:endParaRPr lang="en-GB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82BCD59-191F-4459-BFCF-2644C93FCAB0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87C08-AEBF-41DE-8037-1C411AB8F4AB}" type="slidenum">
              <a:rPr lang="en-GB"/>
              <a:pPr/>
              <a:t>27</a:t>
            </a:fld>
            <a:endParaRPr lang="en-GB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99E8E9-BACB-4F89-BF65-30C5CF1F352D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DCFAD-C437-41C7-80DE-418351174E12}" type="slidenum">
              <a:rPr lang="en-GB"/>
              <a:pPr/>
              <a:t>28</a:t>
            </a:fld>
            <a:endParaRPr lang="en-GB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55A93A6-B04C-40BB-AFD3-C8DF36BFBAFC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44139-6A9C-40A8-BBA7-F0FF63D197A5}" type="slidenum">
              <a:rPr lang="en-GB"/>
              <a:pPr/>
              <a:t>29</a:t>
            </a:fld>
            <a:endParaRPr lang="en-GB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E9FF44-4A2D-46C3-94FD-53D72BD7685B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1FA7E-C3A2-4271-B287-EF96CFF40FDD}" type="slidenum">
              <a:rPr lang="en-GB"/>
              <a:pPr/>
              <a:t>30</a:t>
            </a:fld>
            <a:endParaRPr lang="en-GB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43C85D0-3C2C-4380-A615-71C0DC653D88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0E150-E0FE-4C95-AED1-EF4360B0645C}" type="slidenum">
              <a:rPr lang="en-GB"/>
              <a:pPr/>
              <a:t>31</a:t>
            </a:fld>
            <a:endParaRPr lang="en-GB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869272-FF16-4697-87C5-81A8951C3748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0EE50-3FD6-4FD5-9D2D-C690E92FC58F}" type="slidenum">
              <a:rPr lang="en-GB"/>
              <a:pPr/>
              <a:t>3</a:t>
            </a:fld>
            <a:endParaRPr lang="en-GB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7CC22F1-4300-42D7-B552-2A82B312E648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891E6-B137-4A38-9426-9A33CEA24B0E}" type="slidenum">
              <a:rPr lang="en-GB"/>
              <a:pPr/>
              <a:t>32</a:t>
            </a:fld>
            <a:endParaRPr lang="en-GB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509FA8-A536-4FD4-AA55-0370FDE850CA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BFF6B-90DA-438A-8B17-C2CF49519045}" type="slidenum">
              <a:rPr lang="en-GB"/>
              <a:pPr/>
              <a:t>33</a:t>
            </a:fld>
            <a:endParaRPr lang="en-GB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6B1A70-2FF9-49B6-A59C-D07516639952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DE5E2-907A-4940-B730-52C285BB3DEC}" type="slidenum">
              <a:rPr lang="en-GB"/>
              <a:pPr/>
              <a:t>34</a:t>
            </a:fld>
            <a:endParaRPr lang="en-GB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251715-49C0-422F-9635-1D7FA284C6E9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F7F33-3B4C-47C0-A0EA-34B3ED04B645}" type="slidenum">
              <a:rPr lang="en-GB"/>
              <a:pPr/>
              <a:t>36</a:t>
            </a:fld>
            <a:endParaRPr lang="en-GB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FC9FB45-5103-4FA3-9ADD-254E08DB9B3D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EE2C0-62C3-4939-8BEA-1805F481E33C}" type="slidenum">
              <a:rPr lang="en-GB"/>
              <a:pPr/>
              <a:t>37</a:t>
            </a:fld>
            <a:endParaRPr lang="en-GB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7C75D7-FFAD-4A43-A2FB-63CC2075988D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FE8B4-B97C-480E-BEC2-BA2530C60FCF}" type="slidenum">
              <a:rPr lang="en-GB"/>
              <a:pPr/>
              <a:t>4</a:t>
            </a:fld>
            <a:endParaRPr lang="en-GB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5EFA34-3308-4DE9-AAB1-5479E26B4194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4029C-DC5C-4CE6-993D-1EBCD25D8B6E}" type="slidenum">
              <a:rPr lang="en-GB"/>
              <a:pPr/>
              <a:t>5</a:t>
            </a:fld>
            <a:endParaRPr lang="en-GB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15D050-0270-4237-AB83-EC006AC2EC55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4148D-7CF2-4665-B1B7-3334ED01871C}" type="slidenum">
              <a:rPr lang="en-GB"/>
              <a:pPr/>
              <a:t>6</a:t>
            </a:fld>
            <a:endParaRPr lang="en-GB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D88678-B3E6-46D6-B7CF-986A6E9C8D97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A132C-4981-49A5-938F-90D87424A34E}" type="slidenum">
              <a:rPr lang="en-GB"/>
              <a:pPr/>
              <a:t>7</a:t>
            </a:fld>
            <a:endParaRPr lang="en-GB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681F45D-3FA5-461C-BB8A-FDEC2A0EAAFA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3C233-B08D-4801-A3D6-210E6019B70E}" type="slidenum">
              <a:rPr lang="en-GB"/>
              <a:pPr/>
              <a:t>8</a:t>
            </a:fld>
            <a:endParaRPr lang="en-GB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621E385-CDFA-4CBC-9AF9-356BC0496CE9}" type="datetime6">
              <a:rPr lang="en-GB"/>
              <a:pPr/>
              <a:t>October 11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A6B03-5F63-4558-9FD7-DD531850BAB2}" type="slidenum">
              <a:rPr lang="en-GB"/>
              <a:pPr/>
              <a:t>9</a:t>
            </a:fld>
            <a:endParaRPr lang="en-GB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B703C-58A9-42C7-AE84-B08B758DEA45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E49517-B4DE-4764-8EB3-6BB6865BD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8C040D-3384-4DC1-8A7B-E2D790F39D7A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674860-FD72-453D-BDB9-7F1D5141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447A2-8F88-41D2-B2D1-3A1A8A1FD21E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FB7305-41C2-4175-B579-D15D78DB4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24E86-AB58-4EF2-8A21-ECE80619D926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C6C3D5-6700-485F-A5A7-424A8155B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2B5DA2-4694-4F4B-97F1-3966527DFD07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3FA60D-9082-4D58-BE11-A277640FD7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BA09D-F78E-42B1-B940-A87393874456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A1E805-9361-445C-9AF4-2757995A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C0B798-D9CE-4413-BB2A-7A7BBC040651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8AA680-4215-464A-9529-575411963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98273-F638-45ED-91A7-EB3C22BE44BC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2AA106-4F31-4D8B-81BC-8FE683B94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64EA36-0640-4A88-9F4A-1BC43B9FA547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DC3A2-1B3F-402B-A481-1C4C996AED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7EEE6-DB38-4F95-973C-4AEE7A863B8F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A01087-FACD-4446-9852-4543183C1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01C51A-CC8E-436C-BF39-2C493FAD729A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F3D7DF-1269-47CF-988E-72C84D5515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F1CE12B-8F76-4256-A949-0EC735283F96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9707A88-1608-4294-819A-6FBFD4B49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39CA-72FB-4579-A33D-D9AB22CD4ABA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459-12F4-452D-BC8B-86D75C173767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- Characters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Escape Sequences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Can </a:t>
            </a:r>
            <a:r>
              <a:rPr lang="en-GB" dirty="0"/>
              <a:t>also represent characters using hex or octal </a:t>
            </a:r>
            <a:r>
              <a:rPr lang="en-GB" dirty="0" smtClean="0"/>
              <a:t>codes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F769-2C10-43D6-A9F4-00F1430D44A0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DAE-81C3-4798-94DC-57AD9C39DAE4}" type="slidenum">
              <a:rPr lang="en-US"/>
              <a:pPr/>
              <a:t>10</a:t>
            </a:fld>
            <a:endParaRPr lang="en-US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043608" y="2439994"/>
            <a:ext cx="552291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\n	new line	\t	horizontal tab</a:t>
            </a:r>
          </a:p>
          <a:p>
            <a:r>
              <a:rPr lang="en-GB" dirty="0"/>
              <a:t>\v	vertical tab	\b	backspace</a:t>
            </a:r>
          </a:p>
          <a:p>
            <a:r>
              <a:rPr lang="en-GB" dirty="0"/>
              <a:t>\r	carriage return</a:t>
            </a:r>
          </a:p>
          <a:p>
            <a:r>
              <a:rPr lang="en-GB" dirty="0"/>
              <a:t>\f	form feed	\\	backslash</a:t>
            </a:r>
          </a:p>
          <a:p>
            <a:r>
              <a:rPr lang="en-GB" dirty="0"/>
              <a:t>\”	quotes		\’	apostrophe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4E86-AB58-4EF2-8A21-ECE80619D926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3D5-6700-485F-A5A7-424A8155B2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0232" y="1770958"/>
            <a:ext cx="67470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800" dirty="0" smtClean="0"/>
              <a:t>#include &lt;</a:t>
            </a:r>
            <a:r>
              <a:rPr lang="en-IE" sz="1800" dirty="0" err="1" smtClean="0"/>
              <a:t>stdio.h</a:t>
            </a:r>
            <a:r>
              <a:rPr lang="en-IE" sz="1800" dirty="0" smtClean="0"/>
              <a:t>&gt;</a:t>
            </a:r>
          </a:p>
          <a:p>
            <a:r>
              <a:rPr lang="en-IE" sz="1800" dirty="0" smtClean="0"/>
              <a:t>#include &lt;</a:t>
            </a:r>
            <a:r>
              <a:rPr lang="en-IE" sz="1800" dirty="0" err="1" smtClean="0"/>
              <a:t>math.h</a:t>
            </a:r>
            <a:r>
              <a:rPr lang="en-IE" sz="1800" dirty="0" smtClean="0"/>
              <a:t>&gt;</a:t>
            </a:r>
          </a:p>
          <a:p>
            <a:endParaRPr lang="en-IE" sz="1800" dirty="0" smtClean="0"/>
          </a:p>
          <a:p>
            <a:r>
              <a:rPr lang="en-IE" sz="1800" dirty="0" smtClean="0"/>
              <a:t>void main()</a:t>
            </a:r>
          </a:p>
          <a:p>
            <a:r>
              <a:rPr lang="en-IE" sz="1800" dirty="0" smtClean="0"/>
              <a:t>{</a:t>
            </a:r>
          </a:p>
          <a:p>
            <a:r>
              <a:rPr lang="en-IE" sz="1800" dirty="0" smtClean="0"/>
              <a:t>        </a:t>
            </a:r>
            <a:r>
              <a:rPr lang="en-IE" sz="1800" dirty="0" err="1" smtClean="0"/>
              <a:t>int</a:t>
            </a:r>
            <a:r>
              <a:rPr lang="en-IE" sz="1800" dirty="0" smtClean="0"/>
              <a:t> base, exp;</a:t>
            </a:r>
          </a:p>
          <a:p>
            <a:r>
              <a:rPr lang="en-IE" sz="1800" dirty="0" smtClean="0"/>
              <a:t>        double result;</a:t>
            </a:r>
          </a:p>
          <a:p>
            <a:endParaRPr lang="en-IE" sz="1800" dirty="0" smtClean="0"/>
          </a:p>
          <a:p>
            <a:r>
              <a:rPr lang="en-IE" sz="1800" dirty="0" smtClean="0"/>
              <a:t>        </a:t>
            </a:r>
            <a:r>
              <a:rPr lang="en-IE" sz="1800" dirty="0" err="1" smtClean="0"/>
              <a:t>printf</a:t>
            </a:r>
            <a:r>
              <a:rPr lang="en-IE" sz="1800" dirty="0" smtClean="0"/>
              <a:t>("enter the base and the exponent :  ");</a:t>
            </a:r>
          </a:p>
          <a:p>
            <a:r>
              <a:rPr lang="en-IE" sz="1800" dirty="0" smtClean="0"/>
              <a:t>        </a:t>
            </a:r>
            <a:r>
              <a:rPr lang="en-IE" sz="1800" dirty="0" err="1" smtClean="0"/>
              <a:t>scanf</a:t>
            </a:r>
            <a:r>
              <a:rPr lang="en-IE" sz="1800" dirty="0" smtClean="0"/>
              <a:t>("%d", &amp;base);</a:t>
            </a:r>
          </a:p>
          <a:p>
            <a:r>
              <a:rPr lang="en-IE" sz="1800" dirty="0" smtClean="0"/>
              <a:t>        </a:t>
            </a:r>
            <a:r>
              <a:rPr lang="en-IE" sz="1800" dirty="0" err="1" smtClean="0"/>
              <a:t>fflush</a:t>
            </a:r>
            <a:r>
              <a:rPr lang="en-IE" sz="1800" dirty="0" smtClean="0"/>
              <a:t>(</a:t>
            </a:r>
            <a:r>
              <a:rPr lang="en-IE" sz="1800" dirty="0" err="1" smtClean="0"/>
              <a:t>stdin</a:t>
            </a:r>
            <a:r>
              <a:rPr lang="en-IE" sz="1800" dirty="0" smtClean="0"/>
              <a:t>);</a:t>
            </a:r>
          </a:p>
          <a:p>
            <a:r>
              <a:rPr lang="en-IE" sz="1800" dirty="0" smtClean="0"/>
              <a:t>        </a:t>
            </a:r>
            <a:r>
              <a:rPr lang="en-IE" sz="1800" dirty="0" err="1" smtClean="0"/>
              <a:t>printf</a:t>
            </a:r>
            <a:r>
              <a:rPr lang="en-IE" sz="1800" dirty="0" smtClean="0"/>
              <a:t>("Enter </a:t>
            </a:r>
            <a:r>
              <a:rPr lang="en-IE" sz="1800" dirty="0" err="1" smtClean="0"/>
              <a:t>texponent</a:t>
            </a:r>
            <a:r>
              <a:rPr lang="en-IE" sz="1800" dirty="0" smtClean="0"/>
              <a:t>: ");</a:t>
            </a:r>
          </a:p>
          <a:p>
            <a:r>
              <a:rPr lang="en-IE" sz="1800" dirty="0" smtClean="0"/>
              <a:t>        </a:t>
            </a:r>
            <a:r>
              <a:rPr lang="en-IE" sz="1800" dirty="0" err="1" smtClean="0"/>
              <a:t>scanf</a:t>
            </a:r>
            <a:r>
              <a:rPr lang="en-IE" sz="1800" dirty="0" smtClean="0"/>
              <a:t>("%d", &amp;exp);</a:t>
            </a:r>
          </a:p>
          <a:p>
            <a:endParaRPr lang="en-IE" sz="1800" dirty="0" smtClean="0"/>
          </a:p>
          <a:p>
            <a:r>
              <a:rPr lang="en-IE" sz="1800" dirty="0" smtClean="0"/>
              <a:t>        result = </a:t>
            </a:r>
            <a:r>
              <a:rPr lang="en-IE" sz="1800" dirty="0" err="1" smtClean="0"/>
              <a:t>pow</a:t>
            </a:r>
            <a:r>
              <a:rPr lang="en-IE" sz="1800" dirty="0" smtClean="0"/>
              <a:t>( (double)base, (double)exp);</a:t>
            </a:r>
          </a:p>
          <a:p>
            <a:r>
              <a:rPr lang="en-IE" sz="1800" dirty="0" smtClean="0"/>
              <a:t>        </a:t>
            </a:r>
            <a:r>
              <a:rPr lang="en-IE" sz="1800" dirty="0" err="1" smtClean="0"/>
              <a:t>printf</a:t>
            </a:r>
            <a:r>
              <a:rPr lang="en-IE" sz="1800" dirty="0" smtClean="0"/>
              <a:t>("%d to the power of %d is %d\n", base, exp, (</a:t>
            </a:r>
            <a:r>
              <a:rPr lang="en-IE" sz="1800" dirty="0" err="1" smtClean="0"/>
              <a:t>int</a:t>
            </a:r>
            <a:r>
              <a:rPr lang="en-IE" sz="1800" dirty="0" smtClean="0"/>
              <a:t>)result);</a:t>
            </a:r>
          </a:p>
          <a:p>
            <a:r>
              <a:rPr lang="en-IE" sz="1800" dirty="0" smtClean="0"/>
              <a:t>}</a:t>
            </a:r>
            <a:endParaRPr lang="en-IE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Types - String Constants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string is an array of characters terminated by the NULL character (\0).</a:t>
            </a:r>
          </a:p>
          <a:p>
            <a:r>
              <a:rPr lang="en-GB" dirty="0"/>
              <a:t>Enclose a string constant with double quotes.</a:t>
            </a:r>
          </a:p>
          <a:p>
            <a:r>
              <a:rPr lang="en-GB" dirty="0"/>
              <a:t>To include a quote in a string constant, use the escape sequence \”</a:t>
            </a:r>
          </a:p>
          <a:p>
            <a:r>
              <a:rPr lang="en-GB" dirty="0"/>
              <a:t>Examples: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97-E6F7-4B2C-AABD-3C47A4940485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61A2-50A4-4DFA-9271-4DA5A6C3DBC0}" type="slidenum">
              <a:rPr lang="en-US"/>
              <a:pPr/>
              <a:t>12</a:t>
            </a:fld>
            <a:endParaRPr lang="en-US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286248" y="4786322"/>
            <a:ext cx="3432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“string constant”</a:t>
            </a:r>
          </a:p>
          <a:p>
            <a:r>
              <a:rPr lang="en-GB" dirty="0"/>
              <a:t>“1234”</a:t>
            </a:r>
          </a:p>
          <a:p>
            <a:r>
              <a:rPr lang="en-GB" dirty="0"/>
              <a:t>“a”	(different from ‘a’)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- Constants</a:t>
            </a:r>
          </a:p>
        </p:txBody>
      </p:sp>
      <p:sp>
        <p:nvSpPr>
          <p:cNvPr id="1566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Constant values</a:t>
            </a:r>
          </a:p>
          <a:p>
            <a:r>
              <a:rPr lang="en-GB" dirty="0"/>
              <a:t>Two choices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Pick one and be consistent</a:t>
            </a:r>
          </a:p>
          <a:p>
            <a:pPr lvl="1"/>
            <a:r>
              <a:rPr lang="en-GB" dirty="0"/>
              <a:t>usually a matter of “standard”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E2A-56C9-4736-9EEC-9EB69B366F54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C221-33CF-43D7-AA7C-8074CBE3E88E}" type="slidenum">
              <a:rPr lang="en-US"/>
              <a:pPr/>
              <a:t>13</a:t>
            </a:fld>
            <a:endParaRPr lang="en-US"/>
          </a:p>
        </p:txBody>
      </p:sp>
      <p:sp>
        <p:nvSpPr>
          <p:cNvPr id="156676" name="Text Box 1028"/>
          <p:cNvSpPr txBox="1">
            <a:spLocks noChangeArrowheads="1"/>
          </p:cNvSpPr>
          <p:nvPr/>
        </p:nvSpPr>
        <p:spPr bwMode="auto">
          <a:xfrm>
            <a:off x="1635151" y="2786058"/>
            <a:ext cx="67230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const float PI = 3.14159;</a:t>
            </a:r>
          </a:p>
          <a:p>
            <a:endParaRPr lang="en-GB" dirty="0"/>
          </a:p>
          <a:p>
            <a:r>
              <a:rPr lang="en-GB" dirty="0"/>
              <a:t>#define PI 3.14159	/* no semicolon needed here */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- Constants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Difference</a:t>
            </a:r>
          </a:p>
          <a:p>
            <a:pPr lvl="1"/>
            <a:r>
              <a:rPr lang="en-GB" dirty="0"/>
              <a:t>Quality of error messages on compilation.</a:t>
            </a:r>
          </a:p>
          <a:p>
            <a:pPr lvl="1"/>
            <a:r>
              <a:rPr lang="en-GB" dirty="0"/>
              <a:t>#define is a </a:t>
            </a:r>
            <a:r>
              <a:rPr lang="en-GB" dirty="0" err="1"/>
              <a:t>preprocessor</a:t>
            </a:r>
            <a:r>
              <a:rPr lang="en-GB" dirty="0"/>
              <a:t>, so value of “PI” is inserted before compilation.</a:t>
            </a:r>
          </a:p>
          <a:p>
            <a:pPr lvl="1"/>
            <a:r>
              <a:rPr lang="en-GB" dirty="0"/>
              <a:t>const tells the compiler that the value of PI ‘variable’ may never be changed in the program.</a:t>
            </a:r>
          </a:p>
          <a:p>
            <a:pPr lvl="1"/>
            <a:r>
              <a:rPr lang="en-GB" dirty="0"/>
              <a:t>Try writing a program to see the difference.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78B7-55E6-49AF-A41B-1F2B2877B457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A635-75B8-4150-A06D-1C7DF1BDFE11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Types - Floating Point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declared with the keywords </a:t>
            </a:r>
            <a:r>
              <a:rPr lang="en-GB" b="1" dirty="0"/>
              <a:t>float</a:t>
            </a:r>
            <a:r>
              <a:rPr lang="en-GB" dirty="0"/>
              <a:t> or </a:t>
            </a:r>
            <a:r>
              <a:rPr lang="en-GB" b="1" dirty="0"/>
              <a:t>double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only as accurate as the number of digits representing it (default double)</a:t>
            </a:r>
          </a:p>
          <a:p>
            <a:pPr lvl="1"/>
            <a:r>
              <a:rPr lang="en-GB" dirty="0"/>
              <a:t>using float: 2.5512 * 1.423 is 3.630357</a:t>
            </a:r>
          </a:p>
          <a:p>
            <a:pPr lvl="1"/>
            <a:r>
              <a:rPr lang="en-GB" dirty="0"/>
              <a:t>it should be 3.6303576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350E-510E-495C-94C4-695B8328B861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3796-D983-45AC-AD8B-CA78EE1B32B3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96893" y="2500306"/>
            <a:ext cx="8632825" cy="1552575"/>
            <a:chOff x="251520" y="2662243"/>
            <a:chExt cx="8632825" cy="1552575"/>
          </a:xfrm>
        </p:grpSpPr>
        <p:sp>
          <p:nvSpPr>
            <p:cNvPr id="91140" name="Text Box 4"/>
            <p:cNvSpPr txBox="1">
              <a:spLocks noChangeArrowheads="1"/>
            </p:cNvSpPr>
            <p:nvPr/>
          </p:nvSpPr>
          <p:spPr bwMode="auto">
            <a:xfrm>
              <a:off x="251520" y="2662243"/>
              <a:ext cx="863282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Keyword	Size		Values				Precision</a:t>
              </a:r>
            </a:p>
            <a:p>
              <a:r>
                <a:rPr lang="en-GB" dirty="0"/>
                <a:t>float		4 bytes		1.2E-38 to 3.4E+38		7 digits</a:t>
              </a:r>
            </a:p>
            <a:p>
              <a:r>
                <a:rPr lang="en-GB" dirty="0"/>
                <a:t>double		8 bytes		2.2E-308 to 1.8E+308		15 digits</a:t>
              </a:r>
            </a:p>
            <a:p>
              <a:r>
                <a:rPr lang="en-GB" dirty="0"/>
                <a:t>long double	10 bytes	3.4E-4932 to 1.2E+4932	19 digits</a:t>
              </a:r>
            </a:p>
          </p:txBody>
        </p:sp>
        <p:sp>
          <p:nvSpPr>
            <p:cNvPr id="91141" name="Line 5"/>
            <p:cNvSpPr>
              <a:spLocks noChangeShapeType="1"/>
            </p:cNvSpPr>
            <p:nvPr/>
          </p:nvSpPr>
          <p:spPr bwMode="auto">
            <a:xfrm>
              <a:off x="304800" y="3048000"/>
              <a:ext cx="853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Floating part numbers are stored using a three part representation</a:t>
            </a:r>
          </a:p>
          <a:p>
            <a:pPr lvl="1"/>
            <a:r>
              <a:rPr lang="en-GB" dirty="0"/>
              <a:t>sign part, fractional part, exponent part</a:t>
            </a:r>
          </a:p>
          <a:p>
            <a:pPr lvl="1"/>
            <a:r>
              <a:rPr lang="en-GB" dirty="0"/>
              <a:t>+ .31415 E 1</a:t>
            </a:r>
          </a:p>
          <a:p>
            <a:r>
              <a:rPr lang="en-GB" dirty="0"/>
              <a:t>When declaring floating point constants you should include a decimal point or e notation</a:t>
            </a:r>
          </a:p>
          <a:p>
            <a:r>
              <a:rPr lang="en-GB" dirty="0"/>
              <a:t>There must be no space - 3 e10 is not </a:t>
            </a:r>
            <a:r>
              <a:rPr lang="en-GB" dirty="0" smtClean="0"/>
              <a:t>legal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4CB4-5E92-4608-B0B1-E497E31ECD69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86D5-11A1-44A0-B4A6-80674B5BE5C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Types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4E86-AB58-4EF2-8A21-ECE80619D926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3D5-6700-485F-A5A7-424A8155B2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8728" y="2000802"/>
            <a:ext cx="685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#include &lt;</a:t>
            </a:r>
            <a:r>
              <a:rPr lang="en-IE" dirty="0" err="1" smtClean="0"/>
              <a:t>stdio.h</a:t>
            </a:r>
            <a:r>
              <a:rPr lang="en-IE" dirty="0" smtClean="0"/>
              <a:t>&gt;</a:t>
            </a:r>
          </a:p>
          <a:p>
            <a:endParaRPr lang="en-IE" dirty="0" smtClean="0"/>
          </a:p>
          <a:p>
            <a:r>
              <a:rPr lang="en-IE" dirty="0" smtClean="0"/>
              <a:t>void main()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float fNum1 = 2.5512, fNum2 = 1.4233;</a:t>
            </a:r>
          </a:p>
          <a:p>
            <a:r>
              <a:rPr lang="en-IE" dirty="0" smtClean="0"/>
              <a:t>        float </a:t>
            </a:r>
            <a:r>
              <a:rPr lang="en-IE" dirty="0" err="1" smtClean="0"/>
              <a:t>fAnswer</a:t>
            </a:r>
            <a:r>
              <a:rPr lang="en-IE" dirty="0" smtClean="0"/>
              <a:t>;</a:t>
            </a:r>
          </a:p>
          <a:p>
            <a:endParaRPr lang="en-IE" dirty="0" smtClean="0"/>
          </a:p>
          <a:p>
            <a:r>
              <a:rPr lang="en-IE" dirty="0" smtClean="0"/>
              <a:t>        </a:t>
            </a:r>
            <a:r>
              <a:rPr lang="en-IE" dirty="0" err="1" smtClean="0"/>
              <a:t>fAnswer</a:t>
            </a:r>
            <a:r>
              <a:rPr lang="en-IE" dirty="0" smtClean="0"/>
              <a:t> = fNum1 * fNum2;</a:t>
            </a:r>
          </a:p>
          <a:p>
            <a:r>
              <a:rPr lang="en-IE" dirty="0" smtClean="0"/>
              <a:t>        </a:t>
            </a:r>
            <a:r>
              <a:rPr lang="en-IE" dirty="0" err="1" smtClean="0"/>
              <a:t>printf</a:t>
            </a:r>
            <a:r>
              <a:rPr lang="en-IE" dirty="0" smtClean="0"/>
              <a:t>("float Answer is %f\n", </a:t>
            </a:r>
            <a:r>
              <a:rPr lang="en-IE" dirty="0" err="1" smtClean="0"/>
              <a:t>fAnswer</a:t>
            </a:r>
            <a:r>
              <a:rPr lang="en-IE" dirty="0" smtClean="0"/>
              <a:t>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series of objects of the same type.</a:t>
            </a:r>
          </a:p>
          <a:p>
            <a:r>
              <a:rPr lang="en-GB"/>
              <a:t>Stored contiguously in memory and are referenced using an index.</a:t>
            </a:r>
          </a:p>
          <a:p>
            <a:endParaRPr lang="en-GB"/>
          </a:p>
          <a:p>
            <a:r>
              <a:rPr lang="en-GB"/>
              <a:t>This declares arNum to be an array of 10 integers.</a:t>
            </a:r>
          </a:p>
          <a:p>
            <a:r>
              <a:rPr lang="en-GB"/>
              <a:t>The first element is arNum[0] and the last is arNum[9].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AB9-5A32-4C95-96F2-EE3A86A1A84C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A3A7-98E6-4C5C-B07C-826122F58339}" type="slidenum">
              <a:rPr lang="en-US"/>
              <a:pPr/>
              <a:t>18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75656" y="2852936"/>
            <a:ext cx="210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 err="1"/>
              <a:t>int</a:t>
            </a:r>
            <a:r>
              <a:rPr lang="en-GB" b="1" i="1" dirty="0"/>
              <a:t> </a:t>
            </a:r>
            <a:r>
              <a:rPr lang="en-GB" b="1" i="1" dirty="0" err="1"/>
              <a:t>arNum</a:t>
            </a:r>
            <a:r>
              <a:rPr lang="en-GB" b="1" i="1" dirty="0"/>
              <a:t>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/>
              <a:t>Numbering (indexing) starts at 0.</a:t>
            </a:r>
            <a:endParaRPr lang="en-GB"/>
          </a:p>
          <a:p>
            <a:r>
              <a:rPr lang="en-GB"/>
              <a:t>An array can be declared as any data type.</a:t>
            </a:r>
          </a:p>
          <a:p>
            <a:pPr lvl="1"/>
            <a:r>
              <a:rPr lang="en-GB"/>
              <a:t>Integer, float, long, char</a:t>
            </a:r>
          </a:p>
          <a:p>
            <a:pPr lvl="1"/>
            <a:r>
              <a:rPr lang="en-GB"/>
              <a:t>An array of type char is a string and uses the null character to mark the end of the string.</a:t>
            </a:r>
          </a:p>
          <a:p>
            <a:r>
              <a:rPr lang="en-GB"/>
              <a:t>char[10] is a string of 10 characters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39D3-C4C6-471E-A45D-363407C518FF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A618-0C8E-4186-9E18-B9906AD623B6}" type="slidenum">
              <a:rPr lang="en-US"/>
              <a:pPr/>
              <a:t>19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4478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0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4478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D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9050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9050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a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3622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23622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y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28194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28194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32766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4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32766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s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37338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5</a:t>
            </a: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37338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e</a:t>
            </a:r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41910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6</a:t>
            </a:r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41910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v</a:t>
            </a: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46482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7</a:t>
            </a:r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46482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e</a:t>
            </a:r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51054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8</a:t>
            </a: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51054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n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5562600" y="4725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9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5562600" y="5106144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\0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62473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Reserved Keywords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should not be used for identifier names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C1DA-9DFA-4E08-BF20-B7E1BF896EDD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B4AA-2DBC-4E71-8284-8CCC0EAAD2A3}" type="slidenum">
              <a:rPr lang="en-US"/>
              <a:pPr/>
              <a:t>2</a:t>
            </a:fld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22325" y="3394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642910" y="2428868"/>
            <a:ext cx="82264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auto		break		case		char		const</a:t>
            </a:r>
          </a:p>
          <a:p>
            <a:r>
              <a:rPr lang="en-GB" dirty="0"/>
              <a:t>continue	default		do		double		else</a:t>
            </a:r>
          </a:p>
          <a:p>
            <a:r>
              <a:rPr lang="en-GB" dirty="0" err="1"/>
              <a:t>enum</a:t>
            </a:r>
            <a:r>
              <a:rPr lang="en-GB" dirty="0"/>
              <a:t>		extern		float		for		</a:t>
            </a:r>
            <a:r>
              <a:rPr lang="en-GB" dirty="0" err="1"/>
              <a:t>goto</a:t>
            </a:r>
            <a:endParaRPr lang="en-GB" dirty="0"/>
          </a:p>
          <a:p>
            <a:r>
              <a:rPr lang="en-GB" dirty="0"/>
              <a:t>if		</a:t>
            </a:r>
            <a:r>
              <a:rPr lang="en-GB" dirty="0" err="1"/>
              <a:t>int</a:t>
            </a:r>
            <a:r>
              <a:rPr lang="en-GB" dirty="0"/>
              <a:t>		long		register		return</a:t>
            </a:r>
          </a:p>
          <a:p>
            <a:r>
              <a:rPr lang="en-GB" dirty="0"/>
              <a:t>short		signed		</a:t>
            </a:r>
            <a:r>
              <a:rPr lang="en-GB" dirty="0" err="1"/>
              <a:t>sizeof</a:t>
            </a:r>
            <a:r>
              <a:rPr lang="en-GB" dirty="0"/>
              <a:t>		static		</a:t>
            </a:r>
            <a:r>
              <a:rPr lang="en-GB" dirty="0" err="1"/>
              <a:t>struct</a:t>
            </a:r>
            <a:endParaRPr lang="en-GB" dirty="0"/>
          </a:p>
          <a:p>
            <a:r>
              <a:rPr lang="en-GB" dirty="0"/>
              <a:t>switch		</a:t>
            </a:r>
            <a:r>
              <a:rPr lang="en-GB" dirty="0" err="1"/>
              <a:t>typedef</a:t>
            </a:r>
            <a:r>
              <a:rPr lang="en-GB" dirty="0"/>
              <a:t>		union		unsigned	void</a:t>
            </a:r>
          </a:p>
          <a:p>
            <a:r>
              <a:rPr lang="en-GB" dirty="0"/>
              <a:t>volatile		while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reference an element in an array, just use the index.</a:t>
            </a:r>
          </a:p>
          <a:p>
            <a:r>
              <a:rPr lang="en-GB" dirty="0" err="1"/>
              <a:t>arNum</a:t>
            </a:r>
            <a:r>
              <a:rPr lang="en-GB" dirty="0"/>
              <a:t>[4] will give the value in the fifth element.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C08F-9F9B-4EFE-BB32-EA943DFEC6A1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40A9-8C34-4C36-9413-8219A0408763}" type="slidenum">
              <a:rPr lang="en-US"/>
              <a:pPr/>
              <a:t>20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main methods for initializing arrays:</a:t>
            </a:r>
          </a:p>
          <a:p>
            <a:pPr lvl="1"/>
            <a:r>
              <a:rPr lang="en-GB" dirty="0"/>
              <a:t>Within the program itself (by assigning values)</a:t>
            </a:r>
          </a:p>
          <a:p>
            <a:pPr lvl="1"/>
            <a:r>
              <a:rPr lang="en-GB" dirty="0"/>
              <a:t>Following it’s declaration with a list of </a:t>
            </a:r>
            <a:r>
              <a:rPr lang="en-GB" dirty="0" err="1"/>
              <a:t>initialisers</a:t>
            </a:r>
            <a:r>
              <a:rPr lang="en-GB" dirty="0"/>
              <a:t> enclosed in braces and separated by commas</a:t>
            </a:r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2"/>
            <a:r>
              <a:rPr lang="en-GB" dirty="0"/>
              <a:t>If the size of an array is omitted, the compiler computes the length automatically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8F7-EB26-4B27-8914-D9F985B68B73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3A6D-758A-48E9-8178-5B71D4166DB0}" type="slidenum">
              <a:rPr lang="en-US"/>
              <a:pPr/>
              <a:t>21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Initialisation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051720" y="3933056"/>
            <a:ext cx="61404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 i="1" dirty="0" err="1"/>
              <a:t>int</a:t>
            </a:r>
            <a:r>
              <a:rPr lang="en-GB" sz="2000" b="1" i="1" dirty="0"/>
              <a:t> days[] = {31, 28, 31, 30, 31, 30, 31, 31, 30, 31, 30, 31};</a:t>
            </a:r>
          </a:p>
          <a:p>
            <a:r>
              <a:rPr lang="en-GB" sz="2000" b="1" i="1" dirty="0"/>
              <a:t>/*  declares and initialise an array called days</a:t>
            </a:r>
          </a:p>
          <a:p>
            <a:r>
              <a:rPr lang="en-GB" sz="2000" b="1" i="1" dirty="0"/>
              <a:t> *  with the number of days in each month */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343870" y="2024013"/>
            <a:ext cx="410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 i="1"/>
              <a:t>int days[12] = {31, 28, 31, 30, 31, 30};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192982" y="5624413"/>
            <a:ext cx="6267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 i="1"/>
              <a:t>int days[6] = {31, 28, 31, 30, 31, 30, 31, 31, 30, 31, 30, 31};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3997424"/>
          </a:xfrm>
        </p:spPr>
        <p:txBody>
          <a:bodyPr/>
          <a:lstStyle/>
          <a:p>
            <a:r>
              <a:rPr lang="en-GB" dirty="0"/>
              <a:t>Initialisation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In this case there are two few </a:t>
            </a:r>
            <a:r>
              <a:rPr lang="en-GB" dirty="0" err="1"/>
              <a:t>initialisers</a:t>
            </a:r>
            <a:r>
              <a:rPr lang="en-GB" dirty="0"/>
              <a:t> for the declared size</a:t>
            </a:r>
          </a:p>
          <a:p>
            <a:pPr lvl="2"/>
            <a:r>
              <a:rPr lang="en-GB" dirty="0"/>
              <a:t>The missing elements will initialised to zero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This would result in the compiler reporting an error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Initialisation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Character arrays are a special case</a:t>
            </a:r>
          </a:p>
          <a:p>
            <a:r>
              <a:rPr lang="en-GB" dirty="0"/>
              <a:t>These two initialisations are equivalent.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689B-01BC-4D78-8CEB-C00DD2F608DA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CAD9-9173-46E4-B9E2-AA1CB1E31439}" type="slidenum">
              <a:rPr lang="en-US"/>
              <a:pPr/>
              <a:t>23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Initialisation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295400" y="3124200"/>
            <a:ext cx="5943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/>
              <a:t>char data[] = “digital”;</a:t>
            </a:r>
          </a:p>
          <a:p>
            <a:r>
              <a:rPr lang="en-GB" b="1" i="1"/>
              <a:t>char data[] = {‘d’, ‘i’, ‘g’, ‘i’, ‘t’, ‘a’, ‘l’, ‘\0’};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program </a:t>
            </a:r>
            <a:r>
              <a:rPr lang="en-GB" i="1" dirty="0"/>
              <a:t>arrays1.c</a:t>
            </a:r>
            <a:endParaRPr lang="en-GB" dirty="0"/>
          </a:p>
          <a:p>
            <a:r>
              <a:rPr lang="en-GB" dirty="0"/>
              <a:t>Program to count the number of occurrences of each digit, each white space character, and of all other characters</a:t>
            </a:r>
          </a:p>
          <a:p>
            <a:r>
              <a:rPr lang="en-GB" dirty="0"/>
              <a:t>There are twelve categories of input so use an array to hold the number of occurrences of each digit (from 0 to 9)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1687-9828-4108-AC4F-1D72811B4938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6DF0-9770-448C-B890-43F4EEFAE973}" type="slidenum">
              <a:rPr lang="en-US"/>
              <a:pPr/>
              <a:t>24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Example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number of white spaces characters will be stored in a variable called </a:t>
            </a:r>
            <a:r>
              <a:rPr lang="en-GB" i="1" dirty="0" err="1"/>
              <a:t>nwhite</a:t>
            </a:r>
            <a:r>
              <a:rPr lang="en-GB" i="1" dirty="0"/>
              <a:t>	 </a:t>
            </a:r>
            <a:endParaRPr lang="en-GB" dirty="0"/>
          </a:p>
          <a:p>
            <a:r>
              <a:rPr lang="en-GB" dirty="0"/>
              <a:t>The number of other characters will be stored in a variable called </a:t>
            </a:r>
            <a:r>
              <a:rPr lang="en-GB" i="1" dirty="0" err="1"/>
              <a:t>nother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BF54-677B-41E1-A0BB-3C327533AAA4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CB2A-C12A-41D4-9B14-8BBFACD1C0AA}" type="slidenum">
              <a:rPr lang="en-US"/>
              <a:pPr/>
              <a:t>25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Example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</a:t>
            </a:r>
            <a:r>
              <a:rPr lang="en-GB" i="1" dirty="0"/>
              <a:t>arrays2.c</a:t>
            </a:r>
            <a:endParaRPr lang="en-GB" dirty="0"/>
          </a:p>
          <a:p>
            <a:r>
              <a:rPr lang="en-GB" dirty="0"/>
              <a:t>Trying to access values outside the bounds of the array (the size) will give unexpected results</a:t>
            </a:r>
          </a:p>
          <a:p>
            <a:r>
              <a:rPr lang="en-GB" dirty="0"/>
              <a:t>The size of the array parameter is immaterial because the function is not allocating space to store the array-it is just receiving the address of the actual array.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96D-B547-4FCC-B63D-4310D27F1632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5CD2-B23A-4D36-B16B-28B2BC6817A4}" type="slidenum">
              <a:rPr lang="en-US"/>
              <a:pPr/>
              <a:t>26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Example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Write a program that will read 12 integers from the keyboard.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Then print the full list in reverse order.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Print out the odd and even numbers entered.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Write your program so that it is trivial to modify it so that a different number of elements can be read.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D81D-BDDD-45A7-8C55-7BDE0ECC91D4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1B50-76B9-401C-8507-8F135C3EB572}" type="slidenum">
              <a:rPr lang="en-US"/>
              <a:pPr/>
              <a:t>27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Exercise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It is easy to visualise a two-dimensional array as a table.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Take a look at </a:t>
            </a:r>
            <a:r>
              <a:rPr lang="en-GB" i="1" dirty="0"/>
              <a:t>marray1.c</a:t>
            </a:r>
            <a:r>
              <a:rPr lang="en-GB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It declares a 3x9x9 array which is filled using nested </a:t>
            </a:r>
            <a:r>
              <a:rPr lang="en-GB" b="1" dirty="0"/>
              <a:t>for</a:t>
            </a:r>
            <a:r>
              <a:rPr lang="en-GB" dirty="0"/>
              <a:t> loops.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Just as </a:t>
            </a:r>
            <a:r>
              <a:rPr lang="en-GB" b="1" dirty="0"/>
              <a:t>for</a:t>
            </a:r>
            <a:r>
              <a:rPr lang="en-GB" dirty="0"/>
              <a:t> loops are handy for dealing with one-dimensional arrays, nested </a:t>
            </a:r>
            <a:r>
              <a:rPr lang="en-GB" b="1" dirty="0"/>
              <a:t>for</a:t>
            </a:r>
            <a:r>
              <a:rPr lang="en-GB" dirty="0"/>
              <a:t> loops are handy for dealing with n-dimensional arrays.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7DF-061D-4E11-90C2-756B24049389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9EEB-B2B9-4134-925E-3073BBA52021}" type="slidenum">
              <a:rPr lang="en-US"/>
              <a:pPr/>
              <a:t>28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Now notice how we pass it three different two-dimensional arrays to print.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We index </a:t>
            </a:r>
            <a:r>
              <a:rPr lang="en-GB" b="1" dirty="0"/>
              <a:t>tables</a:t>
            </a:r>
            <a:r>
              <a:rPr lang="en-GB" dirty="0"/>
              <a:t> only with the </a:t>
            </a:r>
            <a:r>
              <a:rPr lang="en-GB" b="1" dirty="0"/>
              <a:t>first</a:t>
            </a:r>
            <a:r>
              <a:rPr lang="en-GB" dirty="0"/>
              <a:t> index, which essentially peels off a 2-D array which we then pass as a two-dimensional argument.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This is an example of how multidimensional arrays can be decomposed into lower-dimensional arrays.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11E1-7C3D-4276-BADB-A542BC1998CF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208D-3F18-4924-B4C1-B830595E24E8}" type="slidenum">
              <a:rPr lang="en-US"/>
              <a:pPr/>
              <a:t>29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characters, integers, floating point numbers, doubles</a:t>
            </a:r>
          </a:p>
          <a:p>
            <a:r>
              <a:rPr lang="en-GB" dirty="0"/>
              <a:t>Integers</a:t>
            </a:r>
          </a:p>
          <a:p>
            <a:pPr lvl="1"/>
            <a:r>
              <a:rPr lang="en-GB" dirty="0"/>
              <a:t>declared with the keywords </a:t>
            </a:r>
            <a:r>
              <a:rPr lang="en-GB" dirty="0" err="1"/>
              <a:t>int</a:t>
            </a:r>
            <a:r>
              <a:rPr lang="en-GB" dirty="0"/>
              <a:t>, long, short, unsigned</a:t>
            </a:r>
          </a:p>
          <a:p>
            <a:pPr lvl="1"/>
            <a:r>
              <a:rPr lang="en-GB" dirty="0"/>
              <a:t>the space required may vary in different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124-BD86-425D-8D78-EFB203624D69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5D67-0356-4710-837D-231BFF9B0EC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You don’t have to declare all of the bounds of an n-D array.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Modify the code in marray1.c to read array[][9] in the function declaration.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Compile and run the code - what happens?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Modify it to read array[][].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Compile and run - what happens?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3DE-9151-4B91-A6D3-F9F9AF19355E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FDE1-F61E-4231-AFAA-67C767BF5D77}" type="slidenum">
              <a:rPr lang="en-US"/>
              <a:pPr/>
              <a:t>30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Multidimensional Arrays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The rule is that all but the </a:t>
            </a:r>
            <a:r>
              <a:rPr lang="en-GB" i="1"/>
              <a:t>first</a:t>
            </a:r>
            <a:r>
              <a:rPr lang="en-GB"/>
              <a:t> bound must be given. (If you give the first bound also, it is just ignored.)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/>
              <a:t>So with a one-dimensional array, of course, you don't have to give any bounds.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/>
              <a:t>What happens if you make a mistake in declaring the bounds of a multidimensional array used as a function parameter? Try it!</a:t>
            </a:r>
          </a:p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2413-006E-4338-A91E-F371248BAEB1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Complex 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EAD8-15AB-44C4-886C-1A33752608E6}" type="slidenum">
              <a:rPr lang="en-US"/>
              <a:pPr/>
              <a:t>31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Multidimensional Arrays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- Strings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Character String is a series of one or more characters.</a:t>
            </a:r>
          </a:p>
          <a:p>
            <a:r>
              <a:rPr lang="en-GB" dirty="0"/>
              <a:t>Strings are stored in an array of type </a:t>
            </a:r>
            <a:r>
              <a:rPr lang="en-GB" b="1" dirty="0"/>
              <a:t>char</a:t>
            </a:r>
            <a:r>
              <a:rPr lang="en-GB" dirty="0"/>
              <a:t>.</a:t>
            </a:r>
          </a:p>
          <a:p>
            <a:r>
              <a:rPr lang="en-GB" dirty="0"/>
              <a:t>An array is an ordered sequence of elements of one data type. (more on these later)</a:t>
            </a:r>
          </a:p>
          <a:p>
            <a:pPr lvl="1"/>
            <a:r>
              <a:rPr lang="en-GB" dirty="0"/>
              <a:t>Elements in the array are in adjacent memory bytes.</a:t>
            </a:r>
          </a:p>
          <a:p>
            <a:r>
              <a:rPr lang="en-GB" dirty="0"/>
              <a:t>C always inserts a NULL at the end of a string.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5A16-98F7-492F-9FC4-ECA2F9F48524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1C1-295D-47A9-8636-801E1862468C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- Strings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example: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There will always be one byte required for the string to accommodate the NULL character.</a:t>
            </a:r>
          </a:p>
          <a:p>
            <a:r>
              <a:rPr lang="en-GB" dirty="0"/>
              <a:t>Conversely, the length of a string is one byte less than the length returned.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C8AD-3DC3-4A12-A25E-22B60B0BFE95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8BE9-2AA8-4251-8E8A-BB08CFB0EB7C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14568" y="2285992"/>
            <a:ext cx="5029200" cy="457200"/>
            <a:chOff x="1524000" y="2132856"/>
            <a:chExt cx="5029200" cy="457200"/>
          </a:xfrm>
        </p:grpSpPr>
        <p:sp>
          <p:nvSpPr>
            <p:cNvPr id="97284" name="Rectangle 4"/>
            <p:cNvSpPr>
              <a:spLocks noChangeArrowheads="1"/>
            </p:cNvSpPr>
            <p:nvPr/>
          </p:nvSpPr>
          <p:spPr bwMode="auto">
            <a:xfrm>
              <a:off x="1524000" y="213285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D</a:t>
              </a:r>
            </a:p>
          </p:txBody>
        </p:sp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1981200" y="213285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 </a:t>
              </a:r>
            </a:p>
          </p:txBody>
        </p:sp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2438400" y="213285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C</a:t>
              </a:r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2895600" y="213285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o</a:t>
              </a:r>
            </a:p>
          </p:txBody>
        </p:sp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3352800" y="213285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 dirty="0"/>
                <a:t>s</a:t>
              </a:r>
            </a:p>
          </p:txBody>
        </p:sp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3810000" y="213285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t</a:t>
              </a:r>
            </a:p>
          </p:txBody>
        </p:sp>
        <p:sp>
          <p:nvSpPr>
            <p:cNvPr id="97290" name="Rectangle 10"/>
            <p:cNvSpPr>
              <a:spLocks noChangeArrowheads="1"/>
            </p:cNvSpPr>
            <p:nvPr/>
          </p:nvSpPr>
          <p:spPr bwMode="auto">
            <a:xfrm>
              <a:off x="4267200" y="213285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e</a:t>
              </a:r>
            </a:p>
          </p:txBody>
        </p:sp>
        <p:sp>
          <p:nvSpPr>
            <p:cNvPr id="97291" name="Rectangle 11"/>
            <p:cNvSpPr>
              <a:spLocks noChangeArrowheads="1"/>
            </p:cNvSpPr>
            <p:nvPr/>
          </p:nvSpPr>
          <p:spPr bwMode="auto">
            <a:xfrm>
              <a:off x="4724400" y="213285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l</a:t>
              </a:r>
            </a:p>
          </p:txBody>
        </p:sp>
        <p:sp>
          <p:nvSpPr>
            <p:cNvPr id="97292" name="Rectangle 12"/>
            <p:cNvSpPr>
              <a:spLocks noChangeArrowheads="1"/>
            </p:cNvSpPr>
            <p:nvPr/>
          </p:nvSpPr>
          <p:spPr bwMode="auto">
            <a:xfrm>
              <a:off x="5181600" y="213285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l</a:t>
              </a:r>
            </a:p>
          </p:txBody>
        </p:sp>
        <p:sp>
          <p:nvSpPr>
            <p:cNvPr id="97293" name="Rectangle 13"/>
            <p:cNvSpPr>
              <a:spLocks noChangeArrowheads="1"/>
            </p:cNvSpPr>
            <p:nvPr/>
          </p:nvSpPr>
          <p:spPr bwMode="auto">
            <a:xfrm>
              <a:off x="5638800" y="213285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o</a:t>
              </a:r>
            </a:p>
          </p:txBody>
        </p:sp>
        <p:sp>
          <p:nvSpPr>
            <p:cNvPr id="97294" name="Rectangle 14"/>
            <p:cNvSpPr>
              <a:spLocks noChangeArrowheads="1"/>
            </p:cNvSpPr>
            <p:nvPr/>
          </p:nvSpPr>
          <p:spPr bwMode="auto">
            <a:xfrm>
              <a:off x="6096000" y="2132856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GB"/>
                <a:t>\0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- Strings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strings</a:t>
            </a:r>
          </a:p>
          <a:p>
            <a:r>
              <a:rPr lang="en-GB" dirty="0"/>
              <a:t>char name[20];</a:t>
            </a:r>
          </a:p>
          <a:p>
            <a:pPr lvl="1"/>
            <a:r>
              <a:rPr lang="en-GB" dirty="0"/>
              <a:t>[20] indicates an array of 20 elements</a:t>
            </a:r>
          </a:p>
          <a:p>
            <a:pPr lvl="1"/>
            <a:r>
              <a:rPr lang="en-GB" dirty="0"/>
              <a:t>in this case name is a character array.</a:t>
            </a:r>
          </a:p>
          <a:p>
            <a:r>
              <a:rPr lang="en-GB" dirty="0"/>
              <a:t>The last element is the NULL character (when the array represents a string only</a:t>
            </a:r>
            <a:r>
              <a:rPr lang="en-GB" dirty="0" smtClean="0"/>
              <a:t>).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BEA9-10AE-42AF-A696-9AF093230F8B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5170-71AF-4510-971B-DF0DA9AEA64D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Strings Example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4E86-AB58-4EF2-8A21-ECE80619D926}" type="datetime6">
              <a:rPr lang="en-US" smtClean="0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3D5-6700-485F-A5A7-424A8155B28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0302" y="1857364"/>
            <a:ext cx="77808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#include &lt;</a:t>
            </a:r>
            <a:r>
              <a:rPr lang="en-IE" dirty="0" err="1" smtClean="0"/>
              <a:t>stdio.h</a:t>
            </a:r>
            <a:r>
              <a:rPr lang="en-IE" dirty="0" smtClean="0"/>
              <a:t>&gt;</a:t>
            </a:r>
          </a:p>
          <a:p>
            <a:r>
              <a:rPr lang="en-IE" dirty="0" smtClean="0"/>
              <a:t>#define C_NAME "Damien Costello"</a:t>
            </a:r>
          </a:p>
          <a:p>
            <a:endParaRPr lang="en-IE" dirty="0" smtClean="0"/>
          </a:p>
          <a:p>
            <a:r>
              <a:rPr lang="en-IE" dirty="0" smtClean="0"/>
              <a:t>void main()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int</a:t>
            </a:r>
            <a:r>
              <a:rPr lang="en-IE" dirty="0" smtClean="0"/>
              <a:t> </a:t>
            </a:r>
            <a:r>
              <a:rPr lang="en-IE" dirty="0" err="1" smtClean="0"/>
              <a:t>len</a:t>
            </a:r>
            <a:r>
              <a:rPr lang="en-IE" dirty="0" smtClean="0"/>
              <a:t>;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len</a:t>
            </a:r>
            <a:r>
              <a:rPr lang="en-IE" dirty="0" smtClean="0"/>
              <a:t> = </a:t>
            </a:r>
            <a:r>
              <a:rPr lang="en-IE" dirty="0" err="1" smtClean="0"/>
              <a:t>sizeof</a:t>
            </a:r>
            <a:r>
              <a:rPr lang="en-IE" dirty="0" smtClean="0"/>
              <a:t>(C_NAME) - 1;</a:t>
            </a:r>
          </a:p>
          <a:p>
            <a:endParaRPr lang="en-IE" dirty="0" smtClean="0"/>
          </a:p>
          <a:p>
            <a:r>
              <a:rPr lang="en-IE" dirty="0" smtClean="0"/>
              <a:t>	</a:t>
            </a:r>
            <a:r>
              <a:rPr lang="en-IE" dirty="0" err="1" smtClean="0"/>
              <a:t>printf</a:t>
            </a:r>
            <a:r>
              <a:rPr lang="en-IE" dirty="0" smtClean="0"/>
              <a:t>("My name is %s\n", C_NAME);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printf</a:t>
            </a:r>
            <a:r>
              <a:rPr lang="en-IE" dirty="0" smtClean="0"/>
              <a:t>("There are %d characters in my name\n", </a:t>
            </a:r>
            <a:r>
              <a:rPr lang="en-IE" dirty="0" err="1" smtClean="0"/>
              <a:t>len</a:t>
            </a:r>
            <a:r>
              <a:rPr lang="en-IE" dirty="0" smtClean="0"/>
              <a:t>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- Strings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#define - </a:t>
            </a:r>
            <a:r>
              <a:rPr lang="en-GB" dirty="0" err="1"/>
              <a:t>preprocessor</a:t>
            </a:r>
            <a:r>
              <a:rPr lang="en-GB" dirty="0"/>
              <a:t> directive (more later).</a:t>
            </a:r>
          </a:p>
          <a:p>
            <a:r>
              <a:rPr lang="en-GB" dirty="0"/>
              <a:t>Already seen #include.</a:t>
            </a:r>
          </a:p>
          <a:p>
            <a:r>
              <a:rPr lang="en-GB" dirty="0"/>
              <a:t>#define </a:t>
            </a:r>
            <a:endParaRPr lang="en-GB" dirty="0" smtClean="0"/>
          </a:p>
          <a:p>
            <a:pPr lvl="1"/>
            <a:r>
              <a:rPr lang="en-GB" dirty="0" smtClean="0"/>
              <a:t>defines </a:t>
            </a:r>
            <a:r>
              <a:rPr lang="en-GB" dirty="0"/>
              <a:t>C_NAME to be “Damien Costello” and from then on, if C_NAME is references, “Damien Costello” will be used.</a:t>
            </a:r>
          </a:p>
          <a:p>
            <a:endParaRPr lang="en-GB" dirty="0" smtClean="0"/>
          </a:p>
          <a:p>
            <a:r>
              <a:rPr lang="en-GB" dirty="0" err="1" smtClean="0"/>
              <a:t>Preprocessor</a:t>
            </a:r>
            <a:r>
              <a:rPr lang="en-GB" dirty="0" smtClean="0"/>
              <a:t> </a:t>
            </a:r>
            <a:r>
              <a:rPr lang="en-GB" dirty="0"/>
              <a:t>searches source for instances of C_NAME and replaces with #defined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2314-D68C-4DE1-B319-90C10C044DEA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733A-FDFA-45EE-AAF5-E5E5FE4B72B3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#define is very useful.</a:t>
            </a:r>
          </a:p>
          <a:p>
            <a:r>
              <a:rPr lang="en-GB" dirty="0"/>
              <a:t>Good practice to use UPPERCASE for #define constants.</a:t>
            </a:r>
          </a:p>
          <a:p>
            <a:pPr lvl="1"/>
            <a:r>
              <a:rPr lang="en-GB" dirty="0"/>
              <a:t>The C_ prefix is also a useful notation to use.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306-8856-4272-81B6-142FD42AA47F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175D-F642-4491-9B36-91CBE88AC601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- Integer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idx="1"/>
          </p:nvPr>
        </p:nvSpPr>
        <p:spPr>
          <a:xfrm>
            <a:off x="1435608" y="4714884"/>
            <a:ext cx="7498080" cy="1533516"/>
          </a:xfrm>
        </p:spPr>
        <p:txBody>
          <a:bodyPr>
            <a:normAutofit/>
          </a:bodyPr>
          <a:lstStyle/>
          <a:p>
            <a:r>
              <a:rPr lang="en-GB" dirty="0" smtClean="0"/>
              <a:t>long </a:t>
            </a:r>
            <a:r>
              <a:rPr lang="en-GB" dirty="0"/>
              <a:t>can be used instead of long </a:t>
            </a:r>
            <a:r>
              <a:rPr lang="en-GB" dirty="0" err="1"/>
              <a:t>int</a:t>
            </a:r>
            <a:endParaRPr lang="en-GB" dirty="0"/>
          </a:p>
          <a:p>
            <a:r>
              <a:rPr lang="en-GB" dirty="0"/>
              <a:t>short can replace short </a:t>
            </a:r>
            <a:r>
              <a:rPr lang="en-GB" dirty="0" err="1"/>
              <a:t>int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C942-5A55-4B08-8959-1B59C61D8724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C52F-8650-461A-A13B-1F8548F101D6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14282" y="1785926"/>
            <a:ext cx="8751887" cy="2647950"/>
            <a:chOff x="214282" y="1785926"/>
            <a:chExt cx="8751887" cy="2647950"/>
          </a:xfrm>
        </p:grpSpPr>
        <p:sp>
          <p:nvSpPr>
            <p:cNvPr id="71684" name="Text Box 4"/>
            <p:cNvSpPr txBox="1">
              <a:spLocks noChangeArrowheads="1"/>
            </p:cNvSpPr>
            <p:nvPr/>
          </p:nvSpPr>
          <p:spPr bwMode="auto">
            <a:xfrm>
              <a:off x="214282" y="1785926"/>
              <a:ext cx="8751887" cy="2647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Keyword		Size		Values</a:t>
              </a:r>
            </a:p>
            <a:p>
              <a:r>
                <a:rPr lang="en-GB" dirty="0" err="1"/>
                <a:t>int</a:t>
              </a:r>
              <a:r>
                <a:rPr lang="en-GB" dirty="0"/>
                <a:t>			16/32 bits	-32,768 to 32,767</a:t>
              </a:r>
            </a:p>
            <a:p>
              <a:r>
                <a:rPr lang="en-GB" dirty="0"/>
                <a:t>unsigned </a:t>
              </a:r>
              <a:r>
                <a:rPr lang="en-GB" dirty="0" err="1"/>
                <a:t>int</a:t>
              </a:r>
              <a:r>
                <a:rPr lang="en-GB" dirty="0"/>
                <a:t>		16/32 bits	0 to 65,535</a:t>
              </a:r>
            </a:p>
            <a:p>
              <a:r>
                <a:rPr lang="en-GB" dirty="0"/>
                <a:t>long </a:t>
              </a:r>
              <a:r>
                <a:rPr lang="en-GB" dirty="0" err="1"/>
                <a:t>int</a:t>
              </a:r>
              <a:r>
                <a:rPr lang="en-GB" dirty="0"/>
                <a:t>		32 bits		-2,147,483,648 to 2,147,483,647</a:t>
              </a:r>
            </a:p>
            <a:p>
              <a:r>
                <a:rPr lang="en-GB" dirty="0"/>
                <a:t>unsigned long		32 bits		0 to 4,294,967,295</a:t>
              </a:r>
            </a:p>
            <a:p>
              <a:r>
                <a:rPr lang="en-GB" dirty="0"/>
                <a:t>short </a:t>
              </a:r>
              <a:r>
                <a:rPr lang="en-GB" dirty="0" err="1"/>
                <a:t>int</a:t>
              </a:r>
              <a:r>
                <a:rPr lang="en-GB" dirty="0"/>
                <a:t>		16 bits		-32768 to 32,767</a:t>
              </a:r>
            </a:p>
            <a:p>
              <a:r>
                <a:rPr lang="en-GB" dirty="0"/>
                <a:t>unsigned short		16 bits		0 to 65,535</a:t>
              </a:r>
            </a:p>
          </p:txBody>
        </p:sp>
        <p:sp>
          <p:nvSpPr>
            <p:cNvPr id="71685" name="Line 5"/>
            <p:cNvSpPr>
              <a:spLocks noChangeShapeType="1"/>
            </p:cNvSpPr>
            <p:nvPr/>
          </p:nvSpPr>
          <p:spPr bwMode="auto">
            <a:xfrm>
              <a:off x="304800" y="2214554"/>
              <a:ext cx="861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- Constants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constant is an expression with a defined value that will not change in the program</a:t>
            </a:r>
          </a:p>
          <a:p>
            <a:pPr lvl="1"/>
            <a:r>
              <a:rPr lang="en-GB" dirty="0"/>
              <a:t>31 - decimal integer constant</a:t>
            </a:r>
          </a:p>
          <a:p>
            <a:pPr lvl="1"/>
            <a:r>
              <a:rPr lang="en-GB" dirty="0"/>
              <a:t>0x1f - hex integer constant</a:t>
            </a:r>
          </a:p>
          <a:p>
            <a:pPr lvl="1"/>
            <a:r>
              <a:rPr lang="en-GB" dirty="0"/>
              <a:t>037 - octal integer constant</a:t>
            </a:r>
          </a:p>
          <a:p>
            <a:pPr lvl="1"/>
            <a:r>
              <a:rPr lang="en-GB" dirty="0"/>
              <a:t>‘d’ - character constant</a:t>
            </a:r>
          </a:p>
          <a:p>
            <a:pPr lvl="1"/>
            <a:r>
              <a:rPr lang="en-GB" dirty="0"/>
              <a:t>“hello” - string constant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659F-8260-450C-85F4-A255EFA6810F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E5B2-350D-47AE-B5A9-C61FC5807B09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- Constants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three types of integer constant</a:t>
            </a:r>
          </a:p>
          <a:p>
            <a:pPr lvl="1"/>
            <a:r>
              <a:rPr lang="en-GB" dirty="0"/>
              <a:t>Decimal - assumed to be decimal if it does not begin with 0 or 0x</a:t>
            </a:r>
          </a:p>
          <a:p>
            <a:pPr lvl="1"/>
            <a:r>
              <a:rPr lang="en-GB" dirty="0"/>
              <a:t>Octal - assumed if integer constant does not begin with 0x</a:t>
            </a:r>
          </a:p>
          <a:p>
            <a:pPr lvl="1"/>
            <a:r>
              <a:rPr lang="en-GB" dirty="0"/>
              <a:t>Hexadecimal - assumed if it begins with </a:t>
            </a:r>
            <a:r>
              <a:rPr lang="en-GB" dirty="0" smtClean="0"/>
              <a:t>0x</a:t>
            </a:r>
            <a:endParaRPr lang="en-GB" dirty="0"/>
          </a:p>
          <a:p>
            <a:r>
              <a:rPr lang="en-GB" dirty="0"/>
              <a:t>Can also follow the constant with L to ensure it is type long (311L)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C46-F153-45FA-BA8E-5AA8D8F8C147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AB432-BEEB-4617-B8D3-DA4F53F73B37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- Constants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Character constants can also be integer constants</a:t>
            </a:r>
          </a:p>
          <a:p>
            <a:pPr lvl="1"/>
            <a:r>
              <a:rPr lang="en-GB" dirty="0"/>
              <a:t>the integer value being the ASCII code of a character </a:t>
            </a:r>
            <a:r>
              <a:rPr lang="en-GB" dirty="0" smtClean="0"/>
              <a:t>constant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AF6E-E460-4134-9F09-E67E491537E2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CD12-81C7-4111-944E-F588D524D682}" type="slidenum">
              <a:rPr lang="en-US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1538" y="3608864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#include &lt;</a:t>
            </a:r>
            <a:r>
              <a:rPr lang="en-IE" dirty="0" err="1" smtClean="0"/>
              <a:t>stdio.h</a:t>
            </a:r>
            <a:r>
              <a:rPr lang="en-IE" dirty="0" smtClean="0"/>
              <a:t>&gt;</a:t>
            </a:r>
          </a:p>
          <a:p>
            <a:endParaRPr lang="en-IE" dirty="0" smtClean="0"/>
          </a:p>
          <a:p>
            <a:r>
              <a:rPr lang="en-IE" dirty="0" smtClean="0"/>
              <a:t>void main(void)		/* function type and name */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int</a:t>
            </a:r>
            <a:r>
              <a:rPr lang="en-IE" dirty="0" smtClean="0"/>
              <a:t> d = '&amp;';</a:t>
            </a:r>
          </a:p>
          <a:p>
            <a:r>
              <a:rPr lang="en-IE" dirty="0" smtClean="0"/>
              <a:t>	</a:t>
            </a:r>
            <a:r>
              <a:rPr lang="en-IE" dirty="0" err="1" smtClean="0"/>
              <a:t>printf</a:t>
            </a:r>
            <a:r>
              <a:rPr lang="en-IE" dirty="0" smtClean="0"/>
              <a:t>("d is %d\n", d);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- Characters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Declared with the keyword </a:t>
            </a:r>
            <a:r>
              <a:rPr lang="en-GB" b="1" dirty="0"/>
              <a:t>char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some examples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F847-05FB-46C3-8BEF-183971A05AB2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0B29-F019-4453-96C1-9557A9CD15F9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24000" y="2285992"/>
            <a:ext cx="6423005" cy="1187450"/>
            <a:chOff x="1524000" y="2285992"/>
            <a:chExt cx="6423005" cy="1187450"/>
          </a:xfrm>
        </p:grpSpPr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1785918" y="2285992"/>
              <a:ext cx="6161087" cy="118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Keyword		Size		Values</a:t>
              </a:r>
            </a:p>
            <a:p>
              <a:r>
                <a:rPr lang="en-GB" dirty="0"/>
                <a:t>char			1 byte		-127 to 127</a:t>
              </a:r>
            </a:p>
            <a:p>
              <a:r>
                <a:rPr lang="en-GB" dirty="0"/>
                <a:t>unsigned char		1 byte		0 to 255</a:t>
              </a:r>
            </a:p>
          </p:txBody>
        </p:sp>
        <p:sp>
          <p:nvSpPr>
            <p:cNvPr id="81925" name="Line 5"/>
            <p:cNvSpPr>
              <a:spLocks noChangeShapeType="1"/>
            </p:cNvSpPr>
            <p:nvPr/>
          </p:nvSpPr>
          <p:spPr bwMode="auto">
            <a:xfrm>
              <a:off x="1524000" y="3082925"/>
              <a:ext cx="601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1439863" y="4756150"/>
            <a:ext cx="71707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char ch;</a:t>
            </a:r>
          </a:p>
          <a:p>
            <a:r>
              <a:rPr lang="en-GB"/>
              <a:t>ch = ‘a’;</a:t>
            </a:r>
          </a:p>
          <a:p>
            <a:r>
              <a:rPr lang="en-GB"/>
              <a:t>char ch1 = ‘a’;	     /* assign constant ‘a’ to variable ch1 */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- Characters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Note: ‘a’ is enclosed in single quotes</a:t>
            </a:r>
          </a:p>
          <a:p>
            <a:pPr lvl="1"/>
            <a:r>
              <a:rPr lang="en-GB" dirty="0"/>
              <a:t>these are different than double quotes</a:t>
            </a:r>
          </a:p>
          <a:p>
            <a:r>
              <a:rPr lang="en-GB" dirty="0"/>
              <a:t>Single Quotes - character constants</a:t>
            </a:r>
          </a:p>
          <a:p>
            <a:r>
              <a:rPr lang="en-GB" dirty="0"/>
              <a:t>Double Quotes - string constants</a:t>
            </a:r>
          </a:p>
          <a:p>
            <a:r>
              <a:rPr lang="en-GB" dirty="0"/>
              <a:t>Print characters in the </a:t>
            </a:r>
            <a:r>
              <a:rPr lang="en-GB" dirty="0" err="1"/>
              <a:t>printf</a:t>
            </a:r>
            <a:r>
              <a:rPr lang="en-GB" dirty="0"/>
              <a:t> statement using a %c instead of %d.</a:t>
            </a:r>
          </a:p>
          <a:p>
            <a:r>
              <a:rPr lang="en-GB" dirty="0"/>
              <a:t>C has non printing characters or escape sequences which can be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2E9C-7AC7-4CEF-B7AA-2658D2272373}" type="datetime6">
              <a:rPr lang="en-US"/>
              <a:pPr/>
              <a:t>October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7A80-94E1-45A7-B3D8-B4DB0ACE00C0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558</TotalTime>
  <Words>2253</Words>
  <Application>Microsoft Office PowerPoint</Application>
  <PresentationFormat>On-screen Show (4:3)</PresentationFormat>
  <Paragraphs>551</Paragraphs>
  <Slides>37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Solstice</vt:lpstr>
      <vt:lpstr>Data Types</vt:lpstr>
      <vt:lpstr>Data Types</vt:lpstr>
      <vt:lpstr>Data Types</vt:lpstr>
      <vt:lpstr>Data Types - Integer</vt:lpstr>
      <vt:lpstr>Data Types - Constants</vt:lpstr>
      <vt:lpstr>Data Types - Constants</vt:lpstr>
      <vt:lpstr>Data Types - Constants</vt:lpstr>
      <vt:lpstr>Data Types - Characters</vt:lpstr>
      <vt:lpstr>Data Types - Characters</vt:lpstr>
      <vt:lpstr>Data Types - Characters</vt:lpstr>
      <vt:lpstr>Example</vt:lpstr>
      <vt:lpstr>Data Types - String Constants</vt:lpstr>
      <vt:lpstr>Data Types - Constants</vt:lpstr>
      <vt:lpstr>Data Types - Constants</vt:lpstr>
      <vt:lpstr>Data Types - Floating Point</vt:lpstr>
      <vt:lpstr>Data Types</vt:lpstr>
      <vt:lpstr>Data Types Example</vt:lpstr>
      <vt:lpstr>Arrays</vt:lpstr>
      <vt:lpstr>Arrays</vt:lpstr>
      <vt:lpstr>Arrays</vt:lpstr>
      <vt:lpstr>Array Initialisation</vt:lpstr>
      <vt:lpstr>Array Initialisation</vt:lpstr>
      <vt:lpstr>Array Initialisation</vt:lpstr>
      <vt:lpstr>Arrays Example</vt:lpstr>
      <vt:lpstr>Arrays Example</vt:lpstr>
      <vt:lpstr>Arrays Example</vt:lpstr>
      <vt:lpstr>Arrays Exercise</vt:lpstr>
      <vt:lpstr>Multidimensional Arrays</vt:lpstr>
      <vt:lpstr>Multidimensional Arrays</vt:lpstr>
      <vt:lpstr>Multidimensional Arrays</vt:lpstr>
      <vt:lpstr>Multidimensional Arrays</vt:lpstr>
      <vt:lpstr>Data Types - Strings</vt:lpstr>
      <vt:lpstr>Data Types - Strings</vt:lpstr>
      <vt:lpstr>Data Types - Strings</vt:lpstr>
      <vt:lpstr>Strings Example</vt:lpstr>
      <vt:lpstr>Data Types - Strings</vt:lpstr>
      <vt:lpstr>Data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- A Brief History</dc:title>
  <dc:creator>dcostello</dc:creator>
  <cp:lastModifiedBy>Damien</cp:lastModifiedBy>
  <cp:revision>32</cp:revision>
  <cp:lastPrinted>2002-01-29T15:31:32Z</cp:lastPrinted>
  <dcterms:created xsi:type="dcterms:W3CDTF">1996-09-30T18:28:10Z</dcterms:created>
  <dcterms:modified xsi:type="dcterms:W3CDTF">2011-10-25T15:35:31Z</dcterms:modified>
</cp:coreProperties>
</file>