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326" r:id="rId2"/>
    <p:sldId id="304" r:id="rId3"/>
    <p:sldId id="305" r:id="rId4"/>
    <p:sldId id="306" r:id="rId5"/>
    <p:sldId id="307" r:id="rId6"/>
    <p:sldId id="308" r:id="rId7"/>
    <p:sldId id="309" r:id="rId8"/>
    <p:sldId id="327" r:id="rId9"/>
    <p:sldId id="325" r:id="rId10"/>
    <p:sldId id="310" r:id="rId11"/>
    <p:sldId id="313" r:id="rId12"/>
    <p:sldId id="314" r:id="rId13"/>
    <p:sldId id="315" r:id="rId14"/>
    <p:sldId id="316" r:id="rId15"/>
    <p:sldId id="317" r:id="rId16"/>
    <p:sldId id="320" r:id="rId17"/>
    <p:sldId id="321" r:id="rId18"/>
    <p:sldId id="322" r:id="rId1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475" autoAdjust="0"/>
  </p:normalViewPr>
  <p:slideViewPr>
    <p:cSldViewPr>
      <p:cViewPr varScale="1">
        <p:scale>
          <a:sx n="79" d="100"/>
          <a:sy n="79" d="100"/>
        </p:scale>
        <p:origin x="-798" y="-9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416" y="-7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45249140-BB6D-4CE4-9791-969592AF326B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C10EA58C-6DCF-465C-9C95-1D6AF60D480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22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979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0ED15DDE-B206-4DE4-8C6A-4EB9990CBC23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48" y="4861155"/>
            <a:ext cx="5206604" cy="4605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1EF13E78-5153-47EA-AC01-8281304535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711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65F44E-9E2D-4651-94BF-8918523C9347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4F231-D060-4E65-8A3E-0786ACEAA187}" type="slidenum">
              <a:rPr lang="en-GB"/>
              <a:pPr/>
              <a:t>1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C186D3-3743-4546-92C2-569B4C5E201A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8C437-9BEC-40F9-A45A-C37E46B5B577}" type="slidenum">
              <a:rPr lang="en-GB"/>
              <a:pPr/>
              <a:t>11</a:t>
            </a:fld>
            <a:endParaRPr lang="en-GB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8F9958-E4C7-4A0E-8DFE-43E0E94BD151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D8ABC-DA62-4533-8DD0-D3C86BEDE7DD}" type="slidenum">
              <a:rPr lang="en-GB"/>
              <a:pPr/>
              <a:t>12</a:t>
            </a:fld>
            <a:endParaRPr lang="en-GB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3CD44C1-30B3-4FDB-BF61-E0F5AC8474C8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17E40-C693-4484-817B-E9211570E852}" type="slidenum">
              <a:rPr lang="en-GB"/>
              <a:pPr/>
              <a:t>13</a:t>
            </a:fld>
            <a:endParaRPr lang="en-GB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130C35-676D-42E5-BC23-255FB85449A6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EDE98-F560-43C5-9B8A-377D97D2D413}" type="slidenum">
              <a:rPr lang="en-GB"/>
              <a:pPr/>
              <a:t>14</a:t>
            </a:fld>
            <a:endParaRPr lang="en-GB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B660DA-34E0-4B54-9546-8988C45A10F8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D0C1B-BAAA-4CFD-8D3E-2F896796193E}" type="slidenum">
              <a:rPr lang="en-GB"/>
              <a:pPr/>
              <a:t>15</a:t>
            </a:fld>
            <a:endParaRPr lang="en-GB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FCBBEAE-8B16-4E5E-A708-DA4D56A9EE86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67821-5175-4E9F-928D-3C52686BCB38}" type="slidenum">
              <a:rPr lang="en-GB"/>
              <a:pPr/>
              <a:t>16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D6243E-5C8A-48AC-B58D-3D0CBA1269EE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0D729-8320-44B1-B442-1F83FF33C4CA}" type="slidenum">
              <a:rPr lang="en-GB"/>
              <a:pPr/>
              <a:t>17</a:t>
            </a:fld>
            <a:endParaRPr lang="en-GB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3DF383-8364-4398-8164-B8C75F70EC2D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7071C-47ED-4345-A822-33C848B940B7}" type="slidenum">
              <a:rPr lang="en-GB"/>
              <a:pPr/>
              <a:t>18</a:t>
            </a:fld>
            <a:endParaRPr lang="en-GB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BDD91D-16CA-498C-86C4-6E56C6597F92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A90FE-3920-47DB-8004-6052CE16BB82}" type="slidenum">
              <a:rPr lang="en-GB"/>
              <a:pPr/>
              <a:t>2</a:t>
            </a:fld>
            <a:endParaRPr lang="en-GB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6DF0E41-4060-40E6-8B4C-1681A68F6FCB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B581C-50EA-4F24-8C61-030B6B695D01}" type="slidenum">
              <a:rPr lang="en-GB"/>
              <a:pPr/>
              <a:t>3</a:t>
            </a:fld>
            <a:endParaRPr lang="en-GB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412C4D-BBF2-4414-93D1-C8AD19AD2893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83026-B725-4F21-9B44-C460A37E3A44}" type="slidenum">
              <a:rPr lang="en-GB"/>
              <a:pPr/>
              <a:t>4</a:t>
            </a:fld>
            <a:endParaRPr lang="en-GB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52078A-0816-43D1-A357-3094F6D0C138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A33D6-E6A7-4C08-9CA9-0A38FF3B4FD2}" type="slidenum">
              <a:rPr lang="en-GB"/>
              <a:pPr/>
              <a:t>5</a:t>
            </a:fld>
            <a:endParaRPr lang="en-GB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68A6BF-5AE7-480A-AFD0-F5E0C39CC3BE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9A0FD-8E4C-4E92-9B0D-1B9DCAF02B3A}" type="slidenum">
              <a:rPr lang="en-GB"/>
              <a:pPr/>
              <a:t>6</a:t>
            </a:fld>
            <a:endParaRPr lang="en-GB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09C489-75F2-4AA8-A10A-F0BAB1870772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E03C4-786E-4B7E-84A2-DC1F68186A57}" type="slidenum">
              <a:rPr lang="en-GB"/>
              <a:pPr/>
              <a:t>7</a:t>
            </a:fld>
            <a:endParaRPr lang="en-GB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FD7657-FD8D-46AF-80D2-C79F2BFC0EF9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10DB5-7071-433B-BAC3-F3761C1987CA}" type="slidenum">
              <a:rPr lang="en-GB"/>
              <a:pPr/>
              <a:t>9</a:t>
            </a:fld>
            <a:endParaRPr lang="en-GB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A68921-E3A0-4236-8180-F009363A3BB4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EDBA1-926C-4CB7-A614-B4E5CAC1560F}" type="slidenum">
              <a:rPr lang="en-GB"/>
              <a:pPr/>
              <a:t>10</a:t>
            </a:fld>
            <a:endParaRPr lang="en-GB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DDCD0-C4DD-4B07-BE0C-4C89AD636A12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0D580-B7B9-4E47-840E-C2CAEC4EF8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0CDE6-AF71-47BB-8910-57632CE6FCE9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6DC557-1F2E-4220-B92C-41A229AB4D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115D0A-4F3F-49EE-975C-7D43A93B5532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9C5797-8D61-45E7-8F8B-72AD6392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3A58BC-35BE-48ED-B2B4-1CB9F0AC436C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6C2AD5-D526-4E45-A08F-10B962F88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2E183A-C32D-4C8D-A70D-467249C8D148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C80B1-5209-4948-BEC5-66B45BF19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F6774D-576A-448E-81D0-7C1905F662A6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7965F-0967-416F-BA63-32F0980FA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76C92-A09C-45F2-9B8E-2327010DA754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747F-4FED-464A-AE84-475F917680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A7CA02-2CA9-4A04-8E6F-3A9BA2C34E8D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C618D-7EC3-4B4A-AE3E-3DD82EEA3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9F49EB-E4AF-4FE0-BD7E-E4C073E97BAF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2C8BD-23FC-44C2-A40D-B7EDE97C1A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BCF08-AFA0-4B4A-81FB-7BAB1D54FF0D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0C8826-39D3-4806-9999-BFF5E9BD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F1EAB-6E3B-4C01-966E-17A4E062EC2D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917E6A-257B-482E-8455-516E37983A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A41C23-2E21-4CCF-9858-D7B8BDF0512F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EA3531-8C27-4660-8CD3-C6799CB26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dirty="0"/>
              <a:t>Input / Output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6CA7-C3F8-4535-A36D-784A06AF5D4D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C55-1896-443A-93D4-03635C9D81F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Input/Output</a:t>
            </a:r>
            <a:endParaRPr lang="en-GB" sz="400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common mistake:-</a:t>
            </a:r>
          </a:p>
          <a:p>
            <a:endParaRPr lang="en-GB" dirty="0" smtClean="0"/>
          </a:p>
          <a:p>
            <a:endParaRPr lang="en-GB" dirty="0"/>
          </a:p>
          <a:p>
            <a:pPr lvl="1"/>
            <a:r>
              <a:rPr lang="en-GB" dirty="0"/>
              <a:t>conversion characters only are allowed.</a:t>
            </a:r>
          </a:p>
          <a:p>
            <a:pPr lvl="1"/>
            <a:r>
              <a:rPr lang="en-GB" dirty="0"/>
              <a:t>Use a </a:t>
            </a:r>
            <a:r>
              <a:rPr lang="en-GB" dirty="0" err="1"/>
              <a:t>printf</a:t>
            </a:r>
            <a:r>
              <a:rPr lang="en-GB" dirty="0"/>
              <a:t> statement for the prompt.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1A89-7450-4482-9284-D7F957CF8B28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EAFB-83CA-4A96-BB2F-6CE309C9E220}" type="slidenum">
              <a:rPr lang="en-US"/>
              <a:pPr/>
              <a:t>10</a:t>
            </a:fld>
            <a:endParaRPr lang="en-US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928794" y="2214554"/>
            <a:ext cx="494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 </a:t>
            </a:r>
            <a:r>
              <a:rPr lang="en-GB" b="1" i="1" dirty="0" err="1"/>
              <a:t>scanf</a:t>
            </a:r>
            <a:r>
              <a:rPr lang="en-GB" b="1" i="1" dirty="0"/>
              <a:t>(“Enter a value for x  %</a:t>
            </a:r>
            <a:r>
              <a:rPr lang="en-GB" b="1" i="1" dirty="0" err="1"/>
              <a:t>d”,&amp;x</a:t>
            </a:r>
            <a:r>
              <a:rPr lang="en-GB" b="1" i="1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scanf</a:t>
            </a:r>
            <a:r>
              <a:rPr lang="en-GB" dirty="0"/>
              <a:t>() waits for the user to input a value followed by the return key.</a:t>
            </a:r>
          </a:p>
          <a:p>
            <a:r>
              <a:rPr lang="en-GB" dirty="0"/>
              <a:t>If a single value is required and the user enters:     3 6 9 10</a:t>
            </a:r>
          </a:p>
          <a:p>
            <a:pPr lvl="1"/>
            <a:r>
              <a:rPr lang="en-GB" dirty="0" err="1"/>
              <a:t>scanf</a:t>
            </a:r>
            <a:r>
              <a:rPr lang="en-GB" dirty="0"/>
              <a:t>() reads all the values but only assigns the 3 to the variable.</a:t>
            </a:r>
          </a:p>
          <a:p>
            <a:pPr lvl="1"/>
            <a:r>
              <a:rPr lang="en-GB" dirty="0"/>
              <a:t>The others remain in the buffer waiting for another </a:t>
            </a:r>
            <a:r>
              <a:rPr lang="en-GB" dirty="0" err="1"/>
              <a:t>scanf</a:t>
            </a:r>
            <a:r>
              <a:rPr lang="en-GB" dirty="0"/>
              <a:t>().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0B7-6797-483A-90F1-C5802FAB0839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F9F-C7E7-4AF4-928E-B18BCDEB94A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Input/Output</a:t>
            </a:r>
            <a:endParaRPr lang="en-GB" sz="40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next </a:t>
            </a:r>
            <a:r>
              <a:rPr lang="en-GB" sz="2800" b="1" dirty="0" err="1"/>
              <a:t>scanf</a:t>
            </a:r>
            <a:r>
              <a:rPr lang="en-GB" sz="2800" b="1" dirty="0"/>
              <a:t>() </a:t>
            </a:r>
            <a:r>
              <a:rPr lang="en-GB" sz="2800" dirty="0"/>
              <a:t>will take 6 from the buffer instead of waiting for the user to input data. </a:t>
            </a:r>
            <a:r>
              <a:rPr lang="en-GB" sz="2800" b="1" dirty="0" err="1"/>
              <a:t>fflush</a:t>
            </a:r>
            <a:r>
              <a:rPr lang="en-GB" sz="2800" b="1" dirty="0"/>
              <a:t>(</a:t>
            </a:r>
            <a:r>
              <a:rPr lang="en-GB" sz="2800" b="1" dirty="0" err="1"/>
              <a:t>stdin</a:t>
            </a:r>
            <a:r>
              <a:rPr lang="en-GB" sz="2800" b="1" dirty="0"/>
              <a:t>) </a:t>
            </a:r>
            <a:r>
              <a:rPr lang="en-GB" sz="2800" dirty="0"/>
              <a:t>flushes the buffer.</a:t>
            </a:r>
          </a:p>
          <a:p>
            <a:r>
              <a:rPr lang="en-GB" sz="2800" dirty="0"/>
              <a:t>May specify maximum field width:</a:t>
            </a:r>
          </a:p>
          <a:p>
            <a:pPr lvl="1"/>
            <a:r>
              <a:rPr lang="en-GB" sz="2400" dirty="0"/>
              <a:t>e.g.    </a:t>
            </a:r>
            <a:r>
              <a:rPr lang="en-GB" sz="2400" b="1" i="1" dirty="0" err="1"/>
              <a:t>scanf</a:t>
            </a:r>
            <a:r>
              <a:rPr lang="en-GB" sz="2400" b="1" i="1" dirty="0"/>
              <a:t>(“%4d”,&amp;x);</a:t>
            </a:r>
          </a:p>
          <a:p>
            <a:pPr lvl="1"/>
            <a:r>
              <a:rPr lang="en-GB" sz="2400" dirty="0"/>
              <a:t>Note however that any characters over the max. are left for the next call to </a:t>
            </a:r>
            <a:r>
              <a:rPr lang="en-GB" sz="2400" b="1" dirty="0" err="1"/>
              <a:t>scanf</a:t>
            </a:r>
            <a:r>
              <a:rPr lang="en-GB" sz="2400" b="1" dirty="0"/>
              <a:t>()</a:t>
            </a:r>
            <a:r>
              <a:rPr lang="en-GB" sz="2400" dirty="0"/>
              <a:t>.</a:t>
            </a:r>
          </a:p>
          <a:p>
            <a:r>
              <a:rPr lang="en-GB" sz="2800" dirty="0"/>
              <a:t>Take care with </a:t>
            </a:r>
            <a:r>
              <a:rPr lang="en-GB" sz="2800" b="1" dirty="0"/>
              <a:t>%c </a:t>
            </a:r>
            <a:r>
              <a:rPr lang="en-GB" sz="2800" dirty="0"/>
              <a:t>as white space characters, including &lt;return&gt;, are treated as readable characters.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EFF5-7B6A-4519-B06F-6C9424860EF0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64F4-68B2-4A11-83F8-7DD52FD8C4E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/>
              <a:t>scanf</a:t>
            </a:r>
            <a:r>
              <a:rPr lang="en-GB" sz="2800" dirty="0"/>
              <a:t>() does not read “Damien Costello”.</a:t>
            </a:r>
          </a:p>
          <a:p>
            <a:pPr lvl="1"/>
            <a:r>
              <a:rPr lang="en-GB" sz="2600" dirty="0"/>
              <a:t>Using  </a:t>
            </a:r>
            <a:r>
              <a:rPr lang="en-GB" sz="2600" b="1" i="1" dirty="0"/>
              <a:t>“%[^\n]” </a:t>
            </a:r>
            <a:r>
              <a:rPr lang="en-GB" sz="2600" dirty="0"/>
              <a:t>as a conversion </a:t>
            </a:r>
            <a:r>
              <a:rPr lang="en-GB" sz="2600" dirty="0" err="1"/>
              <a:t>specifier</a:t>
            </a:r>
            <a:r>
              <a:rPr lang="en-GB" sz="2600" dirty="0"/>
              <a:t> gets around the above problem.</a:t>
            </a:r>
          </a:p>
          <a:p>
            <a:pPr lvl="1"/>
            <a:r>
              <a:rPr lang="en-GB" sz="2600" dirty="0"/>
              <a:t>The [ ] may be used with % to indicate valid characters for a string being entered.</a:t>
            </a:r>
          </a:p>
          <a:p>
            <a:pPr lvl="2"/>
            <a:r>
              <a:rPr lang="en-GB" sz="2100" dirty="0"/>
              <a:t>e.g.  </a:t>
            </a:r>
            <a:r>
              <a:rPr lang="en-GB" sz="2100" b="1" i="1" dirty="0"/>
              <a:t>%[ABCD ] </a:t>
            </a:r>
            <a:r>
              <a:rPr lang="en-GB" sz="2100" dirty="0"/>
              <a:t>indicates that </a:t>
            </a:r>
            <a:r>
              <a:rPr lang="en-GB" sz="2100" u="sng" dirty="0"/>
              <a:t>only</a:t>
            </a:r>
            <a:r>
              <a:rPr lang="en-GB" sz="2100" dirty="0"/>
              <a:t> the characters ABCD and space are acceptable. Anything else will terminate the input.</a:t>
            </a:r>
          </a:p>
          <a:p>
            <a:pPr lvl="2"/>
            <a:r>
              <a:rPr lang="en-GB" sz="2100" dirty="0"/>
              <a:t>The use of </a:t>
            </a:r>
            <a:r>
              <a:rPr lang="en-GB" sz="2100" b="1" dirty="0"/>
              <a:t>^ </a:t>
            </a:r>
            <a:r>
              <a:rPr lang="en-GB" sz="2100" dirty="0"/>
              <a:t>(</a:t>
            </a:r>
            <a:r>
              <a:rPr lang="en-GB" sz="2100" i="1" dirty="0"/>
              <a:t>caret</a:t>
            </a:r>
            <a:r>
              <a:rPr lang="en-GB" sz="2100" dirty="0"/>
              <a:t>)</a:t>
            </a:r>
            <a:r>
              <a:rPr lang="en-GB" sz="2100" b="1" dirty="0"/>
              <a:t> </a:t>
            </a:r>
            <a:r>
              <a:rPr lang="en-GB" sz="2100" dirty="0"/>
              <a:t>will cause the interpretation to be “</a:t>
            </a:r>
            <a:r>
              <a:rPr lang="en-GB" sz="2100" u="sng" dirty="0"/>
              <a:t>except</a:t>
            </a:r>
            <a:r>
              <a:rPr lang="en-GB" sz="2100" dirty="0"/>
              <a:t> these chars”.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EF8A-FDBC-4B6C-8EFE-75013CE13C71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05B-249A-49A1-B682-04A4C7628ED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Input/Output</a:t>
            </a:r>
            <a:endParaRPr lang="en-GB" sz="4000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Exercises</a:t>
            </a:r>
          </a:p>
          <a:p>
            <a:r>
              <a:rPr lang="en-GB" sz="2800" dirty="0"/>
              <a:t>modify </a:t>
            </a:r>
            <a:r>
              <a:rPr lang="en-GB" sz="2800" i="1" dirty="0"/>
              <a:t>program9.c</a:t>
            </a:r>
            <a:r>
              <a:rPr lang="en-GB" sz="2800" dirty="0"/>
              <a:t> to solve this problem for strings with spaces.</a:t>
            </a:r>
          </a:p>
          <a:p>
            <a:r>
              <a:rPr lang="en-GB" sz="2800" dirty="0"/>
              <a:t>Create a new program and try some of the formatting previously detailed.</a:t>
            </a:r>
          </a:p>
          <a:p>
            <a:r>
              <a:rPr lang="en-GB" sz="2800" dirty="0"/>
              <a:t>The &amp; is used to reference the address in memory of the variable</a:t>
            </a:r>
          </a:p>
          <a:p>
            <a:r>
              <a:rPr lang="en-GB" sz="2800" b="1" dirty="0"/>
              <a:t>&amp;</a:t>
            </a:r>
            <a:r>
              <a:rPr lang="en-GB" sz="2800" dirty="0"/>
              <a:t> is not used with strings. (more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1D2C-0699-4412-A13D-E63F2D8DF733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265C-630C-4E12-A805-DF84E0CF121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Character</a:t>
            </a:r>
          </a:p>
          <a:p>
            <a:pPr lvl="1"/>
            <a:r>
              <a:rPr lang="en-GB" dirty="0" err="1"/>
              <a:t>getchar</a:t>
            </a:r>
            <a:r>
              <a:rPr lang="en-GB" dirty="0"/>
              <a:t>, </a:t>
            </a:r>
            <a:r>
              <a:rPr lang="en-GB" dirty="0" err="1"/>
              <a:t>putchar</a:t>
            </a:r>
            <a:endParaRPr lang="en-GB" sz="2400" b="1" dirty="0"/>
          </a:p>
          <a:p>
            <a:r>
              <a:rPr lang="en-GB" sz="2800" dirty="0" err="1"/>
              <a:t>getchar</a:t>
            </a:r>
            <a:r>
              <a:rPr lang="en-GB" sz="2800" dirty="0"/>
              <a:t>()</a:t>
            </a:r>
          </a:p>
          <a:p>
            <a:r>
              <a:rPr lang="en-GB" sz="2800" dirty="0"/>
              <a:t>This returns a single character from the standard input device.</a:t>
            </a:r>
          </a:p>
          <a:p>
            <a:pPr lvl="1"/>
            <a:r>
              <a:rPr lang="en-GB" sz="2400" dirty="0"/>
              <a:t>The function does not require any arguments so the parentheses are empty.</a:t>
            </a:r>
          </a:p>
          <a:p>
            <a:r>
              <a:rPr lang="en-GB" sz="2800" dirty="0"/>
              <a:t>The returned character may be captured in a character variable.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FC86-2140-45A3-8DE0-01784E14FC3D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3A63-871D-4563-88DA-71D144A72307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Input/Output</a:t>
            </a:r>
            <a:endParaRPr lang="en-GB" sz="4000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Returns -1 when end of file (ctrl/z) reached. </a:t>
            </a:r>
            <a:r>
              <a:rPr lang="en-GB" sz="2800" b="1" dirty="0"/>
              <a:t>EOF</a:t>
            </a:r>
            <a:r>
              <a:rPr lang="en-GB" sz="2800" dirty="0"/>
              <a:t> is defined as a symbolic constant and represents -1. If using a loop with </a:t>
            </a:r>
            <a:r>
              <a:rPr lang="en-GB" sz="2800" dirty="0" err="1"/>
              <a:t>getchar</a:t>
            </a:r>
            <a:r>
              <a:rPr lang="en-GB" sz="2800" dirty="0"/>
              <a:t>, can test for </a:t>
            </a:r>
            <a:r>
              <a:rPr lang="en-GB" sz="2800" b="1" dirty="0"/>
              <a:t>EOF</a:t>
            </a:r>
            <a:r>
              <a:rPr lang="en-GB" sz="2800" dirty="0"/>
              <a:t>.</a:t>
            </a:r>
          </a:p>
          <a:p>
            <a:r>
              <a:rPr lang="en-GB" sz="2800" dirty="0"/>
              <a:t>Format</a:t>
            </a:r>
          </a:p>
          <a:p>
            <a:endParaRPr lang="en-GB" sz="2800" dirty="0"/>
          </a:p>
          <a:p>
            <a:pPr lvl="1"/>
            <a:r>
              <a:rPr lang="en-GB" sz="2400" dirty="0"/>
              <a:t>where </a:t>
            </a:r>
            <a:r>
              <a:rPr lang="en-GB" sz="2400" i="1" dirty="0"/>
              <a:t>character variable </a:t>
            </a:r>
            <a:r>
              <a:rPr lang="en-GB" sz="2400" dirty="0"/>
              <a:t>was previously declared.</a:t>
            </a:r>
          </a:p>
          <a:p>
            <a:r>
              <a:rPr lang="en-GB" sz="2800" dirty="0"/>
              <a:t>Example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591-E131-42C7-8FE7-A30DB99AEA2D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B0C-0662-4837-9DAB-ADCF1A4FBFA1}" type="slidenum">
              <a:rPr lang="en-US"/>
              <a:pPr/>
              <a:t>16</a:t>
            </a:fld>
            <a:endParaRPr 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428992" y="3643314"/>
            <a:ext cx="403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character variable </a:t>
            </a:r>
            <a:r>
              <a:rPr lang="en-GB" b="1" dirty="0"/>
              <a:t>= </a:t>
            </a:r>
            <a:r>
              <a:rPr lang="en-GB" b="1" i="1" dirty="0" err="1"/>
              <a:t>getchar</a:t>
            </a:r>
            <a:r>
              <a:rPr lang="en-GB" b="1" i="1" dirty="0"/>
              <a:t>()</a:t>
            </a:r>
            <a:r>
              <a:rPr lang="en-GB" b="1" dirty="0"/>
              <a:t>;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000395" y="5313384"/>
            <a:ext cx="43576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GB" b="1" i="1" dirty="0"/>
              <a:t>char c;</a:t>
            </a:r>
          </a:p>
          <a:p>
            <a:pPr lvl="1"/>
            <a:r>
              <a:rPr lang="en-GB" b="1" i="1" dirty="0" err="1"/>
              <a:t>printf</a:t>
            </a:r>
            <a:r>
              <a:rPr lang="en-GB" b="1" i="1" dirty="0"/>
              <a:t>(“Enter a character :”);</a:t>
            </a:r>
          </a:p>
          <a:p>
            <a:pPr lvl="1"/>
            <a:r>
              <a:rPr lang="en-GB" b="1" i="1" dirty="0"/>
              <a:t>c = </a:t>
            </a:r>
            <a:r>
              <a:rPr lang="en-GB" b="1" i="1" dirty="0" err="1"/>
              <a:t>getchar</a:t>
            </a:r>
            <a:r>
              <a:rPr lang="en-GB" b="1" i="1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Input/Output</a:t>
            </a:r>
            <a:endParaRPr lang="en-GB" sz="40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putchar</a:t>
            </a:r>
            <a:r>
              <a:rPr lang="en-GB" dirty="0"/>
              <a:t>()</a:t>
            </a:r>
            <a:endParaRPr lang="en-GB" sz="2800" dirty="0"/>
          </a:p>
          <a:p>
            <a:r>
              <a:rPr lang="en-GB" sz="2800" dirty="0"/>
              <a:t>This transmits a single character to the standard output device.</a:t>
            </a:r>
          </a:p>
          <a:p>
            <a:r>
              <a:rPr lang="en-GB" sz="2800" dirty="0"/>
              <a:t>In the case of </a:t>
            </a:r>
            <a:r>
              <a:rPr lang="en-GB" sz="2800" b="1" dirty="0" err="1"/>
              <a:t>putchar</a:t>
            </a:r>
            <a:r>
              <a:rPr lang="en-GB" sz="2800" b="1" dirty="0"/>
              <a:t>()</a:t>
            </a:r>
            <a:r>
              <a:rPr lang="en-GB" sz="2800" dirty="0"/>
              <a:t>, the variable is expressed as an argument to the function and no value is returned (unlike </a:t>
            </a:r>
            <a:r>
              <a:rPr lang="en-GB" sz="2800" b="1" dirty="0" err="1"/>
              <a:t>getchar</a:t>
            </a:r>
            <a:r>
              <a:rPr lang="en-GB" sz="2800" b="1" dirty="0"/>
              <a:t>()</a:t>
            </a:r>
            <a:r>
              <a:rPr lang="en-GB" sz="2800" dirty="0"/>
              <a:t>)</a:t>
            </a:r>
          </a:p>
          <a:p>
            <a:r>
              <a:rPr lang="en-GB" sz="2800" dirty="0"/>
              <a:t>Format</a:t>
            </a:r>
          </a:p>
          <a:p>
            <a:pPr lvl="1"/>
            <a:endParaRPr lang="en-GB" sz="2400" i="1" dirty="0"/>
          </a:p>
          <a:p>
            <a:pPr lvl="1"/>
            <a:r>
              <a:rPr lang="en-GB" sz="2400" dirty="0"/>
              <a:t>where </a:t>
            </a:r>
            <a:r>
              <a:rPr lang="en-GB" sz="2400" i="1" dirty="0"/>
              <a:t>character variable </a:t>
            </a:r>
            <a:r>
              <a:rPr lang="en-GB" sz="2400" dirty="0"/>
              <a:t>was previously declared.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D91-0456-47F2-B4AF-8ACB521246EF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CBC0-1711-4948-9DF6-3DDB2489F0DF}" type="slidenum">
              <a:rPr lang="en-US"/>
              <a:pPr/>
              <a:t>17</a:t>
            </a:fld>
            <a:endParaRPr lang="en-US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357554" y="4572008"/>
            <a:ext cx="374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putchar</a:t>
            </a:r>
            <a:r>
              <a:rPr lang="en-GB" b="1" dirty="0"/>
              <a:t>(</a:t>
            </a:r>
            <a:r>
              <a:rPr lang="en-GB" i="1" dirty="0"/>
              <a:t>character variable</a:t>
            </a:r>
            <a:r>
              <a:rPr lang="en-GB" b="1" dirty="0"/>
              <a:t>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Input/Output</a:t>
            </a:r>
            <a:endParaRPr lang="en-GB" sz="40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98C2-6F85-4CD7-AFF3-52900342A49B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4C94-271C-4341-B615-416AC84C1428}" type="slidenum">
              <a:rPr lang="en-US"/>
              <a:pPr/>
              <a:t>18</a:t>
            </a:fld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424113" y="2479675"/>
            <a:ext cx="390048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char c;</a:t>
            </a:r>
          </a:p>
          <a:p>
            <a:endParaRPr lang="en-GB" b="1" i="1"/>
          </a:p>
          <a:p>
            <a:r>
              <a:rPr lang="en-GB" b="1" i="1"/>
              <a:t>printf(“Enter a character :”);</a:t>
            </a:r>
          </a:p>
          <a:p>
            <a:r>
              <a:rPr lang="en-GB" b="1" i="1"/>
              <a:t>c = getchar();</a:t>
            </a:r>
          </a:p>
          <a:p>
            <a:endParaRPr lang="en-GB" b="1" i="1"/>
          </a:p>
          <a:p>
            <a:r>
              <a:rPr lang="en-GB" b="1" i="1"/>
              <a:t>printf(“The character is :”);</a:t>
            </a:r>
          </a:p>
          <a:p>
            <a:r>
              <a:rPr lang="en-GB" b="1" i="1"/>
              <a:t>putchar(c);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Done using </a:t>
            </a:r>
            <a:r>
              <a:rPr lang="en-GB" dirty="0" err="1"/>
              <a:t>printf</a:t>
            </a:r>
            <a:r>
              <a:rPr lang="en-GB" dirty="0"/>
              <a:t> and </a:t>
            </a:r>
            <a:r>
              <a:rPr lang="en-GB" dirty="0" err="1"/>
              <a:t>scanf</a:t>
            </a:r>
            <a:r>
              <a:rPr lang="en-GB" dirty="0"/>
              <a:t>.</a:t>
            </a:r>
          </a:p>
          <a:p>
            <a:r>
              <a:rPr lang="en-GB" dirty="0"/>
              <a:t>There are other print and scan statements which can also be used (a little later).</a:t>
            </a:r>
          </a:p>
          <a:p>
            <a:r>
              <a:rPr lang="en-GB" dirty="0" err="1"/>
              <a:t>Printf</a:t>
            </a:r>
            <a:endParaRPr lang="en-GB" dirty="0"/>
          </a:p>
          <a:p>
            <a:r>
              <a:rPr lang="en-GB" dirty="0"/>
              <a:t>two forms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8EF1-CEC8-44C7-8701-5609FFC9F3AC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21E0-6383-4333-957C-45B1EF73EB51}" type="slidenum">
              <a:rPr lang="en-US"/>
              <a:pPr/>
              <a:t>2</a:t>
            </a:fld>
            <a:endParaRPr lang="en-US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889125" y="4648200"/>
            <a:ext cx="45402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printf(string);</a:t>
            </a:r>
          </a:p>
          <a:p>
            <a:endParaRPr lang="en-GB" b="1" i="1"/>
          </a:p>
          <a:p>
            <a:r>
              <a:rPr lang="en-GB" b="1" i="1"/>
              <a:t>printf(format string, item1, item2);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/>
              <a:t>The % characters are special formatting  characters which apply to the variables in the list.</a:t>
            </a:r>
          </a:p>
          <a:p>
            <a:r>
              <a:rPr lang="en-GB" sz="2800"/>
              <a:t>The values will be displayed exactly where the </a:t>
            </a:r>
            <a:r>
              <a:rPr lang="en-GB" sz="2800" b="1"/>
              <a:t>%d</a:t>
            </a:r>
            <a:r>
              <a:rPr lang="en-GB" sz="2800"/>
              <a:t>s occur in the string.</a:t>
            </a:r>
          </a:p>
          <a:p>
            <a:r>
              <a:rPr lang="en-GB" sz="2800"/>
              <a:t>The number of  % characters will match the number of items in the list.</a:t>
            </a:r>
          </a:p>
          <a:p>
            <a:r>
              <a:rPr lang="en-GB" sz="2800"/>
              <a:t>The % characters are </a:t>
            </a:r>
            <a:r>
              <a:rPr lang="en-GB" sz="2800" i="1"/>
              <a:t>conversion specifiers</a:t>
            </a:r>
            <a:r>
              <a:rPr lang="en-GB" sz="280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82A-C36F-43C0-AEDF-03EC7FEC7745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5249-F1AC-40B6-96F4-9266BF5C5AE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Conversion </a:t>
            </a:r>
            <a:r>
              <a:rPr lang="en-GB" dirty="0" err="1"/>
              <a:t>Specifiers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A5C2-ECE2-4CF4-85D4-FC75D63351C5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F2F-C309-40F4-8417-7C375C37579E}" type="slidenum">
              <a:rPr lang="en-US"/>
              <a:pPr/>
              <a:t>4</a:t>
            </a:fld>
            <a:endParaRPr lang="en-US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142976" y="2357430"/>
            <a:ext cx="741741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%c			</a:t>
            </a:r>
            <a:r>
              <a:rPr lang="en-GB" dirty="0"/>
              <a:t>single character</a:t>
            </a:r>
          </a:p>
          <a:p>
            <a:r>
              <a:rPr lang="en-GB" b="1" dirty="0"/>
              <a:t>%d  or  %</a:t>
            </a:r>
            <a:r>
              <a:rPr lang="en-GB" b="1" dirty="0" err="1"/>
              <a:t>i</a:t>
            </a:r>
            <a:r>
              <a:rPr lang="en-GB" dirty="0"/>
              <a:t>		signed decimal </a:t>
            </a:r>
            <a:r>
              <a:rPr lang="en-GB" dirty="0" smtClean="0"/>
              <a:t>integer</a:t>
            </a:r>
          </a:p>
          <a:p>
            <a:r>
              <a:rPr lang="en-GB" b="1" dirty="0" smtClean="0"/>
              <a:t>%</a:t>
            </a:r>
            <a:r>
              <a:rPr lang="en-GB" b="1" dirty="0" err="1" smtClean="0"/>
              <a:t>ld</a:t>
            </a:r>
            <a:r>
              <a:rPr lang="en-GB" b="1" dirty="0" smtClean="0"/>
              <a:t> or %li</a:t>
            </a:r>
            <a:r>
              <a:rPr lang="en-GB" dirty="0" smtClean="0"/>
              <a:t>		long integer</a:t>
            </a:r>
            <a:endParaRPr lang="en-GB" dirty="0"/>
          </a:p>
          <a:p>
            <a:r>
              <a:rPr lang="en-GB" b="1" dirty="0"/>
              <a:t>%u </a:t>
            </a:r>
            <a:r>
              <a:rPr lang="en-GB" dirty="0"/>
              <a:t>			unsigned decimal integer</a:t>
            </a:r>
          </a:p>
          <a:p>
            <a:r>
              <a:rPr lang="en-GB" b="1" dirty="0"/>
              <a:t>%f</a:t>
            </a:r>
            <a:r>
              <a:rPr lang="en-GB" dirty="0"/>
              <a:t>			float or double  	                      </a:t>
            </a:r>
          </a:p>
          <a:p>
            <a:r>
              <a:rPr lang="en-GB" b="1" dirty="0"/>
              <a:t>%</a:t>
            </a:r>
            <a:r>
              <a:rPr lang="en-GB" dirty="0"/>
              <a:t>e			float or double in scientific notation</a:t>
            </a:r>
          </a:p>
          <a:p>
            <a:r>
              <a:rPr lang="en-GB" b="1" dirty="0"/>
              <a:t>%s</a:t>
            </a:r>
            <a:r>
              <a:rPr lang="en-GB" dirty="0"/>
              <a:t>			string</a:t>
            </a:r>
          </a:p>
          <a:p>
            <a:r>
              <a:rPr lang="en-GB" b="1" dirty="0"/>
              <a:t>%%</a:t>
            </a:r>
            <a:r>
              <a:rPr lang="en-GB" dirty="0"/>
              <a:t>			the % character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Variations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7A2B-49A9-4BCC-BB35-F3DAD537F4F3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D722B-02C7-4267-A1B7-1B0877150D63}" type="slidenum">
              <a:rPr lang="en-US"/>
              <a:pPr/>
              <a:t>5</a:t>
            </a:fld>
            <a:endParaRPr lang="en-US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142976" y="2143116"/>
            <a:ext cx="736611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%5d        </a:t>
            </a:r>
            <a:r>
              <a:rPr lang="en-GB" dirty="0"/>
              <a:t>signed decimal </a:t>
            </a:r>
            <a:r>
              <a:rPr lang="en-GB" dirty="0" err="1"/>
              <a:t>int</a:t>
            </a:r>
            <a:r>
              <a:rPr lang="en-GB" dirty="0"/>
              <a:t>, field width 5.</a:t>
            </a:r>
          </a:p>
          <a:p>
            <a:r>
              <a:rPr lang="en-GB" b="1" dirty="0"/>
              <a:t>%05d      </a:t>
            </a:r>
            <a:r>
              <a:rPr lang="en-GB" dirty="0"/>
              <a:t>same as above with leading zeroes</a:t>
            </a:r>
          </a:p>
          <a:p>
            <a:r>
              <a:rPr lang="en-GB" b="1" dirty="0"/>
              <a:t>%15s       </a:t>
            </a:r>
            <a:r>
              <a:rPr lang="en-GB" dirty="0"/>
              <a:t>string of 15 chars.(right justified)</a:t>
            </a:r>
          </a:p>
          <a:p>
            <a:r>
              <a:rPr lang="en-GB" b="1" dirty="0"/>
              <a:t>%-15s     </a:t>
            </a:r>
            <a:r>
              <a:rPr lang="en-GB" dirty="0"/>
              <a:t>string of 15 chars.(left justified)</a:t>
            </a:r>
          </a:p>
          <a:p>
            <a:r>
              <a:rPr lang="en-GB" b="1" dirty="0"/>
              <a:t>%6f         </a:t>
            </a:r>
            <a:r>
              <a:rPr lang="en-GB" dirty="0"/>
              <a:t>float or double, field width 6</a:t>
            </a:r>
          </a:p>
          <a:p>
            <a:r>
              <a:rPr lang="en-GB" b="1" dirty="0"/>
              <a:t>%6.2f      </a:t>
            </a:r>
            <a:r>
              <a:rPr lang="en-GB" dirty="0"/>
              <a:t>float or double, field width 6 </a:t>
            </a:r>
            <a:r>
              <a:rPr lang="en-GB" u="sng" dirty="0"/>
              <a:t>including</a:t>
            </a:r>
            <a:r>
              <a:rPr lang="en-GB" dirty="0"/>
              <a:t> 2 </a:t>
            </a:r>
            <a:r>
              <a:rPr lang="en-GB" dirty="0" smtClean="0"/>
              <a:t>places </a:t>
            </a:r>
          </a:p>
          <a:p>
            <a:r>
              <a:rPr lang="en-GB" dirty="0" smtClean="0"/>
              <a:t>                 of </a:t>
            </a:r>
            <a:r>
              <a:rPr lang="en-GB" dirty="0"/>
              <a:t>decimals.</a:t>
            </a:r>
          </a:p>
          <a:p>
            <a:r>
              <a:rPr lang="en-GB" b="1" dirty="0"/>
              <a:t>%o          </a:t>
            </a:r>
            <a:r>
              <a:rPr lang="en-GB" dirty="0"/>
              <a:t>unsigned octal</a:t>
            </a:r>
          </a:p>
          <a:p>
            <a:r>
              <a:rPr lang="en-GB" b="1" dirty="0"/>
              <a:t>%x          </a:t>
            </a:r>
            <a:r>
              <a:rPr lang="en-GB" dirty="0"/>
              <a:t>unsigned hex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scanf</a:t>
            </a:r>
            <a:r>
              <a:rPr lang="en-GB" dirty="0"/>
              <a:t>()</a:t>
            </a:r>
          </a:p>
          <a:p>
            <a:r>
              <a:rPr lang="en-GB" dirty="0"/>
              <a:t>The input equivalent for </a:t>
            </a:r>
            <a:r>
              <a:rPr lang="en-GB" dirty="0" err="1"/>
              <a:t>printf</a:t>
            </a:r>
            <a:r>
              <a:rPr lang="en-GB" dirty="0"/>
              <a:t>().</a:t>
            </a:r>
          </a:p>
          <a:p>
            <a:r>
              <a:rPr lang="en-GB" sz="2800" dirty="0"/>
              <a:t>Format is:</a:t>
            </a:r>
          </a:p>
          <a:p>
            <a:endParaRPr lang="en-GB" sz="2800" dirty="0"/>
          </a:p>
          <a:p>
            <a:pPr lvl="1"/>
            <a:r>
              <a:rPr lang="en-GB" sz="2600" dirty="0" smtClean="0"/>
              <a:t>Format </a:t>
            </a:r>
            <a:r>
              <a:rPr lang="en-GB" sz="2600" dirty="0"/>
              <a:t>string contains conversion </a:t>
            </a:r>
            <a:r>
              <a:rPr lang="en-GB" sz="2600" dirty="0" smtClean="0"/>
              <a:t>specifications</a:t>
            </a:r>
          </a:p>
          <a:p>
            <a:pPr lvl="2"/>
            <a:r>
              <a:rPr lang="en-GB" sz="2300" dirty="0" smtClean="0"/>
              <a:t>the </a:t>
            </a:r>
            <a:r>
              <a:rPr lang="en-GB" sz="2300" dirty="0"/>
              <a:t>characters from the standard input device (keyboard) are </a:t>
            </a:r>
            <a:r>
              <a:rPr lang="en-GB" sz="2300" dirty="0" smtClean="0"/>
              <a:t>interpreted </a:t>
            </a:r>
          </a:p>
          <a:p>
            <a:pPr lvl="2"/>
            <a:r>
              <a:rPr lang="en-GB" sz="2300" dirty="0" smtClean="0"/>
              <a:t>The </a:t>
            </a:r>
            <a:r>
              <a:rPr lang="en-GB" sz="2300" dirty="0"/>
              <a:t>data entered is assigned to the successive items - item1,  item2   etc.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6F1-E12C-4052-84AD-10C0A6820C3F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FEC3-96A9-4972-9CF3-C035F16C21B7}" type="slidenum">
              <a:rPr lang="en-US"/>
              <a:pPr/>
              <a:t>6</a:t>
            </a:fld>
            <a:endParaRPr lang="en-US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8794" y="3071810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 </a:t>
            </a:r>
            <a:r>
              <a:rPr lang="en-GB" b="1" i="1" dirty="0" err="1"/>
              <a:t>scanf</a:t>
            </a:r>
            <a:r>
              <a:rPr lang="en-GB" b="1" i="1" dirty="0"/>
              <a:t>(format string, item1, item2,....);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Take a look at </a:t>
            </a:r>
            <a:r>
              <a:rPr lang="en-GB" sz="2800" i="1" dirty="0"/>
              <a:t>program8.c</a:t>
            </a:r>
            <a:r>
              <a:rPr lang="en-GB" sz="2800" dirty="0"/>
              <a:t>, run it and see what happens - not much, but here are some notes.</a:t>
            </a:r>
          </a:p>
          <a:p>
            <a:pPr lvl="1"/>
            <a:r>
              <a:rPr lang="en-GB" sz="2600" b="1" dirty="0"/>
              <a:t>&amp;ix </a:t>
            </a:r>
            <a:r>
              <a:rPr lang="en-GB" sz="2600" dirty="0"/>
              <a:t>means  “the address of ix”. The function (</a:t>
            </a:r>
            <a:r>
              <a:rPr lang="en-GB" sz="2600" dirty="0" err="1"/>
              <a:t>scanf</a:t>
            </a:r>
            <a:r>
              <a:rPr lang="en-GB" sz="2600" dirty="0"/>
              <a:t>) expects an address as an argument. </a:t>
            </a:r>
          </a:p>
          <a:p>
            <a:pPr lvl="1"/>
            <a:r>
              <a:rPr lang="en-GB" sz="2600" b="1" i="1" dirty="0" err="1"/>
              <a:t>scanf</a:t>
            </a:r>
            <a:r>
              <a:rPr lang="en-GB" sz="2600" b="1" i="1" dirty="0"/>
              <a:t>(“%d”, &amp;num);</a:t>
            </a:r>
            <a:endParaRPr lang="en-GB" sz="2600" dirty="0"/>
          </a:p>
          <a:p>
            <a:pPr lvl="2"/>
            <a:r>
              <a:rPr lang="en-GB" sz="2100" dirty="0"/>
              <a:t>Read the string from the keyboard and store it as an integer in the location (address) which is allocated to num.</a:t>
            </a:r>
          </a:p>
          <a:p>
            <a:pPr lvl="2"/>
            <a:r>
              <a:rPr lang="en-GB" sz="2100" dirty="0"/>
              <a:t>This will be explained later re. “pointers</a:t>
            </a:r>
            <a:r>
              <a:rPr lang="en-GB" sz="2100" dirty="0" smtClean="0"/>
              <a:t>”.</a:t>
            </a:r>
          </a:p>
          <a:p>
            <a:pPr lvl="1"/>
            <a:r>
              <a:rPr lang="en-GB" sz="2500" dirty="0" smtClean="0"/>
              <a:t>Don’t need &amp; with strings as they are arrays</a:t>
            </a:r>
          </a:p>
          <a:p>
            <a:pPr lvl="2"/>
            <a:r>
              <a:rPr lang="en-GB" sz="2100" dirty="0" smtClean="0"/>
              <a:t>By default, the first element is the address (later)</a:t>
            </a:r>
            <a:endParaRPr lang="en-GB" sz="2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BF8-45C5-42F5-9AC3-96A166ADE210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CA22-C6AA-4C4C-8BE7-E37082B8778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Program8.c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58BC-35BE-48ED-B2B4-1CB9F0AC436C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AD5-D526-4E45-A08F-10B962F885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0232" y="1785926"/>
            <a:ext cx="65658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#include &lt;</a:t>
            </a:r>
            <a:r>
              <a:rPr lang="en-IE" dirty="0" err="1" smtClean="0"/>
              <a:t>stdio.h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void main()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  </a:t>
            </a:r>
            <a:r>
              <a:rPr lang="en-IE" dirty="0" err="1" smtClean="0"/>
              <a:t>int</a:t>
            </a:r>
            <a:r>
              <a:rPr lang="en-IE" dirty="0" smtClean="0"/>
              <a:t> ix;</a:t>
            </a:r>
          </a:p>
          <a:p>
            <a:r>
              <a:rPr lang="en-IE" dirty="0" smtClean="0"/>
              <a:t>    float </a:t>
            </a:r>
            <a:r>
              <a:rPr lang="en-IE" dirty="0" err="1" smtClean="0"/>
              <a:t>fy</a:t>
            </a:r>
            <a:r>
              <a:rPr lang="en-IE" dirty="0" smtClean="0"/>
              <a:t>;</a:t>
            </a:r>
          </a:p>
          <a:p>
            <a:endParaRPr lang="en-IE" dirty="0" smtClean="0"/>
          </a:p>
          <a:p>
            <a:r>
              <a:rPr lang="en-IE" dirty="0" smtClean="0"/>
              <a:t>    </a:t>
            </a:r>
            <a:r>
              <a:rPr lang="en-IE" dirty="0" err="1" smtClean="0"/>
              <a:t>printf</a:t>
            </a:r>
            <a:r>
              <a:rPr lang="en-IE" dirty="0" smtClean="0"/>
              <a:t> ("Enter an integer value for x   :");</a:t>
            </a:r>
          </a:p>
          <a:p>
            <a:r>
              <a:rPr lang="en-IE" dirty="0" smtClean="0"/>
              <a:t>    </a:t>
            </a:r>
            <a:r>
              <a:rPr lang="en-IE" dirty="0" err="1" smtClean="0"/>
              <a:t>scanf</a:t>
            </a:r>
            <a:r>
              <a:rPr lang="en-IE" dirty="0" smtClean="0"/>
              <a:t>("%</a:t>
            </a:r>
            <a:r>
              <a:rPr lang="en-IE" dirty="0" err="1" smtClean="0"/>
              <a:t>d",&amp;ix</a:t>
            </a:r>
            <a:r>
              <a:rPr lang="en-IE" dirty="0" smtClean="0"/>
              <a:t>);  </a:t>
            </a:r>
            <a:r>
              <a:rPr lang="en-IE" dirty="0" err="1" smtClean="0"/>
              <a:t>fflush</a:t>
            </a:r>
            <a:r>
              <a:rPr lang="en-IE" dirty="0" smtClean="0"/>
              <a:t>(</a:t>
            </a:r>
            <a:r>
              <a:rPr lang="en-IE" dirty="0" err="1" smtClean="0"/>
              <a:t>stdin</a:t>
            </a:r>
            <a:r>
              <a:rPr lang="en-IE" dirty="0" smtClean="0"/>
              <a:t>);</a:t>
            </a:r>
          </a:p>
          <a:p>
            <a:r>
              <a:rPr lang="en-IE" dirty="0" smtClean="0"/>
              <a:t>    </a:t>
            </a:r>
            <a:r>
              <a:rPr lang="en-IE" dirty="0" err="1" smtClean="0"/>
              <a:t>printf</a:t>
            </a:r>
            <a:r>
              <a:rPr lang="en-IE" dirty="0" smtClean="0"/>
              <a:t>("Enter a floating pt value for y :");</a:t>
            </a:r>
          </a:p>
          <a:p>
            <a:r>
              <a:rPr lang="en-IE" dirty="0" smtClean="0"/>
              <a:t>    </a:t>
            </a:r>
            <a:r>
              <a:rPr lang="en-IE" dirty="0" err="1" smtClean="0"/>
              <a:t>scanf</a:t>
            </a:r>
            <a:r>
              <a:rPr lang="en-IE" dirty="0" smtClean="0"/>
              <a:t>("%</a:t>
            </a:r>
            <a:r>
              <a:rPr lang="en-IE" dirty="0" err="1" smtClean="0"/>
              <a:t>f",&amp;fy</a:t>
            </a:r>
            <a:r>
              <a:rPr lang="en-IE" dirty="0" smtClean="0"/>
              <a:t>);  </a:t>
            </a:r>
            <a:r>
              <a:rPr lang="en-IE" dirty="0" err="1" smtClean="0"/>
              <a:t>fflush</a:t>
            </a:r>
            <a:r>
              <a:rPr lang="en-IE" dirty="0" smtClean="0"/>
              <a:t>(</a:t>
            </a:r>
            <a:r>
              <a:rPr lang="en-IE" dirty="0" err="1" smtClean="0"/>
              <a:t>stdin</a:t>
            </a:r>
            <a:r>
              <a:rPr lang="en-IE" dirty="0" smtClean="0"/>
              <a:t>); </a:t>
            </a:r>
          </a:p>
          <a:p>
            <a:r>
              <a:rPr lang="en-IE" dirty="0" smtClean="0"/>
              <a:t>    </a:t>
            </a:r>
            <a:r>
              <a:rPr lang="en-IE" dirty="0" err="1" smtClean="0"/>
              <a:t>printf</a:t>
            </a:r>
            <a:r>
              <a:rPr lang="en-IE" dirty="0" smtClean="0"/>
              <a:t>("x is %d and y is %f\</a:t>
            </a:r>
            <a:r>
              <a:rPr lang="en-IE" dirty="0" err="1" smtClean="0"/>
              <a:t>n",x,y</a:t>
            </a:r>
            <a:r>
              <a:rPr lang="en-IE" dirty="0" smtClean="0"/>
              <a:t>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Input/Output</a:t>
            </a:r>
            <a:endParaRPr lang="en-GB" sz="4000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 Multiple values may be read:-</a:t>
            </a:r>
          </a:p>
          <a:p>
            <a:pPr>
              <a:buFontTx/>
              <a:buNone/>
            </a:pPr>
            <a:r>
              <a:rPr lang="en-GB" sz="2800" dirty="0"/>
              <a:t>           </a:t>
            </a:r>
            <a:r>
              <a:rPr lang="en-GB" sz="2800" b="1" i="1" dirty="0" err="1"/>
              <a:t>scanf</a:t>
            </a:r>
            <a:r>
              <a:rPr lang="en-GB" sz="2800" b="1" i="1" dirty="0"/>
              <a:t>(“%</a:t>
            </a:r>
            <a:r>
              <a:rPr lang="en-GB" sz="2800" b="1" i="1" dirty="0" err="1"/>
              <a:t>d%d”,&amp;x,&amp;y</a:t>
            </a:r>
            <a:r>
              <a:rPr lang="en-GB" sz="2800" b="1" i="1" dirty="0"/>
              <a:t>);</a:t>
            </a:r>
            <a:endParaRPr lang="en-GB" sz="2800" i="1" dirty="0"/>
          </a:p>
          <a:p>
            <a:r>
              <a:rPr lang="en-GB" sz="2800" dirty="0"/>
              <a:t>It is recommended however,  that only one value at a time be read.</a:t>
            </a:r>
          </a:p>
          <a:p>
            <a:r>
              <a:rPr lang="en-GB" sz="2800" dirty="0"/>
              <a:t>Also recommend that the input buffer be “flushed” after each read. This is achieved by calling </a:t>
            </a:r>
            <a:r>
              <a:rPr lang="en-GB" sz="2800" b="1" dirty="0" err="1"/>
              <a:t>fflush</a:t>
            </a:r>
            <a:r>
              <a:rPr lang="en-GB" sz="2800" b="1" dirty="0"/>
              <a:t>(</a:t>
            </a:r>
            <a:r>
              <a:rPr lang="en-GB" sz="2800" b="1" dirty="0" err="1"/>
              <a:t>stdin</a:t>
            </a:r>
            <a:r>
              <a:rPr lang="en-GB" sz="2800" b="1" dirty="0"/>
              <a:t>)</a:t>
            </a:r>
            <a:r>
              <a:rPr lang="en-GB" sz="2800" dirty="0"/>
              <a:t>. (More on this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6CCF-6D6B-4307-B1F0-14D5F4B1564B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C31D-43E6-4EB5-BE45-1FF4279AC39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606</TotalTime>
  <Words>1219</Words>
  <Application>Microsoft Office PowerPoint</Application>
  <PresentationFormat>On-screen Show (4:3)</PresentationFormat>
  <Paragraphs>256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Input / Output</vt:lpstr>
      <vt:lpstr>Input/Output</vt:lpstr>
      <vt:lpstr>Input/Output</vt:lpstr>
      <vt:lpstr>Input/Output</vt:lpstr>
      <vt:lpstr>Input/Output</vt:lpstr>
      <vt:lpstr>Input/Output</vt:lpstr>
      <vt:lpstr>Input/Output</vt:lpstr>
      <vt:lpstr>Program8.c</vt:lpstr>
      <vt:lpstr>Input/Output</vt:lpstr>
      <vt:lpstr>Input/Output</vt:lpstr>
      <vt:lpstr>Input/Output</vt:lpstr>
      <vt:lpstr>Input/Output</vt:lpstr>
      <vt:lpstr>Input/Output</vt:lpstr>
      <vt:lpstr>Input/Output</vt:lpstr>
      <vt:lpstr>Input/Output</vt:lpstr>
      <vt:lpstr>Input/Output</vt:lpstr>
      <vt:lpstr>Input/Output</vt:lpstr>
      <vt:lpstr>Input/Output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- A Brief History</dc:title>
  <dc:creator>dcostello</dc:creator>
  <cp:lastModifiedBy>Damien Costello</cp:lastModifiedBy>
  <cp:revision>34</cp:revision>
  <cp:lastPrinted>2002-01-29T15:35:18Z</cp:lastPrinted>
  <dcterms:created xsi:type="dcterms:W3CDTF">1996-09-30T18:28:10Z</dcterms:created>
  <dcterms:modified xsi:type="dcterms:W3CDTF">2013-10-02T09:45:33Z</dcterms:modified>
</cp:coreProperties>
</file>