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9"/>
  </p:notesMasterIdLst>
  <p:handoutMasterIdLst>
    <p:handoutMasterId r:id="rId20"/>
  </p:handoutMasterIdLst>
  <p:sldIdLst>
    <p:sldId id="256" r:id="rId2"/>
    <p:sldId id="257" r:id="rId3"/>
    <p:sldId id="258" r:id="rId4"/>
    <p:sldId id="259" r:id="rId5"/>
    <p:sldId id="278" r:id="rId6"/>
    <p:sldId id="261" r:id="rId7"/>
    <p:sldId id="262" r:id="rId8"/>
    <p:sldId id="263" r:id="rId9"/>
    <p:sldId id="265" r:id="rId10"/>
    <p:sldId id="266" r:id="rId11"/>
    <p:sldId id="279" r:id="rId12"/>
    <p:sldId id="280" r:id="rId13"/>
    <p:sldId id="281" r:id="rId14"/>
    <p:sldId id="267" r:id="rId15"/>
    <p:sldId id="270" r:id="rId16"/>
    <p:sldId id="272" r:id="rId17"/>
    <p:sldId id="282" r:id="rId18"/>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8" autoAdjust="0"/>
    <p:restoredTop sz="86323" autoAdjust="0"/>
  </p:normalViewPr>
  <p:slideViewPr>
    <p:cSldViewPr>
      <p:cViewPr varScale="1">
        <p:scale>
          <a:sx n="63" d="100"/>
          <a:sy n="63" d="100"/>
        </p:scale>
        <p:origin x="-150" y="-108"/>
      </p:cViewPr>
      <p:guideLst>
        <p:guide orient="horz" pos="2160"/>
        <p:guide pos="2880"/>
      </p:guideLst>
    </p:cSldViewPr>
  </p:slideViewPr>
  <p:outlineViewPr>
    <p:cViewPr>
      <p:scale>
        <a:sx n="50" d="100"/>
        <a:sy n="50" d="100"/>
      </p:scale>
      <p:origin x="12" y="10494"/>
    </p:cViewPr>
  </p:outlineViewPr>
  <p:notesTextViewPr>
    <p:cViewPr>
      <p:scale>
        <a:sx n="100" d="100"/>
        <a:sy n="100" d="100"/>
      </p:scale>
      <p:origin x="0" y="0"/>
    </p:cViewPr>
  </p:notesTextViewPr>
  <p:sorterViewPr>
    <p:cViewPr>
      <p:scale>
        <a:sx n="66" d="100"/>
        <a:sy n="66" d="100"/>
      </p:scale>
      <p:origin x="0" y="2886"/>
    </p:cViewPr>
  </p:sorterViewPr>
  <p:notesViewPr>
    <p:cSldViewPr>
      <p:cViewPr varScale="1">
        <p:scale>
          <a:sx n="56" d="100"/>
          <a:sy n="56" d="100"/>
        </p:scale>
        <p:origin x="-1416" y="-78"/>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7321" cy="512304"/>
          </a:xfrm>
          <a:prstGeom prst="rect">
            <a:avLst/>
          </a:prstGeom>
          <a:noFill/>
          <a:ln w="9525">
            <a:noFill/>
            <a:miter lim="800000"/>
            <a:headEnd/>
            <a:tailEnd/>
          </a:ln>
          <a:effectLst/>
        </p:spPr>
        <p:txBody>
          <a:bodyPr vert="horz" wrap="square" lIns="96455" tIns="48227" rIns="96455" bIns="48227" numCol="1" anchor="t" anchorCtr="0" compatLnSpc="1">
            <a:prstTxWarp prst="textNoShape">
              <a:avLst/>
            </a:prstTxWarp>
          </a:bodyPr>
          <a:lstStyle>
            <a:lvl1pPr defTabSz="964947">
              <a:defRPr sz="1300"/>
            </a:lvl1pPr>
          </a:lstStyle>
          <a:p>
            <a:r>
              <a:rPr lang="en-GB"/>
              <a:t>Advanced C Programming</a:t>
            </a:r>
          </a:p>
        </p:txBody>
      </p:sp>
      <p:sp>
        <p:nvSpPr>
          <p:cNvPr id="5123" name="Rectangle 3"/>
          <p:cNvSpPr>
            <a:spLocks noGrp="1" noChangeArrowheads="1"/>
          </p:cNvSpPr>
          <p:nvPr>
            <p:ph type="dt" sz="quarter" idx="1"/>
          </p:nvPr>
        </p:nvSpPr>
        <p:spPr bwMode="auto">
          <a:xfrm>
            <a:off x="4021979" y="0"/>
            <a:ext cx="3077321" cy="512304"/>
          </a:xfrm>
          <a:prstGeom prst="rect">
            <a:avLst/>
          </a:prstGeom>
          <a:noFill/>
          <a:ln w="9525">
            <a:noFill/>
            <a:miter lim="800000"/>
            <a:headEnd/>
            <a:tailEnd/>
          </a:ln>
          <a:effectLst/>
        </p:spPr>
        <p:txBody>
          <a:bodyPr vert="horz" wrap="square" lIns="96455" tIns="48227" rIns="96455" bIns="48227" numCol="1" anchor="t" anchorCtr="0" compatLnSpc="1">
            <a:prstTxWarp prst="textNoShape">
              <a:avLst/>
            </a:prstTxWarp>
          </a:bodyPr>
          <a:lstStyle>
            <a:lvl1pPr algn="r" defTabSz="964947">
              <a:defRPr sz="1300"/>
            </a:lvl1pPr>
          </a:lstStyle>
          <a:p>
            <a:fld id="{9938DFF2-7F20-4B63-B618-A81C247FB12C}" type="datetime6">
              <a:rPr lang="en-GB"/>
              <a:pPr/>
              <a:t>October 13</a:t>
            </a:fld>
            <a:endParaRPr lang="en-GB"/>
          </a:p>
        </p:txBody>
      </p:sp>
      <p:sp>
        <p:nvSpPr>
          <p:cNvPr id="5124" name="Rectangle 4"/>
          <p:cNvSpPr>
            <a:spLocks noGrp="1" noChangeArrowheads="1"/>
          </p:cNvSpPr>
          <p:nvPr>
            <p:ph type="ftr" sz="quarter" idx="2"/>
          </p:nvPr>
        </p:nvSpPr>
        <p:spPr bwMode="auto">
          <a:xfrm>
            <a:off x="0" y="9722309"/>
            <a:ext cx="3077321" cy="512304"/>
          </a:xfrm>
          <a:prstGeom prst="rect">
            <a:avLst/>
          </a:prstGeom>
          <a:noFill/>
          <a:ln w="9525">
            <a:noFill/>
            <a:miter lim="800000"/>
            <a:headEnd/>
            <a:tailEnd/>
          </a:ln>
          <a:effectLst/>
        </p:spPr>
        <p:txBody>
          <a:bodyPr vert="horz" wrap="square" lIns="96455" tIns="48227" rIns="96455" bIns="48227" numCol="1" anchor="b" anchorCtr="0" compatLnSpc="1">
            <a:prstTxWarp prst="textNoShape">
              <a:avLst/>
            </a:prstTxWarp>
          </a:bodyPr>
          <a:lstStyle>
            <a:lvl1pPr defTabSz="964947">
              <a:defRPr sz="1300"/>
            </a:lvl1pPr>
          </a:lstStyle>
          <a:p>
            <a:r>
              <a:rPr lang="en-GB"/>
              <a:t>© Coswat &amp; Co Ltd, 2001</a:t>
            </a:r>
          </a:p>
        </p:txBody>
      </p:sp>
      <p:sp>
        <p:nvSpPr>
          <p:cNvPr id="5125" name="Rectangle 5"/>
          <p:cNvSpPr>
            <a:spLocks noGrp="1" noChangeArrowheads="1"/>
          </p:cNvSpPr>
          <p:nvPr>
            <p:ph type="sldNum" sz="quarter" idx="3"/>
          </p:nvPr>
        </p:nvSpPr>
        <p:spPr bwMode="auto">
          <a:xfrm>
            <a:off x="4021979" y="9722309"/>
            <a:ext cx="3077321" cy="512304"/>
          </a:xfrm>
          <a:prstGeom prst="rect">
            <a:avLst/>
          </a:prstGeom>
          <a:noFill/>
          <a:ln w="9525">
            <a:noFill/>
            <a:miter lim="800000"/>
            <a:headEnd/>
            <a:tailEnd/>
          </a:ln>
          <a:effectLst/>
        </p:spPr>
        <p:txBody>
          <a:bodyPr vert="horz" wrap="square" lIns="96455" tIns="48227" rIns="96455" bIns="48227" numCol="1" anchor="b" anchorCtr="0" compatLnSpc="1">
            <a:prstTxWarp prst="textNoShape">
              <a:avLst/>
            </a:prstTxWarp>
          </a:bodyPr>
          <a:lstStyle>
            <a:lvl1pPr algn="r" defTabSz="964947">
              <a:defRPr sz="1300"/>
            </a:lvl1pPr>
          </a:lstStyle>
          <a:p>
            <a:fld id="{4D9F2F25-AEB6-4F8D-8FFC-D950F15598A3}" type="slidenum">
              <a:rPr lang="en-GB"/>
              <a:pPr/>
              <a:t>‹#›</a:t>
            </a:fld>
            <a:endParaRPr lang="en-GB"/>
          </a:p>
        </p:txBody>
      </p:sp>
    </p:spTree>
    <p:extLst>
      <p:ext uri="{BB962C8B-B14F-4D97-AF65-F5344CB8AC3E}">
        <p14:creationId xmlns:p14="http://schemas.microsoft.com/office/powerpoint/2010/main" val="3000410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321" cy="512304"/>
          </a:xfrm>
          <a:prstGeom prst="rect">
            <a:avLst/>
          </a:prstGeom>
          <a:noFill/>
          <a:ln w="9525">
            <a:noFill/>
            <a:miter lim="800000"/>
            <a:headEnd/>
            <a:tailEnd/>
          </a:ln>
          <a:effectLst/>
        </p:spPr>
        <p:txBody>
          <a:bodyPr vert="horz" wrap="square" lIns="96455" tIns="48227" rIns="96455" bIns="48227" numCol="1" anchor="t" anchorCtr="0" compatLnSpc="1">
            <a:prstTxWarp prst="textNoShape">
              <a:avLst/>
            </a:prstTxWarp>
          </a:bodyPr>
          <a:lstStyle>
            <a:lvl1pPr defTabSz="964947">
              <a:defRPr sz="1300"/>
            </a:lvl1pPr>
          </a:lstStyle>
          <a:p>
            <a:r>
              <a:rPr lang="en-GB"/>
              <a:t>Advanced C Programming</a:t>
            </a:r>
          </a:p>
        </p:txBody>
      </p:sp>
      <p:sp>
        <p:nvSpPr>
          <p:cNvPr id="3075" name="Rectangle 3"/>
          <p:cNvSpPr>
            <a:spLocks noGrp="1" noChangeArrowheads="1"/>
          </p:cNvSpPr>
          <p:nvPr>
            <p:ph type="dt" idx="1"/>
          </p:nvPr>
        </p:nvSpPr>
        <p:spPr bwMode="auto">
          <a:xfrm>
            <a:off x="4021979" y="0"/>
            <a:ext cx="3077321" cy="512304"/>
          </a:xfrm>
          <a:prstGeom prst="rect">
            <a:avLst/>
          </a:prstGeom>
          <a:noFill/>
          <a:ln w="9525">
            <a:noFill/>
            <a:miter lim="800000"/>
            <a:headEnd/>
            <a:tailEnd/>
          </a:ln>
          <a:effectLst/>
        </p:spPr>
        <p:txBody>
          <a:bodyPr vert="horz" wrap="square" lIns="96455" tIns="48227" rIns="96455" bIns="48227" numCol="1" anchor="t" anchorCtr="0" compatLnSpc="1">
            <a:prstTxWarp prst="textNoShape">
              <a:avLst/>
            </a:prstTxWarp>
          </a:bodyPr>
          <a:lstStyle>
            <a:lvl1pPr algn="r" defTabSz="964947">
              <a:defRPr sz="1300"/>
            </a:lvl1pPr>
          </a:lstStyle>
          <a:p>
            <a:fld id="{6119B169-631B-4802-84A6-BD66B33B271F}" type="datetime6">
              <a:rPr lang="en-GB"/>
              <a:pPr/>
              <a:t>October 13</a:t>
            </a:fld>
            <a:endParaRPr lang="en-GB"/>
          </a:p>
        </p:txBody>
      </p:sp>
      <p:sp>
        <p:nvSpPr>
          <p:cNvPr id="3076"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46348" y="4861155"/>
            <a:ext cx="5206604" cy="4605821"/>
          </a:xfrm>
          <a:prstGeom prst="rect">
            <a:avLst/>
          </a:prstGeom>
          <a:noFill/>
          <a:ln w="9525">
            <a:solidFill>
              <a:schemeClr val="tx1"/>
            </a:solidFill>
            <a:miter lim="800000"/>
            <a:headEnd/>
            <a:tailEnd/>
          </a:ln>
          <a:effectLst/>
        </p:spPr>
        <p:txBody>
          <a:bodyPr vert="horz" wrap="square" lIns="96455" tIns="48227" rIns="96455" bIns="48227"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9722309"/>
            <a:ext cx="3077321" cy="512304"/>
          </a:xfrm>
          <a:prstGeom prst="rect">
            <a:avLst/>
          </a:prstGeom>
          <a:noFill/>
          <a:ln w="9525">
            <a:noFill/>
            <a:miter lim="800000"/>
            <a:headEnd/>
            <a:tailEnd/>
          </a:ln>
          <a:effectLst/>
        </p:spPr>
        <p:txBody>
          <a:bodyPr vert="horz" wrap="square" lIns="96455" tIns="48227" rIns="96455" bIns="48227" numCol="1" anchor="b" anchorCtr="0" compatLnSpc="1">
            <a:prstTxWarp prst="textNoShape">
              <a:avLst/>
            </a:prstTxWarp>
          </a:bodyPr>
          <a:lstStyle>
            <a:lvl1pPr defTabSz="964947">
              <a:defRPr sz="1300"/>
            </a:lvl1pPr>
          </a:lstStyle>
          <a:p>
            <a:r>
              <a:rPr lang="en-GB"/>
              <a:t>© Coswat &amp; Co Ltd, 2001</a:t>
            </a:r>
          </a:p>
        </p:txBody>
      </p:sp>
      <p:sp>
        <p:nvSpPr>
          <p:cNvPr id="3079" name="Rectangle 7"/>
          <p:cNvSpPr>
            <a:spLocks noGrp="1" noChangeArrowheads="1"/>
          </p:cNvSpPr>
          <p:nvPr>
            <p:ph type="sldNum" sz="quarter" idx="5"/>
          </p:nvPr>
        </p:nvSpPr>
        <p:spPr bwMode="auto">
          <a:xfrm>
            <a:off x="4021979" y="9722309"/>
            <a:ext cx="3077321" cy="512304"/>
          </a:xfrm>
          <a:prstGeom prst="rect">
            <a:avLst/>
          </a:prstGeom>
          <a:noFill/>
          <a:ln w="9525">
            <a:noFill/>
            <a:miter lim="800000"/>
            <a:headEnd/>
            <a:tailEnd/>
          </a:ln>
          <a:effectLst/>
        </p:spPr>
        <p:txBody>
          <a:bodyPr vert="horz" wrap="square" lIns="96455" tIns="48227" rIns="96455" bIns="48227" numCol="1" anchor="b" anchorCtr="0" compatLnSpc="1">
            <a:prstTxWarp prst="textNoShape">
              <a:avLst/>
            </a:prstTxWarp>
          </a:bodyPr>
          <a:lstStyle>
            <a:lvl1pPr algn="r" defTabSz="964947">
              <a:defRPr sz="1300"/>
            </a:lvl1pPr>
          </a:lstStyle>
          <a:p>
            <a:fld id="{FF365376-ADDC-4F53-8C75-33E23EADCFD0}" type="slidenum">
              <a:rPr lang="en-GB"/>
              <a:pPr/>
              <a:t>‹#›</a:t>
            </a:fld>
            <a:endParaRPr lang="en-GB"/>
          </a:p>
        </p:txBody>
      </p:sp>
    </p:spTree>
    <p:extLst>
      <p:ext uri="{BB962C8B-B14F-4D97-AF65-F5344CB8AC3E}">
        <p14:creationId xmlns:p14="http://schemas.microsoft.com/office/powerpoint/2010/main" val="409532438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98A8FC4-94C3-4E25-ABFD-04F023F7F683}"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A87ABC2D-9EEA-4648-8489-A6C5482F6C19}" type="slidenum">
              <a:rPr lang="en-GB"/>
              <a:pPr/>
              <a:t>1</a:t>
            </a:fld>
            <a:endParaRPr lang="en-GB"/>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5DCC2BA-61C4-48EF-9799-11D1010EAD0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F75A4D86-6030-443F-8354-8043CAB85C0A}" type="slidenum">
              <a:rPr lang="en-GB"/>
              <a:pPr/>
              <a:t>10</a:t>
            </a:fld>
            <a:endParaRPr lang="en-GB"/>
          </a:p>
        </p:txBody>
      </p:sp>
      <p:sp>
        <p:nvSpPr>
          <p:cNvPr id="26626"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26627"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02BDC885-C6E3-4E66-8A4E-75B39CB3A050}"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8021AB79-F6DC-4488-8A5C-56686C0A3EBE}" type="slidenum">
              <a:rPr lang="en-GB"/>
              <a:pPr/>
              <a:t>11</a:t>
            </a:fld>
            <a:endParaRPr lang="en-GB"/>
          </a:p>
        </p:txBody>
      </p:sp>
      <p:sp>
        <p:nvSpPr>
          <p:cNvPr id="55298"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55299"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2E6F44C6-DDDE-4124-AE7E-D8EDC0D9700A}"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788A843-3412-42AC-95CB-D29B0BD08570}" type="slidenum">
              <a:rPr lang="en-GB"/>
              <a:pPr/>
              <a:t>12</a:t>
            </a:fld>
            <a:endParaRPr lang="en-GB"/>
          </a:p>
        </p:txBody>
      </p:sp>
      <p:sp>
        <p:nvSpPr>
          <p:cNvPr id="57346"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57347"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B7FF144B-C49D-4667-858B-2A4EEAB18647}"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04F97DBB-6463-4A87-A1E0-B6C5EF104325}" type="slidenum">
              <a:rPr lang="en-GB"/>
              <a:pPr/>
              <a:t>13</a:t>
            </a:fld>
            <a:endParaRPr lang="en-GB"/>
          </a:p>
        </p:txBody>
      </p:sp>
      <p:sp>
        <p:nvSpPr>
          <p:cNvPr id="59394"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59395"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A93A964F-CD9C-4541-AB38-04671C419FA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7E0579E-18D1-49B0-8F09-79240200697F}" type="slidenum">
              <a:rPr lang="en-GB"/>
              <a:pPr/>
              <a:t>14</a:t>
            </a:fld>
            <a:endParaRPr lang="en-GB"/>
          </a:p>
        </p:txBody>
      </p:sp>
      <p:sp>
        <p:nvSpPr>
          <p:cNvPr id="28674"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28675"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A55AAB3A-1C38-4892-94F1-A5467B7ACB6D}"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CE4825E0-BD9D-468C-892C-B6288C3058DE}" type="slidenum">
              <a:rPr lang="en-GB"/>
              <a:pPr/>
              <a:t>15</a:t>
            </a:fld>
            <a:endParaRPr lang="en-GB"/>
          </a:p>
        </p:txBody>
      </p:sp>
      <p:sp>
        <p:nvSpPr>
          <p:cNvPr id="34818" name="Rectangle 2"/>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
        <p:nvSpPr>
          <p:cNvPr id="34819" name="Rectangle 3"/>
          <p:cNvSpPr>
            <a:spLocks noGrp="1" noRot="1" noChangeAspect="1" noChangeArrowheads="1" noTextEdit="1"/>
          </p:cNvSpPr>
          <p:nvPr>
            <p:ph type="sldImg"/>
          </p:nvPr>
        </p:nvSpPr>
        <p:spPr>
          <a:xfrm>
            <a:off x="1157288" y="890588"/>
            <a:ext cx="4784725" cy="358775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E8F8B063-18AA-4906-965E-62F7C8D167E1}"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87E5EF44-481C-4790-A311-9FB842DD1F72}" type="slidenum">
              <a:rPr lang="en-GB"/>
              <a:pPr/>
              <a:t>16</a:t>
            </a:fld>
            <a:endParaRPr lang="en-GB"/>
          </a:p>
        </p:txBody>
      </p:sp>
      <p:sp>
        <p:nvSpPr>
          <p:cNvPr id="38914"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38915"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B92088C5-553F-4F9D-A3F5-2107DDE6605C}"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80677820-FF03-4C67-8076-4F158ADE5028}" type="slidenum">
              <a:rPr lang="en-GB"/>
              <a:pPr/>
              <a:t>17</a:t>
            </a:fld>
            <a:endParaRPr lang="en-GB"/>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E55DC8BE-2B61-41DF-850F-67DD8F247108}"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EB0DE2DC-D30E-4124-92FD-D96753FF6518}" type="slidenum">
              <a:rPr lang="en-GB"/>
              <a:pPr/>
              <a:t>2</a:t>
            </a:fld>
            <a:endParaRPr lang="en-GB"/>
          </a:p>
        </p:txBody>
      </p:sp>
      <p:sp>
        <p:nvSpPr>
          <p:cNvPr id="8194"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8195"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8764D98D-D008-41BD-AE20-477A001BDA4E}"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CFA0D25F-F173-416F-9353-184498027799}" type="slidenum">
              <a:rPr lang="en-GB"/>
              <a:pPr/>
              <a:t>3</a:t>
            </a:fld>
            <a:endParaRPr lang="en-GB"/>
          </a:p>
        </p:txBody>
      </p:sp>
      <p:sp>
        <p:nvSpPr>
          <p:cNvPr id="10242"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10243"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1767518-F3C3-4C33-97D9-5C238340B2B7}"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E5F25A0-5F2E-412B-8AAB-C9BEE3FBDF5E}" type="slidenum">
              <a:rPr lang="en-GB"/>
              <a:pPr/>
              <a:t>4</a:t>
            </a:fld>
            <a:endParaRPr lang="en-GB"/>
          </a:p>
        </p:txBody>
      </p:sp>
      <p:sp>
        <p:nvSpPr>
          <p:cNvPr id="12290"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12291"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CF5BDC7-63B1-472C-97DC-F3A674E4E84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75F3D4C9-B010-4DA1-8BA6-10006339929E}" type="slidenum">
              <a:rPr lang="en-GB"/>
              <a:pPr/>
              <a:t>5</a:t>
            </a:fld>
            <a:endParaRPr lang="en-GB"/>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ln/>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0540112C-094A-48D1-AC18-052F9B55F373}"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C834C6F8-CB0E-4761-932F-19DBE603E29C}" type="slidenum">
              <a:rPr lang="en-GB"/>
              <a:pPr/>
              <a:t>6</a:t>
            </a:fld>
            <a:endParaRPr lang="en-GB"/>
          </a:p>
        </p:txBody>
      </p:sp>
      <p:sp>
        <p:nvSpPr>
          <p:cNvPr id="16386"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16387"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DF9D4A43-FDF3-404C-9901-51AF631F314D}"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D7D3EFB1-65F2-4006-A964-8B19ED94852D}" type="slidenum">
              <a:rPr lang="en-GB"/>
              <a:pPr/>
              <a:t>7</a:t>
            </a:fld>
            <a:endParaRPr lang="en-GB"/>
          </a:p>
        </p:txBody>
      </p:sp>
      <p:sp>
        <p:nvSpPr>
          <p:cNvPr id="18434"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18435"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9E26012A-35F6-4D7E-807F-91EDF8468B4B}"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D4E65E1F-1D1A-4E9D-9A9E-CE2145F0AC1E}" type="slidenum">
              <a:rPr lang="en-GB"/>
              <a:pPr/>
              <a:t>8</a:t>
            </a:fld>
            <a:endParaRPr lang="en-GB"/>
          </a:p>
        </p:txBody>
      </p:sp>
      <p:sp>
        <p:nvSpPr>
          <p:cNvPr id="20482"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20483"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Advanced C Programming</a:t>
            </a:r>
          </a:p>
        </p:txBody>
      </p:sp>
      <p:sp>
        <p:nvSpPr>
          <p:cNvPr id="5" name="Rectangle 3"/>
          <p:cNvSpPr>
            <a:spLocks noGrp="1" noChangeArrowheads="1"/>
          </p:cNvSpPr>
          <p:nvPr>
            <p:ph type="dt" idx="1"/>
          </p:nvPr>
        </p:nvSpPr>
        <p:spPr>
          <a:ln/>
        </p:spPr>
        <p:txBody>
          <a:bodyPr/>
          <a:lstStyle/>
          <a:p>
            <a:fld id="{C4A30479-E986-4C41-912C-FC2524F02E83}" type="datetime6">
              <a:rPr lang="en-GB"/>
              <a:pPr/>
              <a:t>October 13</a:t>
            </a:fld>
            <a:endParaRPr lang="en-GB"/>
          </a:p>
        </p:txBody>
      </p:sp>
      <p:sp>
        <p:nvSpPr>
          <p:cNvPr id="6" name="Rectangle 6"/>
          <p:cNvSpPr>
            <a:spLocks noGrp="1" noChangeArrowheads="1"/>
          </p:cNvSpPr>
          <p:nvPr>
            <p:ph type="ftr" sz="quarter" idx="4"/>
          </p:nvPr>
        </p:nvSpPr>
        <p:spPr>
          <a:ln/>
        </p:spPr>
        <p:txBody>
          <a:bodyPr/>
          <a:lstStyle/>
          <a:p>
            <a:r>
              <a:rPr lang="en-GB"/>
              <a:t>© Coswat &amp; Co Ltd, 2001</a:t>
            </a:r>
          </a:p>
        </p:txBody>
      </p:sp>
      <p:sp>
        <p:nvSpPr>
          <p:cNvPr id="7" name="Rectangle 7"/>
          <p:cNvSpPr>
            <a:spLocks noGrp="1" noChangeArrowheads="1"/>
          </p:cNvSpPr>
          <p:nvPr>
            <p:ph type="sldNum" sz="quarter" idx="5"/>
          </p:nvPr>
        </p:nvSpPr>
        <p:spPr>
          <a:ln/>
        </p:spPr>
        <p:txBody>
          <a:bodyPr/>
          <a:lstStyle/>
          <a:p>
            <a:fld id="{643475C2-A313-4867-B41E-2B1E6AC26A28}" type="slidenum">
              <a:rPr lang="en-GB"/>
              <a:pPr/>
              <a:t>9</a:t>
            </a:fld>
            <a:endParaRPr lang="en-GB"/>
          </a:p>
        </p:txBody>
      </p:sp>
      <p:sp>
        <p:nvSpPr>
          <p:cNvPr id="24578" name="Rectangle 2"/>
          <p:cNvSpPr>
            <a:spLocks noGrp="1" noRot="1" noChangeAspect="1" noChangeArrowheads="1" noTextEdit="1"/>
          </p:cNvSpPr>
          <p:nvPr>
            <p:ph type="sldImg"/>
          </p:nvPr>
        </p:nvSpPr>
        <p:spPr>
          <a:xfrm>
            <a:off x="1157288" y="890588"/>
            <a:ext cx="4784725" cy="3587750"/>
          </a:xfrm>
          <a:ln w="12700" cap="flat">
            <a:solidFill>
              <a:schemeClr val="tx1"/>
            </a:solidFill>
          </a:ln>
        </p:spPr>
      </p:sp>
      <p:sp>
        <p:nvSpPr>
          <p:cNvPr id="24579" name="Rectangle 3"/>
          <p:cNvSpPr>
            <a:spLocks noGrp="1" noChangeArrowheads="1"/>
          </p:cNvSpPr>
          <p:nvPr>
            <p:ph type="body" idx="1"/>
          </p:nvPr>
        </p:nvSpPr>
        <p:spPr>
          <a:xfrm>
            <a:off x="946348" y="4862793"/>
            <a:ext cx="5206604" cy="4309568"/>
          </a:xfrm>
          <a:ln>
            <a:noFill/>
          </a:ln>
        </p:spPr>
        <p:txBody>
          <a:bodyPr lIns="97125" tIns="48563" rIns="97125" bIns="48563"/>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77A03F2-4355-4C83-B48A-D40DC8D56A50}" type="datetime6">
              <a:rPr lang="en-US" smtClean="0"/>
              <a:pPr/>
              <a:t>October 13</a:t>
            </a:fld>
            <a:endParaRPr lang="en-US"/>
          </a:p>
        </p:txBody>
      </p:sp>
      <p:sp>
        <p:nvSpPr>
          <p:cNvPr id="17" name="Footer Placeholder 16"/>
          <p:cNvSpPr>
            <a:spLocks noGrp="1"/>
          </p:cNvSpPr>
          <p:nvPr>
            <p:ph type="ftr" sz="quarter" idx="11"/>
          </p:nvPr>
        </p:nvSpPr>
        <p:spPr/>
        <p:txBody>
          <a:bodyPr/>
          <a:lstStyle/>
          <a:p>
            <a:r>
              <a:rPr lang="en-US" smtClean="0"/>
              <a:t>Functions</a:t>
            </a:r>
            <a:endParaRPr lang="en-US"/>
          </a:p>
        </p:txBody>
      </p:sp>
      <p:sp>
        <p:nvSpPr>
          <p:cNvPr id="29" name="Slide Number Placeholder 28"/>
          <p:cNvSpPr>
            <a:spLocks noGrp="1"/>
          </p:cNvSpPr>
          <p:nvPr>
            <p:ph type="sldNum" sz="quarter" idx="12"/>
          </p:nvPr>
        </p:nvSpPr>
        <p:spPr/>
        <p:txBody>
          <a:bodyPr/>
          <a:lstStyle/>
          <a:p>
            <a:fld id="{08E1A3CA-C4CA-479F-BE23-628BF601DFB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07092-9D84-4EA3-8FA0-27EC98F10F69}"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Functions</a:t>
            </a:r>
            <a:endParaRPr lang="en-US"/>
          </a:p>
        </p:txBody>
      </p:sp>
      <p:sp>
        <p:nvSpPr>
          <p:cNvPr id="6" name="Slide Number Placeholder 5"/>
          <p:cNvSpPr>
            <a:spLocks noGrp="1"/>
          </p:cNvSpPr>
          <p:nvPr>
            <p:ph type="sldNum" sz="quarter" idx="12"/>
          </p:nvPr>
        </p:nvSpPr>
        <p:spPr/>
        <p:txBody>
          <a:bodyPr/>
          <a:lstStyle/>
          <a:p>
            <a:fld id="{14CAD8D1-29E2-4D98-B24A-745C82B1A3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6CFEF4-9B94-4AB7-BCDD-E16B131D624A}"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Functions</a:t>
            </a:r>
            <a:endParaRPr lang="en-US"/>
          </a:p>
        </p:txBody>
      </p:sp>
      <p:sp>
        <p:nvSpPr>
          <p:cNvPr id="6" name="Slide Number Placeholder 5"/>
          <p:cNvSpPr>
            <a:spLocks noGrp="1"/>
          </p:cNvSpPr>
          <p:nvPr>
            <p:ph type="sldNum" sz="quarter" idx="12"/>
          </p:nvPr>
        </p:nvSpPr>
        <p:spPr/>
        <p:txBody>
          <a:bodyPr/>
          <a:lstStyle/>
          <a:p>
            <a:fld id="{BD8E3A5B-EFAF-4C5A-A934-35CA1C919F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057093-929B-437A-8023-96B3A790A249}"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Functions</a:t>
            </a:r>
            <a:endParaRPr lang="en-US"/>
          </a:p>
        </p:txBody>
      </p:sp>
      <p:sp>
        <p:nvSpPr>
          <p:cNvPr id="6" name="Slide Number Placeholder 5"/>
          <p:cNvSpPr>
            <a:spLocks noGrp="1"/>
          </p:cNvSpPr>
          <p:nvPr>
            <p:ph type="sldNum" sz="quarter" idx="12"/>
          </p:nvPr>
        </p:nvSpPr>
        <p:spPr/>
        <p:txBody>
          <a:bodyPr/>
          <a:lstStyle/>
          <a:p>
            <a:fld id="{71E65568-A0B0-4CF3-81AA-AC0DF3C4E9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CC45CE-F9C9-47A8-835D-467FD597AE5D}" type="datetime6">
              <a:rPr lang="en-US" smtClean="0"/>
              <a:pPr/>
              <a:t>October 13</a:t>
            </a:fld>
            <a:endParaRPr lang="en-US"/>
          </a:p>
        </p:txBody>
      </p:sp>
      <p:sp>
        <p:nvSpPr>
          <p:cNvPr id="5" name="Footer Placeholder 4"/>
          <p:cNvSpPr>
            <a:spLocks noGrp="1"/>
          </p:cNvSpPr>
          <p:nvPr>
            <p:ph type="ftr" sz="quarter" idx="11"/>
          </p:nvPr>
        </p:nvSpPr>
        <p:spPr/>
        <p:txBody>
          <a:bodyPr/>
          <a:lstStyle/>
          <a:p>
            <a:r>
              <a:rPr lang="en-US" smtClean="0"/>
              <a:t>Functions</a:t>
            </a:r>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B4F4722-DE3B-4F13-92D9-88CA03EB09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ADB5F4-6F35-4906-BCBE-FBFFE4F8EE4C}"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Functions</a:t>
            </a:r>
            <a:endParaRPr lang="en-US"/>
          </a:p>
        </p:txBody>
      </p:sp>
      <p:sp>
        <p:nvSpPr>
          <p:cNvPr id="7" name="Slide Number Placeholder 6"/>
          <p:cNvSpPr>
            <a:spLocks noGrp="1"/>
          </p:cNvSpPr>
          <p:nvPr>
            <p:ph type="sldNum" sz="quarter" idx="12"/>
          </p:nvPr>
        </p:nvSpPr>
        <p:spPr/>
        <p:txBody>
          <a:bodyPr/>
          <a:lstStyle/>
          <a:p>
            <a:fld id="{8563950D-DEE6-47EF-8989-B0ADC7ECF1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AF20B7-4673-4452-9ACE-7F3EDFCEB4D7}" type="datetime6">
              <a:rPr lang="en-US" smtClean="0"/>
              <a:pPr/>
              <a:t>October 13</a:t>
            </a:fld>
            <a:endParaRPr lang="en-US"/>
          </a:p>
        </p:txBody>
      </p:sp>
      <p:sp>
        <p:nvSpPr>
          <p:cNvPr id="8" name="Footer Placeholder 7"/>
          <p:cNvSpPr>
            <a:spLocks noGrp="1"/>
          </p:cNvSpPr>
          <p:nvPr>
            <p:ph type="ftr" sz="quarter" idx="11"/>
          </p:nvPr>
        </p:nvSpPr>
        <p:spPr/>
        <p:txBody>
          <a:bodyPr/>
          <a:lstStyle/>
          <a:p>
            <a:r>
              <a:rPr lang="en-US" smtClean="0"/>
              <a:t>Functions</a:t>
            </a:r>
            <a:endParaRPr lang="en-US"/>
          </a:p>
        </p:txBody>
      </p:sp>
      <p:sp>
        <p:nvSpPr>
          <p:cNvPr id="9" name="Slide Number Placeholder 8"/>
          <p:cNvSpPr>
            <a:spLocks noGrp="1"/>
          </p:cNvSpPr>
          <p:nvPr>
            <p:ph type="sldNum" sz="quarter" idx="12"/>
          </p:nvPr>
        </p:nvSpPr>
        <p:spPr/>
        <p:txBody>
          <a:bodyPr/>
          <a:lstStyle/>
          <a:p>
            <a:fld id="{042B7626-7945-4480-85C2-03850C9645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F9C9DD-D6A2-4824-9C89-6784E3DA12E6}" type="datetime6">
              <a:rPr lang="en-US" smtClean="0"/>
              <a:pPr/>
              <a:t>October 13</a:t>
            </a:fld>
            <a:endParaRPr lang="en-US"/>
          </a:p>
        </p:txBody>
      </p:sp>
      <p:sp>
        <p:nvSpPr>
          <p:cNvPr id="4" name="Footer Placeholder 3"/>
          <p:cNvSpPr>
            <a:spLocks noGrp="1"/>
          </p:cNvSpPr>
          <p:nvPr>
            <p:ph type="ftr" sz="quarter" idx="11"/>
          </p:nvPr>
        </p:nvSpPr>
        <p:spPr/>
        <p:txBody>
          <a:bodyPr/>
          <a:lstStyle/>
          <a:p>
            <a:r>
              <a:rPr lang="en-US" smtClean="0"/>
              <a:t>Functions</a:t>
            </a:r>
            <a:endParaRPr lang="en-US"/>
          </a:p>
        </p:txBody>
      </p:sp>
      <p:sp>
        <p:nvSpPr>
          <p:cNvPr id="5" name="Slide Number Placeholder 4"/>
          <p:cNvSpPr>
            <a:spLocks noGrp="1"/>
          </p:cNvSpPr>
          <p:nvPr>
            <p:ph type="sldNum" sz="quarter" idx="12"/>
          </p:nvPr>
        </p:nvSpPr>
        <p:spPr/>
        <p:txBody>
          <a:bodyPr/>
          <a:lstStyle/>
          <a:p>
            <a:fld id="{FD109726-2914-4427-8039-024F64190C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0745A-7DC3-4D43-8DBF-F2109883170C}" type="datetime6">
              <a:rPr lang="en-US" smtClean="0"/>
              <a:pPr/>
              <a:t>October 13</a:t>
            </a:fld>
            <a:endParaRPr lang="en-US"/>
          </a:p>
        </p:txBody>
      </p:sp>
      <p:sp>
        <p:nvSpPr>
          <p:cNvPr id="3" name="Footer Placeholder 2"/>
          <p:cNvSpPr>
            <a:spLocks noGrp="1"/>
          </p:cNvSpPr>
          <p:nvPr>
            <p:ph type="ftr" sz="quarter" idx="11"/>
          </p:nvPr>
        </p:nvSpPr>
        <p:spPr/>
        <p:txBody>
          <a:bodyPr/>
          <a:lstStyle/>
          <a:p>
            <a:r>
              <a:rPr lang="en-US" smtClean="0"/>
              <a:t>Functions</a:t>
            </a:r>
            <a:endParaRPr lang="en-US"/>
          </a:p>
        </p:txBody>
      </p:sp>
      <p:sp>
        <p:nvSpPr>
          <p:cNvPr id="4" name="Slide Number Placeholder 3"/>
          <p:cNvSpPr>
            <a:spLocks noGrp="1"/>
          </p:cNvSpPr>
          <p:nvPr>
            <p:ph type="sldNum" sz="quarter" idx="12"/>
          </p:nvPr>
        </p:nvSpPr>
        <p:spPr/>
        <p:txBody>
          <a:bodyPr/>
          <a:lstStyle/>
          <a:p>
            <a:fld id="{F4E38CA4-214C-48A2-ACCB-76AA4196CD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3B5AE2-353A-4F4C-B42E-3D49B96327A2}"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Functions</a:t>
            </a:r>
            <a:endParaRPr lang="en-US"/>
          </a:p>
        </p:txBody>
      </p:sp>
      <p:sp>
        <p:nvSpPr>
          <p:cNvPr id="7" name="Slide Number Placeholder 6"/>
          <p:cNvSpPr>
            <a:spLocks noGrp="1"/>
          </p:cNvSpPr>
          <p:nvPr>
            <p:ph type="sldNum" sz="quarter" idx="12"/>
          </p:nvPr>
        </p:nvSpPr>
        <p:spPr/>
        <p:txBody>
          <a:bodyPr/>
          <a:lstStyle/>
          <a:p>
            <a:fld id="{A8121859-162A-4731-9F68-B3DBD4EA54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1C0398-9DC4-4812-8F16-73988F053CA3}" type="datetime6">
              <a:rPr lang="en-US" smtClean="0"/>
              <a:pPr/>
              <a:t>October 13</a:t>
            </a:fld>
            <a:endParaRPr lang="en-US"/>
          </a:p>
        </p:txBody>
      </p:sp>
      <p:sp>
        <p:nvSpPr>
          <p:cNvPr id="6" name="Footer Placeholder 5"/>
          <p:cNvSpPr>
            <a:spLocks noGrp="1"/>
          </p:cNvSpPr>
          <p:nvPr>
            <p:ph type="ftr" sz="quarter" idx="11"/>
          </p:nvPr>
        </p:nvSpPr>
        <p:spPr/>
        <p:txBody>
          <a:bodyPr/>
          <a:lstStyle/>
          <a:p>
            <a:r>
              <a:rPr lang="en-US" smtClean="0"/>
              <a:t>Functions</a:t>
            </a:r>
            <a:endParaRPr lang="en-US"/>
          </a:p>
        </p:txBody>
      </p:sp>
      <p:sp>
        <p:nvSpPr>
          <p:cNvPr id="7" name="Slide Number Placeholder 6"/>
          <p:cNvSpPr>
            <a:spLocks noGrp="1"/>
          </p:cNvSpPr>
          <p:nvPr>
            <p:ph type="sldNum" sz="quarter" idx="12"/>
          </p:nvPr>
        </p:nvSpPr>
        <p:spPr/>
        <p:txBody>
          <a:bodyPr/>
          <a:lstStyle/>
          <a:p>
            <a:fld id="{64162B13-885F-45E2-BC55-34C97250A8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9A5E81-75EF-4623-AC72-B1096B198F31}" type="datetime6">
              <a:rPr lang="en-US" smtClean="0"/>
              <a:pPr/>
              <a:t>October 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Functions</a:t>
            </a: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3296E81-99C7-4CC1-9E7B-4173B2FC47E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GB" dirty="0"/>
              <a:t>Functions</a:t>
            </a:r>
          </a:p>
        </p:txBody>
      </p:sp>
      <p:sp>
        <p:nvSpPr>
          <p:cNvPr id="4" name="Date Placeholder 3"/>
          <p:cNvSpPr>
            <a:spLocks noGrp="1"/>
          </p:cNvSpPr>
          <p:nvPr>
            <p:ph type="dt" sz="half" idx="10"/>
          </p:nvPr>
        </p:nvSpPr>
        <p:spPr/>
        <p:txBody>
          <a:bodyPr/>
          <a:lstStyle/>
          <a:p>
            <a:fld id="{D3488764-7473-4438-BDB4-67D4A44E698B}"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392A24D9-0769-4F1F-8A6F-55EFFBA4F689}" type="slidenum">
              <a:rPr lang="en-US"/>
              <a:pPr/>
              <a:t>1</a:t>
            </a:fld>
            <a:endParaRPr lang="en-US"/>
          </a:p>
        </p:txBody>
      </p:sp>
      <p:sp>
        <p:nvSpPr>
          <p:cNvPr id="2051" name="Rectangle 3"/>
          <p:cNvSpPr>
            <a:spLocks noGrp="1" noChangeArrowheads="1"/>
          </p:cNvSpPr>
          <p:nvPr>
            <p:ph type="subTitle" idx="1"/>
          </p:nvPr>
        </p:nvSpPr>
        <p:spPr/>
        <p:txBody>
          <a:bodyPr/>
          <a:lstStyle/>
          <a:p>
            <a:r>
              <a:rPr lang="en-GB" dirty="0" smtClean="0"/>
              <a:t>Methods in java, but this isn’t Java</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GB"/>
              <a:t>Function Definitions</a:t>
            </a:r>
          </a:p>
        </p:txBody>
      </p:sp>
      <p:sp>
        <p:nvSpPr>
          <p:cNvPr id="25605" name="Rectangle 5"/>
          <p:cNvSpPr>
            <a:spLocks noGrp="1" noChangeArrowheads="1"/>
          </p:cNvSpPr>
          <p:nvPr>
            <p:ph idx="1"/>
          </p:nvPr>
        </p:nvSpPr>
        <p:spPr/>
        <p:txBody>
          <a:bodyPr/>
          <a:lstStyle/>
          <a:p>
            <a:r>
              <a:rPr lang="en-GB"/>
              <a:t>All variables used are local to the function and are independent of all other functions. </a:t>
            </a:r>
          </a:p>
          <a:p>
            <a:pPr lvl="1"/>
            <a:r>
              <a:rPr lang="en-GB"/>
              <a:t>They may have the same names as variables in other functions but are treated separately. </a:t>
            </a:r>
          </a:p>
          <a:p>
            <a:pPr lvl="1"/>
            <a:r>
              <a:rPr lang="en-GB"/>
              <a:t>Changes made to the values of variables in a function do not affect variables of the same names elsewhere (!!).</a:t>
            </a:r>
          </a:p>
          <a:p>
            <a:pPr lvl="1"/>
            <a:r>
              <a:rPr lang="en-GB"/>
              <a:t>Unless specific action is taken, local variables cease to exist when the function exits.</a:t>
            </a:r>
          </a:p>
        </p:txBody>
      </p:sp>
      <p:sp>
        <p:nvSpPr>
          <p:cNvPr id="4" name="Date Placeholder 3"/>
          <p:cNvSpPr>
            <a:spLocks noGrp="1"/>
          </p:cNvSpPr>
          <p:nvPr>
            <p:ph type="dt" sz="half" idx="10"/>
          </p:nvPr>
        </p:nvSpPr>
        <p:spPr/>
        <p:txBody>
          <a:bodyPr/>
          <a:lstStyle/>
          <a:p>
            <a:fld id="{9F7FE6FA-E8B2-4F67-BC2E-CA090E2E525D}"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D0A34DAD-B580-4C49-A54C-B5D657AABC89}" type="slidenum">
              <a:rPr lang="en-US"/>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Function Declaration</a:t>
            </a:r>
          </a:p>
        </p:txBody>
      </p:sp>
      <p:sp>
        <p:nvSpPr>
          <p:cNvPr id="54275" name="Rectangle 3"/>
          <p:cNvSpPr>
            <a:spLocks noGrp="1" noChangeArrowheads="1"/>
          </p:cNvSpPr>
          <p:nvPr>
            <p:ph idx="1"/>
          </p:nvPr>
        </p:nvSpPr>
        <p:spPr/>
        <p:txBody>
          <a:bodyPr/>
          <a:lstStyle/>
          <a:p>
            <a:r>
              <a:rPr lang="en-GB"/>
              <a:t>Function prototypes</a:t>
            </a:r>
          </a:p>
          <a:p>
            <a:r>
              <a:rPr lang="en-GB"/>
              <a:t>Functions should be declared before they are used. ANSI C provides such a declaration - the function prototype.</a:t>
            </a:r>
          </a:p>
          <a:p>
            <a:r>
              <a:rPr lang="en-GB"/>
              <a:t>Compilers use the prototypes to validate the function calls.</a:t>
            </a:r>
          </a:p>
        </p:txBody>
      </p:sp>
      <p:sp>
        <p:nvSpPr>
          <p:cNvPr id="4" name="Date Placeholder 3"/>
          <p:cNvSpPr>
            <a:spLocks noGrp="1"/>
          </p:cNvSpPr>
          <p:nvPr>
            <p:ph type="dt" sz="half" idx="10"/>
          </p:nvPr>
        </p:nvSpPr>
        <p:spPr/>
        <p:txBody>
          <a:bodyPr/>
          <a:lstStyle/>
          <a:p>
            <a:fld id="{2591F7DA-768E-4527-AD06-7D99E7EAA2F6}"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A29F2E59-5F74-4C2F-BBB5-2AD1B19793BE}" type="slidenum">
              <a:rPr lang="en-US"/>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Function Declarations</a:t>
            </a:r>
          </a:p>
        </p:txBody>
      </p:sp>
      <p:sp>
        <p:nvSpPr>
          <p:cNvPr id="56323" name="Rectangle 3"/>
          <p:cNvSpPr>
            <a:spLocks noGrp="1" noChangeArrowheads="1"/>
          </p:cNvSpPr>
          <p:nvPr>
            <p:ph idx="1"/>
          </p:nvPr>
        </p:nvSpPr>
        <p:spPr/>
        <p:txBody>
          <a:bodyPr/>
          <a:lstStyle/>
          <a:p>
            <a:r>
              <a:rPr lang="en-GB"/>
              <a:t>Function prototypes tell the compiler</a:t>
            </a:r>
          </a:p>
          <a:p>
            <a:pPr lvl="1"/>
            <a:r>
              <a:rPr lang="en-GB"/>
              <a:t>The type of the function(i.e. the type of the data to be returned )</a:t>
            </a:r>
          </a:p>
          <a:p>
            <a:pPr lvl="1"/>
            <a:r>
              <a:rPr lang="en-GB"/>
              <a:t>The number and type of parameters the function expects.</a:t>
            </a:r>
          </a:p>
          <a:p>
            <a:pPr lvl="1"/>
            <a:r>
              <a:rPr lang="en-GB"/>
              <a:t>The order in which the parameters are expected.</a:t>
            </a:r>
          </a:p>
          <a:p>
            <a:r>
              <a:rPr lang="en-GB"/>
              <a:t>If functions neither accept parameters or return data, void should be used in either case.</a:t>
            </a:r>
          </a:p>
        </p:txBody>
      </p:sp>
      <p:sp>
        <p:nvSpPr>
          <p:cNvPr id="4" name="Date Placeholder 3"/>
          <p:cNvSpPr>
            <a:spLocks noGrp="1"/>
          </p:cNvSpPr>
          <p:nvPr>
            <p:ph type="dt" sz="half" idx="10"/>
          </p:nvPr>
        </p:nvSpPr>
        <p:spPr/>
        <p:txBody>
          <a:bodyPr/>
          <a:lstStyle/>
          <a:p>
            <a:fld id="{9E3510B0-00A0-4FBE-82E5-25F866EBB941}"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58D2121E-278D-4B48-B0B7-98B57D19B0FC}" type="slidenum">
              <a:rPr lang="en-US"/>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Function Declarations</a:t>
            </a:r>
          </a:p>
        </p:txBody>
      </p:sp>
      <p:sp>
        <p:nvSpPr>
          <p:cNvPr id="58371" name="Rectangle 3"/>
          <p:cNvSpPr>
            <a:spLocks noGrp="1" noChangeArrowheads="1"/>
          </p:cNvSpPr>
          <p:nvPr>
            <p:ph idx="1"/>
          </p:nvPr>
        </p:nvSpPr>
        <p:spPr/>
        <p:txBody>
          <a:bodyPr/>
          <a:lstStyle/>
          <a:p>
            <a:r>
              <a:rPr lang="en-GB"/>
              <a:t>Names of the arguments may be omitted in the prototype. </a:t>
            </a:r>
          </a:p>
          <a:p>
            <a:pPr lvl="1"/>
            <a:r>
              <a:rPr lang="en-GB"/>
              <a:t>float calc_pay(float, float);</a:t>
            </a:r>
          </a:p>
          <a:p>
            <a:r>
              <a:rPr lang="en-GB"/>
              <a:t>In this case, two arguments, of type float are expected by the function calc_pay. </a:t>
            </a:r>
          </a:p>
          <a:p>
            <a:pPr lvl="1"/>
            <a:r>
              <a:rPr lang="en-GB"/>
              <a:t>Inclusion of argument names is purely cosmetic.</a:t>
            </a:r>
          </a:p>
          <a:p>
            <a:r>
              <a:rPr lang="en-GB"/>
              <a:t>The function returns a float value.</a:t>
            </a:r>
          </a:p>
        </p:txBody>
      </p:sp>
      <p:sp>
        <p:nvSpPr>
          <p:cNvPr id="4" name="Date Placeholder 3"/>
          <p:cNvSpPr>
            <a:spLocks noGrp="1"/>
          </p:cNvSpPr>
          <p:nvPr>
            <p:ph type="dt" sz="half" idx="10"/>
          </p:nvPr>
        </p:nvSpPr>
        <p:spPr/>
        <p:txBody>
          <a:bodyPr/>
          <a:lstStyle/>
          <a:p>
            <a:fld id="{E8D625E5-BE0B-4EF6-8658-1D0D3871A3B0}"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BA660792-94AD-4C29-A6C4-864B127ABE68}" type="slidenum">
              <a:rPr lang="en-US"/>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GB"/>
              <a:t>Function Call</a:t>
            </a:r>
          </a:p>
        </p:txBody>
      </p:sp>
      <p:sp>
        <p:nvSpPr>
          <p:cNvPr id="27653" name="Rectangle 5"/>
          <p:cNvSpPr>
            <a:spLocks noGrp="1" noChangeArrowheads="1"/>
          </p:cNvSpPr>
          <p:nvPr>
            <p:ph idx="1"/>
          </p:nvPr>
        </p:nvSpPr>
        <p:spPr/>
        <p:txBody>
          <a:bodyPr/>
          <a:lstStyle/>
          <a:p>
            <a:r>
              <a:rPr lang="en-GB"/>
              <a:t>Functions call other  functions by referring to them by name and specifying any data to be passed to the called function by means of an argument list.</a:t>
            </a:r>
          </a:p>
          <a:p>
            <a:r>
              <a:rPr lang="en-GB"/>
              <a:t>Format</a:t>
            </a:r>
          </a:p>
          <a:p>
            <a:pPr lvl="1"/>
            <a:r>
              <a:rPr lang="en-GB"/>
              <a:t>function_name( argument_list);</a:t>
            </a:r>
          </a:p>
        </p:txBody>
      </p:sp>
      <p:sp>
        <p:nvSpPr>
          <p:cNvPr id="4" name="Date Placeholder 3"/>
          <p:cNvSpPr>
            <a:spLocks noGrp="1"/>
          </p:cNvSpPr>
          <p:nvPr>
            <p:ph type="dt" sz="half" idx="10"/>
          </p:nvPr>
        </p:nvSpPr>
        <p:spPr/>
        <p:txBody>
          <a:bodyPr/>
          <a:lstStyle/>
          <a:p>
            <a:fld id="{3CC0C0B7-C453-4B51-84DC-59AB92126732}"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5DD05C00-910B-473F-87A2-AC1A18382695}" type="slidenum">
              <a:rPr lang="en-US"/>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GB"/>
              <a:t>Function Calls</a:t>
            </a:r>
          </a:p>
        </p:txBody>
      </p:sp>
      <p:sp>
        <p:nvSpPr>
          <p:cNvPr id="33797" name="Rectangle 5"/>
          <p:cNvSpPr>
            <a:spLocks noGrp="1" noChangeArrowheads="1"/>
          </p:cNvSpPr>
          <p:nvPr>
            <p:ph idx="1"/>
          </p:nvPr>
        </p:nvSpPr>
        <p:spPr/>
        <p:txBody>
          <a:bodyPr/>
          <a:lstStyle/>
          <a:p>
            <a:r>
              <a:rPr lang="en-GB"/>
              <a:t>Points to note</a:t>
            </a:r>
          </a:p>
          <a:p>
            <a:pPr lvl="1"/>
            <a:r>
              <a:rPr lang="en-GB"/>
              <a:t>fNetPay is used to receive the value being returned by the function. Its type must match the type of the returned value from the function.</a:t>
            </a:r>
          </a:p>
          <a:p>
            <a:pPr lvl="1"/>
            <a:r>
              <a:rPr lang="en-GB"/>
              <a:t>The actual variables fGrossPay and fTaxRate are not passed to the function. </a:t>
            </a:r>
          </a:p>
          <a:p>
            <a:pPr lvl="2"/>
            <a:r>
              <a:rPr lang="en-GB"/>
              <a:t>Copies of their values are being passed. This is known as “call by value”. </a:t>
            </a:r>
          </a:p>
          <a:p>
            <a:pPr lvl="2"/>
            <a:r>
              <a:rPr lang="en-GB"/>
              <a:t>Any change in the value of a parameter in the called function does affect the corresponding argument.</a:t>
            </a:r>
          </a:p>
        </p:txBody>
      </p:sp>
      <p:sp>
        <p:nvSpPr>
          <p:cNvPr id="4" name="Date Placeholder 3"/>
          <p:cNvSpPr>
            <a:spLocks noGrp="1"/>
          </p:cNvSpPr>
          <p:nvPr>
            <p:ph type="dt" sz="half" idx="10"/>
          </p:nvPr>
        </p:nvSpPr>
        <p:spPr/>
        <p:txBody>
          <a:bodyPr/>
          <a:lstStyle/>
          <a:p>
            <a:fld id="{0B6353E7-2BEB-4E9F-A137-B1D90F158816}"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F9687F53-6A18-4099-9AA0-582C53247877}" type="slidenum">
              <a:rPr lang="en-US"/>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en-GB"/>
              <a:t>Function Calls</a:t>
            </a:r>
          </a:p>
        </p:txBody>
      </p:sp>
      <p:sp>
        <p:nvSpPr>
          <p:cNvPr id="37893" name="Rectangle 5"/>
          <p:cNvSpPr>
            <a:spLocks noGrp="1" noChangeArrowheads="1"/>
          </p:cNvSpPr>
          <p:nvPr>
            <p:ph idx="1"/>
          </p:nvPr>
        </p:nvSpPr>
        <p:spPr/>
        <p:txBody>
          <a:bodyPr/>
          <a:lstStyle/>
          <a:p>
            <a:r>
              <a:rPr lang="en-GB"/>
              <a:t>Functions may also be “called by reference” where the addresses of the arguments are passed. This means that any change to the function’s parameters is reflected in the corresponding arguments. (more later)</a:t>
            </a:r>
          </a:p>
          <a:p>
            <a:r>
              <a:rPr lang="en-GB"/>
              <a:t>There may also be no value being returned from a called function. In such a case there will be no assignment.</a:t>
            </a:r>
          </a:p>
        </p:txBody>
      </p:sp>
      <p:sp>
        <p:nvSpPr>
          <p:cNvPr id="4" name="Date Placeholder 3"/>
          <p:cNvSpPr>
            <a:spLocks noGrp="1"/>
          </p:cNvSpPr>
          <p:nvPr>
            <p:ph type="dt" sz="half" idx="10"/>
          </p:nvPr>
        </p:nvSpPr>
        <p:spPr/>
        <p:txBody>
          <a:bodyPr/>
          <a:lstStyle/>
          <a:p>
            <a:fld id="{69379FC7-D235-4A1B-94B2-58B2A427188D}"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A2A56212-7B6B-4AEA-AAEE-D69ED8D6C118}" type="slidenum">
              <a:rPr lang="en-US"/>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t>Functions</a:t>
            </a:r>
          </a:p>
        </p:txBody>
      </p:sp>
      <p:sp>
        <p:nvSpPr>
          <p:cNvPr id="60419" name="Rectangle 3"/>
          <p:cNvSpPr>
            <a:spLocks noGrp="1" noChangeArrowheads="1"/>
          </p:cNvSpPr>
          <p:nvPr>
            <p:ph idx="1"/>
          </p:nvPr>
        </p:nvSpPr>
        <p:spPr/>
        <p:txBody>
          <a:bodyPr/>
          <a:lstStyle/>
          <a:p>
            <a:r>
              <a:rPr lang="en-GB"/>
              <a:t>Exercises</a:t>
            </a:r>
          </a:p>
          <a:p>
            <a:r>
              <a:rPr lang="en-GB"/>
              <a:t>Write a program which will accept two values</a:t>
            </a:r>
          </a:p>
          <a:p>
            <a:pPr lvl="1"/>
            <a:r>
              <a:rPr lang="en-GB"/>
              <a:t>Number and Index</a:t>
            </a:r>
          </a:p>
          <a:p>
            <a:pPr lvl="1"/>
            <a:r>
              <a:rPr lang="en-GB"/>
              <a:t>The program will then call a function which calculates the value of Number to the power Index</a:t>
            </a:r>
          </a:p>
          <a:p>
            <a:pPr lvl="1"/>
            <a:r>
              <a:rPr lang="en-GB"/>
              <a:t>Do all prompting and displaying in main()</a:t>
            </a:r>
          </a:p>
        </p:txBody>
      </p:sp>
      <p:sp>
        <p:nvSpPr>
          <p:cNvPr id="4" name="Date Placeholder 3"/>
          <p:cNvSpPr>
            <a:spLocks noGrp="1"/>
          </p:cNvSpPr>
          <p:nvPr>
            <p:ph type="dt" sz="half" idx="10"/>
          </p:nvPr>
        </p:nvSpPr>
        <p:spPr/>
        <p:txBody>
          <a:bodyPr/>
          <a:lstStyle/>
          <a:p>
            <a:fld id="{52998743-F94E-4B23-BC6E-3B1BF4BA77BA}"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F614F678-E5BE-449A-BAD9-EB8D1B9C01BD}" type="slidenum">
              <a:rPr lang="en-US"/>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GB" dirty="0"/>
              <a:t>Functions</a:t>
            </a:r>
          </a:p>
        </p:txBody>
      </p:sp>
      <p:sp>
        <p:nvSpPr>
          <p:cNvPr id="7173" name="Rectangle 5"/>
          <p:cNvSpPr>
            <a:spLocks noGrp="1" noChangeArrowheads="1"/>
          </p:cNvSpPr>
          <p:nvPr>
            <p:ph idx="1"/>
          </p:nvPr>
        </p:nvSpPr>
        <p:spPr/>
        <p:txBody>
          <a:bodyPr/>
          <a:lstStyle/>
          <a:p>
            <a:r>
              <a:rPr lang="en-GB"/>
              <a:t>Concerned with</a:t>
            </a:r>
          </a:p>
          <a:p>
            <a:pPr lvl="1"/>
            <a:r>
              <a:rPr lang="en-GB"/>
              <a:t>Function Declaration (Prototype)</a:t>
            </a:r>
          </a:p>
          <a:p>
            <a:pPr lvl="1"/>
            <a:r>
              <a:rPr lang="en-GB"/>
              <a:t>Function Definition</a:t>
            </a:r>
          </a:p>
          <a:p>
            <a:pPr lvl="1"/>
            <a:r>
              <a:rPr lang="en-GB"/>
              <a:t>Function Calls</a:t>
            </a:r>
          </a:p>
          <a:p>
            <a:pPr lvl="1"/>
            <a:endParaRPr lang="en-GB"/>
          </a:p>
          <a:p>
            <a:r>
              <a:rPr lang="en-GB"/>
              <a:t>look at </a:t>
            </a:r>
            <a:r>
              <a:rPr lang="en-GB" i="1"/>
              <a:t>program10.c</a:t>
            </a:r>
            <a:endParaRPr lang="en-GB"/>
          </a:p>
        </p:txBody>
      </p:sp>
      <p:sp>
        <p:nvSpPr>
          <p:cNvPr id="4" name="Date Placeholder 3"/>
          <p:cNvSpPr>
            <a:spLocks noGrp="1"/>
          </p:cNvSpPr>
          <p:nvPr>
            <p:ph type="dt" sz="half" idx="10"/>
          </p:nvPr>
        </p:nvSpPr>
        <p:spPr/>
        <p:txBody>
          <a:bodyPr/>
          <a:lstStyle/>
          <a:p>
            <a:fld id="{498CDE74-EE4C-46DE-A507-07B7BA84A394}"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541B7FA7-1323-42AA-B6F9-CC92677FFEE0}"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p:txBody>
          <a:bodyPr/>
          <a:lstStyle/>
          <a:p>
            <a:r>
              <a:rPr lang="en-GB"/>
              <a:t>Function Definition</a:t>
            </a:r>
          </a:p>
        </p:txBody>
      </p:sp>
      <p:sp>
        <p:nvSpPr>
          <p:cNvPr id="9224" name="Rectangle 8"/>
          <p:cNvSpPr>
            <a:spLocks noGrp="1" noChangeArrowheads="1"/>
          </p:cNvSpPr>
          <p:nvPr>
            <p:ph idx="1"/>
          </p:nvPr>
        </p:nvSpPr>
        <p:spPr/>
        <p:txBody>
          <a:bodyPr/>
          <a:lstStyle/>
          <a:p>
            <a:r>
              <a:rPr lang="en-GB"/>
              <a:t>The code that describes what a function does is called the function definition. </a:t>
            </a:r>
          </a:p>
          <a:p>
            <a:r>
              <a:rPr lang="en-GB"/>
              <a:t>Recall the format</a:t>
            </a:r>
          </a:p>
          <a:p>
            <a:endParaRPr lang="en-GB"/>
          </a:p>
          <a:p>
            <a:endParaRPr lang="en-GB"/>
          </a:p>
          <a:p>
            <a:endParaRPr lang="en-GB"/>
          </a:p>
          <a:p>
            <a:r>
              <a:rPr lang="en-GB"/>
              <a:t>Everything before the first brace comprises the header and everything after, the body.</a:t>
            </a:r>
          </a:p>
        </p:txBody>
      </p:sp>
      <p:sp>
        <p:nvSpPr>
          <p:cNvPr id="5" name="Date Placeholder 3"/>
          <p:cNvSpPr>
            <a:spLocks noGrp="1"/>
          </p:cNvSpPr>
          <p:nvPr>
            <p:ph type="dt" sz="half" idx="10"/>
          </p:nvPr>
        </p:nvSpPr>
        <p:spPr/>
        <p:txBody>
          <a:bodyPr/>
          <a:lstStyle/>
          <a:p>
            <a:fld id="{94F8DABA-1012-4E34-8160-63A4B8D9C46B}" type="datetime6">
              <a:rPr lang="en-US"/>
              <a:pPr/>
              <a:t>October 13</a:t>
            </a:fld>
            <a:endParaRPr lang="en-US"/>
          </a:p>
        </p:txBody>
      </p:sp>
      <p:sp>
        <p:nvSpPr>
          <p:cNvPr id="6" name="Footer Placeholder 4"/>
          <p:cNvSpPr>
            <a:spLocks noGrp="1"/>
          </p:cNvSpPr>
          <p:nvPr>
            <p:ph type="ftr" sz="quarter" idx="11"/>
          </p:nvPr>
        </p:nvSpPr>
        <p:spPr/>
        <p:txBody>
          <a:bodyPr/>
          <a:lstStyle/>
          <a:p>
            <a:r>
              <a:rPr lang="en-US"/>
              <a:t>Functions</a:t>
            </a:r>
          </a:p>
        </p:txBody>
      </p:sp>
      <p:sp>
        <p:nvSpPr>
          <p:cNvPr id="7" name="Slide Number Placeholder 5"/>
          <p:cNvSpPr>
            <a:spLocks noGrp="1"/>
          </p:cNvSpPr>
          <p:nvPr>
            <p:ph type="sldNum" sz="quarter" idx="12"/>
          </p:nvPr>
        </p:nvSpPr>
        <p:spPr/>
        <p:txBody>
          <a:bodyPr/>
          <a:lstStyle/>
          <a:p>
            <a:fld id="{5390ED18-47F6-45B3-89D9-EE6FDAFD6ADE}" type="slidenum">
              <a:rPr lang="en-US"/>
              <a:pPr/>
              <a:t>3</a:t>
            </a:fld>
            <a:endParaRPr lang="en-US"/>
          </a:p>
        </p:txBody>
      </p:sp>
      <p:sp>
        <p:nvSpPr>
          <p:cNvPr id="9220" name="Text Box 4"/>
          <p:cNvSpPr txBox="1">
            <a:spLocks noChangeArrowheads="1"/>
          </p:cNvSpPr>
          <p:nvPr/>
        </p:nvSpPr>
        <p:spPr bwMode="auto">
          <a:xfrm>
            <a:off x="2555776" y="2852936"/>
            <a:ext cx="5302250" cy="1917700"/>
          </a:xfrm>
          <a:prstGeom prst="rect">
            <a:avLst/>
          </a:prstGeom>
          <a:noFill/>
          <a:ln w="9525">
            <a:noFill/>
            <a:miter lim="800000"/>
            <a:headEnd/>
            <a:tailEnd/>
          </a:ln>
          <a:effectLst/>
        </p:spPr>
        <p:txBody>
          <a:bodyPr wrap="none">
            <a:spAutoFit/>
          </a:bodyPr>
          <a:lstStyle/>
          <a:p>
            <a:pPr lvl="1"/>
            <a:r>
              <a:rPr lang="en-GB" b="1" i="1" dirty="0"/>
              <a:t>type  </a:t>
            </a:r>
            <a:r>
              <a:rPr lang="en-GB" b="1" i="1" dirty="0" err="1"/>
              <a:t>function_name</a:t>
            </a:r>
            <a:r>
              <a:rPr lang="en-GB" b="1" i="1" dirty="0"/>
              <a:t> </a:t>
            </a:r>
            <a:r>
              <a:rPr lang="en-GB" b="1" dirty="0"/>
              <a:t>(</a:t>
            </a:r>
            <a:r>
              <a:rPr lang="en-GB" b="1" i="1" dirty="0" err="1"/>
              <a:t>parameter_list</a:t>
            </a:r>
            <a:r>
              <a:rPr lang="en-GB" b="1" dirty="0"/>
              <a:t>)</a:t>
            </a:r>
          </a:p>
          <a:p>
            <a:pPr lvl="1"/>
            <a:r>
              <a:rPr lang="en-GB" b="1" dirty="0"/>
              <a:t>{</a:t>
            </a:r>
          </a:p>
          <a:p>
            <a:pPr lvl="1"/>
            <a:r>
              <a:rPr lang="en-GB" b="1" dirty="0"/>
              <a:t>     </a:t>
            </a:r>
            <a:r>
              <a:rPr lang="en-GB" b="1" i="1" dirty="0"/>
              <a:t>declarations</a:t>
            </a:r>
          </a:p>
          <a:p>
            <a:pPr lvl="1"/>
            <a:r>
              <a:rPr lang="en-GB" b="1" i="1" dirty="0"/>
              <a:t>     statements</a:t>
            </a:r>
            <a:endParaRPr lang="en-GB" b="1" dirty="0"/>
          </a:p>
          <a:p>
            <a:pPr lvl="1"/>
            <a:r>
              <a:rPr lang="en-GB" b="1" dirty="0"/>
              <a:t>} </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GB"/>
              <a:t>Function Definition</a:t>
            </a:r>
          </a:p>
        </p:txBody>
      </p:sp>
      <p:sp>
        <p:nvSpPr>
          <p:cNvPr id="11269" name="Rectangle 5"/>
          <p:cNvSpPr>
            <a:spLocks noGrp="1" noChangeArrowheads="1"/>
          </p:cNvSpPr>
          <p:nvPr>
            <p:ph idx="1"/>
          </p:nvPr>
        </p:nvSpPr>
        <p:spPr/>
        <p:txBody>
          <a:bodyPr/>
          <a:lstStyle/>
          <a:p>
            <a:r>
              <a:rPr lang="en-GB"/>
              <a:t>The parentheses after the function name are used to hold a parameter list into which data may be passed by other functions. </a:t>
            </a:r>
          </a:p>
          <a:p>
            <a:r>
              <a:rPr lang="en-GB"/>
              <a:t>The parentheses may be empty or contain the keyword void.</a:t>
            </a:r>
          </a:p>
          <a:p>
            <a:r>
              <a:rPr lang="en-GB"/>
              <a:t>type relates to the type of a value being returned by the function to a calling function.</a:t>
            </a:r>
          </a:p>
        </p:txBody>
      </p:sp>
      <p:sp>
        <p:nvSpPr>
          <p:cNvPr id="4" name="Date Placeholder 3"/>
          <p:cNvSpPr>
            <a:spLocks noGrp="1"/>
          </p:cNvSpPr>
          <p:nvPr>
            <p:ph type="dt" sz="half" idx="10"/>
          </p:nvPr>
        </p:nvSpPr>
        <p:spPr/>
        <p:txBody>
          <a:bodyPr/>
          <a:lstStyle/>
          <a:p>
            <a:fld id="{2AA3644C-0B8E-45A1-A251-E7D869BCE4F4}"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8DDE6B73-8CF5-48D3-BE66-B800DABFD9B6}" type="slidenum">
              <a:rPr lang="en-US"/>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t>Function Definition</a:t>
            </a:r>
          </a:p>
        </p:txBody>
      </p:sp>
      <p:sp>
        <p:nvSpPr>
          <p:cNvPr id="52227" name="Rectangle 3"/>
          <p:cNvSpPr>
            <a:spLocks noGrp="1" noChangeArrowheads="1"/>
          </p:cNvSpPr>
          <p:nvPr>
            <p:ph idx="1"/>
          </p:nvPr>
        </p:nvSpPr>
        <p:spPr/>
        <p:txBody>
          <a:bodyPr/>
          <a:lstStyle/>
          <a:p>
            <a:r>
              <a:rPr lang="en-GB"/>
              <a:t>type may be omitted (defaults to int), may be void,  or may be one of the valid data type keywords such as int.</a:t>
            </a:r>
          </a:p>
          <a:p>
            <a:r>
              <a:rPr lang="en-GB"/>
              <a:t>The function body, which may contain declarations and statements, is enclosed in braces. </a:t>
            </a:r>
          </a:p>
          <a:p>
            <a:r>
              <a:rPr lang="en-GB"/>
              <a:t>Every variable used in a program must be declared.</a:t>
            </a:r>
          </a:p>
        </p:txBody>
      </p:sp>
      <p:sp>
        <p:nvSpPr>
          <p:cNvPr id="4" name="Date Placeholder 3"/>
          <p:cNvSpPr>
            <a:spLocks noGrp="1"/>
          </p:cNvSpPr>
          <p:nvPr>
            <p:ph type="dt" sz="half" idx="10"/>
          </p:nvPr>
        </p:nvSpPr>
        <p:spPr/>
        <p:txBody>
          <a:bodyPr/>
          <a:lstStyle/>
          <a:p>
            <a:fld id="{F97518AE-3455-4C68-940E-4AD7518965A3}"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AE530157-18AF-4CCF-8637-356FA6553DB4}"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GB"/>
              <a:t>Function Definition</a:t>
            </a:r>
          </a:p>
        </p:txBody>
      </p:sp>
      <p:sp>
        <p:nvSpPr>
          <p:cNvPr id="15365" name="Rectangle 5"/>
          <p:cNvSpPr>
            <a:spLocks noGrp="1" noChangeArrowheads="1"/>
          </p:cNvSpPr>
          <p:nvPr>
            <p:ph idx="1"/>
          </p:nvPr>
        </p:nvSpPr>
        <p:spPr/>
        <p:txBody>
          <a:bodyPr/>
          <a:lstStyle/>
          <a:p>
            <a:r>
              <a:rPr lang="en-GB" dirty="0"/>
              <a:t>Function names</a:t>
            </a:r>
          </a:p>
          <a:p>
            <a:pPr lvl="1"/>
            <a:r>
              <a:rPr lang="en-GB" dirty="0"/>
              <a:t>Begin with a letter.</a:t>
            </a:r>
          </a:p>
          <a:p>
            <a:pPr lvl="1"/>
            <a:r>
              <a:rPr lang="en-GB" dirty="0"/>
              <a:t>Can be followed by letters, digits and/or underscore, but no blanks.</a:t>
            </a:r>
          </a:p>
          <a:p>
            <a:pPr lvl="1"/>
            <a:r>
              <a:rPr lang="en-GB" dirty="0"/>
              <a:t>ANSI C permits 31 characters.</a:t>
            </a:r>
          </a:p>
          <a:p>
            <a:pPr lvl="1"/>
            <a:r>
              <a:rPr lang="en-GB" dirty="0"/>
              <a:t>Can not be one of C’s reserved words.</a:t>
            </a:r>
          </a:p>
          <a:p>
            <a:pPr lvl="1"/>
            <a:r>
              <a:rPr lang="en-GB" dirty="0"/>
              <a:t>All function names must be followed by parentheses - e.g.   </a:t>
            </a:r>
            <a:r>
              <a:rPr lang="en-GB" dirty="0" err="1"/>
              <a:t>calculate_tax</a:t>
            </a:r>
            <a:r>
              <a:rPr lang="en-GB" dirty="0"/>
              <a:t>()</a:t>
            </a:r>
          </a:p>
        </p:txBody>
      </p:sp>
      <p:sp>
        <p:nvSpPr>
          <p:cNvPr id="4" name="Date Placeholder 3"/>
          <p:cNvSpPr>
            <a:spLocks noGrp="1"/>
          </p:cNvSpPr>
          <p:nvPr>
            <p:ph type="dt" sz="half" idx="10"/>
          </p:nvPr>
        </p:nvSpPr>
        <p:spPr/>
        <p:txBody>
          <a:bodyPr/>
          <a:lstStyle/>
          <a:p>
            <a:fld id="{070072A3-2C9E-4B2B-A669-465F56205A27}"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4C3F6D8D-DFA3-47E6-A403-79BA66EF85A0}"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GB"/>
              <a:t>Function Definition</a:t>
            </a:r>
          </a:p>
        </p:txBody>
      </p:sp>
      <p:sp>
        <p:nvSpPr>
          <p:cNvPr id="17413" name="Rectangle 5"/>
          <p:cNvSpPr>
            <a:spLocks noGrp="1" noChangeArrowheads="1"/>
          </p:cNvSpPr>
          <p:nvPr>
            <p:ph idx="1"/>
          </p:nvPr>
        </p:nvSpPr>
        <p:spPr/>
        <p:txBody>
          <a:bodyPr/>
          <a:lstStyle/>
          <a:p>
            <a:r>
              <a:rPr lang="en-GB"/>
              <a:t>Example</a:t>
            </a:r>
          </a:p>
        </p:txBody>
      </p:sp>
      <p:sp>
        <p:nvSpPr>
          <p:cNvPr id="5" name="Date Placeholder 3"/>
          <p:cNvSpPr>
            <a:spLocks noGrp="1"/>
          </p:cNvSpPr>
          <p:nvPr>
            <p:ph type="dt" sz="half" idx="10"/>
          </p:nvPr>
        </p:nvSpPr>
        <p:spPr/>
        <p:txBody>
          <a:bodyPr/>
          <a:lstStyle/>
          <a:p>
            <a:fld id="{031ECD71-B689-4630-99CF-9D3C4797A351}" type="datetime6">
              <a:rPr lang="en-US"/>
              <a:pPr/>
              <a:t>October 13</a:t>
            </a:fld>
            <a:endParaRPr lang="en-US"/>
          </a:p>
        </p:txBody>
      </p:sp>
      <p:sp>
        <p:nvSpPr>
          <p:cNvPr id="6" name="Footer Placeholder 4"/>
          <p:cNvSpPr>
            <a:spLocks noGrp="1"/>
          </p:cNvSpPr>
          <p:nvPr>
            <p:ph type="ftr" sz="quarter" idx="11"/>
          </p:nvPr>
        </p:nvSpPr>
        <p:spPr/>
        <p:txBody>
          <a:bodyPr/>
          <a:lstStyle/>
          <a:p>
            <a:r>
              <a:rPr lang="en-US"/>
              <a:t>Functions</a:t>
            </a:r>
          </a:p>
        </p:txBody>
      </p:sp>
      <p:sp>
        <p:nvSpPr>
          <p:cNvPr id="7" name="Slide Number Placeholder 5"/>
          <p:cNvSpPr>
            <a:spLocks noGrp="1"/>
          </p:cNvSpPr>
          <p:nvPr>
            <p:ph type="sldNum" sz="quarter" idx="12"/>
          </p:nvPr>
        </p:nvSpPr>
        <p:spPr/>
        <p:txBody>
          <a:bodyPr/>
          <a:lstStyle/>
          <a:p>
            <a:fld id="{4A2834DC-1396-43B9-A617-E463F93A6A60}" type="slidenum">
              <a:rPr lang="en-US"/>
              <a:pPr/>
              <a:t>7</a:t>
            </a:fld>
            <a:endParaRPr lang="en-US"/>
          </a:p>
        </p:txBody>
      </p:sp>
      <p:sp>
        <p:nvSpPr>
          <p:cNvPr id="17414" name="Text Box 6"/>
          <p:cNvSpPr txBox="1">
            <a:spLocks noChangeArrowheads="1"/>
          </p:cNvSpPr>
          <p:nvPr/>
        </p:nvSpPr>
        <p:spPr bwMode="auto">
          <a:xfrm>
            <a:off x="2246313" y="2609850"/>
            <a:ext cx="5284787" cy="2647950"/>
          </a:xfrm>
          <a:prstGeom prst="rect">
            <a:avLst/>
          </a:prstGeom>
          <a:noFill/>
          <a:ln w="9525">
            <a:noFill/>
            <a:miter lim="800000"/>
            <a:headEnd/>
            <a:tailEnd/>
          </a:ln>
          <a:effectLst/>
        </p:spPr>
        <p:txBody>
          <a:bodyPr wrap="none">
            <a:spAutoFit/>
          </a:bodyPr>
          <a:lstStyle/>
          <a:p>
            <a:r>
              <a:rPr lang="en-GB" b="1" i="1"/>
              <a:t>float calc_pay(float gross, float tax_rate)</a:t>
            </a:r>
          </a:p>
          <a:p>
            <a:r>
              <a:rPr lang="en-GB" b="1" i="1"/>
              <a:t>{</a:t>
            </a:r>
          </a:p>
          <a:p>
            <a:r>
              <a:rPr lang="en-GB" b="1" i="1"/>
              <a:t>	float net, tax;</a:t>
            </a:r>
          </a:p>
          <a:p>
            <a:r>
              <a:rPr lang="en-GB" b="1" i="1"/>
              <a:t>	tax = gross * tax_rate;</a:t>
            </a:r>
          </a:p>
          <a:p>
            <a:r>
              <a:rPr lang="en-GB" b="1" i="1"/>
              <a:t>	net = gross - tax;</a:t>
            </a:r>
          </a:p>
          <a:p>
            <a:r>
              <a:rPr lang="en-GB" b="1" i="1"/>
              <a:t>	return(net);</a:t>
            </a:r>
          </a:p>
          <a:p>
            <a:r>
              <a:rPr lang="en-GB" b="1" i="1"/>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GB"/>
              <a:t>Function Definition</a:t>
            </a:r>
          </a:p>
        </p:txBody>
      </p:sp>
      <p:sp>
        <p:nvSpPr>
          <p:cNvPr id="19461" name="Rectangle 5"/>
          <p:cNvSpPr>
            <a:spLocks noGrp="1" noChangeArrowheads="1"/>
          </p:cNvSpPr>
          <p:nvPr>
            <p:ph idx="1"/>
          </p:nvPr>
        </p:nvSpPr>
        <p:spPr/>
        <p:txBody>
          <a:bodyPr/>
          <a:lstStyle/>
          <a:p>
            <a:r>
              <a:rPr lang="en-GB"/>
              <a:t>Points to note</a:t>
            </a:r>
          </a:p>
          <a:p>
            <a:pPr lvl="1"/>
            <a:r>
              <a:rPr lang="en-GB"/>
              <a:t>Returns a value of type float</a:t>
            </a:r>
          </a:p>
          <a:p>
            <a:pPr lvl="1"/>
            <a:r>
              <a:rPr lang="en-GB"/>
              <a:t>Has two parameters of type float</a:t>
            </a:r>
          </a:p>
          <a:p>
            <a:pPr lvl="1"/>
            <a:r>
              <a:rPr lang="en-GB"/>
              <a:t>The </a:t>
            </a:r>
            <a:r>
              <a:rPr lang="en-GB" b="1" u="sng"/>
              <a:t>number and type</a:t>
            </a:r>
            <a:r>
              <a:rPr lang="en-GB"/>
              <a:t> of parameters in the list must match the number and type of data items being passed (i.e. the number in the call).</a:t>
            </a:r>
          </a:p>
          <a:p>
            <a:pPr lvl="1"/>
            <a:r>
              <a:rPr lang="en-GB"/>
              <a:t>The names of the parameters need not be the same as the names of the corresponding variables in the calling function.</a:t>
            </a:r>
          </a:p>
        </p:txBody>
      </p:sp>
      <p:sp>
        <p:nvSpPr>
          <p:cNvPr id="4" name="Date Placeholder 3"/>
          <p:cNvSpPr>
            <a:spLocks noGrp="1"/>
          </p:cNvSpPr>
          <p:nvPr>
            <p:ph type="dt" sz="half" idx="10"/>
          </p:nvPr>
        </p:nvSpPr>
        <p:spPr/>
        <p:txBody>
          <a:bodyPr/>
          <a:lstStyle/>
          <a:p>
            <a:fld id="{54046806-7C29-4746-849C-26EAC081BB9F}" type="datetime6">
              <a:rPr lang="en-US"/>
              <a:pPr/>
              <a:t>October 13</a:t>
            </a:fld>
            <a:endParaRPr lang="en-US"/>
          </a:p>
        </p:txBody>
      </p:sp>
      <p:sp>
        <p:nvSpPr>
          <p:cNvPr id="5" name="Footer Placeholder 4"/>
          <p:cNvSpPr>
            <a:spLocks noGrp="1"/>
          </p:cNvSpPr>
          <p:nvPr>
            <p:ph type="ftr" sz="quarter" idx="11"/>
          </p:nvPr>
        </p:nvSpPr>
        <p:spPr/>
        <p:txBody>
          <a:bodyPr/>
          <a:lstStyle/>
          <a:p>
            <a:r>
              <a:rPr lang="en-US"/>
              <a:t>Functions</a:t>
            </a:r>
          </a:p>
        </p:txBody>
      </p:sp>
      <p:sp>
        <p:nvSpPr>
          <p:cNvPr id="6" name="Slide Number Placeholder 5"/>
          <p:cNvSpPr>
            <a:spLocks noGrp="1"/>
          </p:cNvSpPr>
          <p:nvPr>
            <p:ph type="sldNum" sz="quarter" idx="12"/>
          </p:nvPr>
        </p:nvSpPr>
        <p:spPr/>
        <p:txBody>
          <a:bodyPr/>
          <a:lstStyle/>
          <a:p>
            <a:fld id="{C2379D6A-FE42-47AA-A4E1-03DE823632ED}" type="slidenum">
              <a:rPr lang="en-US"/>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GB" dirty="0"/>
              <a:t>Function Definition</a:t>
            </a:r>
          </a:p>
        </p:txBody>
      </p:sp>
      <p:sp>
        <p:nvSpPr>
          <p:cNvPr id="23557" name="Rectangle 5"/>
          <p:cNvSpPr>
            <a:spLocks noGrp="1" noChangeArrowheads="1"/>
          </p:cNvSpPr>
          <p:nvPr>
            <p:ph idx="1"/>
          </p:nvPr>
        </p:nvSpPr>
        <p:spPr/>
        <p:txBody>
          <a:bodyPr/>
          <a:lstStyle/>
          <a:p>
            <a:r>
              <a:rPr lang="en-GB"/>
              <a:t>The return statement returns a single value to the calling program.  It does not return the actual variable, just a copy of its value. </a:t>
            </a:r>
          </a:p>
          <a:p>
            <a:r>
              <a:rPr lang="en-GB"/>
              <a:t>Format of return:</a:t>
            </a:r>
          </a:p>
          <a:p>
            <a:endParaRPr lang="en-GB"/>
          </a:p>
          <a:p>
            <a:endParaRPr lang="en-GB"/>
          </a:p>
          <a:p>
            <a:r>
              <a:rPr lang="en-GB"/>
              <a:t>The third form should be used only when the function type is void.</a:t>
            </a:r>
          </a:p>
        </p:txBody>
      </p:sp>
      <p:sp>
        <p:nvSpPr>
          <p:cNvPr id="5" name="Date Placeholder 3"/>
          <p:cNvSpPr>
            <a:spLocks noGrp="1"/>
          </p:cNvSpPr>
          <p:nvPr>
            <p:ph type="dt" sz="half" idx="10"/>
          </p:nvPr>
        </p:nvSpPr>
        <p:spPr/>
        <p:txBody>
          <a:bodyPr/>
          <a:lstStyle/>
          <a:p>
            <a:fld id="{2E1C4D86-A9B7-4121-BB05-BE7C9027F33C}" type="datetime6">
              <a:rPr lang="en-US"/>
              <a:pPr/>
              <a:t>October 13</a:t>
            </a:fld>
            <a:endParaRPr lang="en-US"/>
          </a:p>
        </p:txBody>
      </p:sp>
      <p:sp>
        <p:nvSpPr>
          <p:cNvPr id="6" name="Footer Placeholder 4"/>
          <p:cNvSpPr>
            <a:spLocks noGrp="1"/>
          </p:cNvSpPr>
          <p:nvPr>
            <p:ph type="ftr" sz="quarter" idx="11"/>
          </p:nvPr>
        </p:nvSpPr>
        <p:spPr/>
        <p:txBody>
          <a:bodyPr/>
          <a:lstStyle/>
          <a:p>
            <a:r>
              <a:rPr lang="en-US"/>
              <a:t>Functions</a:t>
            </a:r>
          </a:p>
        </p:txBody>
      </p:sp>
      <p:sp>
        <p:nvSpPr>
          <p:cNvPr id="7" name="Slide Number Placeholder 5"/>
          <p:cNvSpPr>
            <a:spLocks noGrp="1"/>
          </p:cNvSpPr>
          <p:nvPr>
            <p:ph type="sldNum" sz="quarter" idx="12"/>
          </p:nvPr>
        </p:nvSpPr>
        <p:spPr/>
        <p:txBody>
          <a:bodyPr/>
          <a:lstStyle/>
          <a:p>
            <a:fld id="{6CB661C6-9051-4185-834B-5B187FE74ACE}" type="slidenum">
              <a:rPr lang="en-US"/>
              <a:pPr/>
              <a:t>9</a:t>
            </a:fld>
            <a:endParaRPr lang="en-US"/>
          </a:p>
        </p:txBody>
      </p:sp>
      <p:sp>
        <p:nvSpPr>
          <p:cNvPr id="23558" name="Text Box 6"/>
          <p:cNvSpPr txBox="1">
            <a:spLocks noChangeArrowheads="1"/>
          </p:cNvSpPr>
          <p:nvPr/>
        </p:nvSpPr>
        <p:spPr bwMode="auto">
          <a:xfrm>
            <a:off x="4283968" y="3212976"/>
            <a:ext cx="2700338" cy="1187450"/>
          </a:xfrm>
          <a:prstGeom prst="rect">
            <a:avLst/>
          </a:prstGeom>
          <a:noFill/>
          <a:ln w="9525">
            <a:noFill/>
            <a:miter lim="800000"/>
            <a:headEnd/>
            <a:tailEnd/>
          </a:ln>
          <a:effectLst/>
        </p:spPr>
        <p:txBody>
          <a:bodyPr wrap="none">
            <a:spAutoFit/>
          </a:bodyPr>
          <a:lstStyle/>
          <a:p>
            <a:r>
              <a:rPr lang="en-GB" b="1" i="1" dirty="0"/>
              <a:t>return (expression);</a:t>
            </a:r>
          </a:p>
          <a:p>
            <a:r>
              <a:rPr lang="en-GB" b="1" i="1" dirty="0"/>
              <a:t>return expression;</a:t>
            </a:r>
          </a:p>
          <a:p>
            <a:r>
              <a:rPr lang="en-GB" b="1" i="1" dirty="0"/>
              <a:t>return ;</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107</TotalTime>
  <Words>1047</Words>
  <Application>Microsoft Office PowerPoint</Application>
  <PresentationFormat>On-screen Show (4:3)</PresentationFormat>
  <Paragraphs>219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Functions</vt:lpstr>
      <vt:lpstr>Functions</vt:lpstr>
      <vt:lpstr>Function Definition</vt:lpstr>
      <vt:lpstr>Function Definition</vt:lpstr>
      <vt:lpstr>Function Definition</vt:lpstr>
      <vt:lpstr>Function Definition</vt:lpstr>
      <vt:lpstr>Function Definition</vt:lpstr>
      <vt:lpstr>Function Definition</vt:lpstr>
      <vt:lpstr>Function Definition</vt:lpstr>
      <vt:lpstr>Function Definitions</vt:lpstr>
      <vt:lpstr>Function Declaration</vt:lpstr>
      <vt:lpstr>Function Declarations</vt:lpstr>
      <vt:lpstr>Function Declarations</vt:lpstr>
      <vt:lpstr>Function Call</vt:lpstr>
      <vt:lpstr>Function Calls</vt:lpstr>
      <vt:lpstr>Function Calls</vt:lpstr>
      <vt:lpstr>Functions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 </dc:creator>
  <cp:lastModifiedBy>Windows User</cp:lastModifiedBy>
  <cp:revision>14</cp:revision>
  <cp:lastPrinted>2002-01-29T15:37:47Z</cp:lastPrinted>
  <dcterms:created xsi:type="dcterms:W3CDTF">1996-09-30T18:28:10Z</dcterms:created>
  <dcterms:modified xsi:type="dcterms:W3CDTF">2013-10-02T13:58:49Z</dcterms:modified>
</cp:coreProperties>
</file>