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301" r:id="rId2"/>
    <p:sldId id="256" r:id="rId3"/>
    <p:sldId id="257" r:id="rId4"/>
    <p:sldId id="258" r:id="rId5"/>
    <p:sldId id="259" r:id="rId6"/>
    <p:sldId id="260" r:id="rId7"/>
    <p:sldId id="264" r:id="rId8"/>
    <p:sldId id="262" r:id="rId9"/>
    <p:sldId id="265" r:id="rId10"/>
    <p:sldId id="266" r:id="rId11"/>
    <p:sldId id="302" r:id="rId12"/>
    <p:sldId id="303" r:id="rId13"/>
    <p:sldId id="273" r:id="rId14"/>
    <p:sldId id="274" r:id="rId15"/>
    <p:sldId id="275" r:id="rId16"/>
    <p:sldId id="276" r:id="rId17"/>
    <p:sldId id="277" r:id="rId18"/>
    <p:sldId id="268" r:id="rId19"/>
    <p:sldId id="304" r:id="rId20"/>
    <p:sldId id="305" r:id="rId21"/>
    <p:sldId id="306" r:id="rId22"/>
    <p:sldId id="27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0" r:id="rId36"/>
    <p:sldId id="292" r:id="rId37"/>
    <p:sldId id="293" r:id="rId38"/>
    <p:sldId id="294" r:id="rId39"/>
    <p:sldId id="297" r:id="rId40"/>
    <p:sldId id="296" r:id="rId41"/>
    <p:sldId id="295" r:id="rId42"/>
    <p:sldId id="298" r:id="rId43"/>
    <p:sldId id="299" r:id="rId44"/>
    <p:sldId id="300" r:id="rId4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2" autoAdjust="0"/>
    <p:restoredTop sz="86447" autoAdjust="0"/>
  </p:normalViewPr>
  <p:slideViewPr>
    <p:cSldViewPr>
      <p:cViewPr varScale="1">
        <p:scale>
          <a:sx n="68" d="100"/>
          <a:sy n="68" d="100"/>
        </p:scale>
        <p:origin x="-252" y="-9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206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416" y="-78"/>
      </p:cViewPr>
      <p:guideLst>
        <p:guide orient="horz" pos="3223"/>
        <p:guide pos="22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33246D29-DFC4-4E94-8301-BD1821794A92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18549E03-E9F3-4AA0-BE51-C15EEAFF77F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979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424CF280-A8A6-454B-992F-763244873D1E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48" y="4861155"/>
            <a:ext cx="5206604" cy="4605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1B6C5B3F-AAB8-42C3-9099-53D8E25A796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C7A91EF-2D82-4732-8E50-91C7CED6F534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72DE9-F9A5-4441-95EB-85FAB78578CF}" type="slidenum">
              <a:rPr lang="en-GB"/>
              <a:pPr/>
              <a:t>1</a:t>
            </a:fld>
            <a:endParaRPr lang="en-GB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17CA04-2AF9-44A1-B2DE-9D2084F04920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EE20D-5BB1-46E1-875E-10ADA36EFA68}" type="slidenum">
              <a:rPr lang="en-GB"/>
              <a:pPr/>
              <a:t>10</a:t>
            </a:fld>
            <a:endParaRPr lang="en-GB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3D9F2C4-3FA3-460C-882B-2FE33145B804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175E8-026E-4519-A1A6-48C330FD2E60}" type="slidenum">
              <a:rPr lang="en-GB"/>
              <a:pPr/>
              <a:t>13</a:t>
            </a:fld>
            <a:endParaRPr lang="en-GB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416F29E-BD16-40AF-89BB-5FFE7D7B9614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CFFA-ECB0-4A71-87D4-E17698A2CD4E}" type="slidenum">
              <a:rPr lang="en-GB"/>
              <a:pPr/>
              <a:t>14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89A3A9-59EF-4EB0-BD17-97A8C944DE1F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779F7-036F-469C-8025-DB630A205D64}" type="slidenum">
              <a:rPr lang="en-GB"/>
              <a:pPr/>
              <a:t>15</a:t>
            </a:fld>
            <a:endParaRPr lang="en-GB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EDFD1AE-796F-4C8A-9BBE-0296B1EE489C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84BCD-E56C-4B0C-A4B1-DE09244F7F12}" type="slidenum">
              <a:rPr lang="en-GB"/>
              <a:pPr/>
              <a:t>16</a:t>
            </a:fld>
            <a:endParaRPr lang="en-GB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B55075-159C-430E-80B2-3B98ED890BCF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6DAC9-1733-44AA-8597-356E39AC9505}" type="slidenum">
              <a:rPr lang="en-GB"/>
              <a:pPr/>
              <a:t>17</a:t>
            </a:fld>
            <a:endParaRPr lang="en-GB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A6DB683-0566-4236-AE6B-07CD05065962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6402-C7FC-471B-B7A3-7CF347786AB1}" type="slidenum">
              <a:rPr lang="en-GB"/>
              <a:pPr/>
              <a:t>18</a:t>
            </a:fld>
            <a:endParaRPr lang="en-GB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026921C-DBE7-4A00-B22E-F427F2A56FC7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7E825-6BFA-495B-9CED-95148689F811}" type="slidenum">
              <a:rPr lang="en-GB"/>
              <a:pPr/>
              <a:t>22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D45D75-DD58-4992-90CE-10F81E627F4B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30490-0FB2-4C2F-86FC-D3DEA018861E}" type="slidenum">
              <a:rPr lang="en-GB"/>
              <a:pPr/>
              <a:t>23</a:t>
            </a:fld>
            <a:endParaRPr lang="en-GB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FEDBB2F-A757-465B-9176-0C89459EE32D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A157C-D70A-4BE0-8349-AEB8F7B65169}" type="slidenum">
              <a:rPr lang="en-GB"/>
              <a:pPr/>
              <a:t>24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F4B472-3695-413B-990B-9A37D554DEF8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16843-D847-49CB-A80F-224D3F06436C}" type="slidenum">
              <a:rPr lang="en-GB"/>
              <a:pPr/>
              <a:t>2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630AA3-CFC9-4E83-9C07-041541DBE2C8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68DC7-C359-47B2-92E2-1E1742450400}" type="slidenum">
              <a:rPr lang="en-GB"/>
              <a:pPr/>
              <a:t>25</a:t>
            </a:fld>
            <a:endParaRPr lang="en-GB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87DD65-E31D-4685-B689-59582BBA3000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79E9F-76F6-4B28-B14B-42F4D03E4883}" type="slidenum">
              <a:rPr lang="en-GB"/>
              <a:pPr/>
              <a:t>26</a:t>
            </a:fld>
            <a:endParaRPr lang="en-GB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D20FBF-E1F2-464F-83DC-4C9FAFDD5841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D6672-B79A-4E53-99D7-D556D0FD719E}" type="slidenum">
              <a:rPr lang="en-GB"/>
              <a:pPr/>
              <a:t>27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AC6BF7-56F2-43AF-9731-C94E51F6B8B4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292EB-7340-4DC0-9601-4940DFA6CC98}" type="slidenum">
              <a:rPr lang="en-GB"/>
              <a:pPr/>
              <a:t>28</a:t>
            </a:fld>
            <a:endParaRPr lang="en-GB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223DD29-9286-4E39-A4D4-EE443DD235C5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70B23-3085-4DE5-A176-1FA3DF77A17E}" type="slidenum">
              <a:rPr lang="en-GB"/>
              <a:pPr/>
              <a:t>29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EAD59F-D7C7-472F-AA44-E9413776A7A0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E8B07-2089-4B7D-905F-F18F0F7DCF93}" type="slidenum">
              <a:rPr lang="en-GB"/>
              <a:pPr/>
              <a:t>30</a:t>
            </a:fld>
            <a:endParaRPr lang="en-GB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E8DF51-8D82-4967-BEBC-7F4F583B0152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E930C-B258-46E1-AE2D-35441F19E6BE}" type="slidenum">
              <a:rPr lang="en-GB"/>
              <a:pPr/>
              <a:t>31</a:t>
            </a:fld>
            <a:endParaRPr lang="en-GB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28022FD-0DC9-4053-851B-B72BD2994591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AC6D9-5970-459F-A748-FA8CD41716CF}" type="slidenum">
              <a:rPr lang="en-GB"/>
              <a:pPr/>
              <a:t>32</a:t>
            </a:fld>
            <a:endParaRPr lang="en-GB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8D15AB-D86E-4054-AFC3-760951FC1ABA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CE025-ADCF-4BBF-B78E-40FFF3F6F3D0}" type="slidenum">
              <a:rPr lang="en-GB"/>
              <a:pPr/>
              <a:t>33</a:t>
            </a:fld>
            <a:endParaRPr lang="en-GB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F8E0AF-007A-4FB8-B48F-F0B2E7946E52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0F595-85CD-4183-953D-07E320693084}" type="slidenum">
              <a:rPr lang="en-GB"/>
              <a:pPr/>
              <a:t>34</a:t>
            </a:fld>
            <a:endParaRPr lang="en-GB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91732F0-9AF0-4812-B26D-04E2F5911979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C88E5-B334-4D64-9159-C3D22E9BDC0B}" type="slidenum">
              <a:rPr lang="en-GB"/>
              <a:pPr/>
              <a:t>3</a:t>
            </a:fld>
            <a:endParaRPr lang="en-GB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CE212B-5B21-4BBC-BB3D-7DE95F3BEEE7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95DB5-09DD-4B75-8437-8768EF65CB9E}" type="slidenum">
              <a:rPr lang="en-GB"/>
              <a:pPr/>
              <a:t>35</a:t>
            </a:fld>
            <a:endParaRPr lang="en-GB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348" y="4862793"/>
            <a:ext cx="5206604" cy="4309568"/>
          </a:xfrm>
          <a:noFill/>
          <a:ln>
            <a:noFill/>
          </a:ln>
        </p:spPr>
        <p:txBody>
          <a:bodyPr lIns="97125" tIns="48563" rIns="97125" bIns="48563"/>
          <a:lstStyle/>
          <a:p>
            <a:r>
              <a:rPr lang="en-GB"/>
              <a:t>NOTES: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38CA08F-3E26-4FAC-981A-7E3FCA73E0A1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2DAE6-5B16-4A15-A064-885F84AA4175}" type="slidenum">
              <a:rPr lang="en-GB"/>
              <a:pPr/>
              <a:t>36</a:t>
            </a:fld>
            <a:endParaRPr lang="en-GB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0EDFAF-7CE6-4910-9CED-2D419DBE753D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3891F-540B-4B53-A47F-A7E972A234F0}" type="slidenum">
              <a:rPr lang="en-GB"/>
              <a:pPr/>
              <a:t>37</a:t>
            </a:fld>
            <a:endParaRPr lang="en-GB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E551921-BB2B-4B0C-9727-98C5398C0205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5A2F6-0DCF-43E2-9C20-944516E502B7}" type="slidenum">
              <a:rPr lang="en-GB"/>
              <a:pPr/>
              <a:t>38</a:t>
            </a:fld>
            <a:endParaRPr lang="en-GB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24EC74-CC2B-488E-8B7D-4AF062704011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B8C25-D886-44F0-AA77-D7257EFA4078}" type="slidenum">
              <a:rPr lang="en-GB"/>
              <a:pPr/>
              <a:t>39</a:t>
            </a:fld>
            <a:endParaRPr lang="en-GB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2BCD59-191F-4459-BFCF-2644C93FCAB0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87C08-AEBF-41DE-8037-1C411AB8F4AB}" type="slidenum">
              <a:rPr lang="en-GB"/>
              <a:pPr/>
              <a:t>40</a:t>
            </a:fld>
            <a:endParaRPr lang="en-GB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99E8E9-BACB-4F89-BF65-30C5CF1F352D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DCFAD-C437-41C7-80DE-418351174E12}" type="slidenum">
              <a:rPr lang="en-GB"/>
              <a:pPr/>
              <a:t>41</a:t>
            </a:fld>
            <a:endParaRPr lang="en-GB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5A93A6-B04C-40BB-AFD3-C8DF36BFBAFC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44139-6A9C-40A8-BBA7-F0FF63D197A5}" type="slidenum">
              <a:rPr lang="en-GB"/>
              <a:pPr/>
              <a:t>42</a:t>
            </a:fld>
            <a:endParaRPr lang="en-GB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E9FF44-4A2D-46C3-94FD-53D72BD7685B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1FA7E-C3A2-4271-B287-EF96CFF40FDD}" type="slidenum">
              <a:rPr lang="en-GB"/>
              <a:pPr/>
              <a:t>43</a:t>
            </a:fld>
            <a:endParaRPr lang="en-GB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3C85D0-3C2C-4380-A615-71C0DC653D88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0E150-E0FE-4C95-AED1-EF4360B0645C}" type="slidenum">
              <a:rPr lang="en-GB"/>
              <a:pPr/>
              <a:t>44</a:t>
            </a:fld>
            <a:endParaRPr lang="en-GB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EDC417-E0BE-4E27-AFC8-B25AB995E60F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68642-4986-4918-BA9C-CE62F872AAA3}" type="slidenum">
              <a:rPr lang="en-GB"/>
              <a:pPr/>
              <a:t>4</a:t>
            </a:fld>
            <a:endParaRPr lang="en-GB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83C8B-9E89-4D1B-B966-4110D7F69973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9B278-20C3-4D68-A5A4-75EBB5CD6AF4}" type="slidenum">
              <a:rPr lang="en-GB"/>
              <a:pPr/>
              <a:t>5</a:t>
            </a:fld>
            <a:endParaRPr lang="en-GB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D7D83E3-BD44-4521-8DD7-23776D5F049B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87920-6B91-45DF-B2A2-248EE8997236}" type="slidenum">
              <a:rPr lang="en-GB"/>
              <a:pPr/>
              <a:t>6</a:t>
            </a:fld>
            <a:endParaRPr lang="en-GB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E03AD7-03D0-4DA3-B6E8-180F8984D4D4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8303A-56F9-4CC9-AC13-579E265B24A1}" type="slidenum">
              <a:rPr lang="en-GB"/>
              <a:pPr/>
              <a:t>7</a:t>
            </a:fld>
            <a:endParaRPr lang="en-GB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D2F1FC-C50D-4EF2-B9ED-9C97CE05188C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FB39E-D934-4818-B49A-80979F8662E2}" type="slidenum">
              <a:rPr lang="en-GB"/>
              <a:pPr/>
              <a:t>8</a:t>
            </a:fld>
            <a:endParaRPr lang="en-GB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348" y="4862793"/>
            <a:ext cx="5206604" cy="4309568"/>
          </a:xfrm>
          <a:noFill/>
          <a:ln>
            <a:noFill/>
          </a:ln>
        </p:spPr>
        <p:txBody>
          <a:bodyPr lIns="97125" tIns="48563" rIns="97125" bIns="48563"/>
          <a:lstStyle/>
          <a:p>
            <a:r>
              <a:rPr lang="en-GB"/>
              <a:t>NOTES:</a:t>
            </a: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A23E932-DC1C-4407-B19C-17D340C10C94}" type="datetime6">
              <a:rPr lang="en-GB"/>
              <a:pPr/>
              <a:t>January 12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2BF7B-9ADC-44F8-BCF7-9BC7E87A0BF8}" type="slidenum">
              <a:rPr lang="en-GB"/>
              <a:pPr/>
              <a:t>9</a:t>
            </a:fld>
            <a:endParaRPr lang="en-GB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2A7A01-F5AB-4C28-AAE5-61567BB4E258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08D59D-2B24-43A3-B56F-FD714EBD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7C056B-1A36-4140-8DAB-8C75D4C397FD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5751D2-8C9A-4126-B66F-C11ED361E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47EB21-420C-4C8F-95CF-732F2CB6AE87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B074FF-6AC1-48B8-8EDD-D11E9574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029AB-17AA-4FA2-B02B-0DA568C70938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52B548-2EEE-4A4A-A4CD-D18061940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8FB22F-DF4A-4E6F-BFC3-3711D33FF796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2F092-8281-4E29-ADA6-6E9B04DB8F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F71F2-69C9-4704-B551-51358B3E7D90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66D296-C7E8-4D74-ACE5-E09EEDAF04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9C7D2E-9EB5-4F58-A2D6-D47654202B23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70C7B-63BD-4A76-B040-CFFAEC1A7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1993-C104-43AA-8ED9-EEDCC4C9F933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BE193D-A924-4976-98DB-DB5F12D2D9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BB745A-F2F4-41B1-863A-EC126FD88260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08B1E-BFDD-490A-8494-C11B85433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D1A043F-0029-4B9F-A8AB-A7A53A4CB7C2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441A3E-9E62-44BB-B721-827C63658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EB0D51-3404-476A-8B84-01BC656D29B3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9BAAF8-C098-456A-8F46-EC2711B6E9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3EC5DD-F68B-4D52-B46A-708CF745B757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88CC5B-2DED-465F-B0E9-A62C7948E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dirty="0"/>
              <a:t>Complex Data Types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AC8-DFFC-4686-B359-15BEBC43313B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3D3E-2FB7-4AE4-8E1C-FFB9BBBD54C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Accessing Structure members</a:t>
            </a:r>
          </a:p>
          <a:p>
            <a:r>
              <a:rPr lang="en-GB" dirty="0"/>
              <a:t>A member of a particular structure is referred to in an expression by a construction of the form</a:t>
            </a:r>
          </a:p>
          <a:p>
            <a:pPr lvl="1"/>
            <a:r>
              <a:rPr lang="en-GB" i="1" dirty="0" err="1"/>
              <a:t>structure_name.member</a:t>
            </a:r>
            <a:endParaRPr lang="en-GB" i="1" dirty="0"/>
          </a:p>
          <a:p>
            <a:r>
              <a:rPr lang="en-GB" dirty="0"/>
              <a:t>Look at </a:t>
            </a:r>
            <a:r>
              <a:rPr lang="en-GB" i="1" dirty="0"/>
              <a:t>structure1.c</a:t>
            </a:r>
            <a:r>
              <a:rPr lang="en-GB" dirty="0"/>
              <a:t> for an example.</a:t>
            </a:r>
          </a:p>
          <a:p>
            <a:pPr lvl="1"/>
            <a:r>
              <a:rPr lang="en-GB" dirty="0"/>
              <a:t>Referencing strings and numbers in </a:t>
            </a:r>
            <a:r>
              <a:rPr lang="en-GB" dirty="0" smtClean="0"/>
              <a:t>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2255-2C7C-487A-B074-2642712AF6CB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32DC-7D57-4390-9CBA-779F1A717D6D}" type="slidenum">
              <a:rPr lang="en-US"/>
              <a:pPr/>
              <a:t>10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9AB-17AA-4FA2-B02B-0DA568C70938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B548-2EEE-4A4A-A4CD-D180619403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536" y="548680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i="1" dirty="0" smtClean="0"/>
              <a:t>/* structure1.c */</a:t>
            </a:r>
          </a:p>
          <a:p>
            <a:endParaRPr lang="en-IE" sz="1800" b="1" i="1" dirty="0" smtClean="0"/>
          </a:p>
          <a:p>
            <a:r>
              <a:rPr lang="en-IE" sz="1800" b="1" i="1" dirty="0" smtClean="0"/>
              <a:t>#include &lt;</a:t>
            </a:r>
            <a:r>
              <a:rPr lang="en-IE" sz="1800" b="1" i="1" dirty="0" err="1" smtClean="0"/>
              <a:t>stdio.h</a:t>
            </a:r>
            <a:r>
              <a:rPr lang="en-IE" sz="1800" b="1" i="1" dirty="0" smtClean="0"/>
              <a:t>&gt;</a:t>
            </a:r>
          </a:p>
          <a:p>
            <a:endParaRPr lang="en-IE" sz="1800" b="1" i="1" dirty="0" smtClean="0"/>
          </a:p>
          <a:p>
            <a:r>
              <a:rPr lang="en-IE" sz="1800" b="1" i="1" dirty="0" smtClean="0"/>
              <a:t>#define C_FRST_NAME_LEN 15</a:t>
            </a:r>
          </a:p>
          <a:p>
            <a:r>
              <a:rPr lang="en-IE" sz="1800" b="1" i="1" dirty="0" smtClean="0"/>
              <a:t>#define C_LAST_NAME_LEN 20</a:t>
            </a:r>
          </a:p>
          <a:p>
            <a:r>
              <a:rPr lang="en-IE" sz="1800" b="1" i="1" dirty="0" smtClean="0"/>
              <a:t>#define C_RSI_LEN 8</a:t>
            </a:r>
          </a:p>
          <a:p>
            <a:endParaRPr lang="en-IE" sz="1800" b="1" i="1" dirty="0" smtClean="0"/>
          </a:p>
          <a:p>
            <a:r>
              <a:rPr lang="en-IE" sz="1800" b="1" i="1" dirty="0" smtClean="0"/>
              <a:t>/*</a:t>
            </a:r>
          </a:p>
          <a:p>
            <a:r>
              <a:rPr lang="en-IE" sz="1800" b="1" i="1" dirty="0" smtClean="0"/>
              <a:t> *  define employee structure</a:t>
            </a:r>
          </a:p>
          <a:p>
            <a:r>
              <a:rPr lang="en-IE" sz="1800" b="1" i="1" dirty="0" smtClean="0"/>
              <a:t> */</a:t>
            </a:r>
          </a:p>
          <a:p>
            <a:r>
              <a:rPr lang="en-IE" sz="1800" b="1" i="1" dirty="0" err="1" smtClean="0"/>
              <a:t>struct</a:t>
            </a:r>
            <a:r>
              <a:rPr lang="en-IE" sz="1800" b="1" i="1" dirty="0" smtClean="0"/>
              <a:t> employee</a:t>
            </a:r>
          </a:p>
          <a:p>
            <a:r>
              <a:rPr lang="en-IE" sz="1800" b="1" i="1" dirty="0" smtClean="0"/>
              <a:t>{</a:t>
            </a:r>
          </a:p>
          <a:p>
            <a:r>
              <a:rPr lang="en-IE" sz="1800" b="1" i="1" dirty="0" smtClean="0"/>
              <a:t>char </a:t>
            </a:r>
            <a:r>
              <a:rPr lang="en-IE" sz="1800" b="1" i="1" dirty="0" err="1" smtClean="0"/>
              <a:t>first_name</a:t>
            </a:r>
            <a:r>
              <a:rPr lang="en-IE" sz="1800" b="1" i="1" dirty="0" smtClean="0"/>
              <a:t>[C_FRST_NAME_LEN+1];</a:t>
            </a:r>
          </a:p>
          <a:p>
            <a:r>
              <a:rPr lang="en-IE" sz="1800" b="1" i="1" dirty="0" smtClean="0"/>
              <a:t>char </a:t>
            </a:r>
            <a:r>
              <a:rPr lang="en-IE" sz="1800" b="1" i="1" dirty="0" err="1" smtClean="0"/>
              <a:t>last_name</a:t>
            </a:r>
            <a:r>
              <a:rPr lang="en-IE" sz="1800" b="1" i="1" dirty="0" smtClean="0"/>
              <a:t>[C_LAST_NAME_LEN+1];</a:t>
            </a:r>
          </a:p>
          <a:p>
            <a:r>
              <a:rPr lang="en-IE" sz="1800" b="1" i="1" dirty="0" smtClean="0"/>
              <a:t>char </a:t>
            </a:r>
            <a:r>
              <a:rPr lang="en-IE" sz="1800" b="1" i="1" dirty="0" err="1" smtClean="0"/>
              <a:t>RSI_number</a:t>
            </a:r>
            <a:r>
              <a:rPr lang="en-IE" sz="1800" b="1" i="1" dirty="0" smtClean="0"/>
              <a:t>[C_RSI_LEN+1];</a:t>
            </a:r>
          </a:p>
          <a:p>
            <a:r>
              <a:rPr lang="en-IE" sz="1800" b="1" i="1" dirty="0" smtClean="0"/>
              <a:t>      char grade;</a:t>
            </a:r>
          </a:p>
          <a:p>
            <a:r>
              <a:rPr lang="en-IE" sz="1800" b="1" i="1" dirty="0" smtClean="0"/>
              <a:t>float salary;</a:t>
            </a:r>
          </a:p>
          <a:p>
            <a:r>
              <a:rPr lang="en-IE" sz="1800" b="1" i="1" dirty="0" smtClean="0"/>
              <a:t>};</a:t>
            </a:r>
            <a:endParaRPr lang="en-IE" sz="1800" b="1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9AB-17AA-4FA2-B02B-0DA568C70938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B548-2EEE-4A4A-A4CD-D180619403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44" y="332656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b="1" i="1" dirty="0" smtClean="0"/>
              <a:t>void main()</a:t>
            </a:r>
          </a:p>
          <a:p>
            <a:r>
              <a:rPr lang="en-IE" sz="2000" b="1" i="1" dirty="0" smtClean="0"/>
              <a:t>{</a:t>
            </a:r>
          </a:p>
          <a:p>
            <a:r>
              <a:rPr lang="en-IE" sz="2000" b="1" i="1" dirty="0" smtClean="0"/>
              <a:t>/* info is a structure variable */</a:t>
            </a:r>
          </a:p>
          <a:p>
            <a:r>
              <a:rPr lang="en-IE" sz="2000" b="1" i="1" dirty="0" err="1" smtClean="0"/>
              <a:t>struct</a:t>
            </a:r>
            <a:r>
              <a:rPr lang="en-IE" sz="2000" b="1" i="1" dirty="0" smtClean="0"/>
              <a:t> employee info;</a:t>
            </a:r>
          </a:p>
          <a:p>
            <a:endParaRPr lang="en-IE" sz="2000" b="1" i="1" dirty="0" smtClean="0"/>
          </a:p>
          <a:p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("Enter Employee First Name:  </a:t>
            </a:r>
            <a:r>
              <a:rPr lang="en-IE" sz="2000" b="1" i="1" dirty="0" smtClean="0"/>
              <a:t>");	</a:t>
            </a:r>
            <a:r>
              <a:rPr lang="en-IE" sz="2000" b="1" i="1" dirty="0" err="1" smtClean="0"/>
              <a:t>scanf</a:t>
            </a:r>
            <a:r>
              <a:rPr lang="en-IE" sz="2000" b="1" i="1" dirty="0" smtClean="0"/>
              <a:t>("%s", </a:t>
            </a:r>
            <a:r>
              <a:rPr lang="en-IE" sz="2000" b="1" i="1" dirty="0" err="1" smtClean="0"/>
              <a:t>info.first_name</a:t>
            </a:r>
            <a:r>
              <a:rPr lang="en-IE" sz="2000" b="1" i="1" dirty="0" smtClean="0"/>
              <a:t>);</a:t>
            </a:r>
          </a:p>
          <a:p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("Enter Employee Last Name:   </a:t>
            </a:r>
            <a:r>
              <a:rPr lang="en-IE" sz="2000" b="1" i="1" dirty="0" smtClean="0"/>
              <a:t>");	</a:t>
            </a:r>
            <a:r>
              <a:rPr lang="en-IE" sz="2000" b="1" i="1" dirty="0" err="1" smtClean="0"/>
              <a:t>scanf</a:t>
            </a:r>
            <a:r>
              <a:rPr lang="en-IE" sz="2000" b="1" i="1" dirty="0" smtClean="0"/>
              <a:t>("%s", </a:t>
            </a:r>
            <a:r>
              <a:rPr lang="en-IE" sz="2000" b="1" i="1" dirty="0" err="1" smtClean="0"/>
              <a:t>info.last_name</a:t>
            </a:r>
            <a:r>
              <a:rPr lang="en-IE" sz="2000" b="1" i="1" dirty="0" smtClean="0"/>
              <a:t>);</a:t>
            </a:r>
            <a:endParaRPr lang="en-IE" sz="2000" b="1" i="1" dirty="0" smtClean="0"/>
          </a:p>
          <a:p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("Enter Employee RSI Number:  </a:t>
            </a:r>
            <a:r>
              <a:rPr lang="en-IE" sz="2000" b="1" i="1" dirty="0" smtClean="0"/>
              <a:t>");	</a:t>
            </a:r>
            <a:r>
              <a:rPr lang="en-IE" sz="2000" b="1" i="1" dirty="0" err="1" smtClean="0"/>
              <a:t>scanf</a:t>
            </a:r>
            <a:r>
              <a:rPr lang="en-IE" sz="2000" b="1" i="1" dirty="0" smtClean="0"/>
              <a:t>("%s", </a:t>
            </a:r>
            <a:r>
              <a:rPr lang="en-IE" sz="2000" b="1" i="1" dirty="0" err="1" smtClean="0"/>
              <a:t>info.RSI_number</a:t>
            </a:r>
            <a:r>
              <a:rPr lang="en-IE" sz="2000" b="1" i="1" dirty="0" smtClean="0"/>
              <a:t>);</a:t>
            </a:r>
          </a:p>
          <a:p>
            <a:r>
              <a:rPr lang="en-IE" sz="2000" b="1" i="1" dirty="0" err="1" smtClean="0"/>
              <a:t>fflush</a:t>
            </a:r>
            <a:r>
              <a:rPr lang="en-IE" sz="2000" b="1" i="1" dirty="0" smtClean="0"/>
              <a:t>(</a:t>
            </a:r>
            <a:r>
              <a:rPr lang="en-IE" sz="2000" b="1" i="1" dirty="0" err="1" smtClean="0"/>
              <a:t>stdin</a:t>
            </a:r>
            <a:r>
              <a:rPr lang="en-IE" sz="2000" b="1" i="1" dirty="0" smtClean="0"/>
              <a:t>);</a:t>
            </a:r>
          </a:p>
          <a:p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("Enter Grade :  </a:t>
            </a:r>
            <a:r>
              <a:rPr lang="en-IE" sz="2000" b="1" i="1" dirty="0" smtClean="0"/>
              <a:t>");	</a:t>
            </a:r>
            <a:r>
              <a:rPr lang="en-IE" sz="2000" b="1" i="1" dirty="0" err="1" smtClean="0"/>
              <a:t>scanf</a:t>
            </a:r>
            <a:r>
              <a:rPr lang="en-IE" sz="2000" b="1" i="1" dirty="0" smtClean="0"/>
              <a:t>("%c", </a:t>
            </a:r>
            <a:r>
              <a:rPr lang="en-IE" sz="2000" b="1" i="1" dirty="0" err="1" smtClean="0"/>
              <a:t>info.grade</a:t>
            </a:r>
            <a:r>
              <a:rPr lang="en-IE" sz="2000" b="1" i="1" dirty="0" smtClean="0"/>
              <a:t>);</a:t>
            </a:r>
          </a:p>
          <a:p>
            <a:r>
              <a:rPr lang="en-IE" sz="2000" b="1" i="1" dirty="0" err="1" smtClean="0"/>
              <a:t>printf</a:t>
            </a:r>
            <a:r>
              <a:rPr lang="en-IE" sz="2000" b="1" i="1" dirty="0" smtClean="0"/>
              <a:t>("Enter Employee Salary:      </a:t>
            </a:r>
            <a:r>
              <a:rPr lang="en-IE" sz="2000" b="1" i="1" dirty="0" smtClean="0"/>
              <a:t>");	</a:t>
            </a:r>
            <a:r>
              <a:rPr lang="en-IE" sz="2000" b="1" i="1" dirty="0" err="1" smtClean="0"/>
              <a:t>scanf</a:t>
            </a:r>
            <a:r>
              <a:rPr lang="en-IE" sz="2000" b="1" i="1" dirty="0" smtClean="0"/>
              <a:t>("%f", &amp;</a:t>
            </a:r>
            <a:r>
              <a:rPr lang="en-IE" sz="2000" b="1" i="1" dirty="0" err="1" smtClean="0"/>
              <a:t>info.salary</a:t>
            </a:r>
            <a:r>
              <a:rPr lang="en-IE" sz="2000" b="1" i="1" dirty="0" smtClean="0"/>
              <a:t>);</a:t>
            </a:r>
          </a:p>
          <a:p>
            <a:endParaRPr lang="en-IE" sz="2000" b="1" i="1" dirty="0" smtClean="0"/>
          </a:p>
          <a:p>
            <a:r>
              <a:rPr lang="en-IE" sz="2000" b="1" i="1" dirty="0" err="1" smtClean="0"/>
              <a:t>info.last_name</a:t>
            </a:r>
            <a:r>
              <a:rPr lang="en-IE" sz="2000" b="1" i="1" dirty="0" smtClean="0"/>
              <a:t>,</a:t>
            </a:r>
          </a:p>
          <a:p>
            <a:r>
              <a:rPr lang="en-IE" sz="2000" b="1" i="1" dirty="0" err="1" smtClean="0"/>
              <a:t>info.first_name</a:t>
            </a:r>
            <a:r>
              <a:rPr lang="en-IE" sz="2000" b="1" i="1" dirty="0" smtClean="0"/>
              <a:t>,</a:t>
            </a:r>
          </a:p>
          <a:p>
            <a:r>
              <a:rPr lang="en-IE" sz="2000" b="1" i="1" dirty="0" err="1" smtClean="0"/>
              <a:t>info.RSI_number</a:t>
            </a:r>
            <a:r>
              <a:rPr lang="en-IE" sz="2000" b="1" i="1" dirty="0" smtClean="0"/>
              <a:t>,</a:t>
            </a:r>
          </a:p>
          <a:p>
            <a:r>
              <a:rPr lang="en-IE" sz="2000" b="1" i="1" dirty="0" smtClean="0"/>
              <a:t>                  </a:t>
            </a:r>
            <a:r>
              <a:rPr lang="en-IE" sz="2000" b="1" i="1" dirty="0" err="1" smtClean="0"/>
              <a:t>info.grade</a:t>
            </a:r>
            <a:r>
              <a:rPr lang="en-IE" sz="2000" b="1" i="1" dirty="0" smtClean="0"/>
              <a:t>,</a:t>
            </a:r>
          </a:p>
          <a:p>
            <a:r>
              <a:rPr lang="en-IE" sz="2000" b="1" i="1" dirty="0" err="1" smtClean="0"/>
              <a:t>info.salary</a:t>
            </a:r>
            <a:r>
              <a:rPr lang="en-IE" sz="2000" b="1" i="1" dirty="0" smtClean="0"/>
              <a:t>);</a:t>
            </a:r>
          </a:p>
          <a:p>
            <a:r>
              <a:rPr lang="en-IE" sz="2000" b="1" i="1" dirty="0" smtClean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reading in values using </a:t>
            </a:r>
            <a:r>
              <a:rPr lang="en-GB" dirty="0" err="1"/>
              <a:t>scanf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structure_name.member</a:t>
            </a:r>
            <a:r>
              <a:rPr lang="en-GB" dirty="0"/>
              <a:t> for strings.</a:t>
            </a:r>
          </a:p>
          <a:p>
            <a:pPr lvl="1"/>
            <a:r>
              <a:rPr lang="en-GB" dirty="0"/>
              <a:t>Use &amp;</a:t>
            </a:r>
            <a:r>
              <a:rPr lang="en-GB" dirty="0" err="1"/>
              <a:t>structure_name.member</a:t>
            </a:r>
            <a:r>
              <a:rPr lang="en-GB" dirty="0"/>
              <a:t> for numbers.</a:t>
            </a:r>
          </a:p>
          <a:p>
            <a:pPr lvl="2"/>
            <a:r>
              <a:rPr lang="en-GB" dirty="0" err="1"/>
              <a:t>Scanf</a:t>
            </a:r>
            <a:r>
              <a:rPr lang="en-GB" dirty="0"/>
              <a:t>() expects the address of the variable</a:t>
            </a:r>
          </a:p>
          <a:p>
            <a:pPr lvl="1"/>
            <a:r>
              <a:rPr lang="en-GB" dirty="0"/>
              <a:t>In our example info is a structure but </a:t>
            </a:r>
            <a:r>
              <a:rPr lang="en-GB" dirty="0" err="1"/>
              <a:t>info.salary</a:t>
            </a:r>
            <a:r>
              <a:rPr lang="en-GB" dirty="0"/>
              <a:t> is a float</a:t>
            </a:r>
          </a:p>
          <a:p>
            <a:pPr lvl="2"/>
            <a:r>
              <a:rPr lang="en-GB" dirty="0"/>
              <a:t>therefore &amp;</a:t>
            </a:r>
            <a:r>
              <a:rPr lang="en-GB" dirty="0" err="1"/>
              <a:t>info.salary</a:t>
            </a:r>
            <a:r>
              <a:rPr lang="en-GB" dirty="0"/>
              <a:t> is correct (NOT </a:t>
            </a:r>
            <a:r>
              <a:rPr lang="en-GB" dirty="0" err="1"/>
              <a:t>info.&amp;wage</a:t>
            </a:r>
            <a:r>
              <a:rPr lang="en-GB" dirty="0"/>
              <a:t>).</a:t>
            </a:r>
          </a:p>
          <a:p>
            <a:pPr lvl="2"/>
            <a:r>
              <a:rPr lang="en-GB" dirty="0" err="1"/>
              <a:t>Info.first_name</a:t>
            </a:r>
            <a:r>
              <a:rPr lang="en-GB" dirty="0"/>
              <a:t> is a string address</a:t>
            </a:r>
          </a:p>
          <a:p>
            <a:pPr lvl="2"/>
            <a:r>
              <a:rPr lang="en-GB" dirty="0"/>
              <a:t>more on this later with pointers.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81B4-36B6-45EA-A874-12256DF12D43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08F2-2768-4510-9632-F55615C6C5EE}" type="slidenum">
              <a:rPr lang="en-US"/>
              <a:pPr/>
              <a:t>13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only legal operations on a structure are copying it or assigning to it as a unit, taking it’s address with &amp;, and accessing it’s members.</a:t>
            </a:r>
          </a:p>
          <a:p>
            <a:r>
              <a:rPr lang="en-GB"/>
              <a:t>Copying and assignment include passing arguments to functions and returning values from functions</a:t>
            </a:r>
          </a:p>
          <a:p>
            <a:r>
              <a:rPr lang="en-GB"/>
              <a:t>Automatic structures may be initialised by assignment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5E39-622C-4009-91B7-9C667E015B02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6959-6E32-412F-979C-A19E1F4E2839}" type="slidenum">
              <a:rPr lang="en-US"/>
              <a:pPr/>
              <a:t>14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Structures may </a:t>
            </a:r>
            <a:r>
              <a:rPr lang="en-GB" u="sng"/>
              <a:t>not</a:t>
            </a:r>
            <a:r>
              <a:rPr lang="en-GB"/>
              <a:t> be compared</a:t>
            </a:r>
          </a:p>
          <a:p>
            <a:r>
              <a:rPr lang="en-GB"/>
              <a:t>Can pass structures as arguments to functions</a:t>
            </a:r>
          </a:p>
          <a:p>
            <a:r>
              <a:rPr lang="en-GB"/>
              <a:t>Better to pass by reference (pointer).</a:t>
            </a:r>
          </a:p>
          <a:p>
            <a:r>
              <a:rPr lang="en-GB"/>
              <a:t>Why?</a:t>
            </a:r>
          </a:p>
          <a:p>
            <a:pPr lvl="1"/>
            <a:r>
              <a:rPr lang="en-GB"/>
              <a:t>Consider the size of structures, you can save a lot of space this way. (pass by value has to copy the structure).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8116-170E-4FE8-9808-B1A36CD0C954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AA51-9F78-470D-BDED-B3044463F959}" type="slidenum">
              <a:rPr lang="en-US"/>
              <a:pPr/>
              <a:t>15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will change our way of accessing the members (but only slightly).</a:t>
            </a:r>
          </a:p>
          <a:p>
            <a:pPr lvl="1"/>
            <a:r>
              <a:rPr lang="en-GB" b="1" i="1"/>
              <a:t>printf(“Last Name:   ”, (*info).last_name);</a:t>
            </a:r>
            <a:endParaRPr lang="en-GB"/>
          </a:p>
          <a:p>
            <a:pPr lvl="1"/>
            <a:r>
              <a:rPr lang="en-GB"/>
              <a:t>(*info).last_name</a:t>
            </a:r>
          </a:p>
          <a:p>
            <a:pPr lvl="2"/>
            <a:r>
              <a:rPr lang="en-GB"/>
              <a:t>is a pointer to the structure info which accesses the member last_name</a:t>
            </a:r>
          </a:p>
          <a:p>
            <a:pPr lvl="2"/>
            <a:r>
              <a:rPr lang="en-GB"/>
              <a:t>() required because of operator precedence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26AA-ECB8-4F3C-ABE7-DD903E5D23A8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168C6-69C3-454E-8167-722E7FF7AEB7}" type="slidenum">
              <a:rPr lang="en-US"/>
              <a:pPr/>
              <a:t>16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Because pointers to structures are used so much that there’s a special operator available to access members of a structure through a pointer to the structure</a:t>
            </a:r>
          </a:p>
          <a:p>
            <a:r>
              <a:rPr lang="en-GB"/>
              <a:t>Pointers to Structures (where p is the declared pointer variable)</a:t>
            </a:r>
          </a:p>
          <a:p>
            <a:pPr lvl="1"/>
            <a:r>
              <a:rPr lang="en-GB"/>
              <a:t>p</a:t>
            </a:r>
            <a:r>
              <a:rPr lang="en-GB">
                <a:sym typeface="Symbol" pitchFamily="18" charset="2"/>
              </a:rPr>
              <a:t>member_of_structure 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8E8A-83EA-43BD-82E5-7EE01E5A6B2B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9CDC-FEF1-4297-BFCE-46AC1BF746FB}" type="slidenum">
              <a:rPr lang="en-US"/>
              <a:pPr/>
              <a:t>17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also return structures</a:t>
            </a:r>
          </a:p>
          <a:p>
            <a:endParaRPr lang="en-GB" dirty="0"/>
          </a:p>
          <a:p>
            <a:r>
              <a:rPr lang="en-GB" dirty="0"/>
              <a:t>This is useful for initialising and creating structures and can make the code very readable.</a:t>
            </a:r>
          </a:p>
          <a:p>
            <a:r>
              <a:rPr lang="en-GB" dirty="0"/>
              <a:t>Look at </a:t>
            </a:r>
            <a:r>
              <a:rPr lang="en-GB" i="1" dirty="0"/>
              <a:t>structure2.c</a:t>
            </a:r>
            <a:r>
              <a:rPr lang="en-GB" dirty="0"/>
              <a:t> for an example</a:t>
            </a:r>
            <a:r>
              <a:rPr lang="en-GB" dirty="0" smtClean="0"/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FCBE-2EB7-420C-A29B-F029E4721C64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1EC3-132F-4BB9-949A-6DD101390E78}" type="slidenum">
              <a:rPr lang="en-US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339752" y="1988840"/>
            <a:ext cx="470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struct</a:t>
            </a:r>
            <a:r>
              <a:rPr lang="en-GB" b="1" i="1" dirty="0"/>
              <a:t> employee </a:t>
            </a:r>
            <a:r>
              <a:rPr lang="en-GB" b="1" i="1" dirty="0" err="1"/>
              <a:t>create_person</a:t>
            </a:r>
            <a:r>
              <a:rPr lang="en-GB" b="1" i="1" dirty="0"/>
              <a:t>(void)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9AB-17AA-4FA2-B02B-0DA568C70938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B548-2EEE-4A4A-A4CD-D180619403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5776" y="332656"/>
            <a:ext cx="55446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i="1" dirty="0" smtClean="0"/>
              <a:t>/* structure2.c </a:t>
            </a:r>
            <a:r>
              <a:rPr lang="en-IE" sz="1800" b="1" i="1" dirty="0" smtClean="0"/>
              <a:t>*/</a:t>
            </a:r>
            <a:endParaRPr lang="en-IE" sz="1800" b="1" i="1" dirty="0" smtClean="0"/>
          </a:p>
          <a:p>
            <a:r>
              <a:rPr lang="en-IE" sz="1800" b="1" i="1" dirty="0" smtClean="0"/>
              <a:t>#include &lt;</a:t>
            </a:r>
            <a:r>
              <a:rPr lang="en-IE" sz="1800" b="1" i="1" dirty="0" err="1" smtClean="0"/>
              <a:t>stdio.h</a:t>
            </a:r>
            <a:r>
              <a:rPr lang="en-IE" sz="1800" b="1" i="1" dirty="0" smtClean="0"/>
              <a:t>&gt;</a:t>
            </a:r>
          </a:p>
          <a:p>
            <a:endParaRPr lang="en-IE" sz="1800" b="1" i="1" dirty="0" smtClean="0"/>
          </a:p>
          <a:p>
            <a:r>
              <a:rPr lang="en-IE" sz="1800" b="1" i="1" dirty="0" smtClean="0"/>
              <a:t>#define C_MAX_NAME 30</a:t>
            </a:r>
          </a:p>
          <a:p>
            <a:r>
              <a:rPr lang="en-IE" sz="1800" b="1" i="1" dirty="0" smtClean="0"/>
              <a:t>#define C_ADDRESS_LEN 20</a:t>
            </a:r>
          </a:p>
          <a:p>
            <a:endParaRPr lang="en-IE" sz="1800" b="1" i="1" dirty="0" smtClean="0"/>
          </a:p>
          <a:p>
            <a:r>
              <a:rPr lang="en-IE" sz="1800" b="1" i="1" dirty="0" err="1" smtClean="0"/>
              <a:t>struct</a:t>
            </a:r>
            <a:r>
              <a:rPr lang="en-IE" sz="1800" b="1" i="1" dirty="0" smtClean="0"/>
              <a:t> date {</a:t>
            </a:r>
          </a:p>
          <a:p>
            <a:r>
              <a:rPr lang="en-IE" sz="1800" b="1" i="1" dirty="0" smtClean="0"/>
              <a:t>	</a:t>
            </a:r>
            <a:r>
              <a:rPr lang="en-IE" sz="1800" b="1" i="1" dirty="0" err="1" smtClean="0"/>
              <a:t>int</a:t>
            </a:r>
            <a:r>
              <a:rPr lang="en-IE" sz="1800" b="1" i="1" dirty="0" smtClean="0"/>
              <a:t> </a:t>
            </a:r>
            <a:r>
              <a:rPr lang="en-IE" sz="1800" b="1" i="1" dirty="0" smtClean="0"/>
              <a:t>day;</a:t>
            </a:r>
          </a:p>
          <a:p>
            <a:r>
              <a:rPr lang="en-IE" sz="1800" b="1" i="1" dirty="0" smtClean="0"/>
              <a:t>	</a:t>
            </a:r>
            <a:r>
              <a:rPr lang="en-IE" sz="1800" b="1" i="1" dirty="0" err="1" smtClean="0"/>
              <a:t>int</a:t>
            </a:r>
            <a:r>
              <a:rPr lang="en-IE" sz="1800" b="1" i="1" dirty="0" smtClean="0"/>
              <a:t> </a:t>
            </a:r>
            <a:r>
              <a:rPr lang="en-IE" sz="1800" b="1" i="1" dirty="0" smtClean="0"/>
              <a:t>month;</a:t>
            </a:r>
          </a:p>
          <a:p>
            <a:r>
              <a:rPr lang="en-IE" sz="1800" b="1" i="1" dirty="0" smtClean="0"/>
              <a:t>	</a:t>
            </a:r>
            <a:r>
              <a:rPr lang="en-IE" sz="1800" b="1" i="1" dirty="0" err="1" smtClean="0"/>
              <a:t>int</a:t>
            </a:r>
            <a:r>
              <a:rPr lang="en-IE" sz="1800" b="1" i="1" dirty="0" smtClean="0"/>
              <a:t> </a:t>
            </a:r>
            <a:r>
              <a:rPr lang="en-IE" sz="1800" b="1" i="1" dirty="0" smtClean="0"/>
              <a:t>year;</a:t>
            </a:r>
          </a:p>
          <a:p>
            <a:r>
              <a:rPr lang="en-IE" sz="1800" b="1" i="1" dirty="0" smtClean="0"/>
              <a:t>	};</a:t>
            </a:r>
            <a:endParaRPr lang="en-IE" sz="1800" b="1" i="1" dirty="0" smtClean="0"/>
          </a:p>
          <a:p>
            <a:endParaRPr lang="en-IE" sz="1800" b="1" i="1" dirty="0" smtClean="0"/>
          </a:p>
          <a:p>
            <a:r>
              <a:rPr lang="en-IE" sz="1800" b="1" i="1" dirty="0" err="1" smtClean="0"/>
              <a:t>struct</a:t>
            </a:r>
            <a:r>
              <a:rPr lang="en-IE" sz="1800" b="1" i="1" dirty="0" smtClean="0"/>
              <a:t> person {</a:t>
            </a:r>
          </a:p>
          <a:p>
            <a:r>
              <a:rPr lang="en-IE" sz="1800" b="1" i="1" dirty="0" smtClean="0"/>
              <a:t>	char </a:t>
            </a:r>
            <a:r>
              <a:rPr lang="en-IE" sz="1800" b="1" i="1" dirty="0" err="1" smtClean="0"/>
              <a:t>strName</a:t>
            </a:r>
            <a:r>
              <a:rPr lang="en-IE" sz="1800" b="1" i="1" dirty="0" smtClean="0"/>
              <a:t>[C_MAX_NAME </a:t>
            </a:r>
            <a:r>
              <a:rPr lang="en-IE" sz="1800" b="1" i="1" dirty="0" smtClean="0"/>
              <a:t>+ 1];</a:t>
            </a:r>
          </a:p>
          <a:p>
            <a:r>
              <a:rPr lang="en-IE" sz="1800" b="1" i="1" dirty="0" smtClean="0"/>
              <a:t>	char </a:t>
            </a:r>
            <a:r>
              <a:rPr lang="en-IE" sz="1800" b="1" i="1" dirty="0" smtClean="0"/>
              <a:t>strAddr1[C_ADDRESS_LEN + 1];</a:t>
            </a:r>
          </a:p>
          <a:p>
            <a:r>
              <a:rPr lang="en-IE" sz="1800" b="1" i="1" dirty="0" smtClean="0"/>
              <a:t>	char </a:t>
            </a:r>
            <a:r>
              <a:rPr lang="en-IE" sz="1800" b="1" i="1" dirty="0" smtClean="0"/>
              <a:t>strAddr2[C_ADDRESS_LEN + 1];</a:t>
            </a:r>
          </a:p>
          <a:p>
            <a:r>
              <a:rPr lang="en-IE" sz="1800" b="1" i="1" dirty="0" smtClean="0"/>
              <a:t>	</a:t>
            </a:r>
            <a:r>
              <a:rPr lang="en-IE" sz="1800" b="1" i="1" dirty="0" err="1" smtClean="0"/>
              <a:t>struct</a:t>
            </a:r>
            <a:r>
              <a:rPr lang="en-IE" sz="1800" b="1" i="1" dirty="0" smtClean="0"/>
              <a:t> </a:t>
            </a:r>
            <a:r>
              <a:rPr lang="en-IE" sz="1800" b="1" i="1" dirty="0" smtClean="0"/>
              <a:t>date </a:t>
            </a:r>
            <a:r>
              <a:rPr lang="en-IE" sz="1800" b="1" i="1" dirty="0" err="1" smtClean="0"/>
              <a:t>DateOfBirth</a:t>
            </a:r>
            <a:r>
              <a:rPr lang="en-IE" sz="1800" b="1" i="1" dirty="0" smtClean="0"/>
              <a:t>;</a:t>
            </a:r>
          </a:p>
          <a:p>
            <a:r>
              <a:rPr lang="en-IE" sz="1800" b="1" i="1" dirty="0" smtClean="0"/>
              <a:t>	  </a:t>
            </a:r>
            <a:r>
              <a:rPr lang="en-IE" sz="1800" b="1" i="1" dirty="0" smtClean="0"/>
              <a:t>};</a:t>
            </a:r>
          </a:p>
          <a:p>
            <a:endParaRPr lang="en-IE" sz="1800" b="1" i="1" dirty="0" smtClean="0"/>
          </a:p>
          <a:p>
            <a:r>
              <a:rPr lang="en-IE" sz="1800" b="1" i="1" dirty="0" smtClean="0"/>
              <a:t>/* function declaration </a:t>
            </a:r>
            <a:r>
              <a:rPr lang="en-IE" sz="1800" b="1" i="1" dirty="0" err="1" smtClean="0"/>
              <a:t>byref</a:t>
            </a:r>
            <a:r>
              <a:rPr lang="en-IE" sz="1800" b="1" i="1" dirty="0" smtClean="0"/>
              <a:t> </a:t>
            </a:r>
            <a:r>
              <a:rPr lang="en-IE" sz="1800" b="1" i="1" dirty="0" err="1" smtClean="0"/>
              <a:t>ptr</a:t>
            </a:r>
            <a:r>
              <a:rPr lang="en-IE" sz="1800" b="1" i="1" dirty="0" smtClean="0"/>
              <a:t> to </a:t>
            </a:r>
            <a:r>
              <a:rPr lang="en-IE" sz="1800" b="1" i="1" dirty="0" err="1" smtClean="0"/>
              <a:t>struct</a:t>
            </a:r>
            <a:r>
              <a:rPr lang="en-IE" sz="1800" b="1" i="1" dirty="0" smtClean="0"/>
              <a:t> person */</a:t>
            </a:r>
          </a:p>
          <a:p>
            <a:r>
              <a:rPr lang="en-IE" sz="1800" b="1" i="1" dirty="0" err="1" smtClean="0"/>
              <a:t>int</a:t>
            </a:r>
            <a:r>
              <a:rPr lang="en-IE" sz="1800" b="1" i="1" dirty="0" smtClean="0"/>
              <a:t> </a:t>
            </a:r>
            <a:r>
              <a:rPr lang="en-IE" sz="1800" b="1" i="1" dirty="0" err="1" smtClean="0"/>
              <a:t>create_person</a:t>
            </a:r>
            <a:r>
              <a:rPr lang="en-IE" sz="1800" b="1" i="1" dirty="0" smtClean="0"/>
              <a:t>(</a:t>
            </a:r>
            <a:r>
              <a:rPr lang="en-IE" sz="1800" b="1" i="1" dirty="0" err="1" smtClean="0"/>
              <a:t>struct</a:t>
            </a:r>
            <a:r>
              <a:rPr lang="en-IE" sz="1800" b="1" i="1" dirty="0" smtClean="0"/>
              <a:t> person </a:t>
            </a:r>
            <a:r>
              <a:rPr lang="en-IE" sz="1800" b="1" i="1" dirty="0" smtClean="0"/>
              <a:t>*);</a:t>
            </a:r>
            <a:endParaRPr lang="en-IE" sz="1800" b="1" i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structures</a:t>
            </a:r>
          </a:p>
          <a:p>
            <a:r>
              <a:rPr lang="en-GB"/>
              <a:t>unions</a:t>
            </a:r>
          </a:p>
          <a:p>
            <a:r>
              <a:rPr lang="en-GB"/>
              <a:t>typedefs</a:t>
            </a:r>
          </a:p>
          <a:p>
            <a:r>
              <a:rPr lang="en-GB"/>
              <a:t>enum</a:t>
            </a:r>
          </a:p>
          <a:p>
            <a:r>
              <a:rPr lang="en-GB"/>
              <a:t>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7AD5-B08D-49D8-8463-0DEB010164E9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DC01-0F7C-4BDB-9750-2DCFDB5F13DC}" type="slidenum">
              <a:rPr lang="en-US"/>
              <a:pPr/>
              <a:t>2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9AB-17AA-4FA2-B02B-0DA568C70938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B548-2EEE-4A4A-A4CD-D1806194036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332656"/>
            <a:ext cx="74168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i="1" dirty="0" smtClean="0"/>
              <a:t>void main()</a:t>
            </a:r>
          </a:p>
          <a:p>
            <a:r>
              <a:rPr lang="en-IE" sz="1800" b="1" i="1" dirty="0" smtClean="0"/>
              <a:t>{</a:t>
            </a:r>
          </a:p>
          <a:p>
            <a:r>
              <a:rPr lang="en-IE" sz="1800" b="1" i="1" dirty="0" smtClean="0"/>
              <a:t>   </a:t>
            </a:r>
            <a:r>
              <a:rPr lang="en-IE" sz="1800" b="1" i="1" dirty="0" err="1" smtClean="0"/>
              <a:t>struct</a:t>
            </a:r>
            <a:r>
              <a:rPr lang="en-IE" sz="1800" b="1" i="1" dirty="0" smtClean="0"/>
              <a:t> person employee;</a:t>
            </a:r>
          </a:p>
          <a:p>
            <a:r>
              <a:rPr lang="en-IE" sz="1800" b="1" i="1" dirty="0" smtClean="0"/>
              <a:t>   </a:t>
            </a:r>
            <a:r>
              <a:rPr lang="en-IE" sz="1800" b="1" i="1" dirty="0" err="1" smtClean="0"/>
              <a:t>int</a:t>
            </a:r>
            <a:r>
              <a:rPr lang="en-IE" sz="1800" b="1" i="1" dirty="0" smtClean="0"/>
              <a:t> status = 0;</a:t>
            </a:r>
          </a:p>
          <a:p>
            <a:endParaRPr lang="en-IE" sz="1800" b="1" i="1" dirty="0" smtClean="0"/>
          </a:p>
          <a:p>
            <a:r>
              <a:rPr lang="en-IE" sz="1800" b="1" i="1" dirty="0" smtClean="0"/>
              <a:t>   status </a:t>
            </a:r>
            <a:r>
              <a:rPr lang="en-IE" sz="1800" b="1" i="1" dirty="0" smtClean="0"/>
              <a:t>= </a:t>
            </a:r>
            <a:r>
              <a:rPr lang="en-IE" sz="1800" b="1" i="1" dirty="0" err="1" smtClean="0"/>
              <a:t>create_person</a:t>
            </a:r>
            <a:r>
              <a:rPr lang="en-IE" sz="1800" b="1" i="1" dirty="0" smtClean="0"/>
              <a:t>(&amp;employee);</a:t>
            </a:r>
          </a:p>
          <a:p>
            <a:r>
              <a:rPr lang="en-IE" sz="1800" b="1" i="1" dirty="0" smtClean="0"/>
              <a:t>   if (1 == status)</a:t>
            </a:r>
          </a:p>
          <a:p>
            <a:r>
              <a:rPr lang="en-IE" sz="1800" b="1" i="1" dirty="0" smtClean="0"/>
              <a:t>   {</a:t>
            </a:r>
          </a:p>
          <a:p>
            <a:r>
              <a:rPr lang="en-IE" sz="1800" b="1" i="1" dirty="0" smtClean="0"/>
              <a:t>	</a:t>
            </a:r>
            <a:r>
              <a:rPr lang="en-IE" sz="1800" b="1" i="1" dirty="0" err="1" smtClean="0"/>
              <a:t>printf</a:t>
            </a:r>
            <a:r>
              <a:rPr lang="en-IE" sz="1800" b="1" i="1" dirty="0" smtClean="0"/>
              <a:t>("The Data You Entered\n");</a:t>
            </a:r>
          </a:p>
          <a:p>
            <a:r>
              <a:rPr lang="en-IE" sz="1800" b="1" i="1" dirty="0" smtClean="0"/>
              <a:t>	</a:t>
            </a:r>
            <a:r>
              <a:rPr lang="en-IE" sz="1800" b="1" i="1" dirty="0" err="1" smtClean="0"/>
              <a:t>printf</a:t>
            </a:r>
            <a:r>
              <a:rPr lang="en-IE" sz="1800" b="1" i="1" dirty="0" smtClean="0"/>
              <a:t>("Name: %s\</a:t>
            </a:r>
            <a:r>
              <a:rPr lang="en-IE" sz="1800" b="1" i="1" dirty="0" err="1" smtClean="0"/>
              <a:t>n",employee.strName</a:t>
            </a:r>
            <a:r>
              <a:rPr lang="en-IE" sz="1800" b="1" i="1" dirty="0" smtClean="0"/>
              <a:t>);</a:t>
            </a:r>
          </a:p>
          <a:p>
            <a:r>
              <a:rPr lang="en-IE" sz="1800" b="1" i="1" dirty="0" smtClean="0"/>
              <a:t>	</a:t>
            </a:r>
            <a:r>
              <a:rPr lang="en-IE" sz="1800" b="1" i="1" dirty="0" err="1" smtClean="0"/>
              <a:t>printf</a:t>
            </a:r>
            <a:r>
              <a:rPr lang="en-IE" sz="1800" b="1" i="1" dirty="0" smtClean="0"/>
              <a:t>("Address: %s\n\t\</a:t>
            </a:r>
            <a:r>
              <a:rPr lang="en-IE" sz="1800" b="1" i="1" dirty="0" err="1" smtClean="0"/>
              <a:t>t%s</a:t>
            </a:r>
            <a:r>
              <a:rPr lang="en-IE" sz="1800" b="1" i="1" dirty="0" smtClean="0"/>
              <a:t>", employee.strAddr1, </a:t>
            </a:r>
            <a:r>
              <a:rPr lang="en-IE" sz="1800" b="1" i="1" dirty="0" smtClean="0"/>
              <a:t>				    employee.strAddr2</a:t>
            </a:r>
            <a:r>
              <a:rPr lang="en-IE" sz="1800" b="1" i="1" dirty="0" smtClean="0"/>
              <a:t>);</a:t>
            </a:r>
          </a:p>
          <a:p>
            <a:r>
              <a:rPr lang="en-IE" sz="1800" b="1" i="1" dirty="0" smtClean="0"/>
              <a:t>	</a:t>
            </a:r>
            <a:r>
              <a:rPr lang="en-IE" sz="1800" b="1" i="1" dirty="0" err="1" smtClean="0"/>
              <a:t>printf</a:t>
            </a:r>
            <a:r>
              <a:rPr lang="en-IE" sz="1800" b="1" i="1" dirty="0" smtClean="0"/>
              <a:t>("Date of Birth: %d/%d/%d\n", </a:t>
            </a:r>
            <a:r>
              <a:rPr lang="en-IE" sz="1800" b="1" i="1" dirty="0" err="1" smtClean="0"/>
              <a:t>employee.DateOfBirth.day</a:t>
            </a:r>
            <a:r>
              <a:rPr lang="en-IE" sz="1800" b="1" i="1" dirty="0" smtClean="0"/>
              <a:t>,</a:t>
            </a:r>
          </a:p>
          <a:p>
            <a:r>
              <a:rPr lang="en-IE" sz="1800" b="1" i="1" dirty="0" smtClean="0"/>
              <a:t>			    </a:t>
            </a:r>
            <a:r>
              <a:rPr lang="en-IE" sz="1800" b="1" i="1" dirty="0" err="1" smtClean="0"/>
              <a:t>employee.DateOfBirth.month</a:t>
            </a:r>
            <a:r>
              <a:rPr lang="en-IE" sz="1800" b="1" i="1" dirty="0" smtClean="0"/>
              <a:t>,</a:t>
            </a:r>
          </a:p>
          <a:p>
            <a:r>
              <a:rPr lang="en-IE" sz="1800" b="1" i="1" dirty="0" smtClean="0"/>
              <a:t>			    </a:t>
            </a:r>
            <a:r>
              <a:rPr lang="en-IE" sz="1800" b="1" i="1" dirty="0" err="1" smtClean="0"/>
              <a:t>employee.DateOfBirth.year</a:t>
            </a:r>
            <a:r>
              <a:rPr lang="en-IE" sz="1800" b="1" i="1" dirty="0" smtClean="0"/>
              <a:t>);</a:t>
            </a:r>
          </a:p>
          <a:p>
            <a:r>
              <a:rPr lang="en-IE" sz="1800" b="1" i="1" dirty="0" smtClean="0"/>
              <a:t>   }</a:t>
            </a:r>
          </a:p>
          <a:p>
            <a:r>
              <a:rPr lang="en-IE" sz="1800" b="1" i="1" dirty="0" smtClean="0"/>
              <a:t>   else</a:t>
            </a:r>
          </a:p>
          <a:p>
            <a:r>
              <a:rPr lang="en-IE" sz="1800" b="1" i="1" dirty="0" smtClean="0"/>
              <a:t>   {</a:t>
            </a:r>
          </a:p>
          <a:p>
            <a:r>
              <a:rPr lang="en-IE" sz="1800" b="1" i="1" dirty="0" smtClean="0"/>
              <a:t>	   </a:t>
            </a:r>
            <a:r>
              <a:rPr lang="en-IE" sz="1800" b="1" i="1" dirty="0" err="1" smtClean="0"/>
              <a:t>printf</a:t>
            </a:r>
            <a:r>
              <a:rPr lang="en-IE" sz="1800" b="1" i="1" dirty="0" smtClean="0"/>
              <a:t>("Problem ! ! ! ! ! ! \n");</a:t>
            </a:r>
          </a:p>
          <a:p>
            <a:r>
              <a:rPr lang="en-IE" sz="1800" b="1" i="1" dirty="0" smtClean="0"/>
              <a:t>   </a:t>
            </a:r>
            <a:r>
              <a:rPr lang="en-IE" sz="1800" b="1" i="1" dirty="0" smtClean="0"/>
              <a:t>}</a:t>
            </a:r>
            <a:endParaRPr lang="en-IE" sz="1800" b="1" i="1" dirty="0" smtClean="0"/>
          </a:p>
          <a:p>
            <a:r>
              <a:rPr lang="en-IE" sz="1800" b="1" i="1" dirty="0" smtClean="0"/>
              <a:t>} /* end of main */</a:t>
            </a:r>
            <a:endParaRPr lang="en-IE" sz="1800" b="1" i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9AB-17AA-4FA2-B02B-0DA568C70938}" type="datetime6">
              <a:rPr lang="en-US" smtClean="0"/>
              <a:pPr/>
              <a:t>January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Complex Data Types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B548-2EEE-4A4A-A4CD-D180619403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68" y="332656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b="1" i="1" dirty="0" err="1" smtClean="0"/>
              <a:t>int</a:t>
            </a:r>
            <a:r>
              <a:rPr lang="en-IE" sz="1800" b="1" i="1" dirty="0" smtClean="0"/>
              <a:t> </a:t>
            </a:r>
            <a:r>
              <a:rPr lang="en-IE" sz="1800" b="1" i="1" dirty="0" err="1" smtClean="0"/>
              <a:t>create_person</a:t>
            </a:r>
            <a:r>
              <a:rPr lang="en-IE" sz="1800" b="1" i="1" dirty="0" smtClean="0"/>
              <a:t>(</a:t>
            </a:r>
            <a:r>
              <a:rPr lang="en-IE" sz="1800" b="1" i="1" dirty="0" err="1" smtClean="0"/>
              <a:t>struct</a:t>
            </a:r>
            <a:r>
              <a:rPr lang="en-IE" sz="1800" b="1" i="1" dirty="0" smtClean="0"/>
              <a:t> person *temp)</a:t>
            </a:r>
          </a:p>
          <a:p>
            <a:r>
              <a:rPr lang="en-IE" sz="1800" b="1" i="1" dirty="0" smtClean="0"/>
              <a:t>{</a:t>
            </a:r>
          </a:p>
          <a:p>
            <a:r>
              <a:rPr lang="en-IE" sz="1800" b="1" i="1" dirty="0" smtClean="0"/>
              <a:t>/*</a:t>
            </a:r>
          </a:p>
          <a:p>
            <a:r>
              <a:rPr lang="en-IE" sz="1800" b="1" i="1" dirty="0" smtClean="0"/>
              <a:t> * </a:t>
            </a:r>
            <a:r>
              <a:rPr lang="en-IE" sz="1800" b="1" i="1" dirty="0" err="1" smtClean="0"/>
              <a:t>struct</a:t>
            </a:r>
            <a:r>
              <a:rPr lang="en-IE" sz="1800" b="1" i="1" dirty="0" smtClean="0"/>
              <a:t> person temp;</a:t>
            </a:r>
          </a:p>
          <a:p>
            <a:r>
              <a:rPr lang="en-IE" sz="1800" b="1" i="1" dirty="0" smtClean="0"/>
              <a:t> */</a:t>
            </a:r>
          </a:p>
          <a:p>
            <a:r>
              <a:rPr lang="en-IE" sz="1800" b="1" i="1" dirty="0" err="1" smtClean="0"/>
              <a:t>printf</a:t>
            </a:r>
            <a:r>
              <a:rPr lang="en-IE" sz="1800" b="1" i="1" dirty="0" smtClean="0"/>
              <a:t>("Enter name          : ");</a:t>
            </a:r>
          </a:p>
          <a:p>
            <a:r>
              <a:rPr lang="en-IE" sz="1800" b="1" i="1" dirty="0" err="1" smtClean="0"/>
              <a:t>scanf</a:t>
            </a:r>
            <a:r>
              <a:rPr lang="en-IE" sz="1800" b="1" i="1" dirty="0" smtClean="0"/>
              <a:t>("%s", temp-&gt;</a:t>
            </a:r>
            <a:r>
              <a:rPr lang="en-IE" sz="1800" b="1" i="1" dirty="0" err="1" smtClean="0"/>
              <a:t>strName</a:t>
            </a:r>
            <a:r>
              <a:rPr lang="en-IE" sz="1800" b="1" i="1" dirty="0" smtClean="0"/>
              <a:t>);	</a:t>
            </a:r>
            <a:r>
              <a:rPr lang="en-IE" sz="1800" b="1" i="1" dirty="0" err="1" smtClean="0"/>
              <a:t>fflush</a:t>
            </a:r>
            <a:r>
              <a:rPr lang="en-IE" sz="1800" b="1" i="1" dirty="0" smtClean="0"/>
              <a:t>(</a:t>
            </a:r>
            <a:r>
              <a:rPr lang="en-IE" sz="1800" b="1" i="1" dirty="0" err="1" smtClean="0"/>
              <a:t>stdin</a:t>
            </a:r>
            <a:r>
              <a:rPr lang="en-IE" sz="1800" b="1" i="1" dirty="0" smtClean="0"/>
              <a:t>);</a:t>
            </a:r>
          </a:p>
          <a:p>
            <a:endParaRPr lang="en-IE" sz="1800" b="1" i="1" dirty="0" smtClean="0"/>
          </a:p>
          <a:p>
            <a:r>
              <a:rPr lang="en-IE" sz="1800" b="1" i="1" dirty="0" err="1" smtClean="0"/>
              <a:t>printf</a:t>
            </a:r>
            <a:r>
              <a:rPr lang="en-IE" sz="1800" b="1" i="1" dirty="0" smtClean="0"/>
              <a:t>("Enter address line 1: ");</a:t>
            </a:r>
          </a:p>
          <a:p>
            <a:r>
              <a:rPr lang="en-IE" sz="1800" b="1" i="1" dirty="0" err="1" smtClean="0"/>
              <a:t>scanf</a:t>
            </a:r>
            <a:r>
              <a:rPr lang="en-IE" sz="1800" b="1" i="1" dirty="0" smtClean="0"/>
              <a:t>("%s", temp-&gt;strAddr1</a:t>
            </a:r>
            <a:r>
              <a:rPr lang="en-IE" sz="1800" b="1" i="1" dirty="0" smtClean="0"/>
              <a:t>);	</a:t>
            </a:r>
            <a:r>
              <a:rPr lang="en-IE" sz="1800" b="1" i="1" dirty="0" err="1" smtClean="0"/>
              <a:t>fflush</a:t>
            </a:r>
            <a:r>
              <a:rPr lang="en-IE" sz="1800" b="1" i="1" dirty="0" smtClean="0"/>
              <a:t>(</a:t>
            </a:r>
            <a:r>
              <a:rPr lang="en-IE" sz="1800" b="1" i="1" dirty="0" err="1" smtClean="0"/>
              <a:t>stdin</a:t>
            </a:r>
            <a:r>
              <a:rPr lang="en-IE" sz="1800" b="1" i="1" dirty="0" smtClean="0"/>
              <a:t>);</a:t>
            </a:r>
          </a:p>
          <a:p>
            <a:endParaRPr lang="en-IE" sz="1800" b="1" i="1" dirty="0" smtClean="0"/>
          </a:p>
          <a:p>
            <a:r>
              <a:rPr lang="en-IE" sz="1800" b="1" i="1" dirty="0" err="1" smtClean="0"/>
              <a:t>printf</a:t>
            </a:r>
            <a:r>
              <a:rPr lang="en-IE" sz="1800" b="1" i="1" dirty="0" smtClean="0"/>
              <a:t>("Enter address line 2: ");</a:t>
            </a:r>
          </a:p>
          <a:p>
            <a:r>
              <a:rPr lang="en-IE" sz="1800" b="1" i="1" dirty="0" err="1" smtClean="0"/>
              <a:t>scanf</a:t>
            </a:r>
            <a:r>
              <a:rPr lang="en-IE" sz="1800" b="1" i="1" dirty="0" smtClean="0"/>
              <a:t>("%s", temp-&gt;strAddr2</a:t>
            </a:r>
            <a:r>
              <a:rPr lang="en-IE" sz="1800" b="1" i="1" dirty="0" smtClean="0"/>
              <a:t>);	</a:t>
            </a:r>
            <a:r>
              <a:rPr lang="en-IE" sz="1800" b="1" i="1" dirty="0" err="1" smtClean="0"/>
              <a:t>fflush</a:t>
            </a:r>
            <a:r>
              <a:rPr lang="en-IE" sz="1800" b="1" i="1" dirty="0" smtClean="0"/>
              <a:t>(</a:t>
            </a:r>
            <a:r>
              <a:rPr lang="en-IE" sz="1800" b="1" i="1" dirty="0" err="1" smtClean="0"/>
              <a:t>stdin</a:t>
            </a:r>
            <a:r>
              <a:rPr lang="en-IE" sz="1800" b="1" i="1" dirty="0" smtClean="0"/>
              <a:t>);</a:t>
            </a:r>
          </a:p>
          <a:p>
            <a:endParaRPr lang="en-IE" sz="1800" b="1" i="1" dirty="0" smtClean="0"/>
          </a:p>
          <a:p>
            <a:r>
              <a:rPr lang="en-IE" sz="1800" b="1" i="1" dirty="0" err="1" smtClean="0"/>
              <a:t>printf</a:t>
            </a:r>
            <a:r>
              <a:rPr lang="en-IE" sz="1800" b="1" i="1" dirty="0" smtClean="0"/>
              <a:t>("Enter DOB </a:t>
            </a:r>
            <a:r>
              <a:rPr lang="en-IE" sz="1800" b="1" i="1" dirty="0" err="1" smtClean="0"/>
              <a:t>dd</a:t>
            </a:r>
            <a:r>
              <a:rPr lang="en-IE" sz="1800" b="1" i="1" dirty="0" smtClean="0"/>
              <a:t>/mm/</a:t>
            </a:r>
            <a:r>
              <a:rPr lang="en-IE" sz="1800" b="1" i="1" dirty="0" err="1" smtClean="0"/>
              <a:t>yy</a:t>
            </a:r>
            <a:r>
              <a:rPr lang="en-IE" sz="1800" b="1" i="1" dirty="0" smtClean="0"/>
              <a:t>  : ");</a:t>
            </a:r>
          </a:p>
          <a:p>
            <a:r>
              <a:rPr lang="en-IE" sz="1800" b="1" i="1" dirty="0" err="1" smtClean="0"/>
              <a:t>scanf</a:t>
            </a:r>
            <a:r>
              <a:rPr lang="en-IE" sz="1800" b="1" i="1" dirty="0" smtClean="0"/>
              <a:t>("%d/%d/%</a:t>
            </a:r>
            <a:r>
              <a:rPr lang="en-IE" sz="1800" b="1" i="1" dirty="0" err="1" smtClean="0"/>
              <a:t>d",&amp;temp</a:t>
            </a:r>
            <a:r>
              <a:rPr lang="en-IE" sz="1800" b="1" i="1" dirty="0" smtClean="0"/>
              <a:t>-&gt;</a:t>
            </a:r>
            <a:r>
              <a:rPr lang="en-IE" sz="1800" b="1" i="1" dirty="0" err="1" smtClean="0"/>
              <a:t>DateOfBirth.day</a:t>
            </a:r>
            <a:r>
              <a:rPr lang="en-IE" sz="1800" b="1" i="1" dirty="0" smtClean="0"/>
              <a:t>,</a:t>
            </a:r>
          </a:p>
          <a:p>
            <a:r>
              <a:rPr lang="en-IE" sz="1800" b="1" i="1" dirty="0" smtClean="0"/>
              <a:t>                         &amp;temp-&gt;</a:t>
            </a:r>
            <a:r>
              <a:rPr lang="en-IE" sz="1800" b="1" i="1" dirty="0" err="1" smtClean="0"/>
              <a:t>DateOfBirth.month</a:t>
            </a:r>
            <a:r>
              <a:rPr lang="en-IE" sz="1800" b="1" i="1" dirty="0" smtClean="0"/>
              <a:t>,</a:t>
            </a:r>
          </a:p>
          <a:p>
            <a:r>
              <a:rPr lang="en-IE" sz="1800" b="1" i="1" dirty="0" smtClean="0"/>
              <a:t>                         &amp;temp-&gt;</a:t>
            </a:r>
            <a:r>
              <a:rPr lang="en-IE" sz="1800" b="1" i="1" dirty="0" err="1" smtClean="0"/>
              <a:t>DateOfBirth.year</a:t>
            </a:r>
            <a:r>
              <a:rPr lang="en-IE" sz="1800" b="1" i="1" dirty="0" smtClean="0"/>
              <a:t>);</a:t>
            </a:r>
          </a:p>
          <a:p>
            <a:r>
              <a:rPr lang="en-IE" sz="1800" b="1" i="1" dirty="0" smtClean="0"/>
              <a:t> return 1;</a:t>
            </a:r>
          </a:p>
          <a:p>
            <a:r>
              <a:rPr lang="en-IE" sz="1800" b="1" i="1" dirty="0" smtClean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Returning pointers in this way may lead to trouble</a:t>
            </a:r>
          </a:p>
          <a:p>
            <a:pPr lvl="1"/>
            <a:r>
              <a:rPr lang="en-GB" dirty="0"/>
              <a:t>may get erroneous results</a:t>
            </a:r>
          </a:p>
          <a:p>
            <a:r>
              <a:rPr lang="en-GB" dirty="0"/>
              <a:t>Better to send them as an argument to the function</a:t>
            </a:r>
          </a:p>
          <a:p>
            <a:r>
              <a:rPr lang="en-GB" dirty="0"/>
              <a:t>Exercise</a:t>
            </a:r>
          </a:p>
          <a:p>
            <a:pPr lvl="1"/>
            <a:r>
              <a:rPr lang="en-GB" dirty="0"/>
              <a:t>rewrite </a:t>
            </a:r>
            <a:r>
              <a:rPr lang="en-GB" i="1" dirty="0"/>
              <a:t>structure2.c</a:t>
            </a:r>
            <a:r>
              <a:rPr lang="en-GB" dirty="0"/>
              <a:t> sending the structure as a parameter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Do this now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AA85-DBF1-475C-922E-27E7A53ABC47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9F7E-B0B0-4253-83A3-0BD3E7A7133E}" type="slidenum">
              <a:rPr lang="en-US"/>
              <a:pPr/>
              <a:t>22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 of holding different data types in the same memory space (not simultaneously).</a:t>
            </a:r>
          </a:p>
          <a:p>
            <a:r>
              <a:rPr lang="en-GB" dirty="0"/>
              <a:t>You can create an array of equal size units, each of which holds a different data type.</a:t>
            </a:r>
          </a:p>
          <a:p>
            <a:r>
              <a:rPr lang="en-GB" dirty="0"/>
              <a:t>Analogous to variant records in Pascal.</a:t>
            </a:r>
          </a:p>
          <a:p>
            <a:r>
              <a:rPr lang="en-GB" b="1" i="1" dirty="0"/>
              <a:t>A Union is a variable which can hold any data type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360-A793-4F1C-90A0-B8C4CD071FA0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2781-4162-489E-9C2F-581E93D09447}" type="slidenum">
              <a:rPr lang="en-US"/>
              <a:pPr/>
              <a:t>23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a similar declaration to that of structures.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u_var1 </a:t>
            </a:r>
            <a:r>
              <a:rPr lang="en-GB" dirty="0"/>
              <a:t>will be large enough to hold any of the three types.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9066-BF79-4E1F-9351-F784ADFFE8A5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7E52-9AF9-47ED-8809-DFEA810B44F7}" type="slidenum">
              <a:rPr lang="en-US"/>
              <a:pPr/>
              <a:t>24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059832" y="1916832"/>
            <a:ext cx="417036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/>
              <a:t>union </a:t>
            </a:r>
            <a:r>
              <a:rPr lang="en-GB" b="1" i="1" dirty="0" err="1"/>
              <a:t>u_tag</a:t>
            </a:r>
            <a:r>
              <a:rPr lang="en-GB" b="1" i="1" dirty="0"/>
              <a:t> {</a:t>
            </a:r>
          </a:p>
          <a:p>
            <a:r>
              <a:rPr lang="en-GB" b="1" i="1" dirty="0"/>
              <a:t>		</a:t>
            </a:r>
            <a:r>
              <a:rPr lang="en-GB" b="1" i="1" dirty="0" err="1"/>
              <a:t>int</a:t>
            </a:r>
            <a:r>
              <a:rPr lang="en-GB" b="1" i="1" dirty="0"/>
              <a:t> </a:t>
            </a:r>
            <a:r>
              <a:rPr lang="en-GB" b="1" i="1" dirty="0" err="1"/>
              <a:t>iValue</a:t>
            </a:r>
            <a:r>
              <a:rPr lang="en-GB" b="1" i="1" dirty="0"/>
              <a:t>;</a:t>
            </a:r>
          </a:p>
          <a:p>
            <a:r>
              <a:rPr lang="en-GB" b="1" i="1" dirty="0"/>
              <a:t>		float </a:t>
            </a:r>
            <a:r>
              <a:rPr lang="en-GB" b="1" i="1" dirty="0" err="1"/>
              <a:t>fValue</a:t>
            </a:r>
            <a:r>
              <a:rPr lang="en-GB" b="1" i="1" dirty="0"/>
              <a:t>;</a:t>
            </a:r>
          </a:p>
          <a:p>
            <a:r>
              <a:rPr lang="en-GB" b="1" i="1" dirty="0"/>
              <a:t>		double </a:t>
            </a:r>
            <a:r>
              <a:rPr lang="en-GB" b="1" i="1" dirty="0" err="1"/>
              <a:t>dblValue</a:t>
            </a:r>
            <a:r>
              <a:rPr lang="en-GB" b="1" i="1" dirty="0"/>
              <a:t>;</a:t>
            </a:r>
          </a:p>
          <a:p>
            <a:r>
              <a:rPr lang="en-GB" b="1" i="1" dirty="0"/>
              <a:t>	         } u_var1;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amount of memory allocated is determined by the size of the largest element.</a:t>
            </a:r>
          </a:p>
          <a:p>
            <a:r>
              <a:rPr lang="en-GB"/>
              <a:t>Any of the three types can now be assigned to u_var1 and then used in expressions.</a:t>
            </a:r>
          </a:p>
          <a:p>
            <a:r>
              <a:rPr lang="en-GB"/>
              <a:t>You must keep track of which type is currently stored.</a:t>
            </a:r>
          </a:p>
          <a:p>
            <a:r>
              <a:rPr lang="en-GB"/>
              <a:t>Generally, access is similar to a structure.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870E-9B62-477E-8041-1F138F78DA04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57AF-8754-4F9D-80C3-82013ECE8E2E}" type="slidenum">
              <a:rPr lang="en-US"/>
              <a:pPr/>
              <a:t>25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Look at the file </a:t>
            </a:r>
            <a:r>
              <a:rPr lang="en-GB" i="1"/>
              <a:t>union.c</a:t>
            </a:r>
            <a:r>
              <a:rPr lang="en-GB"/>
              <a:t> for a simple example of using unions.</a:t>
            </a:r>
          </a:p>
          <a:p>
            <a:r>
              <a:rPr lang="en-GB"/>
              <a:t>Change the declaration of the union and try mixing data types.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BB90-4370-4F34-9DDB-C83FC458F3A1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85C3-83E2-4F64-84B5-30CCBE1FDC6A}" type="slidenum">
              <a:rPr lang="en-US"/>
              <a:pPr/>
              <a:t>26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method to define your own types.</a:t>
            </a:r>
          </a:p>
          <a:p>
            <a:r>
              <a:rPr lang="en-GB"/>
              <a:t>typedef is performed by the compiler (its not a preprocessor directive).</a:t>
            </a:r>
          </a:p>
          <a:p>
            <a:r>
              <a:rPr lang="en-GB"/>
              <a:t>Examples: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34AC-CA29-42F8-87A8-CBB46266A750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2C83-7B5A-4099-9B89-951F5F1F11B3}" type="slidenum">
              <a:rPr lang="en-US"/>
              <a:pPr/>
              <a:t>27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Typedefs</a:t>
            </a:r>
            <a:endParaRPr lang="en-GB" dirty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676400" y="4343400"/>
            <a:ext cx="58880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typedef double bignum;</a:t>
            </a:r>
          </a:p>
          <a:p>
            <a:endParaRPr lang="en-GB" b="1" i="1"/>
          </a:p>
          <a:p>
            <a:endParaRPr lang="en-GB" b="1" i="1"/>
          </a:p>
          <a:p>
            <a:r>
              <a:rPr lang="en-GB" b="1" i="1"/>
              <a:t>bignum a = 16554.3412	/* declaration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Useful for making complex declarations easier to handle.</a:t>
            </a:r>
          </a:p>
          <a:p>
            <a:r>
              <a:rPr lang="en-GB"/>
              <a:t>It does not create new types, but defines a new name for existing types.</a:t>
            </a:r>
          </a:p>
          <a:p>
            <a:r>
              <a:rPr lang="en-GB"/>
              <a:t>Can use in the declaration of structures to make it easier to understand than a pointer to a complicated structure.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763E-4AB1-4011-A660-CC682C6E28EF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2F47-3C8F-4D6B-ABEA-DD8C79CC20D2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Typedefs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Declared As: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Then used as: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948-E6B6-464B-BFDF-7C351801902F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F070-ED9F-46EE-9FB1-5B61AC13F1F4}" type="slidenum">
              <a:rPr lang="en-US"/>
              <a:pPr/>
              <a:t>29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Typedefs</a:t>
            </a:r>
            <a:endParaRPr lang="en-GB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347864" y="1700808"/>
            <a:ext cx="48831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Typedef</a:t>
            </a:r>
            <a:r>
              <a:rPr lang="en-GB" b="1" i="1" dirty="0"/>
              <a:t> </a:t>
            </a:r>
            <a:r>
              <a:rPr lang="en-GB" b="1" i="1" dirty="0" err="1"/>
              <a:t>struct</a:t>
            </a:r>
            <a:r>
              <a:rPr lang="en-GB" b="1" i="1" dirty="0"/>
              <a:t> </a:t>
            </a:r>
            <a:r>
              <a:rPr lang="en-GB" b="1" i="1" dirty="0" err="1"/>
              <a:t>addr</a:t>
            </a:r>
            <a:r>
              <a:rPr lang="en-GB" b="1" i="1" dirty="0"/>
              <a:t> {</a:t>
            </a:r>
          </a:p>
          <a:p>
            <a:r>
              <a:rPr lang="en-GB" b="1" i="1" dirty="0"/>
              <a:t>			char name[20];</a:t>
            </a:r>
          </a:p>
          <a:p>
            <a:r>
              <a:rPr lang="en-GB" b="1" i="1" dirty="0"/>
              <a:t>			char street[25];</a:t>
            </a:r>
          </a:p>
          <a:p>
            <a:r>
              <a:rPr lang="en-GB" b="1" i="1" dirty="0"/>
              <a:t>			char town[25];</a:t>
            </a:r>
          </a:p>
          <a:p>
            <a:r>
              <a:rPr lang="en-GB" b="1" i="1" dirty="0"/>
              <a:t>		        } ADDRESS;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635896" y="4077072"/>
            <a:ext cx="327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/>
              <a:t>ADDRESS home;</a:t>
            </a:r>
          </a:p>
          <a:p>
            <a:r>
              <a:rPr lang="en-GB" b="1" i="1" dirty="0"/>
              <a:t>home.name = “Damien”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Structures</a:t>
            </a:r>
          </a:p>
          <a:p>
            <a:pPr lvl="1"/>
            <a:r>
              <a:rPr lang="en-GB"/>
              <a:t>A </a:t>
            </a:r>
            <a:r>
              <a:rPr lang="en-GB" i="1"/>
              <a:t>conglomerate</a:t>
            </a:r>
            <a:r>
              <a:rPr lang="en-GB"/>
              <a:t> data type comprising several other member data types, typically related to each other in some logical way.</a:t>
            </a:r>
          </a:p>
          <a:p>
            <a:pPr lvl="1"/>
            <a:r>
              <a:rPr lang="en-GB"/>
              <a:t>They help to organize complicated data.</a:t>
            </a:r>
          </a:p>
          <a:p>
            <a:pPr lvl="1"/>
            <a:r>
              <a:rPr lang="en-GB"/>
              <a:t>The typical example used for a structure is the employee record</a:t>
            </a:r>
          </a:p>
          <a:p>
            <a:pPr lvl="2"/>
            <a:r>
              <a:rPr lang="en-GB"/>
              <a:t>an </a:t>
            </a:r>
            <a:r>
              <a:rPr lang="en-GB" i="1"/>
              <a:t>employee</a:t>
            </a:r>
            <a:r>
              <a:rPr lang="en-GB"/>
              <a:t> is described by a set of attributes such as name, address, RSI number, salary, DOB, etc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434-729E-4975-B9FB-FD2436B1BF71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D415-997A-4646-9208-0187E8CF9393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user defined data type.</a:t>
            </a:r>
          </a:p>
          <a:p>
            <a:r>
              <a:rPr lang="en-GB" dirty="0"/>
              <a:t>Each enumerator in a list is associated with an incrementing integer constant starting at 0 (by default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Alternative to the #define </a:t>
            </a:r>
            <a:r>
              <a:rPr lang="en-GB" dirty="0" err="1" smtClean="0"/>
              <a:t>preprocessor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B15-E11A-4CFB-ABF1-FD69B8EB16FD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5FA8-C6AE-4266-A242-EF40CC2B899A}" type="slidenum">
              <a:rPr lang="en-US"/>
              <a:pPr/>
              <a:t>30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Enumerated Types (</a:t>
            </a:r>
            <a:r>
              <a:rPr lang="en-GB" dirty="0" err="1"/>
              <a:t>enum</a:t>
            </a:r>
            <a:r>
              <a:rPr lang="en-GB" dirty="0"/>
              <a:t>)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60525" y="4321175"/>
            <a:ext cx="491013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/>
              <a:t>enum days {mon, tues, ..., sun} week;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b="1" i="1"/>
              <a:t>enum days week1, week2;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series of objects of the same type.</a:t>
            </a:r>
          </a:p>
          <a:p>
            <a:r>
              <a:rPr lang="en-GB"/>
              <a:t>Stored contiguously in memory and are referenced using an index.</a:t>
            </a:r>
          </a:p>
          <a:p>
            <a:endParaRPr lang="en-GB"/>
          </a:p>
          <a:p>
            <a:r>
              <a:rPr lang="en-GB"/>
              <a:t>This declares arNum to be an array of 10 integers.</a:t>
            </a:r>
          </a:p>
          <a:p>
            <a:r>
              <a:rPr lang="en-GB"/>
              <a:t>The first element is arNum[0] and the last is arNum[9].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AB9-5A32-4C95-96F2-EE3A86A1A84C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3A7-98E6-4C5C-B07C-826122F58339}" type="slidenum">
              <a:rPr lang="en-US"/>
              <a:pPr/>
              <a:t>31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75656" y="2852936"/>
            <a:ext cx="210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int</a:t>
            </a:r>
            <a:r>
              <a:rPr lang="en-GB" b="1" i="1" dirty="0"/>
              <a:t> </a:t>
            </a:r>
            <a:r>
              <a:rPr lang="en-GB" b="1" i="1" dirty="0" err="1"/>
              <a:t>arNum</a:t>
            </a:r>
            <a:r>
              <a:rPr lang="en-GB" b="1" i="1" dirty="0"/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/>
              <a:t>Numbering (indexing) starts at 0.</a:t>
            </a:r>
            <a:endParaRPr lang="en-GB"/>
          </a:p>
          <a:p>
            <a:r>
              <a:rPr lang="en-GB"/>
              <a:t>An array can be declared as any data type.</a:t>
            </a:r>
          </a:p>
          <a:p>
            <a:pPr lvl="1"/>
            <a:r>
              <a:rPr lang="en-GB"/>
              <a:t>Integer, float, long, char</a:t>
            </a:r>
          </a:p>
          <a:p>
            <a:pPr lvl="1"/>
            <a:r>
              <a:rPr lang="en-GB"/>
              <a:t>An array of type char is a string and uses the null character to mark the end of the string.</a:t>
            </a:r>
          </a:p>
          <a:p>
            <a:r>
              <a:rPr lang="en-GB"/>
              <a:t>char[10] is a string of 10 characters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39D3-C4C6-471E-A45D-363407C518FF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618-0C8E-4186-9E18-B9906AD623B6}" type="slidenum">
              <a:rPr lang="en-US"/>
              <a:pPr/>
              <a:t>32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4478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0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4478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D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9050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9050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a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3622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23622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y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28194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28194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32766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4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32766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s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37338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5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37338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e</a:t>
            </a: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41910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6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1910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v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46482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7</a:t>
            </a: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46482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e</a:t>
            </a:r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51054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8</a:t>
            </a: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51054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n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5626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9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55626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\0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reference an element in an array, just use the index.</a:t>
            </a:r>
          </a:p>
          <a:p>
            <a:r>
              <a:rPr lang="en-GB"/>
              <a:t>arNum[4] will give the value in the fifth 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C08F-9F9B-4EFE-BB32-EA943DFEC6A1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40A9-8C34-4C36-9413-8219A0408763}" type="slidenum">
              <a:rPr lang="en-US"/>
              <a:pPr/>
              <a:t>33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main methods for initializing arrays:</a:t>
            </a:r>
          </a:p>
          <a:p>
            <a:pPr lvl="1"/>
            <a:r>
              <a:rPr lang="en-GB"/>
              <a:t>Within the program itself (by assigning values)</a:t>
            </a:r>
          </a:p>
          <a:p>
            <a:pPr lvl="1"/>
            <a:r>
              <a:rPr lang="en-GB"/>
              <a:t>Following it’s declaration with a list of initialisers enclosed in braces and separated by commas</a:t>
            </a:r>
          </a:p>
          <a:p>
            <a:pPr lvl="2"/>
            <a:endParaRPr lang="en-GB"/>
          </a:p>
          <a:p>
            <a:pPr lvl="2"/>
            <a:endParaRPr lang="en-GB"/>
          </a:p>
          <a:p>
            <a:pPr lvl="2"/>
            <a:r>
              <a:rPr lang="en-GB"/>
              <a:t>If the size of an array is omitted, the compiler computes the length automatically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F7-EB26-4B27-8914-D9F985B68B73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3A6D-758A-48E9-8178-5B71D4166DB0}" type="slidenum">
              <a:rPr lang="en-US"/>
              <a:pPr/>
              <a:t>34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Initialisation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475656" y="4942805"/>
            <a:ext cx="6140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i="1" dirty="0" err="1"/>
              <a:t>int</a:t>
            </a:r>
            <a:r>
              <a:rPr lang="en-GB" sz="2000" b="1" i="1" dirty="0"/>
              <a:t> days[] = {31, 28, 31, 30, 31, 30, 31, 31, 30, 31, 30, 31};</a:t>
            </a:r>
          </a:p>
          <a:p>
            <a:r>
              <a:rPr lang="en-GB" sz="2000" b="1" i="1" dirty="0"/>
              <a:t>/*  declares and initialise an array called days</a:t>
            </a:r>
          </a:p>
          <a:p>
            <a:r>
              <a:rPr lang="en-GB" sz="2000" b="1" i="1" dirty="0"/>
              <a:t> *  with the number of days in each month */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377950" y="1879997"/>
            <a:ext cx="410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i="1"/>
              <a:t>int days[12] = {31, 28, 31, 30, 31, 30};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352550" y="4479925"/>
            <a:ext cx="626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i="1"/>
              <a:t>int days[6] = {31, 28, 31, 30, 31, 30, 31, 31, 30, 31, 30, 31};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Initialisation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In this case there are two few </a:t>
            </a:r>
            <a:r>
              <a:rPr lang="en-GB" dirty="0" err="1"/>
              <a:t>initialisers</a:t>
            </a:r>
            <a:r>
              <a:rPr lang="en-GB" dirty="0"/>
              <a:t> for the declared size</a:t>
            </a:r>
          </a:p>
          <a:p>
            <a:pPr lvl="2"/>
            <a:r>
              <a:rPr lang="en-GB" dirty="0"/>
              <a:t>The missing elements will initialised to zero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This would result in the compiler reporting an error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Initialisation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Character arrays are a special case</a:t>
            </a:r>
          </a:p>
          <a:p>
            <a:r>
              <a:rPr lang="en-GB"/>
              <a:t>These two initialisations are equivalent.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689B-01BC-4D78-8CEB-C00DD2F608DA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CAD9-9173-46E4-B9E2-AA1CB1E31439}" type="slidenum">
              <a:rPr lang="en-US"/>
              <a:pPr/>
              <a:t>36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Initialisation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295400" y="3124200"/>
            <a:ext cx="594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char data[] = “digital”;</a:t>
            </a:r>
          </a:p>
          <a:p>
            <a:r>
              <a:rPr lang="en-GB" b="1" i="1"/>
              <a:t>char data[] = {‘d’, ‘i’, ‘g’, ‘i’, ‘t’, ‘a’, ‘l’, ‘\0’};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program </a:t>
            </a:r>
            <a:r>
              <a:rPr lang="en-GB" i="1" dirty="0"/>
              <a:t>arrays1.c</a:t>
            </a:r>
            <a:endParaRPr lang="en-GB" dirty="0"/>
          </a:p>
          <a:p>
            <a:r>
              <a:rPr lang="en-GB" dirty="0"/>
              <a:t>Program to count the number of occurrences of each digit, each white space character, and of all other characters</a:t>
            </a:r>
          </a:p>
          <a:p>
            <a:r>
              <a:rPr lang="en-GB" dirty="0"/>
              <a:t>There are twelve categories of input so use an array to hold the number of occurrences of each digit (from 0 to 9)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1687-9828-4108-AC4F-1D72811B4938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DF0-9770-448C-B890-43F4EEFAE973}" type="slidenum">
              <a:rPr lang="en-US"/>
              <a:pPr/>
              <a:t>37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Example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number of white spaces characters will be stored in a variable called </a:t>
            </a:r>
            <a:r>
              <a:rPr lang="en-GB" i="1"/>
              <a:t>nwhite	 </a:t>
            </a:r>
            <a:endParaRPr lang="en-GB"/>
          </a:p>
          <a:p>
            <a:r>
              <a:rPr lang="en-GB"/>
              <a:t>The number of other characters will be stored in a variable called </a:t>
            </a:r>
            <a:r>
              <a:rPr lang="en-GB" i="1"/>
              <a:t>nother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BF54-677B-41E1-A0BB-3C327533AAA4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CB2A-C12A-41D4-9B14-8BBFACD1C0AA}" type="slidenum">
              <a:rPr lang="en-US"/>
              <a:pPr/>
              <a:t>38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Example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Look at </a:t>
            </a:r>
            <a:r>
              <a:rPr lang="en-GB" i="1"/>
              <a:t>arrays2.c</a:t>
            </a:r>
            <a:endParaRPr lang="en-GB"/>
          </a:p>
          <a:p>
            <a:r>
              <a:rPr lang="en-GB"/>
              <a:t>Trying to access values outside the bounds of the array (the size) will give unexpected results</a:t>
            </a:r>
          </a:p>
          <a:p>
            <a:r>
              <a:rPr lang="en-GB"/>
              <a:t>The size of the array parameter is immaterial because the function is not allocating space to store the array-it is just receiving the address of the actual array.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96D-B547-4FCC-B63D-4310D27F1632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5CD2-B23A-4D36-B16B-28B2BC6817A4}" type="slidenum">
              <a:rPr lang="en-US"/>
              <a:pPr/>
              <a:t>39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Structures in </a:t>
            </a:r>
            <a:r>
              <a:rPr lang="en-GB" b="1"/>
              <a:t>C</a:t>
            </a:r>
            <a:r>
              <a:rPr lang="en-GB"/>
              <a:t> are analogous to record in </a:t>
            </a:r>
            <a:r>
              <a:rPr lang="en-GB" b="1"/>
              <a:t>Pascal</a:t>
            </a:r>
            <a:r>
              <a:rPr lang="en-GB"/>
              <a:t>.</a:t>
            </a:r>
          </a:p>
          <a:p>
            <a:r>
              <a:rPr lang="en-GB"/>
              <a:t>Example</a:t>
            </a:r>
            <a:endParaRPr lang="en-GB" b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9EA9-BC7B-4183-B03D-694972EE91E5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7FA6-FF8B-4E66-9F1B-5D8A247AF28F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640138" y="3295650"/>
            <a:ext cx="405606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struct employee</a:t>
            </a:r>
          </a:p>
          <a:p>
            <a:r>
              <a:rPr lang="en-GB" b="1" i="1"/>
              <a:t>{</a:t>
            </a:r>
          </a:p>
          <a:p>
            <a:r>
              <a:rPr lang="en-GB" b="1" i="1"/>
              <a:t>	char *name;</a:t>
            </a:r>
          </a:p>
          <a:p>
            <a:r>
              <a:rPr lang="en-GB" b="1" i="1"/>
              <a:t>	char *address;</a:t>
            </a:r>
          </a:p>
          <a:p>
            <a:r>
              <a:rPr lang="en-GB" b="1" i="1"/>
              <a:t>	unsigned RSI_number;</a:t>
            </a:r>
          </a:p>
          <a:p>
            <a:r>
              <a:rPr lang="en-GB" b="1" i="1"/>
              <a:t>	float salary;</a:t>
            </a:r>
          </a:p>
          <a:p>
            <a:r>
              <a:rPr lang="en-GB" b="1" i="1"/>
              <a:t>};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Write a program that will read 12 integers from the keyboard.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Then print the full list in reverse order.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Print out the odd and even numbers entered.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Write your program so that it is trivial to modify it so that a different number of elements can be read.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D81D-BDDD-45A7-8C55-7BDE0ECC91D4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1B50-76B9-401C-8507-8F135C3EB572}" type="slidenum">
              <a:rPr lang="en-US"/>
              <a:pPr/>
              <a:t>40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Exercise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It is easy to visualise a two-dimensional array as a table.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Take a look at </a:t>
            </a:r>
            <a:r>
              <a:rPr lang="en-GB" i="1"/>
              <a:t>marray1.c</a:t>
            </a:r>
            <a:r>
              <a:rPr lang="en-GB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It declares a 3x9x9 array which is filled using nested </a:t>
            </a:r>
            <a:r>
              <a:rPr lang="en-GB" b="1"/>
              <a:t>for</a:t>
            </a:r>
            <a:r>
              <a:rPr lang="en-GB"/>
              <a:t> loops.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Just as </a:t>
            </a:r>
            <a:r>
              <a:rPr lang="en-GB" b="1"/>
              <a:t>for</a:t>
            </a:r>
            <a:r>
              <a:rPr lang="en-GB"/>
              <a:t> loops are handy for dealing with one-dimensional arrays, nested </a:t>
            </a:r>
            <a:r>
              <a:rPr lang="en-GB" b="1"/>
              <a:t>for</a:t>
            </a:r>
            <a:r>
              <a:rPr lang="en-GB"/>
              <a:t> loops are handy for dealing with n-dimensional arrays.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7DF-061D-4E11-90C2-756B24049389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9EEB-B2B9-4134-925E-3073BBA52021}" type="slidenum">
              <a:rPr lang="en-US"/>
              <a:pPr/>
              <a:t>41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Now notice how we pass it three different two-dimensional arrays to print.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We index </a:t>
            </a:r>
            <a:r>
              <a:rPr lang="en-GB" b="1"/>
              <a:t>tables</a:t>
            </a:r>
            <a:r>
              <a:rPr lang="en-GB"/>
              <a:t> only with the </a:t>
            </a:r>
            <a:r>
              <a:rPr lang="en-GB" b="1"/>
              <a:t>first</a:t>
            </a:r>
            <a:r>
              <a:rPr lang="en-GB"/>
              <a:t> index, which essentially peels off a 2-D array which we then pass as a two-dimensional argument.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This is an example of how multidimensional arrays can be decomposed into lower-dimensional arrays.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11E1-7C3D-4276-BADB-A542BC1998CF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208D-3F18-4924-B4C1-B830595E24E8}" type="slidenum">
              <a:rPr lang="en-US"/>
              <a:pPr/>
              <a:t>42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You don’t have to declare all of the bounds of an n-D array.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Modify the code in marray1.c to read array[][9] in the function declaration.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Compile and run the code - what happens?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Modify it to read array[][].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Compile and run - what happens?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3DE-9151-4B91-A6D3-F9F9AF19355E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FDE1-F61E-4231-AFAA-67C767BF5D77}" type="slidenum">
              <a:rPr lang="en-US"/>
              <a:pPr/>
              <a:t>43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Multidimensional Arrays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The rule is that all but the </a:t>
            </a:r>
            <a:r>
              <a:rPr lang="en-GB" i="1"/>
              <a:t>first</a:t>
            </a:r>
            <a:r>
              <a:rPr lang="en-GB"/>
              <a:t> bound must be given. (If you give the first bound also, it is just ignored.)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So with a one-dimensional array, of course, you don't have to give any bounds.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What happens if you make a mistake in declaring the bounds of a multidimensional array used as a function parameter? Try it!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2413-006E-4338-A91E-F371248BAEB1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EAD8-15AB-44C4-886C-1A33752608E6}" type="slidenum">
              <a:rPr lang="en-US"/>
              <a:pPr/>
              <a:t>44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Multidimensional Arrays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keyword </a:t>
            </a:r>
            <a:r>
              <a:rPr lang="en-GB" i="1"/>
              <a:t>struct</a:t>
            </a:r>
            <a:r>
              <a:rPr lang="en-GB"/>
              <a:t> tells the compiler that we are declaring a structure. </a:t>
            </a:r>
          </a:p>
          <a:p>
            <a:r>
              <a:rPr lang="en-GB"/>
              <a:t>The id </a:t>
            </a:r>
            <a:r>
              <a:rPr lang="en-GB" i="1"/>
              <a:t>employee</a:t>
            </a:r>
            <a:r>
              <a:rPr lang="en-GB"/>
              <a:t> is the name, or </a:t>
            </a:r>
            <a:r>
              <a:rPr lang="en-GB" u="sng"/>
              <a:t>tag</a:t>
            </a:r>
            <a:r>
              <a:rPr lang="en-GB"/>
              <a:t>, of the structure.</a:t>
            </a:r>
          </a:p>
          <a:p>
            <a:r>
              <a:rPr lang="en-GB"/>
              <a:t>The </a:t>
            </a:r>
            <a:r>
              <a:rPr lang="en-GB" u="sng"/>
              <a:t>members</a:t>
            </a:r>
            <a:r>
              <a:rPr lang="en-GB"/>
              <a:t> are </a:t>
            </a:r>
            <a:r>
              <a:rPr lang="en-GB" i="1"/>
              <a:t>name, address, salary,</a:t>
            </a:r>
            <a:r>
              <a:rPr lang="en-GB"/>
              <a:t> etc. </a:t>
            </a:r>
          </a:p>
          <a:p>
            <a:r>
              <a:rPr lang="en-GB" i="1"/>
              <a:t>{}</a:t>
            </a:r>
            <a:r>
              <a:rPr lang="en-GB"/>
              <a:t> enclose members of a structure (if it has more than one)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4855-F06D-473A-9249-169FAD34E2DD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B8CF-E2A7-4A8D-99F6-DDA62B823A1D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Each member is of a specific </a:t>
            </a:r>
            <a:r>
              <a:rPr lang="en-GB" u="sng"/>
              <a:t>type</a:t>
            </a:r>
            <a:r>
              <a:rPr lang="en-GB"/>
              <a:t>.</a:t>
            </a:r>
          </a:p>
          <a:p>
            <a:r>
              <a:rPr lang="en-GB"/>
              <a:t>Structure definitions can be nested.</a:t>
            </a:r>
          </a:p>
          <a:p>
            <a:endParaRPr lang="en-GB" u="sng"/>
          </a:p>
          <a:p>
            <a:r>
              <a:rPr lang="en-GB" u="sng"/>
              <a:t>Structure Declarations</a:t>
            </a:r>
          </a:p>
          <a:p>
            <a:pPr lvl="1"/>
            <a:r>
              <a:rPr lang="en-GB"/>
              <a:t>There are two ways to declare structure variables</a:t>
            </a:r>
          </a:p>
          <a:p>
            <a:pPr lvl="2"/>
            <a:r>
              <a:rPr lang="en-GB"/>
              <a:t>by adding an id list to the structure definition (as shown):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ED0-C24A-4964-9D96-B73A81B37E2B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34EA-B3B4-4840-8BE5-A7123E9DE7BD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This declares two variables called “peter” and “mary” of the structure type employee.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829-8C0F-4C41-A114-F6DCE78D4054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0AB4-7468-4234-B837-1FF91239FF9E}" type="slidenum">
              <a:rPr lang="en-US"/>
              <a:pPr/>
              <a:t>7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150938" y="3203575"/>
            <a:ext cx="41068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struct employee</a:t>
            </a:r>
          </a:p>
          <a:p>
            <a:r>
              <a:rPr lang="en-GB" b="1" i="1"/>
              <a:t>{</a:t>
            </a:r>
          </a:p>
          <a:p>
            <a:r>
              <a:rPr lang="en-GB" b="1" i="1"/>
              <a:t>	char *name; </a:t>
            </a:r>
          </a:p>
          <a:p>
            <a:r>
              <a:rPr lang="en-GB" b="1" i="1"/>
              <a:t>	char *address;</a:t>
            </a:r>
          </a:p>
          <a:p>
            <a:r>
              <a:rPr lang="en-GB" b="1" i="1"/>
              <a:t>	unsigned RSI_Number;</a:t>
            </a:r>
          </a:p>
          <a:p>
            <a:r>
              <a:rPr lang="en-GB" b="1" i="1"/>
              <a:t>} peter, mary;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33413" y="990600"/>
            <a:ext cx="7175500" cy="4114800"/>
          </a:xfrm>
          <a:noFill/>
          <a:ln/>
        </p:spPr>
        <p:txBody>
          <a:bodyPr lIns="92075" tIns="46038" rIns="92075" bIns="46038"/>
          <a:lstStyle/>
          <a:p>
            <a:r>
              <a:rPr lang="en-GB"/>
              <a:t>The other way is by using the keyword </a:t>
            </a:r>
            <a:r>
              <a:rPr lang="en-GB" i="1"/>
              <a:t>struct</a:t>
            </a:r>
            <a:r>
              <a:rPr lang="en-GB"/>
              <a:t> followed by the structure type and an id list</a:t>
            </a:r>
          </a:p>
          <a:p>
            <a:r>
              <a:rPr lang="en-GB"/>
              <a:t>The following code declares 2 variables called </a:t>
            </a:r>
            <a:r>
              <a:rPr lang="en-GB" i="1"/>
              <a:t>“staff”</a:t>
            </a:r>
            <a:r>
              <a:rPr lang="en-GB"/>
              <a:t> and </a:t>
            </a:r>
            <a:r>
              <a:rPr lang="en-GB" i="1"/>
              <a:t>“staffptr”</a:t>
            </a:r>
            <a:endParaRPr lang="en-GB"/>
          </a:p>
          <a:p>
            <a:pPr lvl="1"/>
            <a:r>
              <a:rPr lang="en-GB"/>
              <a:t>as the name implies </a:t>
            </a:r>
            <a:r>
              <a:rPr lang="en-GB" i="1"/>
              <a:t>staffptr</a:t>
            </a:r>
            <a:r>
              <a:rPr lang="en-GB"/>
              <a:t> is a pointer to a structure</a:t>
            </a:r>
          </a:p>
          <a:p>
            <a:pPr lvl="3">
              <a:buFontTx/>
              <a:buNone/>
            </a:pPr>
            <a:r>
              <a:rPr lang="en-GB" i="1"/>
              <a:t>	</a:t>
            </a:r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GB" dirty="0"/>
              <a:t>Structures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93825" y="4800600"/>
            <a:ext cx="409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struct employee staff, *staffptr;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Structure definitions that are not followed by a list of variables allocate no storage</a:t>
            </a:r>
          </a:p>
          <a:p>
            <a:pPr lvl="1"/>
            <a:r>
              <a:rPr lang="en-GB"/>
              <a:t>they are merely templates to be used to declare variables later on in a program</a:t>
            </a:r>
          </a:p>
          <a:p>
            <a:r>
              <a:rPr lang="en-GB"/>
              <a:t>A structure can be initialised as follows</a:t>
            </a:r>
          </a:p>
          <a:p>
            <a:pPr lvl="1"/>
            <a:r>
              <a:rPr lang="en-GB" b="1" i="1"/>
              <a:t>struct employee staff = {“Damien”, “Galway”, 2002}</a:t>
            </a:r>
            <a:r>
              <a:rPr lang="en-GB" i="1"/>
              <a:t>;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BA5-F6DC-45BF-BE77-AAE09CA2331B}" type="datetime6">
              <a:rPr lang="en-US"/>
              <a:pPr/>
              <a:t>January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4A8E-8254-42AF-AD5E-DC9350E54945}" type="slidenum">
              <a:rPr lang="en-US"/>
              <a:pPr/>
              <a:t>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939</TotalTime>
  <Words>2585</Words>
  <Application>Microsoft Office PowerPoint</Application>
  <PresentationFormat>On-screen Show (4:3)</PresentationFormat>
  <Paragraphs>634</Paragraphs>
  <Slides>44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Concourse</vt:lpstr>
      <vt:lpstr>Complex Data Types</vt:lpstr>
      <vt:lpstr>Complex Data Types</vt:lpstr>
      <vt:lpstr>Complex Data Types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Slide 11</vt:lpstr>
      <vt:lpstr>Slide 12</vt:lpstr>
      <vt:lpstr>Structures</vt:lpstr>
      <vt:lpstr>Structures</vt:lpstr>
      <vt:lpstr>Structures</vt:lpstr>
      <vt:lpstr>Structures</vt:lpstr>
      <vt:lpstr>Structures</vt:lpstr>
      <vt:lpstr>Structures</vt:lpstr>
      <vt:lpstr>Slide 19</vt:lpstr>
      <vt:lpstr>Slide 20</vt:lpstr>
      <vt:lpstr>Slide 21</vt:lpstr>
      <vt:lpstr>Structures</vt:lpstr>
      <vt:lpstr>Unions</vt:lpstr>
      <vt:lpstr>Unions</vt:lpstr>
      <vt:lpstr>Unions</vt:lpstr>
      <vt:lpstr>Unions</vt:lpstr>
      <vt:lpstr>Typedefs</vt:lpstr>
      <vt:lpstr>Typedefs</vt:lpstr>
      <vt:lpstr>Typedefs</vt:lpstr>
      <vt:lpstr>Enumerated Types (enum)</vt:lpstr>
      <vt:lpstr>Arrays</vt:lpstr>
      <vt:lpstr>Arrays</vt:lpstr>
      <vt:lpstr>Arrays</vt:lpstr>
      <vt:lpstr>Array Initialisation</vt:lpstr>
      <vt:lpstr>Array Initialisation</vt:lpstr>
      <vt:lpstr>Array Initialisation</vt:lpstr>
      <vt:lpstr>Arrays Example</vt:lpstr>
      <vt:lpstr>Arrays Example</vt:lpstr>
      <vt:lpstr>Arrays Example</vt:lpstr>
      <vt:lpstr>Arrays Exercise</vt:lpstr>
      <vt:lpstr>Multidimensional Arrays</vt:lpstr>
      <vt:lpstr>Multidimensional Arrays</vt:lpstr>
      <vt:lpstr>Multidimensional Arrays</vt:lpstr>
      <vt:lpstr>Multidimensional Arrays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Data Types</dc:title>
  <dc:creator> </dc:creator>
  <cp:lastModifiedBy>Damien</cp:lastModifiedBy>
  <cp:revision>35</cp:revision>
  <cp:lastPrinted>2002-01-29T15:40:33Z</cp:lastPrinted>
  <dcterms:created xsi:type="dcterms:W3CDTF">1996-09-30T18:28:10Z</dcterms:created>
  <dcterms:modified xsi:type="dcterms:W3CDTF">2012-01-31T14:28:32Z</dcterms:modified>
</cp:coreProperties>
</file>