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0" r:id="rId3"/>
    <p:sldId id="261" r:id="rId4"/>
    <p:sldId id="293" r:id="rId5"/>
    <p:sldId id="262" r:id="rId6"/>
    <p:sldId id="294" r:id="rId7"/>
    <p:sldId id="263" r:id="rId8"/>
    <p:sldId id="295" r:id="rId9"/>
    <p:sldId id="267" r:id="rId10"/>
    <p:sldId id="268" r:id="rId11"/>
    <p:sldId id="296" r:id="rId12"/>
    <p:sldId id="270" r:id="rId13"/>
    <p:sldId id="271" r:id="rId14"/>
    <p:sldId id="297" r:id="rId15"/>
    <p:sldId id="272" r:id="rId16"/>
    <p:sldId id="298" r:id="rId17"/>
    <p:sldId id="273" r:id="rId18"/>
    <p:sldId id="299" r:id="rId19"/>
    <p:sldId id="300" r:id="rId20"/>
    <p:sldId id="301" r:id="rId21"/>
    <p:sldId id="276" r:id="rId22"/>
    <p:sldId id="302" r:id="rId23"/>
    <p:sldId id="277" r:id="rId24"/>
    <p:sldId id="279" r:id="rId25"/>
    <p:sldId id="280" r:id="rId26"/>
    <p:sldId id="281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416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4C81B13-12BE-4334-8CBF-37008AAECB01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D67FFB8-B59A-4CD6-A895-083B379A82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8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/>
              <a:t>Advanced C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7054817-B56E-4130-954F-E06FC5D79E3B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/>
              <a:t>© Coswat &amp; Co Ltd, 2001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A156EB9-4223-4D0D-9995-A3BA1BA617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3222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0298A4F-1C40-408B-9EAE-52D97B5D744E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A98C4-E9BA-42FC-8061-747E1D00E5C6}" type="slidenum">
              <a:rPr lang="en-GB"/>
              <a:pPr/>
              <a:t>1</a:t>
            </a:fld>
            <a:endParaRPr lang="en-GB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643546-6C62-46A2-9BBD-8D76F8608E92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B75F3-A7E3-4135-AFA6-8CF2AEF7D052}" type="slidenum">
              <a:rPr lang="en-GB"/>
              <a:pPr/>
              <a:t>10</a:t>
            </a:fld>
            <a:endParaRPr lang="en-GB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DE16CD-404F-45E4-8E23-CE528E5464D9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F3D22-42EC-4D31-8EFF-4FE3B5578B8F}" type="slidenum">
              <a:rPr lang="en-GB"/>
              <a:pPr/>
              <a:t>11</a:t>
            </a:fld>
            <a:endParaRPr lang="en-GB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C87070-2FB1-476A-B3A1-FC67B4292815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28A89-8778-40A2-9857-1AFED2B63867}" type="slidenum">
              <a:rPr lang="en-GB"/>
              <a:pPr/>
              <a:t>12</a:t>
            </a:fld>
            <a:endParaRPr lang="en-GB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61730A2-A761-48A3-8887-04159D3428CE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7493F-72F9-4B35-A987-1E6D32A0FA4E}" type="slidenum">
              <a:rPr lang="en-GB"/>
              <a:pPr/>
              <a:t>13</a:t>
            </a:fld>
            <a:endParaRPr lang="en-GB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C04016-59B0-4CC9-9713-9BF4A446C452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D9769-D5E5-46F9-B0C2-CF7CCA88F858}" type="slidenum">
              <a:rPr lang="en-GB"/>
              <a:pPr/>
              <a:t>14</a:t>
            </a:fld>
            <a:endParaRPr lang="en-GB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983919-3DD8-4040-BA22-28A08787EDF7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52F4E-5502-4361-927F-D1939C642EC9}" type="slidenum">
              <a:rPr lang="en-GB"/>
              <a:pPr/>
              <a:t>15</a:t>
            </a:fld>
            <a:endParaRPr lang="en-GB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7B6457-6D49-4425-81B4-DB9F38454B59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27E02-F977-4A68-9EF3-4C57497D5DF8}" type="slidenum">
              <a:rPr lang="en-GB"/>
              <a:pPr/>
              <a:t>16</a:t>
            </a:fld>
            <a:endParaRPr lang="en-GB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4BF4605-3EE5-4F85-81DB-341D7543CE00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56769-D480-4FA9-BB0F-A35E3A6AC220}" type="slidenum">
              <a:rPr lang="en-GB"/>
              <a:pPr/>
              <a:t>17</a:t>
            </a:fld>
            <a:endParaRPr lang="en-GB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5808083-7AD9-44BC-8F06-76812BEAAD35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BF26E-B3D5-4A9C-908C-0B341AD36D49}" type="slidenum">
              <a:rPr lang="en-GB"/>
              <a:pPr/>
              <a:t>18</a:t>
            </a:fld>
            <a:endParaRPr lang="en-GB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74E7A4-C5C8-4A15-936F-203E05289D86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20F84-B85B-4FBF-BA5D-42FDC10BEE90}" type="slidenum">
              <a:rPr lang="en-GB"/>
              <a:pPr/>
              <a:t>19</a:t>
            </a:fld>
            <a:endParaRPr lang="en-GB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8A244D5-4CB5-46CA-A363-9B07B97EC436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6EBAC-9782-4E76-A2E6-33176CCA9855}" type="slidenum">
              <a:rPr lang="en-GB"/>
              <a:pPr/>
              <a:t>2</a:t>
            </a:fld>
            <a:endParaRPr lang="en-GB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4D2853-0EDD-4B0F-B7BC-765A26589C5D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DA960-7929-4365-AB48-6BAA7BD89A3D}" type="slidenum">
              <a:rPr lang="en-GB"/>
              <a:pPr/>
              <a:t>20</a:t>
            </a:fld>
            <a:endParaRPr lang="en-GB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28A128-5D8F-4B1D-833C-604C5EFE9487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B56A1-80CF-4E38-9AE3-149C4381E7ED}" type="slidenum">
              <a:rPr lang="en-GB"/>
              <a:pPr/>
              <a:t>21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7DCEA9-3E67-477D-A9EB-A577FE95D069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5329E-180D-43D2-9011-5B48772E493F}" type="slidenum">
              <a:rPr lang="en-GB"/>
              <a:pPr/>
              <a:t>22</a:t>
            </a:fld>
            <a:endParaRPr lang="en-GB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EC3F02-5F5C-447D-A0F3-F075EE040C38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E07C6-00BE-4E58-A94C-35521DD9ED9E}" type="slidenum">
              <a:rPr lang="en-GB"/>
              <a:pPr/>
              <a:t>23</a:t>
            </a:fld>
            <a:endParaRPr lang="en-GB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0D8D23-F459-4ACB-B4D4-3BB48AB9E3B9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DC4F1-9709-480A-A5C6-D5368C4C12B4}" type="slidenum">
              <a:rPr lang="en-GB"/>
              <a:pPr/>
              <a:t>24</a:t>
            </a:fld>
            <a:endParaRPr lang="en-GB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5BBA64-EFD5-42A7-868A-B5C85BEC6F5C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61EA98-64AA-4152-8F22-12B295E40C92}" type="slidenum">
              <a:rPr lang="en-GB"/>
              <a:pPr/>
              <a:t>25</a:t>
            </a:fld>
            <a:endParaRPr lang="en-GB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4D9AFE-ECF8-40D0-8EE4-F71A6CE1CBA6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C4421-C93E-496E-9238-A868F64B8E3B}" type="slidenum">
              <a:rPr lang="en-GB"/>
              <a:pPr/>
              <a:t>26</a:t>
            </a:fld>
            <a:endParaRPr lang="en-GB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noFill/>
          <a:ln>
            <a:noFill/>
          </a:ln>
        </p:spPr>
        <p:txBody>
          <a:bodyPr lIns="97130" tIns="48565" rIns="97130" bIns="48565"/>
          <a:lstStyle/>
          <a:p>
            <a:r>
              <a:rPr lang="en-GB"/>
              <a:t>Notes: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DD0D1F-A13A-48E0-902E-B9E5D02937CF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91B4-3B19-4E11-AD3A-78FC33CABBBC}" type="slidenum">
              <a:rPr lang="en-GB"/>
              <a:pPr/>
              <a:t>3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759146-88BC-456E-A080-412ED94FA79A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C3F15D-2F56-4391-82CE-4C12C3D44B6F}" type="slidenum">
              <a:rPr lang="en-GB"/>
              <a:pPr/>
              <a:t>4</a:t>
            </a:fld>
            <a:endParaRPr lang="en-GB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64C64A-CD39-4D28-9A98-01F15B311420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DD3E5-645A-49F4-86A8-E19ED471754A}" type="slidenum">
              <a:rPr lang="en-GB"/>
              <a:pPr/>
              <a:t>5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E546B6-26B4-4619-A189-9C6E41B82B8D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E00540-F5CD-4FBF-BD07-3E858FC95FF7}" type="slidenum">
              <a:rPr lang="en-GB"/>
              <a:pPr/>
              <a:t>6</a:t>
            </a:fld>
            <a:endParaRPr lang="en-GB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D90CE1C-72CC-4DE3-8A1F-AF1D5DA7E01D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DB42E-3B13-4202-B41B-F00B74B38E11}" type="slidenum">
              <a:rPr lang="en-GB"/>
              <a:pPr/>
              <a:t>7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AE2EF5-5802-4354-9355-0CF5779B5923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36929-0BBA-475E-B5DA-5A6AF983AFDA}" type="slidenum">
              <a:rPr lang="en-GB"/>
              <a:pPr/>
              <a:t>8</a:t>
            </a:fld>
            <a:endParaRPr lang="en-GB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Advanced C Programming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378F54-730F-48D0-BD72-409DD1FBA718}" type="datetime6">
              <a:rPr lang="en-GB"/>
              <a:pPr/>
              <a:t>October 13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Coswat &amp; Co Ltd, 2001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CCE59-3BE8-4D47-8DAF-62D7EF60796A}" type="slidenum">
              <a:rPr lang="en-GB"/>
              <a:pPr/>
              <a:t>9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890588"/>
            <a:ext cx="4784725" cy="3587750"/>
          </a:xfrm>
          <a:ln w="12700" cap="flat">
            <a:solidFill>
              <a:schemeClr val="tx1"/>
            </a:solidFill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896" y="4863185"/>
            <a:ext cx="5207509" cy="4308437"/>
          </a:xfrm>
          <a:ln>
            <a:noFill/>
          </a:ln>
        </p:spPr>
        <p:txBody>
          <a:bodyPr lIns="97130" tIns="48565" rIns="97130" bIns="48565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E20EEC-ADDF-4CCF-8283-F90F23C4CA23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9E82BF-A356-4687-A13C-524536E7FB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35EDE5-E280-4EC3-A626-307924D71919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80E10F-8ED0-4A24-B41D-D21B650FC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F9ED85-160E-4A5D-A070-5780FD08312A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FB2BDB-08CF-4D77-AD83-26A2FB6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679AB5-7C8C-41EC-A2EA-8E8C87FAFCF6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558E98-88F2-483E-92A1-45B19E971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D7EA2E-473F-4331-AA07-296662999636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33ED88-78AD-439C-A304-DB092FB338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BDD73E-08FC-437F-ACF5-B9216B7A120F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201C0-7FFF-4B3E-90E4-97C66ADA2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00859-C21B-4D51-9E0E-0F6842527D46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EB6CF8-DB5A-4008-B27A-CB4E17EE2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79BE66-1EEF-42FB-83D1-C7AEC48193A4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597AD-8693-4480-BD46-E5B6A8AB9B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0AC7C8-D6D8-4E2E-9F07-A8A0B22C0638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4FF35C-0B67-4809-B00F-B419725F9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5ADB77D-7588-4891-AB6D-FD067B593E5D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FE34A0-67B9-41C9-9509-A21B0404A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48EBE1-0E1C-44A6-B2A3-51F35DE27886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331995-B866-4CF6-A296-317669C99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AE6C44-023C-439A-BAA2-FAD74278FC13}" type="datetime6">
              <a:rPr lang="en-US" smtClean="0"/>
              <a:pPr/>
              <a:t>October 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File Input/Output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95E1601-85A9-4EA5-917A-38DC84B372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/>
              <a:t>File IO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1CCD-B7E7-4ECE-86C9-92783F9A5F57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90C9-E6ED-4644-90A8-0C0F95AFF34D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Formatted I/O functions  </a:t>
            </a:r>
          </a:p>
          <a:p>
            <a:r>
              <a:rPr lang="en-GB" b="1" i="1"/>
              <a:t>fprintf (file pointer,  format string, data items)</a:t>
            </a:r>
          </a:p>
          <a:p>
            <a:pPr lvl="1"/>
            <a:r>
              <a:rPr lang="en-GB"/>
              <a:t>fprintf returns the number of items written or a negative value if a write error occured.</a:t>
            </a:r>
            <a:endParaRPr lang="en-GB" b="1" i="1"/>
          </a:p>
          <a:p>
            <a:r>
              <a:rPr lang="en-GB" b="1" i="1"/>
              <a:t>fscanf (file pointer, format string, data items)</a:t>
            </a:r>
          </a:p>
          <a:p>
            <a:pPr lvl="1"/>
            <a:r>
              <a:rPr lang="en-GB"/>
              <a:t>fscanf returns the number of items read or EOF if an input error occurs before any conversions.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FCF2-436B-4A55-ABB0-13D012B2A0BC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BF66-AD32-4558-B937-4884893270C0}" type="slidenum">
              <a:rPr lang="en-US"/>
              <a:pPr/>
              <a:t>10</a:t>
            </a:fld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These functions operate in the same way as printf and scanf. </a:t>
            </a:r>
          </a:p>
          <a:p>
            <a:pPr lvl="1"/>
            <a:r>
              <a:rPr lang="en-GB"/>
              <a:t>The inclusion of the file pointer as the first argument is the only difference.</a:t>
            </a:r>
          </a:p>
          <a:p>
            <a:r>
              <a:rPr lang="en-GB"/>
              <a:t>printf and scanf may be written with stdout and stdin as the file pointers.</a:t>
            </a:r>
          </a:p>
          <a:p>
            <a:pPr lvl="1"/>
            <a:r>
              <a:rPr lang="en-GB" b="1" i="1"/>
              <a:t>fscanf(stdin,”%d”, &amp;x);</a:t>
            </a:r>
          </a:p>
          <a:p>
            <a:r>
              <a:rPr lang="en-GB"/>
              <a:t>Notice the &amp; operator here also.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FB9F-271E-4349-81BC-D5EC35BB3E78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60B1-E9D0-4CE8-9173-708C99F09DB1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Character I/O functions  </a:t>
            </a:r>
          </a:p>
          <a:p>
            <a:r>
              <a:rPr lang="en-GB" b="1" i="1"/>
              <a:t>char = fgetc(file pointer)</a:t>
            </a:r>
          </a:p>
          <a:p>
            <a:r>
              <a:rPr lang="en-GB" b="1" i="1"/>
              <a:t>char = getc (file pointer)</a:t>
            </a:r>
          </a:p>
          <a:p>
            <a:pPr lvl="1"/>
            <a:r>
              <a:rPr lang="en-GB"/>
              <a:t>fgetc and getc behave in a similar way.</a:t>
            </a:r>
          </a:p>
          <a:p>
            <a:pPr lvl="1"/>
            <a:r>
              <a:rPr lang="en-GB"/>
              <a:t>fgetc is a C library function</a:t>
            </a:r>
          </a:p>
          <a:p>
            <a:pPr lvl="1"/>
            <a:r>
              <a:rPr lang="en-GB"/>
              <a:t>getc is implemented as a macro in stdio.h</a:t>
            </a:r>
          </a:p>
          <a:p>
            <a:pPr lvl="1"/>
            <a:r>
              <a:rPr lang="en-GB"/>
              <a:t>Above are similar to getchar except for the inclusion of the file pointer as an argument.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8205-28E0-4D30-97E6-CD46B925DE27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2AAD-8F26-49A3-91B6-E763E51F5569}" type="slidenum">
              <a:rPr lang="en-US"/>
              <a:pPr/>
              <a:t>12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 fputs (string, file pointer)</a:t>
            </a:r>
            <a:endParaRPr lang="en-GB"/>
          </a:p>
          <a:p>
            <a:pPr lvl="1"/>
            <a:r>
              <a:rPr lang="en-GB" b="1" i="1"/>
              <a:t>fputs</a:t>
            </a:r>
            <a:r>
              <a:rPr lang="en-GB"/>
              <a:t> writes the string, except for the ‘\0’. </a:t>
            </a:r>
          </a:p>
          <a:p>
            <a:pPr lvl="1"/>
            <a:r>
              <a:rPr lang="en-GB"/>
              <a:t>Returns EOF if an error occured during output.</a:t>
            </a:r>
          </a:p>
          <a:p>
            <a:pPr lvl="1"/>
            <a:r>
              <a:rPr lang="en-GB" b="1" i="1"/>
              <a:t>fputs</a:t>
            </a:r>
            <a:r>
              <a:rPr lang="en-GB"/>
              <a:t> is the same as </a:t>
            </a:r>
            <a:r>
              <a:rPr lang="en-GB" b="1" i="1"/>
              <a:t>puts</a:t>
            </a:r>
            <a:r>
              <a:rPr lang="en-GB"/>
              <a:t> except that puts writes to stdout and appends a newline character.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2632-2DDF-4AC8-8251-336165629EB7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3362-CD2E-477D-AEFD-5239C74E7D7A}" type="slidenum">
              <a:rPr lang="en-US"/>
              <a:pPr/>
              <a:t>13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 fgets (string, number of chars, file pointer)</a:t>
            </a:r>
          </a:p>
          <a:p>
            <a:pPr lvl="1"/>
            <a:r>
              <a:rPr lang="en-GB"/>
              <a:t>fgets reads characters into the string until</a:t>
            </a:r>
          </a:p>
          <a:p>
            <a:pPr lvl="2"/>
            <a:r>
              <a:rPr lang="en-GB"/>
              <a:t>a newline is read (which is retained).</a:t>
            </a:r>
          </a:p>
          <a:p>
            <a:pPr lvl="2"/>
            <a:r>
              <a:rPr lang="en-GB"/>
              <a:t>end of file is reached.</a:t>
            </a:r>
          </a:p>
          <a:p>
            <a:pPr lvl="2"/>
            <a:r>
              <a:rPr lang="en-GB"/>
              <a:t>or number of chars - 1 have been read.</a:t>
            </a:r>
          </a:p>
          <a:p>
            <a:pPr lvl="1"/>
            <a:r>
              <a:rPr lang="en-GB"/>
              <a:t>A terminating null is appended after the last character.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E36-67EB-4AA7-BD4C-2664F26DD4E1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4C31-CEA0-4457-BFA7-EF3B1329B459}" type="slidenum">
              <a:rPr lang="en-US"/>
              <a:pPr/>
              <a:t>14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Direct I/O functions</a:t>
            </a:r>
          </a:p>
          <a:p>
            <a:r>
              <a:rPr lang="en-GB" b="1" i="1"/>
              <a:t>fread (addr , size , number, file pointer)</a:t>
            </a:r>
          </a:p>
          <a:p>
            <a:r>
              <a:rPr lang="en-GB" b="1" i="1"/>
              <a:t>fwrite (addr , size , number , file pointer)</a:t>
            </a:r>
          </a:p>
          <a:p>
            <a:pPr lvl="1"/>
            <a:r>
              <a:rPr lang="en-GB" b="1"/>
              <a:t>addr</a:t>
            </a:r>
            <a:r>
              <a:rPr lang="en-GB"/>
              <a:t>  refers to the address of  an object  (e.g. structure or array) being written into or read from.</a:t>
            </a:r>
          </a:p>
          <a:p>
            <a:pPr lvl="1"/>
            <a:r>
              <a:rPr lang="en-GB" b="1"/>
              <a:t>size</a:t>
            </a:r>
            <a:r>
              <a:rPr lang="en-GB"/>
              <a:t> is the size in bytes of the object mentioned above.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E6BA-EE35-4C9F-A2D3-920433F92C79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6938-10BF-4A95-9DF9-CB5EC96A3479}" type="slidenum">
              <a:rPr lang="en-US"/>
              <a:pPr/>
              <a:t>15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/>
              <a:t>number</a:t>
            </a:r>
            <a:r>
              <a:rPr lang="en-GB"/>
              <a:t> is the number of objects being handled as a block</a:t>
            </a:r>
          </a:p>
          <a:p>
            <a:r>
              <a:rPr lang="en-GB"/>
              <a:t> fread and fwrite process binary files (cannot be viewed using editor or type command)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636D-9121-4543-8BE2-235E2E78A330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CF191-2DDC-4B70-B975-D8A06C5E1BF2}" type="slidenum">
              <a:rPr lang="en-US"/>
              <a:pPr/>
              <a:t>16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example  writes 1 structure to the file.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1BD9-FA48-4A0B-95D1-D07C762A4D3E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CDCF-1083-4955-9744-8FC8E650F80B}" type="slidenum">
              <a:rPr lang="en-US"/>
              <a:pPr/>
              <a:t>17</a:t>
            </a:fld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76600" y="1412776"/>
            <a:ext cx="503214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 err="1"/>
              <a:t>struct</a:t>
            </a:r>
            <a:r>
              <a:rPr lang="en-GB" b="1" i="1" dirty="0"/>
              <a:t> {</a:t>
            </a:r>
          </a:p>
          <a:p>
            <a:r>
              <a:rPr lang="en-GB" b="1" i="1" dirty="0"/>
              <a:t>	</a:t>
            </a:r>
            <a:r>
              <a:rPr lang="en-GB" b="1" i="1" dirty="0" err="1"/>
              <a:t>int</a:t>
            </a:r>
            <a:r>
              <a:rPr lang="en-GB" b="1" i="1" dirty="0"/>
              <a:t>  id;</a:t>
            </a:r>
          </a:p>
          <a:p>
            <a:r>
              <a:rPr lang="en-GB" b="1" i="1" dirty="0"/>
              <a:t>	char name[20];</a:t>
            </a:r>
          </a:p>
          <a:p>
            <a:r>
              <a:rPr lang="en-GB" b="1" i="1" dirty="0"/>
              <a:t>	char address[20];</a:t>
            </a:r>
          </a:p>
          <a:p>
            <a:r>
              <a:rPr lang="en-GB" b="1" i="1" dirty="0"/>
              <a:t>          } person</a:t>
            </a:r>
            <a:r>
              <a:rPr lang="en-GB" b="1" i="1" dirty="0" smtClean="0"/>
              <a:t>;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 err="1"/>
              <a:t>fwrite</a:t>
            </a:r>
            <a:r>
              <a:rPr lang="en-GB" b="1" i="1" dirty="0"/>
              <a:t> (&amp;person, </a:t>
            </a:r>
            <a:r>
              <a:rPr lang="en-GB" b="1" i="1" dirty="0" err="1"/>
              <a:t>sizeof</a:t>
            </a:r>
            <a:r>
              <a:rPr lang="en-GB" b="1" i="1" dirty="0"/>
              <a:t>(person), 1, pt);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an array of structures were being used, the &amp; would be omitted and any number, up to the array bounds, could be written at a time. </a:t>
            </a:r>
          </a:p>
          <a:p>
            <a:pPr lvl="1"/>
            <a:r>
              <a:rPr lang="en-GB"/>
              <a:t>Items are normally dealt with one at a time, however.</a:t>
            </a:r>
          </a:p>
          <a:p>
            <a:r>
              <a:rPr lang="en-GB"/>
              <a:t>Both functions return the number of items successfully read or written except when an error  or end-of-file occurs.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EEF8-323F-4E5A-A269-4CCD668DE86F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C1E3E-3C45-4613-90BD-416FC4D85DE0}" type="slidenum">
              <a:rPr lang="en-US"/>
              <a:pPr/>
              <a:t>18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file position indicator advances by the number of bytes successfully handled .</a:t>
            </a:r>
          </a:p>
          <a:p>
            <a:endParaRPr lang="en-GB"/>
          </a:p>
          <a:p>
            <a:r>
              <a:rPr lang="en-GB"/>
              <a:t>File Positioning</a:t>
            </a:r>
          </a:p>
          <a:p>
            <a:r>
              <a:rPr lang="en-GB"/>
              <a:t>In C, files may be accessed either sequentially or randomly. </a:t>
            </a:r>
          </a:p>
          <a:p>
            <a:pPr lvl="1"/>
            <a:r>
              <a:rPr lang="en-GB"/>
              <a:t>Random access permits direct access to a specific portion of a file.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49FA-F6B5-4B43-B7DA-0BD783D7E26E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BE22-55C6-4094-8052-E5BB8FD0FEAF}" type="slidenum">
              <a:rPr lang="en-US"/>
              <a:pPr/>
              <a:t>19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Every file opened is associated with a FILE pointer which must be declared like as</a:t>
            </a:r>
          </a:p>
          <a:p>
            <a:pPr lvl="1"/>
            <a:r>
              <a:rPr lang="en-GB" b="1" i="1"/>
              <a:t>FILE  *ptr ;         FILE  *fpt1;</a:t>
            </a:r>
          </a:p>
          <a:p>
            <a:r>
              <a:rPr lang="en-GB"/>
              <a:t>A file is opened in the following way:</a:t>
            </a:r>
          </a:p>
          <a:p>
            <a:pPr lvl="1"/>
            <a:r>
              <a:rPr lang="en-GB" b="1" i="1"/>
              <a:t>*ptr = fopen (“filename”,”mode”);</a:t>
            </a:r>
          </a:p>
          <a:p>
            <a:pPr lvl="1"/>
            <a:r>
              <a:rPr lang="en-GB"/>
              <a:t>filename may be any valid name e.g.  myfile.dat.</a:t>
            </a:r>
          </a:p>
          <a:p>
            <a:pPr lvl="1"/>
            <a:r>
              <a:rPr lang="en-GB"/>
              <a:t>mode  may be  r, w, a, r+, w+, a+, rb, wb, ab, rb+,wb+ or     ab+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E1D5-9221-464E-8BE4-B7B0A3ED87BA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586B-6E7A-4956-9942-F41C410702D2}" type="slidenum">
              <a:rPr lang="en-US"/>
              <a:pPr/>
              <a:t>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File positioning functions:</a:t>
            </a:r>
          </a:p>
          <a:p>
            <a:pPr lvl="1"/>
            <a:r>
              <a:rPr lang="en-GB"/>
              <a:t>fseek (file pointer, offset, position)</a:t>
            </a:r>
          </a:p>
          <a:p>
            <a:pPr lvl="1"/>
            <a:r>
              <a:rPr lang="en-GB"/>
              <a:t>ftell (file pointer)</a:t>
            </a:r>
          </a:p>
          <a:p>
            <a:pPr lvl="1"/>
            <a:r>
              <a:rPr lang="en-GB"/>
              <a:t>rewind(file pointer)</a:t>
            </a:r>
          </a:p>
          <a:p>
            <a:pPr lvl="1"/>
            <a:r>
              <a:rPr lang="en-GB"/>
              <a:t>fgetpos(file pointer, &amp;pos)</a:t>
            </a:r>
          </a:p>
          <a:p>
            <a:pPr lvl="1"/>
            <a:r>
              <a:rPr lang="en-GB"/>
              <a:t>fsetpos(file pointer, &amp;pos)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71DF-2F69-4080-9FE5-0978C92C5223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545F9-0601-4B96-A95D-761D7BBFBCFB}" type="slidenum">
              <a:rPr lang="en-US"/>
              <a:pPr/>
              <a:t>20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fseek</a:t>
            </a:r>
            <a:endParaRPr lang="en-GB"/>
          </a:p>
          <a:p>
            <a:pPr lvl="1"/>
            <a:r>
              <a:rPr lang="en-GB"/>
              <a:t>Sets the file position indicator to a value that is a specific number of bytes (offset) from the beginning, backwards from the end, or from the current position.To indicate a backwards direction, the offset  is negative.</a:t>
            </a:r>
          </a:p>
          <a:p>
            <a:pPr lvl="1"/>
            <a:r>
              <a:rPr lang="en-GB"/>
              <a:t>The offset is a long int.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88DB-B757-4108-9E84-D642A83B6C1D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C4E05-DDD1-4DC7-A413-D7D29CDD8059}" type="slidenum">
              <a:rPr lang="en-US"/>
              <a:pPr/>
              <a:t>21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position is represented by the following symbolic constants which are defined in &lt;stdio.h&gt;:</a:t>
            </a:r>
          </a:p>
          <a:p>
            <a:pPr lvl="1"/>
            <a:r>
              <a:rPr lang="en-GB"/>
              <a:t>SEEK_SET              0              beginning</a:t>
            </a:r>
          </a:p>
          <a:p>
            <a:pPr lvl="1"/>
            <a:r>
              <a:rPr lang="en-GB"/>
              <a:t>SEEK_END             2              end</a:t>
            </a:r>
          </a:p>
          <a:p>
            <a:pPr lvl="1"/>
            <a:r>
              <a:rPr lang="en-GB"/>
              <a:t>SEEK_CUR             1              current position.</a:t>
            </a:r>
          </a:p>
          <a:p>
            <a:r>
              <a:rPr lang="en-GB"/>
              <a:t>Example</a:t>
            </a:r>
          </a:p>
          <a:p>
            <a:pPr lvl="1"/>
            <a:r>
              <a:rPr lang="en-GB"/>
              <a:t>fseek(pt, 0L, SEEK_SET) - set to beginning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B61C-E126-4221-9457-0794746ADDB0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8113-F93D-4C5E-8642-935081275659}" type="slidenum">
              <a:rPr lang="en-US"/>
              <a:pPr/>
              <a:t>22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 - fseek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ftell</a:t>
            </a:r>
            <a:endParaRPr lang="en-GB" i="1"/>
          </a:p>
          <a:p>
            <a:pPr lvl="1"/>
            <a:r>
              <a:rPr lang="en-GB"/>
              <a:t>Returns the current value of the file position indicator as a long int. </a:t>
            </a:r>
          </a:p>
          <a:p>
            <a:pPr lvl="1"/>
            <a:r>
              <a:rPr lang="en-GB"/>
              <a:t>Returns -1 if unsuccessful.</a:t>
            </a:r>
          </a:p>
          <a:p>
            <a:r>
              <a:rPr lang="en-GB"/>
              <a:t>pos = ftell(pt);</a:t>
            </a:r>
          </a:p>
          <a:p>
            <a:r>
              <a:rPr lang="en-GB" b="1" i="1"/>
              <a:t>rewind</a:t>
            </a:r>
            <a:endParaRPr lang="en-GB"/>
          </a:p>
          <a:p>
            <a:r>
              <a:rPr lang="en-GB"/>
              <a:t>Resets the file position indicator to the beginning of the file.</a:t>
            </a:r>
          </a:p>
          <a:p>
            <a:pPr lvl="1"/>
            <a:r>
              <a:rPr lang="en-GB"/>
              <a:t>rewind(pt);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7FCE-8B05-4D07-A55E-055D32F900F1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869B-CB51-4DDD-BB8F-4E81ED4C65B6}" type="slidenum">
              <a:rPr lang="en-US"/>
              <a:pPr/>
              <a:t>23</a:t>
            </a:fld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i="1"/>
              <a:t>fgetpos</a:t>
            </a:r>
            <a:endParaRPr lang="en-GB"/>
          </a:p>
          <a:p>
            <a:pPr lvl="1"/>
            <a:r>
              <a:rPr lang="en-GB"/>
              <a:t>Stores the current value of the file position indicator in the object pos which is a long int. Returns 0 when successful.</a:t>
            </a:r>
          </a:p>
          <a:p>
            <a:pPr lvl="1"/>
            <a:r>
              <a:rPr lang="en-GB"/>
              <a:t> fgetpos (fp, &amp;pos);</a:t>
            </a:r>
          </a:p>
          <a:p>
            <a:r>
              <a:rPr lang="en-GB" b="1" i="1"/>
              <a:t>fsetpos</a:t>
            </a:r>
            <a:endParaRPr lang="en-GB"/>
          </a:p>
          <a:p>
            <a:r>
              <a:rPr lang="en-GB"/>
              <a:t>Sets the file position indicator to the byte position stored in pos.</a:t>
            </a:r>
          </a:p>
          <a:p>
            <a:pPr lvl="1"/>
            <a:r>
              <a:rPr lang="en-GB"/>
              <a:t>fsetpos(fp, &amp;pos);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D86B-021E-40FC-AFD7-129F2A24D3E6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218B-0D32-49C4-8643-620CF51535B2}" type="slidenum">
              <a:rPr lang="en-US"/>
              <a:pPr/>
              <a:t>24</a:t>
            </a:fld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ferror(pt);</a:t>
            </a:r>
          </a:p>
          <a:p>
            <a:pPr lvl="1"/>
            <a:r>
              <a:rPr lang="en-GB"/>
              <a:t>returns nonzero value if the error indicator is set.</a:t>
            </a:r>
          </a:p>
          <a:p>
            <a:r>
              <a:rPr lang="en-GB"/>
              <a:t>feof(pt);</a:t>
            </a:r>
          </a:p>
          <a:p>
            <a:pPr lvl="1"/>
            <a:r>
              <a:rPr lang="en-GB"/>
              <a:t>returns a nonzero value if the end of file indicator is set.  May be used to control loops.</a:t>
            </a:r>
          </a:p>
          <a:p>
            <a:r>
              <a:rPr lang="en-GB"/>
              <a:t>clearerr(pt);</a:t>
            </a:r>
          </a:p>
          <a:p>
            <a:pPr lvl="1"/>
            <a:r>
              <a:rPr lang="en-GB"/>
              <a:t>clears end of file and error indicators.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016C-402B-40CB-8A0B-54DF80FD6038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AC05-9A25-4F87-82F2-43B6D1988760}" type="slidenum">
              <a:rPr lang="en-US"/>
              <a:pPr/>
              <a:t>25</a:t>
            </a:fld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 - Error Handling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file1.c - read and print a sequential file</a:t>
            </a:r>
          </a:p>
          <a:p>
            <a:r>
              <a:rPr lang="en-GB"/>
              <a:t>Points to note:</a:t>
            </a:r>
          </a:p>
          <a:p>
            <a:pPr lvl="1"/>
            <a:r>
              <a:rPr lang="en-GB"/>
              <a:t>The file pointer fpt is associated with the file when fopen used. </a:t>
            </a:r>
          </a:p>
          <a:p>
            <a:pPr lvl="1"/>
            <a:r>
              <a:rPr lang="en-GB"/>
              <a:t>The file is opened for reading only. At the same time, there is a check for opening errors.</a:t>
            </a:r>
          </a:p>
          <a:p>
            <a:pPr lvl="1"/>
            <a:r>
              <a:rPr lang="en-GB"/>
              <a:t>A heading is displayed and a loop is then used to display the contents of the file in a formatted mode.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B12A-4F1D-44B9-8340-075A962088C5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69328-4F8A-4877-ACD2-BBEFE29B7B91}" type="slidenum">
              <a:rPr lang="en-US"/>
              <a:pPr/>
              <a:t>26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Modes</a:t>
            </a:r>
          </a:p>
          <a:p>
            <a:pPr lvl="1"/>
            <a:r>
              <a:rPr lang="en-GB"/>
              <a:t>r - Open existing file for reading.</a:t>
            </a:r>
          </a:p>
          <a:p>
            <a:pPr lvl="1"/>
            <a:r>
              <a:rPr lang="en-GB"/>
              <a:t>w - Create a new file, or overwrite an existing file, for  writing.</a:t>
            </a:r>
          </a:p>
          <a:p>
            <a:pPr lvl="1"/>
            <a:r>
              <a:rPr lang="en-GB"/>
              <a:t>a - Create a new file for writing, or append to an existing  file.</a:t>
            </a:r>
          </a:p>
          <a:p>
            <a:pPr lvl="1"/>
            <a:r>
              <a:rPr lang="en-GB"/>
              <a:t>Adding a + indicates that the file has been opened for input and output.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A76F-316A-4029-BB68-4C8EBA2E373D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E976-7FFA-4038-A669-16AD97DCD5F7}" type="slidenum">
              <a:rPr lang="en-US"/>
              <a:pPr/>
              <a:t>3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/>
              <a:t>However, an input operation may not be immediately followed by an output operation unless end of file has been reached or one of the file positioning functions has been called.</a:t>
            </a:r>
          </a:p>
          <a:p>
            <a:pPr lvl="1"/>
            <a:r>
              <a:rPr lang="en-GB"/>
              <a:t>The preceding modes all relate to text files.</a:t>
            </a:r>
          </a:p>
          <a:p>
            <a:pPr lvl="1"/>
            <a:r>
              <a:rPr lang="en-GB"/>
              <a:t>The inclusion of b means that the file is a binary file. Some systems do not make a distinction between binary and text. MS-DOS does.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743-844B-4206-9ACC-18E778924F2B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2389-6D4C-47EA-B3BB-A8688B3BEE54}" type="slidenum">
              <a:rPr lang="en-US"/>
              <a:pPr/>
              <a:t>4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above opens the existing file myfile.dat for reading and associates the file pointer pt with the file. </a:t>
            </a:r>
          </a:p>
          <a:p>
            <a:r>
              <a:rPr lang="en-GB" dirty="0"/>
              <a:t>All future references to the file are through the pointer.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D04-E5C2-4970-869D-126E1E2B3022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F979-1DE0-4963-8E48-EA97A6C8F14B}" type="slidenum">
              <a:rPr lang="en-US"/>
              <a:pPr/>
              <a:t>5</a:t>
            </a:fld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87824" y="1700808"/>
            <a:ext cx="38846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FILE  *pt;</a:t>
            </a:r>
          </a:p>
          <a:p>
            <a:r>
              <a:rPr lang="en-GB" b="1" i="1" dirty="0"/>
              <a:t>pt = </a:t>
            </a:r>
            <a:r>
              <a:rPr lang="en-GB" b="1" i="1" dirty="0" err="1"/>
              <a:t>fopen</a:t>
            </a:r>
            <a:r>
              <a:rPr lang="en-GB" b="1" i="1" dirty="0"/>
              <a:t> (“</a:t>
            </a:r>
            <a:r>
              <a:rPr lang="en-GB" b="1" i="1" dirty="0" err="1"/>
              <a:t>myfile.dat”,”r</a:t>
            </a:r>
            <a:r>
              <a:rPr lang="en-GB" b="1" i="1" dirty="0"/>
              <a:t>”);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It is customary to check for errors when opening a file (e.g. does it exist?). </a:t>
            </a:r>
          </a:p>
          <a:p>
            <a:pPr lvl="1"/>
            <a:r>
              <a:rPr lang="en-GB"/>
              <a:t>Done by examining the pointer for  NULL which is the value returned in the event of errors.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24AC-6673-4B4D-9C3B-C131A0C5DCCC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93A6-0393-4DC1-8C5E-2D4CA6E2A9CE}" type="slidenum">
              <a:rPr lang="en-US"/>
              <a:pPr/>
              <a:t>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63688" y="3429000"/>
            <a:ext cx="557688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i="1" dirty="0"/>
              <a:t>if (pt == NULL)</a:t>
            </a:r>
          </a:p>
          <a:p>
            <a:r>
              <a:rPr lang="en-GB" b="1" i="1" dirty="0"/>
              <a:t>{</a:t>
            </a:r>
          </a:p>
          <a:p>
            <a:r>
              <a:rPr lang="en-GB" b="1" i="1" dirty="0"/>
              <a:t>	</a:t>
            </a:r>
            <a:r>
              <a:rPr lang="en-GB" b="1" i="1" dirty="0" err="1"/>
              <a:t>printf</a:t>
            </a:r>
            <a:r>
              <a:rPr lang="en-GB" b="1" i="1" dirty="0"/>
              <a:t> (“Error opening the file \n”);</a:t>
            </a:r>
          </a:p>
          <a:p>
            <a:r>
              <a:rPr lang="en-GB" b="1" i="1" dirty="0"/>
              <a:t>}</a:t>
            </a:r>
          </a:p>
          <a:p>
            <a:r>
              <a:rPr lang="en-GB" b="1" i="1" dirty="0"/>
              <a:t>else   .......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Closing the file.</a:t>
            </a:r>
          </a:p>
          <a:p>
            <a:r>
              <a:rPr lang="en-GB"/>
              <a:t>Some systems place a limit on the number of files which may be open at the same time. </a:t>
            </a:r>
          </a:p>
          <a:p>
            <a:pPr lvl="1"/>
            <a:r>
              <a:rPr lang="en-GB"/>
              <a:t>It is therefore wise to close files that are no longer being used. </a:t>
            </a:r>
          </a:p>
          <a:p>
            <a:r>
              <a:rPr lang="en-GB"/>
              <a:t>Done in the following way:</a:t>
            </a:r>
          </a:p>
          <a:p>
            <a:pPr lvl="1"/>
            <a:r>
              <a:rPr lang="en-GB" b="1" i="1"/>
              <a:t>fclose (pt);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8763-63F4-40EF-AB8C-DD481B8E81C8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1E81-BD84-4F74-B01A-D89B2F39F4A6}" type="slidenum">
              <a:rPr lang="en-US"/>
              <a:pPr/>
              <a:t>7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argument is the pointer associated with the file in question.</a:t>
            </a:r>
          </a:p>
          <a:p>
            <a:r>
              <a:rPr lang="en-GB"/>
              <a:t>fclose flushes data from the buffer and closes the file.</a:t>
            </a:r>
          </a:p>
          <a:p>
            <a:r>
              <a:rPr lang="en-GB"/>
              <a:t>Files are automatically closed at end of program.</a:t>
            </a:r>
          </a:p>
          <a:p>
            <a:r>
              <a:rPr lang="en-GB"/>
              <a:t>Buffers may be flushed by using fflush(pt).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C7D-FD20-45FC-BF35-39BEA32F936B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76B8-C951-47A2-84D0-D479FECE8CC9}" type="slidenum">
              <a:rPr lang="en-US"/>
              <a:pPr/>
              <a:t>8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Operations on files:</a:t>
            </a:r>
          </a:p>
          <a:p>
            <a:r>
              <a:rPr lang="en-GB" b="1" i="1"/>
              <a:t>remove(“myfile.dat”);</a:t>
            </a:r>
          </a:p>
          <a:p>
            <a:pPr lvl="1"/>
            <a:r>
              <a:rPr lang="en-GB"/>
              <a:t>This deletes the file named in the string.</a:t>
            </a:r>
          </a:p>
          <a:p>
            <a:r>
              <a:rPr lang="en-GB" b="1" i="1"/>
              <a:t>rename(“myfile.dat”,”newfile.dat”);</a:t>
            </a:r>
          </a:p>
          <a:p>
            <a:pPr lvl="1"/>
            <a:r>
              <a:rPr lang="en-GB"/>
              <a:t>This gives myfile.dat a new name newfile.dat.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183A-9C08-41C5-9838-B2C5C4E8F2CB}" type="datetime6">
              <a:rPr lang="en-US"/>
              <a:pPr/>
              <a:t>October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File Input/Output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DEA-7472-4F63-9B5D-ECCC2904AA02}" type="slidenum">
              <a:rPr lang="en-US"/>
              <a:pPr/>
              <a:t>9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File 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</TotalTime>
  <Words>1682</Words>
  <Application>Microsoft Office PowerPoint</Application>
  <PresentationFormat>On-screen Show (4:3)</PresentationFormat>
  <Paragraphs>347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</vt:lpstr>
      <vt:lpstr>File IO - fseek</vt:lpstr>
      <vt:lpstr>File IO</vt:lpstr>
      <vt:lpstr>File IO</vt:lpstr>
      <vt:lpstr>File IO - Error Handling</vt:lpstr>
      <vt:lpstr>File 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IO</dc:title>
  <dc:creator>dcostello</dc:creator>
  <cp:lastModifiedBy>Windows User</cp:lastModifiedBy>
  <cp:revision>9</cp:revision>
  <cp:lastPrinted>2002-01-29T11:31:27Z</cp:lastPrinted>
  <dcterms:created xsi:type="dcterms:W3CDTF">1996-09-30T18:28:10Z</dcterms:created>
  <dcterms:modified xsi:type="dcterms:W3CDTF">2013-10-23T13:53:02Z</dcterms:modified>
</cp:coreProperties>
</file>