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59"/>
  </p:notesMasterIdLst>
  <p:handoutMasterIdLst>
    <p:handoutMasterId r:id="rId6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10" r:id="rId15"/>
    <p:sldId id="311" r:id="rId16"/>
    <p:sldId id="274" r:id="rId17"/>
    <p:sldId id="290" r:id="rId18"/>
    <p:sldId id="270" r:id="rId19"/>
    <p:sldId id="312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313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2" autoAdjust="0"/>
    <p:restoredTop sz="86457" autoAdjust="0"/>
  </p:normalViewPr>
  <p:slideViewPr>
    <p:cSldViewPr>
      <p:cViewPr varScale="1">
        <p:scale>
          <a:sx n="72" d="100"/>
          <a:sy n="72" d="100"/>
        </p:scale>
        <p:origin x="-480" y="-9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40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>
      <p:cViewPr varScale="1">
        <p:scale>
          <a:sx n="56" d="100"/>
          <a:sy n="56" d="100"/>
        </p:scale>
        <p:origin x="-1416" y="-78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C2E23F8-F64A-489F-85FD-8892F3E958F3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82057D18-8E3F-4B9C-9C0B-7E1FEE5071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C98039D-2167-421B-A196-85CF3AF63C21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60250F33-0A1C-4E87-81AE-245A87B86B4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25DA19-16AB-4FBA-A37E-61029DCC7233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CC8CC-FAC8-4802-A025-CED87ABE61A1}" type="slidenum">
              <a:rPr lang="en-GB"/>
              <a:pPr/>
              <a:t>1</a:t>
            </a:fld>
            <a:endParaRPr lang="en-GB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0E65DC-E7CA-4BD8-8DCE-C5AE9B8376CC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DEAF1-FD0E-4056-9C76-2EEB5D4A4FC6}" type="slidenum">
              <a:rPr lang="en-GB"/>
              <a:pPr/>
              <a:t>10</a:t>
            </a:fld>
            <a:endParaRPr lang="en-GB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773CA1-59DE-40B5-958C-BCEE4781A075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E8A0D-8902-48F7-9F5B-B60EB637AA8A}" type="slidenum">
              <a:rPr lang="en-GB"/>
              <a:pPr/>
              <a:t>11</a:t>
            </a:fld>
            <a:endParaRPr lang="en-GB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15CD05-6426-4979-B902-48CAE660C2AC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3D486-CF8C-4D26-AFB3-A3CF926DF9E7}" type="slidenum">
              <a:rPr lang="en-GB"/>
              <a:pPr/>
              <a:t>12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CDC18F-77B6-432C-9471-B04F1B4521F8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C04B1-6216-4C0F-9B21-2D57393CD579}" type="slidenum">
              <a:rPr lang="en-GB"/>
              <a:pPr/>
              <a:t>13</a:t>
            </a:fld>
            <a:endParaRPr lang="en-GB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FDFE717-BD33-4CCA-B1D1-6756365DBC6C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BB051-5AA7-49D2-B69E-2BE08E888C0E}" type="slidenum">
              <a:rPr lang="en-GB"/>
              <a:pPr/>
              <a:t>16</a:t>
            </a:fld>
            <a:endParaRPr lang="en-GB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7E7D7D-B487-4F8A-B74A-C4CBCB843767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F7751-49C3-4033-B8AD-5B118168EE28}" type="slidenum">
              <a:rPr lang="en-GB"/>
              <a:pPr/>
              <a:t>17</a:t>
            </a:fld>
            <a:endParaRPr lang="en-GB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F280A6-8D6B-4C01-A0CA-086EA7CD2D21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302AB-F1DE-41B2-A188-A29A042CD373}" type="slidenum">
              <a:rPr lang="en-GB"/>
              <a:pPr/>
              <a:t>18</a:t>
            </a:fld>
            <a:endParaRPr lang="en-GB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52A91C-0AF8-4A9C-BBCE-18433F4C5F51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290A3-CC32-403E-BA78-901A2A44BBF9}" type="slidenum">
              <a:rPr lang="en-GB"/>
              <a:pPr/>
              <a:t>20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AC5909-7095-48B1-AE15-93971DF91E26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F7F7F-A09A-4397-91E5-1A8AC4630249}" type="slidenum">
              <a:rPr lang="en-GB"/>
              <a:pPr/>
              <a:t>21</a:t>
            </a:fld>
            <a:endParaRPr lang="en-GB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1313AC-6734-435A-83D5-438CB48BC3EC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DC37E-007A-414C-951E-79C0D2E34A44}" type="slidenum">
              <a:rPr lang="en-GB"/>
              <a:pPr/>
              <a:t>22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0A76A21-E79D-40C0-B352-1966FB385FE4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D5549-FD15-4136-9968-85CA4F487C37}" type="slidenum">
              <a:rPr lang="en-GB"/>
              <a:pPr/>
              <a:t>2</a:t>
            </a:fld>
            <a:endParaRPr lang="en-GB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F9993EA-4C24-4EA4-8757-A8259C59639C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0397-E2E3-4FBB-B031-2C8DEB0776F7}" type="slidenum">
              <a:rPr lang="en-GB"/>
              <a:pPr/>
              <a:t>23</a:t>
            </a:fld>
            <a:endParaRPr lang="en-GB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C0A1480-AF2C-48E5-847A-2DA6F58D6698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86207-EB8F-4D10-B731-29B7F75BE40F}" type="slidenum">
              <a:rPr lang="en-GB"/>
              <a:pPr/>
              <a:t>24</a:t>
            </a:fld>
            <a:endParaRPr lang="en-GB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F4C222-9DC4-4165-88E2-D99A213EBCFB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C034C-DC1C-4694-BEC2-397C193FFD56}" type="slidenum">
              <a:rPr lang="en-GB"/>
              <a:pPr/>
              <a:t>25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BDAAB65-199A-47E4-A4B8-9E67E1DDA0A4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D69D2-7BD4-43B3-B209-705355184C9A}" type="slidenum">
              <a:rPr lang="en-GB"/>
              <a:pPr/>
              <a:t>26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1500D2-D244-45C9-9FAA-94E16113B75B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BB468-50FE-4E83-B44F-A97BAE27348C}" type="slidenum">
              <a:rPr lang="en-GB"/>
              <a:pPr/>
              <a:t>27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717630-74CE-422A-B7AD-23E02FCABB4A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E25F0-ACF0-41FD-8DFD-94AEA59D8A8E}" type="slidenum">
              <a:rPr lang="en-GB"/>
              <a:pPr/>
              <a:t>28</a:t>
            </a:fld>
            <a:endParaRPr lang="en-GB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B723697-548B-4FDC-B557-71162E563C12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3D9ED-5523-4551-A31A-C637E2C4208C}" type="slidenum">
              <a:rPr lang="en-GB"/>
              <a:pPr/>
              <a:t>30</a:t>
            </a:fld>
            <a:endParaRPr lang="en-GB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1DEB44-1AD3-4866-AAFB-1444CDF3D403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76A4F-241F-4478-B5C4-5B18B32ACAF0}" type="slidenum">
              <a:rPr lang="en-GB"/>
              <a:pPr/>
              <a:t>31</a:t>
            </a:fld>
            <a:endParaRPr lang="en-GB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ABE362-396E-465A-BC82-D0632B84A958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C2829-A556-46CD-9A95-A06BE545F229}" type="slidenum">
              <a:rPr lang="en-GB"/>
              <a:pPr/>
              <a:t>32</a:t>
            </a:fld>
            <a:endParaRPr lang="en-GB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44498B4-6FB7-41E6-83AC-66584F8005C6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2C33F-14CD-46D0-8B3A-1BE67A41BF45}" type="slidenum">
              <a:rPr lang="en-GB"/>
              <a:pPr/>
              <a:t>33</a:t>
            </a:fld>
            <a:endParaRPr lang="en-GB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63C8D0-5A45-4993-87CB-1618966E461E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6FAE8-42E6-4A0F-8A26-32DA5BF6FAE4}" type="slidenum">
              <a:rPr lang="en-GB"/>
              <a:pPr/>
              <a:t>3</a:t>
            </a:fld>
            <a:endParaRPr lang="en-GB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971D8F0-64A6-4AE4-8C10-F6FC51900B10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41C42-9CB7-49DB-9A5E-5609E69A345F}" type="slidenum">
              <a:rPr lang="en-GB"/>
              <a:pPr/>
              <a:t>34</a:t>
            </a:fld>
            <a:endParaRPr lang="en-GB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6AFE5E-DE46-4C51-ABF5-3F6BABCE5EBE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5678D-9580-4226-92DC-F3254DCD142B}" type="slidenum">
              <a:rPr lang="en-GB"/>
              <a:pPr/>
              <a:t>35</a:t>
            </a:fld>
            <a:endParaRPr lang="en-GB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99D283-D8CD-4434-8A33-C800F2A7EAB6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7B401-CCBA-49A8-8374-7E128D7BE6F8}" type="slidenum">
              <a:rPr lang="en-GB"/>
              <a:pPr/>
              <a:t>36</a:t>
            </a:fld>
            <a:endParaRPr lang="en-GB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F4E1BE7-8E0C-4CBC-B405-8C478907778E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8DB19-075F-4560-91FF-2404EFAB3D6A}" type="slidenum">
              <a:rPr lang="en-GB"/>
              <a:pPr/>
              <a:t>37</a:t>
            </a:fld>
            <a:endParaRPr lang="en-GB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29EE6AF-41C4-469E-95A4-B133909E8D5E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B5E95-6B94-400D-B3A0-6F0AC47AB07F}" type="slidenum">
              <a:rPr lang="en-GB"/>
              <a:pPr/>
              <a:t>38</a:t>
            </a:fld>
            <a:endParaRPr lang="en-GB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63373A-87D0-4ED0-BC52-25BB67D8FE07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56023-71DD-4C69-9C8B-C6BEE28FEC59}" type="slidenum">
              <a:rPr lang="en-GB"/>
              <a:pPr/>
              <a:t>39</a:t>
            </a:fld>
            <a:endParaRPr lang="en-GB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93C726-E1AE-4395-A534-ABF958E5A334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1F361-D4E3-4858-A969-98FC3EEB2F6F}" type="slidenum">
              <a:rPr lang="en-GB"/>
              <a:pPr/>
              <a:t>40</a:t>
            </a:fld>
            <a:endParaRPr lang="en-GB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16A1F4-9DD1-4FE1-916B-B69BDE7D7F17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545F5-622E-4A22-9980-8285A3A179B1}" type="slidenum">
              <a:rPr lang="en-GB"/>
              <a:pPr/>
              <a:t>41</a:t>
            </a:fld>
            <a:endParaRPr lang="en-GB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C283EE3-56F9-4827-B520-89AE3B948655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1941C-F98B-466B-8346-EB9AB501CBF9}" type="slidenum">
              <a:rPr lang="en-GB"/>
              <a:pPr/>
              <a:t>42</a:t>
            </a:fld>
            <a:endParaRPr lang="en-GB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9B37C1-30F9-41CA-8FD6-7B51DE3DB03C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5FB1-D560-4DC8-8FD3-BF33630E53EF}" type="slidenum">
              <a:rPr lang="en-GB"/>
              <a:pPr/>
              <a:t>43</a:t>
            </a:fld>
            <a:endParaRPr lang="en-GB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EE28BE-9D84-4F78-9B9D-6C67A7A8B2D9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D772B-2E8B-4F48-B3DB-2B0A79819561}" type="slidenum">
              <a:rPr lang="en-GB"/>
              <a:pPr/>
              <a:t>4</a:t>
            </a:fld>
            <a:endParaRPr lang="en-GB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0E66DA-9B9D-4971-A5DB-E15F472F12CA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03729-2B45-4105-92A4-021FF9E9FB60}" type="slidenum">
              <a:rPr lang="en-GB"/>
              <a:pPr/>
              <a:t>44</a:t>
            </a:fld>
            <a:endParaRPr lang="en-GB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7C8CD4B-A8C1-4B18-8CE5-BC0CB89E6D42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5C657-8505-4AAA-B62A-B1ECA80F28BF}" type="slidenum">
              <a:rPr lang="en-GB"/>
              <a:pPr/>
              <a:t>45</a:t>
            </a:fld>
            <a:endParaRPr lang="en-GB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560984-3DF0-43D8-890A-19F16A63C2B1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31E73-0D27-40B5-BC07-F3197B3CADBD}" type="slidenum">
              <a:rPr lang="en-GB"/>
              <a:pPr/>
              <a:t>46</a:t>
            </a:fld>
            <a:endParaRPr lang="en-GB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FAC706-1099-4143-B1E3-046B1A84AD2F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D5855-84CC-49B2-A2F0-A60207082949}" type="slidenum">
              <a:rPr lang="en-GB"/>
              <a:pPr/>
              <a:t>47</a:t>
            </a:fld>
            <a:endParaRPr lang="en-GB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F519EBF-4D2F-4D89-8322-5F9304B2E106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F8E4B-804A-4D04-BC62-1C6C64D49F3E}" type="slidenum">
              <a:rPr lang="en-GB"/>
              <a:pPr/>
              <a:t>48</a:t>
            </a:fld>
            <a:endParaRPr lang="en-GB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9B4D52-D24B-4A0D-8B35-617ABA4E2374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531E8-4B27-4623-B6BC-6ED907765856}" type="slidenum">
              <a:rPr lang="en-GB"/>
              <a:pPr/>
              <a:t>49</a:t>
            </a:fld>
            <a:endParaRPr lang="en-GB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E2BC8F8-E398-45CA-A68A-ECD8212DA491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C27C7-6F1C-4920-8E3C-9C74AA24EEA4}" type="slidenum">
              <a:rPr lang="en-GB"/>
              <a:pPr/>
              <a:t>50</a:t>
            </a:fld>
            <a:endParaRPr lang="en-GB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D21A6A-3089-4B19-AC94-34DB2BE5AC0D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A9B12-C454-4C06-A0B8-35E47A574485}" type="slidenum">
              <a:rPr lang="en-GB"/>
              <a:pPr/>
              <a:t>51</a:t>
            </a:fld>
            <a:endParaRPr lang="en-GB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790CB70-6FA0-41DD-AD5F-E8B4BD0BB093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CCE61-B657-41C7-A103-A5666ABB293B}" type="slidenum">
              <a:rPr lang="en-GB"/>
              <a:pPr/>
              <a:t>52</a:t>
            </a:fld>
            <a:endParaRPr lang="en-GB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699A09-27F3-401D-98B3-26BA49502F45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78535-DEF2-4994-B099-0C1ADB4ECAE1}" type="slidenum">
              <a:rPr lang="en-GB"/>
              <a:pPr/>
              <a:t>53</a:t>
            </a:fld>
            <a:endParaRPr lang="en-GB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AC9126-5ACD-40CB-9118-DB2F6EF75ED3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AD758-52F0-4A9E-83C8-A8D852B6EB06}" type="slidenum">
              <a:rPr lang="en-GB"/>
              <a:pPr/>
              <a:t>5</a:t>
            </a:fld>
            <a:endParaRPr lang="en-GB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ADA6A1-107B-468F-81E7-A0B3C0A36278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7CF9C-6759-48DB-AA11-72C19E8A7DB4}" type="slidenum">
              <a:rPr lang="en-GB"/>
              <a:pPr/>
              <a:t>54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DBDA82B-4A16-4BD0-A7D2-1A29290009CD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81349-0FD7-4055-8BE0-C42F48183EA4}" type="slidenum">
              <a:rPr lang="en-GB"/>
              <a:pPr/>
              <a:t>55</a:t>
            </a:fld>
            <a:endParaRPr lang="en-GB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22345A1-E833-4A18-8C5F-0ADF2A5AABD4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03972-16F9-4F90-9EB2-2E0C74C44775}" type="slidenum">
              <a:rPr lang="en-GB"/>
              <a:pPr/>
              <a:t>56</a:t>
            </a:fld>
            <a:endParaRPr lang="en-GB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B9B7BF-EEDE-4764-98A3-21C94F479ADD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07AD1-DF39-44AA-AD72-592BF51275F0}" type="slidenum">
              <a:rPr lang="en-GB"/>
              <a:pPr/>
              <a:t>57</a:t>
            </a:fld>
            <a:endParaRPr lang="en-GB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023AFF-21DA-4E24-8F7A-1183EA3092B2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2D2F6-9422-47EB-B5C3-621CEF02066C}" type="slidenum">
              <a:rPr lang="en-GB"/>
              <a:pPr/>
              <a:t>6</a:t>
            </a:fld>
            <a:endParaRPr lang="en-GB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4BA6ED-2669-4507-935A-6FD7D54B1C1D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208B9-8374-4E10-8CA3-64124ABD9D98}" type="slidenum">
              <a:rPr lang="en-GB"/>
              <a:pPr/>
              <a:t>7</a:t>
            </a:fld>
            <a:endParaRPr lang="en-GB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8CEACB-1718-4202-A2B4-131CADA1F655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ECA82-6437-47D5-B009-CFCAC76F3285}" type="slidenum">
              <a:rPr lang="en-GB"/>
              <a:pPr/>
              <a:t>8</a:t>
            </a:fld>
            <a:endParaRPr lang="en-GB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2D753C0-0867-47CE-82E8-B044B1E3E6B8}" type="datetime6">
              <a:rPr lang="en-GB"/>
              <a:pPr/>
              <a:t>January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D92DA-3F35-448B-8540-A5FBC901D9B8}" type="slidenum">
              <a:rPr lang="en-GB"/>
              <a:pPr/>
              <a:t>9</a:t>
            </a:fld>
            <a:endParaRPr lang="en-GB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525F9A-F93F-441D-8027-6FCCD09FE7EB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966A2-095F-4091-A915-79335605DE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54CB3-33C4-4056-99DA-BB35385B69C0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1AC5F-2FEA-4B43-B25F-C7C3CF7D04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8B81BF-F6AF-43EA-8689-A2C1DE1724ED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423CB-85EF-4BD0-9D47-2F0A47FFA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FD89BC-44C3-41BF-90AB-C7078BDE3318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84C76-FC56-4CA3-BEA4-E258BCE33C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909EF2-91A5-4145-BC13-F6C1D4A14EBB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FBFBDE-8943-4DC6-A2D7-34B2191C3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B599E-5532-4E8F-8414-E0AC116C30F1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63011-1301-4F3E-B201-DCB4F3FD61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704469-8ECC-4991-ACEE-A6C1450B0B2A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B8FB4F-99EE-45CC-9BD0-44E14208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94005-82D3-4F80-8C73-240FB1E92592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43B181-2543-4B0E-8503-3D2C22C9D1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D4645-3538-4CCB-BB55-DCBDE23A3ADB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E766BF-F231-4CB1-8559-106903C8A8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F069EB-730E-4783-97AA-A20FDB375969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EC2010-FC18-4E51-A9AF-9EDA890E9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8207E3-8053-4FD2-B126-5692C1ADA6AA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FC81B6-DBEE-4070-B32F-FAF85224E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6E9EEC-B6E4-4F0C-84BB-0BF93ED8DCD1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4C335D-1086-4651-B3B9-F3C1615AC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0A12-C9C5-400B-A652-F3BA32DEBEE6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E957-A09F-4894-B57F-ABB4500C1FA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line 2: </a:t>
            </a:r>
            <a:r>
              <a:rPr lang="en-GB" dirty="0" err="1"/>
              <a:t>iY</a:t>
            </a:r>
            <a:r>
              <a:rPr lang="en-GB" dirty="0"/>
              <a:t> = *</a:t>
            </a:r>
            <a:r>
              <a:rPr lang="en-GB" dirty="0" err="1"/>
              <a:t>iptr</a:t>
            </a:r>
            <a:endParaRPr lang="en-GB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 err="1"/>
              <a:t>iY</a:t>
            </a:r>
            <a:r>
              <a:rPr lang="en-GB" dirty="0"/>
              <a:t> gets assigned to the </a:t>
            </a:r>
            <a:r>
              <a:rPr lang="en-GB" b="1" i="1" u="sng" dirty="0"/>
              <a:t>contents of</a:t>
            </a:r>
            <a:r>
              <a:rPr lang="en-GB" dirty="0"/>
              <a:t> </a:t>
            </a:r>
            <a:r>
              <a:rPr lang="en-GB" dirty="0" err="1"/>
              <a:t>iptr</a:t>
            </a:r>
            <a:r>
              <a:rPr lang="en-GB" dirty="0"/>
              <a:t>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In this example </a:t>
            </a:r>
            <a:r>
              <a:rPr lang="en-GB" dirty="0" err="1"/>
              <a:t>iptr</a:t>
            </a:r>
            <a:r>
              <a:rPr lang="en-GB" dirty="0"/>
              <a:t> currently </a:t>
            </a:r>
            <a:r>
              <a:rPr lang="en-GB" b="1" i="1" u="sng" dirty="0"/>
              <a:t>points</a:t>
            </a:r>
            <a:r>
              <a:rPr lang="en-GB" dirty="0"/>
              <a:t> to memory location 100 (location of </a:t>
            </a:r>
            <a:r>
              <a:rPr lang="en-GB" dirty="0" err="1" smtClean="0"/>
              <a:t>iX</a:t>
            </a:r>
            <a:r>
              <a:rPr lang="en-GB" dirty="0" smtClean="0"/>
              <a:t>).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dirty="0" smtClean="0"/>
              <a:t>So </a:t>
            </a:r>
            <a:r>
              <a:rPr lang="en-GB" dirty="0" err="1" smtClean="0"/>
              <a:t>iY</a:t>
            </a:r>
            <a:r>
              <a:rPr lang="en-GB" dirty="0" smtClean="0"/>
              <a:t> </a:t>
            </a:r>
            <a:r>
              <a:rPr lang="en-GB" dirty="0"/>
              <a:t>gets assigned to the values of x which is 10.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GB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E03-F5FF-4717-ABA1-EE3C31CDA942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D382-68F9-4077-8883-F27FE25C2F9F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79750" y="1797968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165750" y="1797968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10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375550" y="1797968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100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771800" y="233136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100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57800" y="233136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200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267600" y="233136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1000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803550" y="134076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iX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134000" y="134076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iY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7351738" y="1340768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ptr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line 3: </a:t>
            </a:r>
            <a:r>
              <a:rPr lang="en-GB" dirty="0" err="1"/>
              <a:t>iX</a:t>
            </a:r>
            <a:r>
              <a:rPr lang="en-GB" dirty="0"/>
              <a:t> = </a:t>
            </a:r>
            <a:r>
              <a:rPr lang="en-GB" dirty="0" err="1"/>
              <a:t>iptr</a:t>
            </a:r>
            <a:endParaRPr lang="en-GB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it is perfectly </a:t>
            </a:r>
            <a:r>
              <a:rPr lang="en-GB" b="1" dirty="0"/>
              <a:t>legal</a:t>
            </a:r>
            <a:r>
              <a:rPr lang="en-GB" dirty="0"/>
              <a:t> (although not all that common) to assign the current value of </a:t>
            </a:r>
            <a:r>
              <a:rPr lang="en-GB" dirty="0" err="1"/>
              <a:t>iptr</a:t>
            </a:r>
            <a:r>
              <a:rPr lang="en-GB" dirty="0"/>
              <a:t> to </a:t>
            </a:r>
            <a:r>
              <a:rPr lang="en-GB" dirty="0" err="1"/>
              <a:t>iX</a:t>
            </a:r>
            <a:r>
              <a:rPr lang="en-GB" dirty="0"/>
              <a:t>. The value of </a:t>
            </a:r>
            <a:r>
              <a:rPr lang="en-GB" dirty="0" err="1"/>
              <a:t>iptr</a:t>
            </a:r>
            <a:r>
              <a:rPr lang="en-GB" dirty="0"/>
              <a:t> at this instant is 100.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710B-3530-4189-B4D5-CB0582F2E940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7493-4AF8-4D28-AB0B-FC964DAD2C5F}" type="slidenum">
              <a:rPr lang="en-US"/>
              <a:pPr/>
              <a:t>11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956520" y="2060848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100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242520" y="2060848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20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452320" y="2060848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 dirty="0"/>
              <a:t>100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848570" y="259424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100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134570" y="259424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200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344370" y="259424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1000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880320" y="160364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iX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210770" y="160364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iY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7428508" y="1603648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 err="1"/>
              <a:t>ptr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line 4: </a:t>
            </a:r>
            <a:r>
              <a:rPr lang="en-GB" dirty="0" smtClean="0"/>
              <a:t>*</a:t>
            </a:r>
            <a:r>
              <a:rPr lang="en-GB" dirty="0" err="1" smtClean="0"/>
              <a:t>iptr</a:t>
            </a:r>
            <a:r>
              <a:rPr lang="en-GB" dirty="0" smtClean="0"/>
              <a:t> </a:t>
            </a:r>
            <a:r>
              <a:rPr lang="en-GB" dirty="0"/>
              <a:t>= 3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assign a value to the contents of a pointer (*</a:t>
            </a:r>
            <a:r>
              <a:rPr lang="en-GB" dirty="0" err="1"/>
              <a:t>iptr</a:t>
            </a:r>
            <a:r>
              <a:rPr lang="en-GB" dirty="0"/>
              <a:t>).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5261-B32F-4F18-9A6A-B4A012C3A4ED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0C29-1071-46C4-995A-42F80BB6A5C5}" type="slidenum">
              <a:rPr lang="en-US"/>
              <a:pPr/>
              <a:t>12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920454" y="1959496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3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206454" y="1959496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20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416254" y="1959496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100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812504" y="2492896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100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098504" y="2492896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200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308304" y="2492896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1000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844254" y="150229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iX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174704" y="150229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iY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392442" y="1502296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ptr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Take a look at </a:t>
            </a:r>
            <a:r>
              <a:rPr lang="en-GB" i="1" dirty="0"/>
              <a:t>pointer1.c</a:t>
            </a:r>
            <a:r>
              <a:rPr lang="en-GB" dirty="0"/>
              <a:t> for an example similar to this.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Make sure you understand what is happening.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Remember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When a pointer is declared, it does not point anywhere.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You must set it to point to somewhere before you use it</a:t>
            </a:r>
            <a:r>
              <a:rPr lang="en-GB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C4D9-1D4C-4983-9621-CF003ECB45F1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E17A8-A51C-4EFB-8A41-78DBB7B0A84D}" type="slidenum">
              <a:rPr lang="en-US"/>
              <a:pPr/>
              <a:t>13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89BC-44C3-41BF-90AB-C7078BDE3318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C76-FC56-4CA3-BEA4-E258BCE33CA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Pointer1.c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539552" y="1556792"/>
            <a:ext cx="820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i="1" dirty="0" smtClean="0"/>
              <a:t>/* pointer1.c </a:t>
            </a:r>
          </a:p>
          <a:p>
            <a:r>
              <a:rPr lang="en-IE" b="1" i="1" dirty="0" smtClean="0"/>
              <a:t> *</a:t>
            </a:r>
          </a:p>
          <a:p>
            <a:r>
              <a:rPr lang="en-IE" b="1" i="1" dirty="0" smtClean="0"/>
              <a:t> *  Variables in C usually have two parts:</a:t>
            </a:r>
          </a:p>
          <a:p>
            <a:r>
              <a:rPr lang="en-IE" b="1" i="1" dirty="0" smtClean="0"/>
              <a:t> *  </a:t>
            </a:r>
            <a:r>
              <a:rPr lang="en-IE" b="1" i="1" dirty="0" err="1" smtClean="0"/>
              <a:t>lvalue</a:t>
            </a:r>
            <a:r>
              <a:rPr lang="en-IE" b="1" i="1" dirty="0" smtClean="0"/>
              <a:t> - the address in memory of the variable</a:t>
            </a:r>
          </a:p>
          <a:p>
            <a:r>
              <a:rPr lang="en-IE" b="1" i="1" dirty="0" smtClean="0"/>
              <a:t> *  </a:t>
            </a:r>
            <a:r>
              <a:rPr lang="en-IE" b="1" i="1" dirty="0" err="1" smtClean="0"/>
              <a:t>rvalue</a:t>
            </a:r>
            <a:r>
              <a:rPr lang="en-IE" b="1" i="1" dirty="0" smtClean="0"/>
              <a:t> - the stored object (the value)</a:t>
            </a:r>
          </a:p>
          <a:p>
            <a:r>
              <a:rPr lang="en-IE" b="1" i="1" dirty="0" smtClean="0"/>
              <a:t> */</a:t>
            </a:r>
          </a:p>
          <a:p>
            <a:r>
              <a:rPr lang="en-IE" b="1" i="1" dirty="0" smtClean="0"/>
              <a:t>#include &lt;</a:t>
            </a:r>
            <a:r>
              <a:rPr lang="en-IE" b="1" i="1" dirty="0" err="1" smtClean="0"/>
              <a:t>stdio.h</a:t>
            </a:r>
            <a:r>
              <a:rPr lang="en-IE" b="1" i="1" dirty="0" smtClean="0"/>
              <a:t>&gt;</a:t>
            </a:r>
          </a:p>
          <a:p>
            <a:endParaRPr lang="en-IE" b="1" i="1" dirty="0" smtClean="0"/>
          </a:p>
          <a:p>
            <a:r>
              <a:rPr lang="en-IE" b="1" i="1" dirty="0" smtClean="0"/>
              <a:t>main()</a:t>
            </a:r>
          </a:p>
          <a:p>
            <a:r>
              <a:rPr lang="en-IE" b="1" i="1" dirty="0" smtClean="0"/>
              <a:t>{</a:t>
            </a:r>
          </a:p>
          <a:p>
            <a:r>
              <a:rPr lang="en-IE" b="1" i="1" dirty="0" smtClean="0"/>
              <a:t>	</a:t>
            </a:r>
            <a:r>
              <a:rPr lang="en-IE" b="1" i="1" dirty="0" err="1" smtClean="0"/>
              <a:t>int</a:t>
            </a:r>
            <a:r>
              <a:rPr lang="en-IE" b="1" i="1" dirty="0" smtClean="0"/>
              <a:t> *</a:t>
            </a:r>
            <a:r>
              <a:rPr lang="en-IE" b="1" i="1" dirty="0" err="1" smtClean="0"/>
              <a:t>ptr</a:t>
            </a:r>
            <a:r>
              <a:rPr lang="en-IE" b="1" i="1" dirty="0" smtClean="0"/>
              <a:t>, x = 10, y = 20;</a:t>
            </a:r>
          </a:p>
          <a:p>
            <a:r>
              <a:rPr lang="en-IE" b="1" i="1" dirty="0" smtClean="0"/>
              <a:t>	</a:t>
            </a:r>
            <a:r>
              <a:rPr lang="en-IE" b="1" i="1" dirty="0" err="1" smtClean="0"/>
              <a:t>ptr</a:t>
            </a:r>
            <a:r>
              <a:rPr lang="en-IE" b="1" i="1" dirty="0" smtClean="0"/>
              <a:t> = &amp;x;</a:t>
            </a:r>
          </a:p>
          <a:p>
            <a:endParaRPr lang="en-IE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89BC-44C3-41BF-90AB-C7078BDE3318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C76-FC56-4CA3-BEA4-E258BCE33CA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44" y="451693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i="1" dirty="0" smtClean="0"/>
              <a:t>					/* %x - unsigned hex */</a:t>
            </a:r>
          </a:p>
          <a:p>
            <a:r>
              <a:rPr lang="en-IE" b="1" i="1" dirty="0" smtClean="0"/>
              <a:t>	</a:t>
            </a:r>
            <a:r>
              <a:rPr lang="en-IE" b="1" i="1" dirty="0" err="1" smtClean="0"/>
              <a:t>printf</a:t>
            </a:r>
            <a:r>
              <a:rPr lang="en-IE" b="1" i="1" dirty="0" smtClean="0"/>
              <a:t>("x:   </a:t>
            </a:r>
            <a:r>
              <a:rPr lang="en-IE" b="1" i="1" dirty="0" err="1" smtClean="0"/>
              <a:t>lvalue</a:t>
            </a:r>
            <a:r>
              <a:rPr lang="en-IE" b="1" i="1" dirty="0" smtClean="0"/>
              <a:t> = %x, </a:t>
            </a:r>
            <a:r>
              <a:rPr lang="en-IE" b="1" i="1" dirty="0" err="1" smtClean="0"/>
              <a:t>rvalue</a:t>
            </a:r>
            <a:r>
              <a:rPr lang="en-IE" b="1" i="1" dirty="0" smtClean="0"/>
              <a:t> = %d\n", &amp;x, x);   </a:t>
            </a:r>
          </a:p>
          <a:p>
            <a:r>
              <a:rPr lang="en-IE" b="1" i="1" dirty="0" smtClean="0"/>
              <a:t>	</a:t>
            </a:r>
            <a:r>
              <a:rPr lang="en-IE" b="1" i="1" dirty="0" err="1" smtClean="0"/>
              <a:t>printf</a:t>
            </a:r>
            <a:r>
              <a:rPr lang="en-IE" b="1" i="1" dirty="0" smtClean="0"/>
              <a:t>("y:   </a:t>
            </a:r>
            <a:r>
              <a:rPr lang="en-IE" b="1" i="1" dirty="0" err="1" smtClean="0"/>
              <a:t>lvalue</a:t>
            </a:r>
            <a:r>
              <a:rPr lang="en-IE" b="1" i="1" dirty="0" smtClean="0"/>
              <a:t> = %x, </a:t>
            </a:r>
            <a:r>
              <a:rPr lang="en-IE" b="1" i="1" dirty="0" err="1" smtClean="0"/>
              <a:t>rvalue</a:t>
            </a:r>
            <a:r>
              <a:rPr lang="en-IE" b="1" i="1" dirty="0" smtClean="0"/>
              <a:t> = %d\n", &amp;y, y);</a:t>
            </a:r>
          </a:p>
          <a:p>
            <a:r>
              <a:rPr lang="en-IE" b="1" i="1" dirty="0" smtClean="0"/>
              <a:t>	</a:t>
            </a:r>
            <a:r>
              <a:rPr lang="en-IE" b="1" i="1" dirty="0" err="1" smtClean="0"/>
              <a:t>printf</a:t>
            </a:r>
            <a:r>
              <a:rPr lang="en-IE" b="1" i="1" dirty="0" smtClean="0"/>
              <a:t>("</a:t>
            </a:r>
            <a:r>
              <a:rPr lang="en-IE" b="1" i="1" dirty="0" err="1" smtClean="0"/>
              <a:t>ptr</a:t>
            </a:r>
            <a:r>
              <a:rPr lang="en-IE" b="1" i="1" dirty="0" smtClean="0"/>
              <a:t>: </a:t>
            </a:r>
            <a:r>
              <a:rPr lang="en-IE" b="1" i="1" dirty="0" err="1" smtClean="0"/>
              <a:t>lvalue</a:t>
            </a:r>
            <a:r>
              <a:rPr lang="en-IE" b="1" i="1" dirty="0" smtClean="0"/>
              <a:t> = %x, </a:t>
            </a:r>
            <a:r>
              <a:rPr lang="en-IE" b="1" i="1" dirty="0" err="1" smtClean="0"/>
              <a:t>rvalue</a:t>
            </a:r>
            <a:r>
              <a:rPr lang="en-IE" b="1" i="1" dirty="0" smtClean="0"/>
              <a:t> = %x, *</a:t>
            </a:r>
            <a:r>
              <a:rPr lang="en-IE" b="1" i="1" dirty="0" err="1" smtClean="0"/>
              <a:t>ptr</a:t>
            </a:r>
            <a:r>
              <a:rPr lang="en-IE" b="1" i="1" dirty="0" smtClean="0"/>
              <a:t> = %d\n\n\n",</a:t>
            </a:r>
          </a:p>
          <a:p>
            <a:r>
              <a:rPr lang="en-IE" b="1" i="1" dirty="0" smtClean="0"/>
              <a:t>						    &amp;</a:t>
            </a:r>
            <a:r>
              <a:rPr lang="en-IE" b="1" i="1" dirty="0" err="1" smtClean="0"/>
              <a:t>ptr</a:t>
            </a:r>
            <a:r>
              <a:rPr lang="en-IE" b="1" i="1" dirty="0" smtClean="0"/>
              <a:t>, </a:t>
            </a:r>
            <a:r>
              <a:rPr lang="en-IE" b="1" i="1" dirty="0" err="1" smtClean="0"/>
              <a:t>ptr</a:t>
            </a:r>
            <a:r>
              <a:rPr lang="en-IE" b="1" i="1" dirty="0" smtClean="0"/>
              <a:t>, *</a:t>
            </a:r>
            <a:r>
              <a:rPr lang="en-IE" b="1" i="1" dirty="0" err="1" smtClean="0"/>
              <a:t>ptr</a:t>
            </a:r>
            <a:r>
              <a:rPr lang="en-IE" b="1" i="1" dirty="0" smtClean="0"/>
              <a:t>);</a:t>
            </a:r>
          </a:p>
          <a:p>
            <a:endParaRPr lang="en-IE" b="1" i="1" dirty="0" smtClean="0"/>
          </a:p>
          <a:p>
            <a:r>
              <a:rPr lang="en-IE" b="1" i="1" dirty="0" smtClean="0"/>
              <a:t>	x = *</a:t>
            </a:r>
            <a:r>
              <a:rPr lang="en-IE" b="1" i="1" dirty="0" err="1" smtClean="0"/>
              <a:t>ptr</a:t>
            </a:r>
            <a:r>
              <a:rPr lang="en-IE" b="1" i="1" dirty="0" smtClean="0"/>
              <a:t> + 3;</a:t>
            </a:r>
          </a:p>
          <a:p>
            <a:r>
              <a:rPr lang="en-IE" b="1" i="1" dirty="0" smtClean="0"/>
              <a:t>	*</a:t>
            </a:r>
            <a:r>
              <a:rPr lang="en-IE" b="1" i="1" dirty="0" err="1" smtClean="0"/>
              <a:t>ptr</a:t>
            </a:r>
            <a:r>
              <a:rPr lang="en-IE" b="1" i="1" dirty="0" smtClean="0"/>
              <a:t> = y;</a:t>
            </a:r>
          </a:p>
          <a:p>
            <a:r>
              <a:rPr lang="en-IE" b="1" i="1" dirty="0" smtClean="0"/>
              <a:t>	(*</a:t>
            </a:r>
            <a:r>
              <a:rPr lang="en-IE" b="1" i="1" dirty="0" err="1" smtClean="0"/>
              <a:t>ptr</a:t>
            </a:r>
            <a:r>
              <a:rPr lang="en-IE" b="1" i="1" dirty="0" smtClean="0"/>
              <a:t>)++;</a:t>
            </a:r>
          </a:p>
          <a:p>
            <a:r>
              <a:rPr lang="en-IE" b="1" i="1" dirty="0" smtClean="0"/>
              <a:t>					/* %x - unsigned hex */</a:t>
            </a:r>
          </a:p>
          <a:p>
            <a:r>
              <a:rPr lang="en-IE" b="1" i="1" dirty="0" smtClean="0"/>
              <a:t>	</a:t>
            </a:r>
            <a:r>
              <a:rPr lang="en-IE" b="1" i="1" dirty="0" err="1" smtClean="0"/>
              <a:t>printf</a:t>
            </a:r>
            <a:r>
              <a:rPr lang="en-IE" b="1" i="1" dirty="0" smtClean="0"/>
              <a:t>("x: </a:t>
            </a:r>
            <a:r>
              <a:rPr lang="en-IE" b="1" i="1" dirty="0" err="1" smtClean="0"/>
              <a:t>lvalue</a:t>
            </a:r>
            <a:r>
              <a:rPr lang="en-IE" b="1" i="1" dirty="0" smtClean="0"/>
              <a:t> = %x, </a:t>
            </a:r>
            <a:r>
              <a:rPr lang="en-IE" b="1" i="1" dirty="0" err="1" smtClean="0"/>
              <a:t>rvalue</a:t>
            </a:r>
            <a:r>
              <a:rPr lang="en-IE" b="1" i="1" dirty="0" smtClean="0"/>
              <a:t> = %d\n", &amp;x, x);   </a:t>
            </a:r>
          </a:p>
          <a:p>
            <a:r>
              <a:rPr lang="en-IE" b="1" i="1" dirty="0" smtClean="0"/>
              <a:t>	</a:t>
            </a:r>
            <a:r>
              <a:rPr lang="en-IE" b="1" i="1" dirty="0" err="1" smtClean="0"/>
              <a:t>printf</a:t>
            </a:r>
            <a:r>
              <a:rPr lang="en-IE" b="1" i="1" dirty="0" smtClean="0"/>
              <a:t>("y: </a:t>
            </a:r>
            <a:r>
              <a:rPr lang="en-IE" b="1" i="1" dirty="0" err="1" smtClean="0"/>
              <a:t>lvalue</a:t>
            </a:r>
            <a:r>
              <a:rPr lang="en-IE" b="1" i="1" dirty="0" smtClean="0"/>
              <a:t> = %x, </a:t>
            </a:r>
            <a:r>
              <a:rPr lang="en-IE" b="1" i="1" dirty="0" err="1" smtClean="0"/>
              <a:t>rvalue</a:t>
            </a:r>
            <a:r>
              <a:rPr lang="en-IE" b="1" i="1" dirty="0" smtClean="0"/>
              <a:t> = %d\n", &amp;y, y);</a:t>
            </a:r>
          </a:p>
          <a:p>
            <a:r>
              <a:rPr lang="en-IE" b="1" i="1" dirty="0" smtClean="0"/>
              <a:t>	</a:t>
            </a:r>
            <a:r>
              <a:rPr lang="en-IE" b="1" i="1" dirty="0" err="1" smtClean="0"/>
              <a:t>printf</a:t>
            </a:r>
            <a:r>
              <a:rPr lang="en-IE" b="1" i="1" dirty="0" smtClean="0"/>
              <a:t>("</a:t>
            </a:r>
            <a:r>
              <a:rPr lang="en-IE" b="1" i="1" dirty="0" err="1" smtClean="0"/>
              <a:t>ptr</a:t>
            </a:r>
            <a:r>
              <a:rPr lang="en-IE" b="1" i="1" dirty="0" smtClean="0"/>
              <a:t>: </a:t>
            </a:r>
            <a:r>
              <a:rPr lang="en-IE" b="1" i="1" dirty="0" err="1" smtClean="0"/>
              <a:t>lvalue</a:t>
            </a:r>
            <a:r>
              <a:rPr lang="en-IE" b="1" i="1" dirty="0" smtClean="0"/>
              <a:t> = %x, </a:t>
            </a:r>
            <a:r>
              <a:rPr lang="en-IE" b="1" i="1" dirty="0" err="1" smtClean="0"/>
              <a:t>rvalue</a:t>
            </a:r>
            <a:r>
              <a:rPr lang="en-IE" b="1" i="1" dirty="0" smtClean="0"/>
              <a:t> = %x, *</a:t>
            </a:r>
            <a:r>
              <a:rPr lang="en-IE" b="1" i="1" dirty="0" err="1" smtClean="0"/>
              <a:t>ptr</a:t>
            </a:r>
            <a:r>
              <a:rPr lang="en-IE" b="1" i="1" dirty="0" smtClean="0"/>
              <a:t> = %d\n", </a:t>
            </a:r>
          </a:p>
          <a:p>
            <a:r>
              <a:rPr lang="en-IE" b="1" i="1" dirty="0" smtClean="0"/>
              <a:t>						    &amp;</a:t>
            </a:r>
            <a:r>
              <a:rPr lang="en-IE" b="1" i="1" dirty="0" err="1" smtClean="0"/>
              <a:t>ptr</a:t>
            </a:r>
            <a:r>
              <a:rPr lang="en-IE" b="1" i="1" dirty="0" smtClean="0"/>
              <a:t>, </a:t>
            </a:r>
            <a:r>
              <a:rPr lang="en-IE" b="1" i="1" dirty="0" err="1" smtClean="0"/>
              <a:t>ptr</a:t>
            </a:r>
            <a:r>
              <a:rPr lang="en-IE" b="1" i="1" dirty="0" smtClean="0"/>
              <a:t>, *</a:t>
            </a:r>
            <a:r>
              <a:rPr lang="en-IE" b="1" i="1" dirty="0" err="1" smtClean="0"/>
              <a:t>ptr</a:t>
            </a:r>
            <a:r>
              <a:rPr lang="en-IE" b="1" i="1" dirty="0" smtClean="0"/>
              <a:t>);</a:t>
            </a:r>
          </a:p>
          <a:p>
            <a:r>
              <a:rPr lang="en-IE" b="1" i="1" dirty="0" smtClean="0"/>
              <a:t>} /* end of main */</a:t>
            </a:r>
            <a:endParaRPr lang="en-IE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u="sng" dirty="0"/>
              <a:t>Important To Remember</a:t>
            </a: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If *x appears on the left of = then the value on the right is assigned to the address that’s in x.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If *x appears on the right of = then the value that’s in the address that’s in x is assigned to the variable on the left.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1A8-4242-4B77-B8EB-A9E0E1523A09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39BD-45E2-488C-877B-40BE427E0CDA}" type="slidenum">
              <a:rPr lang="en-US"/>
              <a:pPr/>
              <a:t>16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 contains the address of a second pointer which contains the address of an object.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Can be as multiple as you wish.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973-0C7B-4B60-BFBA-00BAABAEC238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24D3-5EC4-4339-975D-90FE50E99F1E}" type="slidenum">
              <a:rPr lang="en-US"/>
              <a:pPr/>
              <a:t>17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to Pointers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67744" y="3284984"/>
            <a:ext cx="406241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int</a:t>
            </a:r>
            <a:r>
              <a:rPr lang="en-GB" b="1" i="1" dirty="0"/>
              <a:t>	*</a:t>
            </a:r>
            <a:r>
              <a:rPr lang="en-GB" b="1" i="1" dirty="0" err="1"/>
              <a:t>ptr</a:t>
            </a:r>
            <a:r>
              <a:rPr lang="en-GB" b="1" i="1" dirty="0"/>
              <a:t>, **ptr1, num;</a:t>
            </a:r>
          </a:p>
          <a:p>
            <a:endParaRPr lang="en-GB" b="1" i="1" dirty="0"/>
          </a:p>
          <a:p>
            <a:r>
              <a:rPr lang="en-GB" b="1" i="1" dirty="0"/>
              <a:t>num  = 27;</a:t>
            </a:r>
          </a:p>
          <a:p>
            <a:r>
              <a:rPr lang="en-GB" b="1" i="1" dirty="0" err="1"/>
              <a:t>ptr</a:t>
            </a:r>
            <a:r>
              <a:rPr lang="en-GB" b="1" i="1" dirty="0"/>
              <a:t> = &amp;num;</a:t>
            </a:r>
          </a:p>
          <a:p>
            <a:r>
              <a:rPr lang="en-GB" b="1" i="1" dirty="0"/>
              <a:t>ptr1 = &amp;</a:t>
            </a:r>
            <a:r>
              <a:rPr lang="en-GB" b="1" i="1" dirty="0" err="1"/>
              <a:t>ptr</a:t>
            </a:r>
            <a:r>
              <a:rPr lang="en-GB" b="1" i="1" dirty="0"/>
              <a:t>;</a:t>
            </a:r>
          </a:p>
          <a:p>
            <a:r>
              <a:rPr lang="en-GB" b="1" i="1" dirty="0" err="1"/>
              <a:t>printf</a:t>
            </a:r>
            <a:r>
              <a:rPr lang="en-GB" b="1" i="1" dirty="0"/>
              <a:t>(“num is %d\n”, **ptr1);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You can use pointers to pass parameters between functions.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This is passing by reference.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See </a:t>
            </a:r>
            <a:r>
              <a:rPr lang="en-GB" i="1" dirty="0"/>
              <a:t>pointer2.c</a:t>
            </a:r>
            <a:r>
              <a:rPr lang="en-GB" dirty="0"/>
              <a:t> for an example.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The program swaps the values of two variables, which might be useful in sorting operations.</a:t>
            </a:r>
          </a:p>
          <a:p>
            <a:pPr lvl="1"/>
            <a:r>
              <a:rPr lang="en-GB" dirty="0"/>
              <a:t>So what happens</a:t>
            </a:r>
            <a:r>
              <a:rPr lang="en-GB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E0FE-C1C9-4247-AD44-0EEC4928F0D8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6E53-B8A0-43E9-82BE-1DA0E969C97A}" type="slidenum">
              <a:rPr lang="en-US"/>
              <a:pPr/>
              <a:t>18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89BC-44C3-41BF-90AB-C7078BDE3318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C76-FC56-4CA3-BEA4-E258BCE33CA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Pointer2.c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555776" y="1124744"/>
            <a:ext cx="59766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b="1" i="1" dirty="0" smtClean="0"/>
              <a:t>void swap(</a:t>
            </a:r>
            <a:r>
              <a:rPr lang="en-IE" sz="2000" b="1" i="1" dirty="0" err="1" smtClean="0"/>
              <a:t>int</a:t>
            </a:r>
            <a:r>
              <a:rPr lang="en-IE" sz="2000" b="1" i="1" dirty="0" smtClean="0"/>
              <a:t> *, </a:t>
            </a:r>
            <a:r>
              <a:rPr lang="en-IE" sz="2000" b="1" i="1" dirty="0" err="1" smtClean="0"/>
              <a:t>int</a:t>
            </a:r>
            <a:r>
              <a:rPr lang="en-IE" sz="2000" b="1" i="1" dirty="0" smtClean="0"/>
              <a:t> *);</a:t>
            </a:r>
          </a:p>
          <a:p>
            <a:endParaRPr lang="en-IE" sz="2000" b="1" i="1" dirty="0" smtClean="0"/>
          </a:p>
          <a:p>
            <a:r>
              <a:rPr lang="en-IE" sz="2000" b="1" i="1" dirty="0" smtClean="0"/>
              <a:t>void main()</a:t>
            </a:r>
          </a:p>
          <a:p>
            <a:r>
              <a:rPr lang="en-IE" sz="2000" b="1" i="1" dirty="0" smtClean="0"/>
              <a:t>{</a:t>
            </a:r>
          </a:p>
          <a:p>
            <a:r>
              <a:rPr lang="en-IE" sz="2000" b="1" i="1" dirty="0" smtClean="0"/>
              <a:t>	</a:t>
            </a:r>
            <a:r>
              <a:rPr lang="en-IE" sz="2000" b="1" i="1" dirty="0" err="1" smtClean="0"/>
              <a:t>int</a:t>
            </a:r>
            <a:r>
              <a:rPr lang="en-IE" sz="2000" b="1" i="1" dirty="0" smtClean="0"/>
              <a:t> a = 1, b = 2;</a:t>
            </a:r>
          </a:p>
          <a:p>
            <a:r>
              <a:rPr lang="en-IE" sz="2000" b="1" i="1" dirty="0" smtClean="0"/>
              <a:t>	</a:t>
            </a:r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("Currently, a is %d, b is %d\n", a, b);</a:t>
            </a:r>
          </a:p>
          <a:p>
            <a:r>
              <a:rPr lang="en-IE" sz="2000" b="1" i="1" dirty="0" smtClean="0"/>
              <a:t>	swap(&amp;a, &amp;b);</a:t>
            </a:r>
          </a:p>
          <a:p>
            <a:r>
              <a:rPr lang="en-IE" sz="2000" b="1" i="1" dirty="0" smtClean="0"/>
              <a:t>	</a:t>
            </a:r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("Now, a is %d, b is %d\n", a, b);</a:t>
            </a:r>
          </a:p>
          <a:p>
            <a:r>
              <a:rPr lang="en-IE" sz="2000" b="1" i="1" dirty="0" smtClean="0"/>
              <a:t>}</a:t>
            </a:r>
          </a:p>
          <a:p>
            <a:endParaRPr lang="en-IE" sz="2000" b="1" i="1" dirty="0" smtClean="0"/>
          </a:p>
          <a:p>
            <a:r>
              <a:rPr lang="en-IE" sz="2000" b="1" i="1" dirty="0" smtClean="0"/>
              <a:t>void swap(</a:t>
            </a:r>
            <a:r>
              <a:rPr lang="en-IE" sz="2000" b="1" i="1" dirty="0" err="1" smtClean="0"/>
              <a:t>int</a:t>
            </a:r>
            <a:r>
              <a:rPr lang="en-IE" sz="2000" b="1" i="1" dirty="0" smtClean="0"/>
              <a:t> *x, </a:t>
            </a:r>
            <a:r>
              <a:rPr lang="en-IE" sz="2000" b="1" i="1" dirty="0" err="1" smtClean="0"/>
              <a:t>int</a:t>
            </a:r>
            <a:r>
              <a:rPr lang="en-IE" sz="2000" b="1" i="1" dirty="0" smtClean="0"/>
              <a:t> *y)</a:t>
            </a:r>
          </a:p>
          <a:p>
            <a:r>
              <a:rPr lang="en-IE" sz="2000" b="1" i="1" dirty="0" smtClean="0"/>
              <a:t>{</a:t>
            </a:r>
          </a:p>
          <a:p>
            <a:r>
              <a:rPr lang="en-IE" sz="2000" b="1" i="1" dirty="0" smtClean="0"/>
              <a:t>	</a:t>
            </a:r>
            <a:r>
              <a:rPr lang="en-IE" sz="2000" b="1" i="1" dirty="0" err="1" smtClean="0"/>
              <a:t>int</a:t>
            </a:r>
            <a:r>
              <a:rPr lang="en-IE" sz="2000" b="1" i="1" dirty="0" smtClean="0"/>
              <a:t> temp;</a:t>
            </a:r>
          </a:p>
          <a:p>
            <a:r>
              <a:rPr lang="en-IE" sz="2000" b="1" i="1" dirty="0" smtClean="0"/>
              <a:t>	temp = *x;</a:t>
            </a:r>
          </a:p>
          <a:p>
            <a:r>
              <a:rPr lang="en-IE" sz="2000" b="1" i="1" dirty="0" smtClean="0"/>
              <a:t>	*x = *y;</a:t>
            </a:r>
          </a:p>
          <a:p>
            <a:r>
              <a:rPr lang="en-IE" sz="2000" b="1" i="1" dirty="0" smtClean="0"/>
              <a:t>	*y = temp;</a:t>
            </a:r>
          </a:p>
          <a:p>
            <a:r>
              <a:rPr lang="en-IE" sz="2000" b="1" i="1" dirty="0" smtClean="0"/>
              <a:t>}</a:t>
            </a:r>
            <a:endParaRPr lang="en-IE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Pointer are a fundamental part of C.</a:t>
            </a:r>
          </a:p>
          <a:p>
            <a:r>
              <a:rPr lang="en-GB"/>
              <a:t>If you cannot use pointers properly then you have basically lost all the power and flexibility that C allows. </a:t>
            </a:r>
          </a:p>
          <a:p>
            <a:r>
              <a:rPr lang="en-GB"/>
              <a:t>The secret to C is in its use of pointers. </a:t>
            </a:r>
          </a:p>
          <a:p>
            <a:r>
              <a:rPr lang="en-GB"/>
              <a:t>C uses pointers a lot. Why?: </a:t>
            </a:r>
          </a:p>
          <a:p>
            <a:pPr lvl="1"/>
            <a:r>
              <a:rPr lang="en-GB"/>
              <a:t>It is the only way to express some computations.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EB48-23CC-47EE-B5AF-D93FDC2EE38C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6FC7-48BE-4ECC-B050-54D7921F70B6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Note that </a:t>
            </a:r>
            <a:r>
              <a:rPr lang="en-GB" b="1" i="1"/>
              <a:t>swap</a:t>
            </a:r>
            <a:r>
              <a:rPr lang="en-GB"/>
              <a:t> is declared as void - there is no return value.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The parameters supplied are integer addresses.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/>
              <a:t>int *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/>
              <a:t>If an address is passed to a function, it should be declared in the prototype as a pointer parameter.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B549-5839-4EDB-8AA2-6F1BFBF80649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DB3D-CE46-4D50-9A02-B4BA440BDCB2}" type="slidenum">
              <a:rPr lang="en-US"/>
              <a:pPr/>
              <a:t>20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The function call </a:t>
            </a:r>
            <a:r>
              <a:rPr lang="en-GB" b="1" i="1"/>
              <a:t>swap( &amp;a, &amp;b);</a:t>
            </a:r>
            <a:r>
              <a:rPr lang="en-GB"/>
              <a:t> passes the addresses of a and b.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assignment statements in swap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temp = *x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/>
              <a:t>assigns the value that x points to - temp gets the value a.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*x = *y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/>
              <a:t>address that x points to is assigned the value that y points to.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32BA-8BC0-4C62-B82E-798E121F29B8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59C-4868-4291-BCDD-571C16790D06}" type="slidenum">
              <a:rPr lang="en-US"/>
              <a:pPr/>
              <a:t>21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*y = temp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/>
              <a:t>the address which y points to is assigned the value temp.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Though variables are private to the function in which they reside, their addresses are constants which can be accessed through the use of pointers.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Parameters are passed by reference (address of parameter).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100B-69BB-43A5-B4F7-5D722962350C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B45-C1FF-408A-AD03-C7B9495E9E88}" type="slidenum">
              <a:rPr lang="en-US"/>
              <a:pPr/>
              <a:t>22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/>
              <a:t>return</a:t>
            </a:r>
            <a:r>
              <a:rPr lang="en-GB"/>
              <a:t> only allows a single item to be returned from a function.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However, using pointers, it is possible to alter multiple items within a calling function.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Exercise: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write a void function to add two numbers using pointers.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D1AD-5222-4436-9D93-C8CAF5F5298F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F1B4-659C-47FE-A68A-438B9F01E90D}" type="slidenum">
              <a:rPr lang="en-US"/>
              <a:pPr/>
              <a:t>23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Strong relationship in C between pointers and arrays.</a:t>
            </a:r>
          </a:p>
          <a:p>
            <a:r>
              <a:rPr lang="en-GB"/>
              <a:t>Any array operation that can be done by array subscripting can also be done with pointers.</a:t>
            </a:r>
          </a:p>
          <a:p>
            <a:r>
              <a:rPr lang="en-GB"/>
              <a:t>Pointer access to arrays is usually faster but, at the start, is probably harder to understand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F9AF-5510-4A2F-93C4-AD6E86FB394C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F09-AB9E-4128-8ECF-4A99235A6924}" type="slidenum">
              <a:rPr lang="en-US"/>
              <a:pPr/>
              <a:t>24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A Pointer is a symbolic way of accessing an address.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An array is a group of sequential addresses which contain data.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The name of an array can be used in an expression as the address of the first element of as a pointer.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item == &amp;item[0];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882-5F39-4BA7-8A4C-18E1637BA3C4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A41B4-75A8-4910-ABC2-D902BA33B5D2}" type="slidenum">
              <a:rPr lang="en-US"/>
              <a:pPr/>
              <a:t>25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Arrays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34FF-C0B7-4FEE-91D2-F6698CBEE032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AF8B-0DF3-4663-B625-1E2E8632EAF2}" type="slidenum">
              <a:rPr lang="en-US"/>
              <a:pPr/>
              <a:t>26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Arrays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397000" y="1600200"/>
            <a:ext cx="60706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i="1" dirty="0"/>
              <a:t>#include &lt;</a:t>
            </a:r>
            <a:r>
              <a:rPr lang="en-GB" sz="2000" b="1" i="1" dirty="0" err="1"/>
              <a:t>stdio.h</a:t>
            </a:r>
            <a:r>
              <a:rPr lang="en-GB" sz="2000" b="1" i="1" dirty="0"/>
              <a:t>&gt;</a:t>
            </a:r>
          </a:p>
          <a:p>
            <a:endParaRPr lang="en-GB" sz="2000" b="1" i="1" dirty="0"/>
          </a:p>
          <a:p>
            <a:r>
              <a:rPr lang="en-GB" sz="2000" b="1" i="1" dirty="0"/>
              <a:t>void main()</a:t>
            </a:r>
          </a:p>
          <a:p>
            <a:r>
              <a:rPr lang="en-GB" sz="2000" b="1" i="1" dirty="0"/>
              <a:t>{</a:t>
            </a:r>
          </a:p>
          <a:p>
            <a:r>
              <a:rPr lang="en-GB" sz="2000" b="1" i="1" dirty="0"/>
              <a:t>	</a:t>
            </a:r>
            <a:r>
              <a:rPr lang="en-GB" sz="2000" b="1" i="1" dirty="0" err="1"/>
              <a:t>int</a:t>
            </a:r>
            <a:r>
              <a:rPr lang="en-GB" sz="2000" b="1" i="1" dirty="0"/>
              <a:t> loop, item[SIZE];</a:t>
            </a:r>
          </a:p>
          <a:p>
            <a:endParaRPr lang="en-GB" sz="2000" b="1" i="1" dirty="0"/>
          </a:p>
          <a:p>
            <a:r>
              <a:rPr lang="en-GB" sz="2000" b="1" i="1" dirty="0"/>
              <a:t>	</a:t>
            </a:r>
            <a:r>
              <a:rPr lang="en-GB" sz="2000" b="1" i="1" dirty="0" err="1"/>
              <a:t>printf</a:t>
            </a:r>
            <a:r>
              <a:rPr lang="en-GB" sz="2000" b="1" i="1" dirty="0"/>
              <a:t>(“&amp;item[0] = %u\n”, &amp;item[0]);</a:t>
            </a:r>
          </a:p>
          <a:p>
            <a:r>
              <a:rPr lang="en-GB" sz="2000" b="1" i="1" dirty="0"/>
              <a:t>	</a:t>
            </a:r>
            <a:r>
              <a:rPr lang="en-GB" sz="2000" b="1" i="1" dirty="0" err="1"/>
              <a:t>printf</a:t>
            </a:r>
            <a:r>
              <a:rPr lang="en-GB" sz="2000" b="1" i="1" dirty="0"/>
              <a:t>(“   item     = %u\n”, item);</a:t>
            </a:r>
          </a:p>
          <a:p>
            <a:endParaRPr lang="en-GB" sz="2000" b="1" i="1" dirty="0"/>
          </a:p>
          <a:p>
            <a:r>
              <a:rPr lang="en-GB" sz="2000" b="1" i="1" dirty="0"/>
              <a:t>	for( loop = 0; loop &lt; SIZE; loop++ )</a:t>
            </a:r>
          </a:p>
          <a:p>
            <a:r>
              <a:rPr lang="en-GB" sz="2000" b="1" i="1" dirty="0"/>
              <a:t>		item[loop] = loop * loop;</a:t>
            </a:r>
          </a:p>
          <a:p>
            <a:endParaRPr lang="en-GB" sz="2000" b="1" i="1" dirty="0"/>
          </a:p>
          <a:p>
            <a:r>
              <a:rPr lang="en-GB" sz="2000" b="1" i="1" dirty="0"/>
              <a:t>	for( loop = 0; loop &lt; SIZE; loop++ )</a:t>
            </a:r>
          </a:p>
          <a:p>
            <a:r>
              <a:rPr lang="en-GB" sz="2000" b="1" i="1" dirty="0"/>
              <a:t>		</a:t>
            </a:r>
            <a:r>
              <a:rPr lang="en-GB" sz="2000" b="1" i="1" dirty="0" err="1"/>
              <a:t>printf</a:t>
            </a:r>
            <a:r>
              <a:rPr lang="en-GB" sz="2000" b="1" i="1" dirty="0"/>
              <a:t>(“number = %3d\n”, item[loop]);</a:t>
            </a:r>
          </a:p>
          <a:p>
            <a:r>
              <a:rPr lang="en-GB" sz="2000" b="1" i="1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item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is a pointer constant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It will remain constant for the duration of the program as it is an address in memory.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However, it can be assigned as a value to a pointer variable which can be altered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look at </a:t>
            </a:r>
            <a:r>
              <a:rPr lang="en-GB" i="1"/>
              <a:t>pointer4.c</a:t>
            </a:r>
            <a:r>
              <a:rPr lang="en-GB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2D96-00D6-46DE-9D98-12AB1507C574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E8-EEFC-49A0-8609-E408481A18A1}" type="slidenum">
              <a:rPr lang="en-US"/>
              <a:pPr/>
              <a:t>27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Arrays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 dirty="0" err="1"/>
              <a:t>psmall</a:t>
            </a:r>
            <a:r>
              <a:rPr lang="en-GB" b="1" i="1" dirty="0"/>
              <a:t> = small;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small[</a:t>
            </a:r>
            <a:r>
              <a:rPr lang="en-GB" dirty="0" err="1"/>
              <a:t>i</a:t>
            </a:r>
            <a:r>
              <a:rPr lang="en-GB" dirty="0"/>
              <a:t>] can be written as *(small + </a:t>
            </a:r>
            <a:r>
              <a:rPr lang="en-GB" dirty="0" err="1"/>
              <a:t>i</a:t>
            </a:r>
            <a:r>
              <a:rPr lang="en-GB" dirty="0"/>
              <a:t>).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i="1" dirty="0"/>
              <a:t>i.e.</a:t>
            </a:r>
            <a:r>
              <a:rPr lang="en-GB" dirty="0"/>
              <a:t> &amp;small[</a:t>
            </a:r>
            <a:r>
              <a:rPr lang="en-GB" dirty="0" err="1"/>
              <a:t>i</a:t>
            </a:r>
            <a:r>
              <a:rPr lang="en-GB" dirty="0"/>
              <a:t>] = small + </a:t>
            </a:r>
            <a:r>
              <a:rPr lang="en-GB" dirty="0" err="1"/>
              <a:t>i</a:t>
            </a:r>
            <a:r>
              <a:rPr lang="en-GB" dirty="0"/>
              <a:t>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We also express pointer addressing like this: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dirty="0" err="1"/>
              <a:t>psmall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*(</a:t>
            </a:r>
            <a:r>
              <a:rPr lang="en-GB" dirty="0" err="1"/>
              <a:t>psmall</a:t>
            </a:r>
            <a:r>
              <a:rPr lang="en-GB" dirty="0"/>
              <a:t> + </a:t>
            </a:r>
            <a:r>
              <a:rPr lang="en-GB" dirty="0" err="1"/>
              <a:t>i</a:t>
            </a:r>
            <a:r>
              <a:rPr lang="en-GB" dirty="0"/>
              <a:t>).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In pointer arithmetic, you can only add or subtract by the amount determined by the size of what is pointed at</a:t>
            </a:r>
            <a:r>
              <a:rPr lang="en-GB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125D-2992-4D2D-961A-A5E7F003A6D9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1D6-51C9-4426-8AC1-90C39055F9A0}" type="slidenum">
              <a:rPr lang="en-US"/>
              <a:pPr/>
              <a:t>28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Arrays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89BC-44C3-41BF-90AB-C7078BDE3318}" type="datetime6">
              <a:rPr lang="en-US" smtClean="0"/>
              <a:pPr/>
              <a:t>January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4C76-FC56-4CA3-BEA4-E258BCE33CA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536" y="476672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b="1" i="1" dirty="0" smtClean="0"/>
              <a:t>#include &lt;</a:t>
            </a:r>
            <a:r>
              <a:rPr lang="en-IE" sz="2000" b="1" i="1" dirty="0" err="1" smtClean="0"/>
              <a:t>stdio.h</a:t>
            </a:r>
            <a:r>
              <a:rPr lang="en-IE" sz="2000" b="1" i="1" dirty="0" smtClean="0"/>
              <a:t>&gt;			/* Pointer4.c */</a:t>
            </a:r>
          </a:p>
          <a:p>
            <a:r>
              <a:rPr lang="en-IE" sz="2000" b="1" i="1" dirty="0" smtClean="0"/>
              <a:t>#define SIZE 5</a:t>
            </a:r>
          </a:p>
          <a:p>
            <a:endParaRPr lang="en-IE" sz="2000" b="1" i="1" dirty="0" smtClean="0"/>
          </a:p>
          <a:p>
            <a:r>
              <a:rPr lang="en-IE" sz="2000" b="1" i="1" dirty="0" smtClean="0"/>
              <a:t>void main()</a:t>
            </a:r>
          </a:p>
          <a:p>
            <a:r>
              <a:rPr lang="en-IE" sz="2000" b="1" i="1" dirty="0" smtClean="0"/>
              <a:t>{</a:t>
            </a:r>
          </a:p>
          <a:p>
            <a:r>
              <a:rPr lang="en-IE" sz="2000" b="1" i="1" dirty="0" smtClean="0"/>
              <a:t>    </a:t>
            </a:r>
            <a:r>
              <a:rPr lang="en-IE" sz="2000" b="1" i="1" dirty="0" err="1" smtClean="0"/>
              <a:t>int</a:t>
            </a:r>
            <a:r>
              <a:rPr lang="en-IE" sz="2000" b="1" i="1" dirty="0" smtClean="0"/>
              <a:t> loop, small[]= {1, 2, 3, 4, 5}, *</a:t>
            </a:r>
            <a:r>
              <a:rPr lang="en-IE" sz="2000" b="1" i="1" dirty="0" err="1" smtClean="0"/>
              <a:t>psmall</a:t>
            </a:r>
            <a:r>
              <a:rPr lang="en-IE" sz="2000" b="1" i="1" dirty="0" smtClean="0"/>
              <a:t>;</a:t>
            </a:r>
          </a:p>
          <a:p>
            <a:r>
              <a:rPr lang="en-IE" sz="2000" b="1" i="1" dirty="0" smtClean="0"/>
              <a:t>    char large[SIZE], *</a:t>
            </a:r>
            <a:r>
              <a:rPr lang="en-IE" sz="2000" b="1" i="1" dirty="0" err="1" smtClean="0"/>
              <a:t>plarge</a:t>
            </a:r>
            <a:r>
              <a:rPr lang="en-IE" sz="2000" b="1" i="1" dirty="0" smtClean="0"/>
              <a:t>;</a:t>
            </a:r>
          </a:p>
          <a:p>
            <a:endParaRPr lang="en-IE" sz="2000" b="1" i="1" dirty="0" smtClean="0"/>
          </a:p>
          <a:p>
            <a:r>
              <a:rPr lang="en-IE" sz="2000" b="1" i="1" dirty="0" smtClean="0"/>
              <a:t>    </a:t>
            </a:r>
            <a:r>
              <a:rPr lang="en-IE" sz="2000" b="1" i="1" dirty="0" err="1" smtClean="0"/>
              <a:t>psmall</a:t>
            </a:r>
            <a:r>
              <a:rPr lang="en-IE" sz="2000" b="1" i="1" dirty="0" smtClean="0"/>
              <a:t> = small;</a:t>
            </a:r>
          </a:p>
          <a:p>
            <a:r>
              <a:rPr lang="en-IE" sz="2000" b="1" i="1" dirty="0" smtClean="0"/>
              <a:t>    </a:t>
            </a:r>
            <a:r>
              <a:rPr lang="en-IE" sz="2000" b="1" i="1" dirty="0" err="1" smtClean="0"/>
              <a:t>plarge</a:t>
            </a:r>
            <a:r>
              <a:rPr lang="en-IE" sz="2000" b="1" i="1" dirty="0" smtClean="0"/>
              <a:t> = large;</a:t>
            </a:r>
          </a:p>
          <a:p>
            <a:endParaRPr lang="en-IE" sz="2000" b="1" i="1" dirty="0" smtClean="0"/>
          </a:p>
          <a:p>
            <a:r>
              <a:rPr lang="en-IE" sz="2000" b="1" i="1" dirty="0" smtClean="0"/>
              <a:t>    </a:t>
            </a:r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("%d, %d\n", </a:t>
            </a:r>
            <a:r>
              <a:rPr lang="en-IE" sz="2000" b="1" i="1" dirty="0" err="1" smtClean="0"/>
              <a:t>psmall</a:t>
            </a:r>
            <a:r>
              <a:rPr lang="en-IE" sz="2000" b="1" i="1" dirty="0" smtClean="0"/>
              <a:t>[3], *(psmall+3));</a:t>
            </a:r>
          </a:p>
          <a:p>
            <a:r>
              <a:rPr lang="en-IE" sz="2000" b="1" i="1" dirty="0" smtClean="0"/>
              <a:t>    </a:t>
            </a:r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</a:t>
            </a:r>
            <a:r>
              <a:rPr lang="en-IE" sz="2000" b="1" i="1" dirty="0" err="1" smtClean="0"/>
              <a:t>Sizeof</a:t>
            </a:r>
            <a:r>
              <a:rPr lang="en-IE" sz="2000" b="1" i="1" dirty="0" smtClean="0"/>
              <a:t>(</a:t>
            </a:r>
            <a:r>
              <a:rPr lang="en-IE" sz="2000" b="1" i="1" dirty="0" err="1" smtClean="0"/>
              <a:t>int</a:t>
            </a:r>
            <a:r>
              <a:rPr lang="en-IE" sz="2000" b="1" i="1" dirty="0" smtClean="0"/>
              <a:t>) is %d, </a:t>
            </a:r>
            <a:r>
              <a:rPr lang="en-IE" sz="2000" b="1" i="1" dirty="0" err="1" smtClean="0"/>
              <a:t>sizeof</a:t>
            </a:r>
            <a:r>
              <a:rPr lang="en-IE" sz="2000" b="1" i="1" dirty="0" smtClean="0"/>
              <a:t>(char) is %d\n", </a:t>
            </a:r>
            <a:r>
              <a:rPr lang="en-IE" sz="2000" b="1" i="1" dirty="0" err="1" smtClean="0"/>
              <a:t>sizeof</a:t>
            </a:r>
            <a:r>
              <a:rPr lang="en-IE" sz="2000" b="1" i="1" dirty="0" smtClean="0"/>
              <a:t>(</a:t>
            </a:r>
            <a:r>
              <a:rPr lang="en-IE" sz="2000" b="1" i="1" dirty="0" err="1" smtClean="0"/>
              <a:t>int</a:t>
            </a:r>
            <a:r>
              <a:rPr lang="en-IE" sz="2000" b="1" i="1" dirty="0" smtClean="0"/>
              <a:t>), </a:t>
            </a:r>
            <a:r>
              <a:rPr lang="en-IE" sz="2000" b="1" i="1" dirty="0" err="1" smtClean="0"/>
              <a:t>sizeof</a:t>
            </a:r>
            <a:r>
              <a:rPr lang="en-IE" sz="2000" b="1" i="1" dirty="0" smtClean="0"/>
              <a:t>(char));</a:t>
            </a:r>
          </a:p>
          <a:p>
            <a:r>
              <a:rPr lang="en-IE" sz="2000" b="1" i="1" dirty="0" smtClean="0"/>
              <a:t>    </a:t>
            </a:r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</a:t>
            </a:r>
            <a:r>
              <a:rPr lang="en-IE" sz="2000" b="1" i="1" dirty="0" err="1" smtClean="0"/>
              <a:t>psmall</a:t>
            </a:r>
            <a:r>
              <a:rPr lang="en-IE" sz="2000" b="1" i="1" dirty="0" smtClean="0"/>
              <a:t> %12u,   </a:t>
            </a:r>
            <a:r>
              <a:rPr lang="en-IE" sz="2000" b="1" i="1" dirty="0" err="1" smtClean="0"/>
              <a:t>plarge</a:t>
            </a:r>
            <a:r>
              <a:rPr lang="en-IE" sz="2000" b="1" i="1" dirty="0" smtClean="0"/>
              <a:t>  %12u\n", </a:t>
            </a:r>
            <a:r>
              <a:rPr lang="en-IE" sz="2000" b="1" i="1" dirty="0" err="1" smtClean="0"/>
              <a:t>psmall</a:t>
            </a:r>
            <a:r>
              <a:rPr lang="en-IE" sz="2000" b="1" i="1" dirty="0" smtClean="0"/>
              <a:t>, </a:t>
            </a:r>
            <a:r>
              <a:rPr lang="en-IE" sz="2000" b="1" i="1" dirty="0" err="1" smtClean="0"/>
              <a:t>plarge</a:t>
            </a:r>
            <a:r>
              <a:rPr lang="en-IE" sz="2000" b="1" i="1" dirty="0" smtClean="0"/>
              <a:t>);</a:t>
            </a:r>
          </a:p>
          <a:p>
            <a:r>
              <a:rPr lang="nl-NL" sz="2000" b="1" i="1" dirty="0" smtClean="0"/>
              <a:t>    for( loop = 0; loop &lt; SIZE; loop++)</a:t>
            </a:r>
          </a:p>
          <a:p>
            <a:r>
              <a:rPr lang="nl-NL" sz="2000" b="1" i="1" dirty="0" smtClean="0"/>
              <a:t>        printf("pointers + %d = %12u   %12u\n",loop, psmall+loop, plarge+loop);</a:t>
            </a:r>
          </a:p>
          <a:p>
            <a:r>
              <a:rPr lang="en-IE" sz="2000" b="1" i="1" dirty="0" smtClean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Why C uses pointers… </a:t>
            </a:r>
          </a:p>
          <a:p>
            <a:pPr lvl="1"/>
            <a:r>
              <a:rPr lang="en-GB"/>
              <a:t>It produces compact and efficient code. </a:t>
            </a:r>
          </a:p>
          <a:p>
            <a:pPr lvl="1"/>
            <a:r>
              <a:rPr lang="en-GB"/>
              <a:t>It provides a very powerful tool. </a:t>
            </a:r>
          </a:p>
          <a:p>
            <a:r>
              <a:rPr lang="en-GB"/>
              <a:t>C uses pointers explicitly with: </a:t>
            </a:r>
          </a:p>
          <a:p>
            <a:pPr lvl="1"/>
            <a:r>
              <a:rPr lang="en-GB"/>
              <a:t>Arrays, </a:t>
            </a:r>
          </a:p>
          <a:p>
            <a:pPr lvl="1"/>
            <a:r>
              <a:rPr lang="en-GB"/>
              <a:t>Structures, </a:t>
            </a:r>
          </a:p>
          <a:p>
            <a:pPr lvl="1"/>
            <a:r>
              <a:rPr lang="en-GB"/>
              <a:t>Functions.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1963-C820-48AE-8290-109A6C2338C2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46A5-2752-4717-AE06-D689493EB180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Exercise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write an implementation of strlen which uses pointers to count the length of the string.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Pass the function a string pointer and then use a loop to test for the null character.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7D6A-286A-4E48-B496-E975A64ABBFE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96AAC-D90D-4959-97C2-8CE63FA20ADE}" type="slidenum">
              <a:rPr lang="en-US"/>
              <a:pPr/>
              <a:t>30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Arrays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6E6-698C-4AB6-AE9B-E8F97C66F731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3D2F-4474-408A-B4CC-17569DA93EE7}" type="slidenum">
              <a:rPr lang="en-US"/>
              <a:pPr/>
              <a:t>31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Arrays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3243263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 dirty="0" err="1"/>
              <a:t>int</a:t>
            </a:r>
            <a:r>
              <a:rPr lang="en-GB" b="1" i="1" dirty="0"/>
              <a:t> </a:t>
            </a:r>
            <a:r>
              <a:rPr lang="en-GB" b="1" i="1" dirty="0" err="1"/>
              <a:t>mystrlen</a:t>
            </a:r>
            <a:r>
              <a:rPr lang="en-GB" b="1" i="1" dirty="0"/>
              <a:t>(char *s)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 dirty="0"/>
              <a:t>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 dirty="0"/>
              <a:t>	char *p = s;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 dirty="0"/>
              <a:t>	while (*p != ‘\0’)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 dirty="0"/>
              <a:t>		p++;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b="1" i="1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 dirty="0"/>
              <a:t>	return p-s;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Summary: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Given the following declaration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consider the following code as being sequential lines in one program: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51-FE7F-4669-942A-EBFBEEFAC03A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FDC2-1C39-4DD6-8C2A-8DE5D56137F5}" type="slidenum">
              <a:rPr lang="en-US"/>
              <a:pPr/>
              <a:t>32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 &amp; Arrays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123728" y="2348880"/>
            <a:ext cx="30321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int</a:t>
            </a:r>
            <a:r>
              <a:rPr lang="en-GB" b="1" i="1" dirty="0"/>
              <a:t> 	a[10], </a:t>
            </a:r>
            <a:r>
              <a:rPr lang="en-GB" b="1" i="1" dirty="0" err="1"/>
              <a:t>i</a:t>
            </a:r>
            <a:r>
              <a:rPr lang="en-GB" b="1" i="1" dirty="0"/>
              <a:t>=5, k, x;</a:t>
            </a:r>
          </a:p>
          <a:p>
            <a:r>
              <a:rPr lang="en-GB" b="1" i="1" dirty="0" err="1"/>
              <a:t>int</a:t>
            </a:r>
            <a:r>
              <a:rPr lang="en-GB" b="1" i="1" dirty="0"/>
              <a:t>	*p;</a:t>
            </a:r>
          </a:p>
          <a:p>
            <a:endParaRPr lang="en-GB" b="1" i="1" dirty="0"/>
          </a:p>
          <a:p>
            <a:r>
              <a:rPr lang="en-GB" b="1" i="1" dirty="0"/>
              <a:t>char	s1[20], s2[20];</a:t>
            </a:r>
          </a:p>
          <a:p>
            <a:r>
              <a:rPr lang="en-GB" b="1" i="1" dirty="0"/>
              <a:t>char	*sp1, *sp2;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 = &amp;a[0];</a:t>
            </a:r>
          </a:p>
          <a:p>
            <a:pPr lvl="1"/>
            <a:r>
              <a:rPr lang="en-GB" dirty="0"/>
              <a:t>stores the address of the 1st array item in p</a:t>
            </a:r>
          </a:p>
          <a:p>
            <a:r>
              <a:rPr lang="en-GB" dirty="0"/>
              <a:t>p = a;</a:t>
            </a:r>
          </a:p>
          <a:p>
            <a:pPr lvl="1"/>
            <a:r>
              <a:rPr lang="en-GB" dirty="0"/>
              <a:t>does exactly the same as the previous line.  An array’s name refers to the array’s address in memory and can be used as a pointer.</a:t>
            </a:r>
          </a:p>
          <a:p>
            <a:r>
              <a:rPr lang="en-GB" dirty="0"/>
              <a:t>x = *p;</a:t>
            </a:r>
          </a:p>
          <a:p>
            <a:pPr lvl="1"/>
            <a:r>
              <a:rPr lang="en-GB" dirty="0"/>
              <a:t>stores the contents of the 1st array item in 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98F0-733C-4BEF-9F18-655236AEEB4A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96C1-A13B-494A-B201-7FFC815B9E1F}" type="slidenum">
              <a:rPr lang="en-US"/>
              <a:pPr/>
              <a:t>33</a:t>
            </a:fld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Arrays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 = *(p+1);</a:t>
            </a:r>
          </a:p>
          <a:p>
            <a:pPr lvl="1"/>
            <a:r>
              <a:rPr lang="en-GB" dirty="0"/>
              <a:t>references the 2nd item in the array i.e. a[1].  Since the compiler knows that p points to an integer it knows how much to increment the pointer to get to the next integer.</a:t>
            </a:r>
          </a:p>
          <a:p>
            <a:r>
              <a:rPr lang="en-GB" dirty="0"/>
              <a:t>k = *(</a:t>
            </a:r>
            <a:r>
              <a:rPr lang="en-GB" dirty="0" err="1"/>
              <a:t>p+i</a:t>
            </a:r>
            <a:r>
              <a:rPr lang="en-GB" dirty="0"/>
              <a:t>);</a:t>
            </a:r>
          </a:p>
          <a:p>
            <a:pPr lvl="1"/>
            <a:r>
              <a:rPr lang="en-GB" dirty="0"/>
              <a:t>references the </a:t>
            </a:r>
            <a:r>
              <a:rPr lang="en-GB" dirty="0" err="1"/>
              <a:t>ith</a:t>
            </a:r>
            <a:r>
              <a:rPr lang="en-GB" dirty="0"/>
              <a:t> item in the array i.e. a[</a:t>
            </a:r>
            <a:r>
              <a:rPr lang="en-GB" dirty="0" err="1"/>
              <a:t>i</a:t>
            </a:r>
            <a:r>
              <a:rPr lang="en-GB" dirty="0"/>
              <a:t>].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30AC-C278-42D0-98F4-8074C069EC99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CB9A-E713-4572-B03F-EEF150CC4E72}" type="slidenum">
              <a:rPr lang="en-US"/>
              <a:pPr/>
              <a:t>34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Arrays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 = &amp;a[3];</a:t>
            </a:r>
          </a:p>
          <a:p>
            <a:pPr lvl="1"/>
            <a:r>
              <a:rPr lang="en-GB" dirty="0"/>
              <a:t>stores the address of the 4th array item in p.</a:t>
            </a:r>
          </a:p>
          <a:p>
            <a:r>
              <a:rPr lang="en-GB" dirty="0"/>
              <a:t>x = *++p;</a:t>
            </a:r>
          </a:p>
          <a:p>
            <a:pPr lvl="1"/>
            <a:r>
              <a:rPr lang="en-GB" dirty="0"/>
              <a:t>stores the contents of the 5th array item in x.</a:t>
            </a:r>
          </a:p>
          <a:p>
            <a:r>
              <a:rPr lang="en-GB" dirty="0"/>
              <a:t>p = &amp;a[3];</a:t>
            </a:r>
          </a:p>
          <a:p>
            <a:pPr lvl="1"/>
            <a:r>
              <a:rPr lang="en-GB" dirty="0"/>
              <a:t>stores the address of the 4th array item in p.</a:t>
            </a:r>
          </a:p>
          <a:p>
            <a:r>
              <a:rPr lang="en-GB" dirty="0"/>
              <a:t>x = *p++;</a:t>
            </a:r>
          </a:p>
          <a:p>
            <a:pPr lvl="1"/>
            <a:r>
              <a:rPr lang="en-GB" dirty="0"/>
              <a:t>stores the contents of the 4th array item in 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48E2-DC15-420B-A2F7-772A53124C62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504-F669-43DB-B199-33696260CA65}" type="slidenum">
              <a:rPr lang="en-US"/>
              <a:pPr/>
              <a:t>35</a:t>
            </a:fld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 = &amp;a[3]; x = (*p)--;</a:t>
            </a:r>
          </a:p>
          <a:p>
            <a:pPr lvl="1"/>
            <a:r>
              <a:rPr lang="en-GB" dirty="0"/>
              <a:t>decrements the contents of the 4th item in a.</a:t>
            </a:r>
          </a:p>
          <a:p>
            <a:pPr lvl="1"/>
            <a:r>
              <a:rPr lang="en-GB" dirty="0" err="1"/>
              <a:t>i.e.a</a:t>
            </a:r>
            <a:r>
              <a:rPr lang="en-GB" dirty="0"/>
              <a:t>[3] and stores the result in variable x.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copies </a:t>
            </a:r>
            <a:r>
              <a:rPr lang="en-GB" dirty="0"/>
              <a:t>s2 to s1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4CE4-B212-42DF-9B72-3393DBB7E7E8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0156-7AA9-4E17-8A16-8653501A926D}" type="slidenum">
              <a:rPr lang="en-US"/>
              <a:pPr/>
              <a:t>36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Arrays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915816" y="2924944"/>
            <a:ext cx="405591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i="1" dirty="0"/>
              <a:t>sp1 = s1; sp2 = s2; </a:t>
            </a:r>
          </a:p>
          <a:p>
            <a:r>
              <a:rPr lang="en-GB" sz="2800" b="1" i="1" dirty="0"/>
              <a:t>while (*sp1++ = *sp2++);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f(a[0]);</a:t>
            </a:r>
          </a:p>
          <a:p>
            <a:pPr lvl="1"/>
            <a:r>
              <a:rPr lang="en-GB" dirty="0" smtClean="0"/>
              <a:t>pass contents of the 1</a:t>
            </a:r>
            <a:r>
              <a:rPr lang="en-GB" baseline="30000" dirty="0" smtClean="0"/>
              <a:t>st</a:t>
            </a:r>
            <a:r>
              <a:rPr lang="en-GB" dirty="0" smtClean="0"/>
              <a:t> array item to function f</a:t>
            </a:r>
          </a:p>
          <a:p>
            <a:r>
              <a:rPr lang="en-GB" dirty="0" smtClean="0"/>
              <a:t>f(&amp;a[2]);</a:t>
            </a:r>
          </a:p>
          <a:p>
            <a:pPr lvl="1"/>
            <a:r>
              <a:rPr lang="en-GB" dirty="0" smtClean="0"/>
              <a:t>pass the address of the 3rd array item to function f</a:t>
            </a:r>
          </a:p>
          <a:p>
            <a:r>
              <a:rPr lang="en-GB" dirty="0" smtClean="0"/>
              <a:t>f(a + 2);</a:t>
            </a:r>
          </a:p>
          <a:p>
            <a:pPr lvl="1"/>
            <a:r>
              <a:rPr lang="en-GB" dirty="0" smtClean="0"/>
              <a:t>does exactly the same as the previous line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1D5-F9D5-484C-AFAC-4B0D2337BCB5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40C4-54AF-45A8-A39F-E190DDD03F46}" type="slidenum">
              <a:rPr lang="en-US"/>
              <a:pPr/>
              <a:t>37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Pointers &amp; Arrays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Important to Remember:</a:t>
            </a:r>
          </a:p>
          <a:p>
            <a:endParaRPr lang="en-GB"/>
          </a:p>
          <a:p>
            <a:r>
              <a:rPr lang="en-GB"/>
              <a:t>A pointer is a variable and as such operations like ++ and -- are legal</a:t>
            </a:r>
          </a:p>
          <a:p>
            <a:endParaRPr lang="en-GB"/>
          </a:p>
          <a:p>
            <a:r>
              <a:rPr lang="en-GB"/>
              <a:t>The name of an array is an address and cannot be manipulated in the same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646B-0834-4943-ABB3-79619DAF90B9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F42F-242C-41EB-B57E-A7A529F17D07}" type="slidenum">
              <a:rPr lang="en-US"/>
              <a:pPr/>
              <a:t>38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Arrays of Pointers</a:t>
            </a:r>
          </a:p>
          <a:p>
            <a:r>
              <a:rPr lang="en-GB"/>
              <a:t>Pointers are themselves variables and can be stored in arrays just like any other variable</a:t>
            </a:r>
          </a:p>
          <a:p>
            <a:pPr lvl="1"/>
            <a:r>
              <a:rPr lang="en-GB"/>
              <a:t>Most common usage is for an array of strings</a:t>
            </a:r>
          </a:p>
          <a:p>
            <a:r>
              <a:rPr lang="en-GB" i="1"/>
              <a:t>int *array[10];</a:t>
            </a:r>
            <a:endParaRPr lang="en-GB"/>
          </a:p>
          <a:p>
            <a:pPr lvl="1"/>
            <a:r>
              <a:rPr lang="en-GB"/>
              <a:t>declares a integer pointer array of size 10.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BC9B-6389-4A04-B28E-2BF6C1627FC4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F329-D40F-4FF1-9895-7E5F78B62F39}" type="slidenum">
              <a:rPr lang="en-US"/>
              <a:pPr/>
              <a:t>39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pointer is a variable which contains the address in memory of another variable. </a:t>
            </a:r>
          </a:p>
          <a:p>
            <a:pPr lvl="1"/>
            <a:r>
              <a:rPr lang="en-GB" dirty="0"/>
              <a:t>We can have a pointer to any variable type.</a:t>
            </a:r>
          </a:p>
          <a:p>
            <a:pPr lvl="1"/>
            <a:r>
              <a:rPr lang="en-GB" dirty="0"/>
              <a:t>The unary or monadic operator &amp; gives the “address of a variable”. </a:t>
            </a:r>
          </a:p>
          <a:p>
            <a:pPr lvl="1"/>
            <a:r>
              <a:rPr lang="en-GB" dirty="0"/>
              <a:t>If </a:t>
            </a:r>
            <a:r>
              <a:rPr lang="en-GB" dirty="0" err="1"/>
              <a:t>ptr</a:t>
            </a:r>
            <a:r>
              <a:rPr lang="en-GB" dirty="0"/>
              <a:t> is a pointer to a char, and c is a char, then</a:t>
            </a:r>
          </a:p>
          <a:p>
            <a:pPr lvl="2"/>
            <a:r>
              <a:rPr lang="en-GB" dirty="0" err="1"/>
              <a:t>ptr</a:t>
            </a:r>
            <a:r>
              <a:rPr lang="en-GB" dirty="0"/>
              <a:t> = &amp;c</a:t>
            </a:r>
          </a:p>
          <a:p>
            <a:pPr lvl="2"/>
            <a:r>
              <a:rPr lang="en-GB" dirty="0"/>
              <a:t>assigns the address of c to the </a:t>
            </a:r>
            <a:r>
              <a:rPr lang="en-GB" dirty="0" err="1"/>
              <a:t>ptr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3AFE-8057-4BE1-AF27-3188A52A9B35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D929-B325-4D79-8603-40E2678EA304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is not a pointer to an array of integers, but an array of pointers to integers.</a:t>
            </a:r>
          </a:p>
          <a:p>
            <a:r>
              <a:rPr lang="en-GB"/>
              <a:t>Each element in the array is a pointer to an integer so:-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D6F6-7872-4296-A59D-A08B7E1AE002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24B4-8173-43EB-A0A7-84E5350BB6F1}" type="slidenum">
              <a:rPr lang="en-US"/>
              <a:pPr/>
              <a:t>40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Arrays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115616" y="3645024"/>
            <a:ext cx="72437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/>
              <a:t>array[x] = &amp;y;   	assigns the address of y to element</a:t>
            </a:r>
          </a:p>
          <a:p>
            <a:r>
              <a:rPr lang="en-GB" b="1" i="1" dirty="0"/>
              <a:t>			x of the pointer array.</a:t>
            </a:r>
          </a:p>
          <a:p>
            <a:endParaRPr lang="en-GB" b="1" i="1" dirty="0"/>
          </a:p>
          <a:p>
            <a:r>
              <a:rPr lang="en-GB" b="1" i="1" dirty="0"/>
              <a:t>*array[x];		yields the value of 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Character Pointers</a:t>
            </a:r>
          </a:p>
          <a:p>
            <a:pPr lvl="1"/>
            <a:r>
              <a:rPr lang="en-GB"/>
              <a:t>A string constant, as written in a program e.g.</a:t>
            </a:r>
          </a:p>
          <a:p>
            <a:pPr lvl="2"/>
            <a:r>
              <a:rPr lang="en-GB"/>
              <a:t>printf(“I am a string\n”);</a:t>
            </a:r>
          </a:p>
          <a:p>
            <a:pPr lvl="1"/>
            <a:r>
              <a:rPr lang="en-GB"/>
              <a:t>is really an array of characters, terminated with the null character so that programs can find it’s end.</a:t>
            </a:r>
          </a:p>
          <a:p>
            <a:pPr lvl="1"/>
            <a:r>
              <a:rPr lang="en-GB"/>
              <a:t>When a character string appears in a program, access to it is through a character pointer e.g. printf() receives a pointer to the start of the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1073-4ACA-4125-928A-276B1C1AB91F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3BD8-44D9-43CE-A032-8C3F21F1DC22}" type="slidenum">
              <a:rPr lang="en-US"/>
              <a:pPr/>
              <a:t>41</a:t>
            </a:fld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constants are accessed by a pointer to their 1st element and need not be just function arguments</a:t>
            </a:r>
          </a:p>
          <a:p>
            <a:r>
              <a:rPr lang="en-GB" dirty="0"/>
              <a:t>If message is declared as: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7266-5ECB-418E-A111-3094E937F2A1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42D2-94A7-41CB-B51D-A0457C67BE1D}" type="slidenum">
              <a:rPr lang="en-US"/>
              <a:pPr/>
              <a:t>42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Strings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83568" y="3068960"/>
            <a:ext cx="6932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b="1" i="1" dirty="0"/>
              <a:t>/* </a:t>
            </a:r>
          </a:p>
          <a:p>
            <a:r>
              <a:rPr lang="en-GB" b="1" i="1" dirty="0"/>
              <a:t> *  assign to message a pointer to this string</a:t>
            </a:r>
          </a:p>
          <a:p>
            <a:r>
              <a:rPr lang="en-GB" b="1" i="1" dirty="0"/>
              <a:t> </a:t>
            </a:r>
            <a:r>
              <a:rPr lang="en-GB" b="1" i="1" dirty="0" smtClean="0"/>
              <a:t>*/</a:t>
            </a:r>
          </a:p>
          <a:p>
            <a:endParaRPr lang="en-GB" b="1" i="1" dirty="0"/>
          </a:p>
          <a:p>
            <a:r>
              <a:rPr lang="en-GB" b="1" i="1" dirty="0"/>
              <a:t>char *message;</a:t>
            </a:r>
          </a:p>
          <a:p>
            <a:r>
              <a:rPr lang="en-GB" b="1" i="1" dirty="0"/>
              <a:t>message = “check this out”;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There is an important difference between these two definitions:</a:t>
            </a:r>
          </a:p>
          <a:p>
            <a:r>
              <a:rPr lang="en-GB" b="1" i="1"/>
              <a:t>char amessage[]</a:t>
            </a:r>
            <a:r>
              <a:rPr lang="en-GB"/>
              <a:t> = “this string is stored in an array”;</a:t>
            </a:r>
          </a:p>
          <a:p>
            <a:pPr lvl="1"/>
            <a:r>
              <a:rPr lang="en-GB" b="1" i="1"/>
              <a:t>amessage</a:t>
            </a:r>
            <a:r>
              <a:rPr lang="en-GB"/>
              <a:t> is an array, just big enough to hold the string</a:t>
            </a:r>
          </a:p>
          <a:p>
            <a:pPr lvl="1"/>
            <a:r>
              <a:rPr lang="en-GB"/>
              <a:t>Individual characters within the array may be changed but </a:t>
            </a:r>
            <a:r>
              <a:rPr lang="en-GB" b="1" i="1"/>
              <a:t>amessage</a:t>
            </a:r>
            <a:r>
              <a:rPr lang="en-GB"/>
              <a:t> will always refer to the same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2284-FCA3-42A1-B6A2-B350A6505B5D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0790-528B-4938-A429-D21414DE282D}" type="slidenum">
              <a:rPr lang="en-US"/>
              <a:pPr/>
              <a:t>43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i="1"/>
              <a:t>char *pmessage</a:t>
            </a:r>
            <a:r>
              <a:rPr lang="en-GB"/>
              <a:t> = “this is a string constant”;</a:t>
            </a:r>
          </a:p>
          <a:p>
            <a:pPr lvl="1"/>
            <a:r>
              <a:rPr lang="en-GB" b="1" i="1"/>
              <a:t>pmessage</a:t>
            </a:r>
            <a:r>
              <a:rPr lang="en-GB"/>
              <a:t> is a pointer, initialised to point to a string constant</a:t>
            </a:r>
          </a:p>
          <a:p>
            <a:pPr lvl="1"/>
            <a:r>
              <a:rPr lang="en-GB"/>
              <a:t>The pointer may subsequently be modified to point to some other location</a:t>
            </a:r>
          </a:p>
          <a:p>
            <a:pPr lvl="1"/>
            <a:r>
              <a:rPr lang="en-GB"/>
              <a:t>The result is undefined if you try to modify the contents of the string constant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974F-3260-4ACB-88FC-B1078424AD6E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4EDC-07B1-4756-BA73-5EDA48C8A868}" type="slidenum">
              <a:rPr lang="en-US"/>
              <a:pPr/>
              <a:t>44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structure employee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i="1" dirty="0" smtClean="0"/>
          </a:p>
          <a:p>
            <a:r>
              <a:rPr lang="en-GB" b="1" i="1" dirty="0" err="1" smtClean="0"/>
              <a:t>struct</a:t>
            </a:r>
            <a:r>
              <a:rPr lang="en-GB" b="1" i="1" dirty="0" smtClean="0"/>
              <a:t> </a:t>
            </a:r>
            <a:r>
              <a:rPr lang="en-GB" b="1" i="1" dirty="0"/>
              <a:t>person *</a:t>
            </a:r>
            <a:r>
              <a:rPr lang="en-GB" b="1" i="1" dirty="0" err="1"/>
              <a:t>ptr</a:t>
            </a:r>
            <a:r>
              <a:rPr lang="en-GB" b="1" i="1" dirty="0"/>
              <a:t>;</a:t>
            </a:r>
            <a:endParaRPr lang="en-GB" dirty="0"/>
          </a:p>
          <a:p>
            <a:pPr lvl="1"/>
            <a:r>
              <a:rPr lang="en-GB" dirty="0"/>
              <a:t>defines a </a:t>
            </a:r>
            <a:r>
              <a:rPr lang="en-GB" dirty="0" err="1"/>
              <a:t>ptr</a:t>
            </a:r>
            <a:r>
              <a:rPr lang="en-GB" dirty="0"/>
              <a:t> to a structure of type person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28A-2314-4DB7-97E8-3BD3DEF1012A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F80E-10FA-4BAE-8582-DF8B35B405D2}" type="slidenum">
              <a:rPr lang="en-US"/>
              <a:pPr/>
              <a:t>45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Structures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481361" y="1866255"/>
            <a:ext cx="41068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struct</a:t>
            </a:r>
            <a:r>
              <a:rPr lang="en-GB" b="1" i="1" dirty="0"/>
              <a:t> person</a:t>
            </a:r>
          </a:p>
          <a:p>
            <a:r>
              <a:rPr lang="en-GB" b="1" i="1" dirty="0"/>
              <a:t>{</a:t>
            </a:r>
          </a:p>
          <a:p>
            <a:r>
              <a:rPr lang="en-GB" b="1" i="1" dirty="0"/>
              <a:t>	char *name; </a:t>
            </a:r>
          </a:p>
          <a:p>
            <a:r>
              <a:rPr lang="en-GB" b="1" i="1" dirty="0"/>
              <a:t>	char *address;</a:t>
            </a:r>
          </a:p>
          <a:p>
            <a:r>
              <a:rPr lang="en-GB" b="1" i="1" dirty="0"/>
              <a:t>	unsigned </a:t>
            </a:r>
            <a:r>
              <a:rPr lang="en-GB" b="1" i="1" dirty="0" err="1"/>
              <a:t>RSI_Number</a:t>
            </a:r>
            <a:r>
              <a:rPr lang="en-GB" b="1" i="1" dirty="0"/>
              <a:t>;</a:t>
            </a:r>
          </a:p>
          <a:p>
            <a:r>
              <a:rPr lang="en-GB" b="1" i="1" dirty="0"/>
              <a:t>}employees[DBSIZE];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Using the declarations on the previous page, consider the following code as being sequential lines in one program:</a:t>
            </a:r>
          </a:p>
          <a:p>
            <a:r>
              <a:rPr lang="en-GB" b="1" i="1"/>
              <a:t>ptr = employees;</a:t>
            </a:r>
          </a:p>
          <a:p>
            <a:pPr lvl="1"/>
            <a:r>
              <a:rPr lang="en-GB"/>
              <a:t>initializes p to point to the first item in the array of structures (employees[0])</a:t>
            </a:r>
          </a:p>
          <a:p>
            <a:r>
              <a:rPr lang="en-GB" b="1" i="1"/>
              <a:t>worker = *++ptr;</a:t>
            </a:r>
          </a:p>
          <a:p>
            <a:pPr lvl="1"/>
            <a:r>
              <a:rPr lang="en-GB"/>
              <a:t>assigns the second item in the array to worker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3BB3-1113-44AC-8163-4496F4758E97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71B9-EE94-47AD-A309-CD83B5335CD9}" type="slidenum">
              <a:rPr lang="en-US"/>
              <a:pPr/>
              <a:t>46</a:t>
            </a:fld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i="1"/>
              <a:t>ptr = &amp;worker;</a:t>
            </a:r>
          </a:p>
          <a:p>
            <a:pPr lvl="1"/>
            <a:r>
              <a:rPr lang="en-GB"/>
              <a:t>p now points to the variable worker</a:t>
            </a:r>
          </a:p>
          <a:p>
            <a:r>
              <a:rPr lang="en-GB" b="1" i="1"/>
              <a:t>n = ptr-&gt;RSI_Number;</a:t>
            </a:r>
            <a:endParaRPr lang="en-GB"/>
          </a:p>
          <a:p>
            <a:pPr lvl="1"/>
            <a:r>
              <a:rPr lang="en-GB"/>
              <a:t>assigns the RSI_Number of worker to n</a:t>
            </a:r>
          </a:p>
          <a:p>
            <a:r>
              <a:rPr lang="en-GB"/>
              <a:t>If ptr is a pointer to the structure person defined above, then	ptr-&gt;salary and (*ptr).salary are equivalent.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5FE9-3F1A-46EF-A130-E0B26EDF3D1D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D3FE-BD87-4CEC-BF32-5D4C7AB3D4BF}" type="slidenum">
              <a:rPr lang="en-US"/>
              <a:pPr/>
              <a:t>47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 &amp;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assigning a pointer to memory address before using it.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need a physical location say: 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This may be hard to spot. NO COMPILER ERROR.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47C5-F5F4-4A88-B294-B523B70FCB05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34E-7D05-42BC-B244-0423FDEDAF7A}" type="slidenum">
              <a:rPr lang="en-US"/>
              <a:pPr/>
              <a:t>48</a:t>
            </a:fld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Pitfalls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283968" y="2780928"/>
            <a:ext cx="1373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int</a:t>
            </a:r>
            <a:r>
              <a:rPr lang="en-GB" b="1" i="1" dirty="0"/>
              <a:t> *x;</a:t>
            </a:r>
          </a:p>
          <a:p>
            <a:r>
              <a:rPr lang="en-GB" b="1" i="1" dirty="0"/>
              <a:t>*x = 100;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343400" y="4545806"/>
            <a:ext cx="13731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int</a:t>
            </a:r>
            <a:r>
              <a:rPr lang="en-GB" b="1" i="1" dirty="0"/>
              <a:t> y;</a:t>
            </a:r>
          </a:p>
          <a:p>
            <a:r>
              <a:rPr lang="en-GB" b="1" i="1" dirty="0"/>
              <a:t>x = &amp;y;</a:t>
            </a:r>
          </a:p>
          <a:p>
            <a:r>
              <a:rPr lang="en-GB" b="1" i="1" dirty="0"/>
              <a:t>*x = 100;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Illegal indirection </a:t>
            </a:r>
          </a:p>
          <a:p>
            <a:pPr lvl="1"/>
            <a:r>
              <a:rPr lang="en-GB"/>
              <a:t>Suppose we have a function malloc() which tries to allocate memory dynamically (at run time) and returns a pointer to block of memory requested if successful or a NULL pointer </a:t>
            </a:r>
            <a:br>
              <a:rPr lang="en-GB"/>
            </a:br>
            <a:r>
              <a:rPr lang="en-GB"/>
              <a:t>otherwise. </a:t>
            </a:r>
          </a:p>
          <a:p>
            <a:pPr lvl="1"/>
            <a:r>
              <a:rPr lang="en-GB"/>
              <a:t>char *malloc() -- a standard library function (see later). </a:t>
            </a:r>
          </a:p>
          <a:p>
            <a:pPr lvl="1"/>
            <a:r>
              <a:rPr lang="en-GB"/>
              <a:t>Let us have a pointer: char *p;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5169-E828-4BD6-8168-DF369B283220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949-1FB4-443A-8EE7-97334BEFDACE}" type="slidenum">
              <a:rPr lang="en-US"/>
              <a:pPr/>
              <a:t>49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Pitfalls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The </a:t>
            </a:r>
            <a:r>
              <a:rPr lang="en-GB" i="1" dirty="0"/>
              <a:t>indirection</a:t>
            </a:r>
            <a:r>
              <a:rPr lang="en-GB" dirty="0"/>
              <a:t> or dereference operator </a:t>
            </a:r>
            <a:r>
              <a:rPr lang="en-GB" b="1" dirty="0"/>
              <a:t>*</a:t>
            </a:r>
            <a:r>
              <a:rPr lang="en-GB" dirty="0"/>
              <a:t> gives the “contents of an object </a:t>
            </a:r>
            <a:r>
              <a:rPr lang="en-GB" i="1" dirty="0"/>
              <a:t>pointed to</a:t>
            </a:r>
            <a:r>
              <a:rPr lang="en-GB" dirty="0"/>
              <a:t> by a pointer”.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If d is another char, then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d = *</a:t>
            </a:r>
            <a:r>
              <a:rPr lang="en-GB" dirty="0" err="1"/>
              <a:t>ptr</a:t>
            </a:r>
            <a:endParaRPr lang="en-GB" dirty="0"/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assigns the value of the variable pointed to by </a:t>
            </a:r>
            <a:r>
              <a:rPr lang="en-GB" dirty="0" err="1"/>
              <a:t>ptr</a:t>
            </a:r>
            <a:r>
              <a:rPr lang="en-GB" dirty="0"/>
              <a:t> to d, in this case c and d will have the same value.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&amp; is the compliment of * for pointers.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A4B1-4536-4F1A-9FC5-6F0E8135E23E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B5E-1630-43A6-AF38-80FF957B5BC9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Consider: 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There is mistake above. What is it?</a:t>
            </a:r>
          </a:p>
          <a:p>
            <a:r>
              <a:rPr lang="en-GB"/>
              <a:t>Should be no * in </a:t>
            </a:r>
          </a:p>
          <a:p>
            <a:pPr lvl="1"/>
            <a:r>
              <a:rPr lang="en-GB" b="1" i="1"/>
              <a:t>*p = (char *) malloc(100); </a:t>
            </a:r>
          </a:p>
          <a:p>
            <a:r>
              <a:rPr lang="en-GB"/>
              <a:t>Malloc returns a pointer. Also p does not point to any address.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954F-C21A-4D12-A9E0-7E95AB20FA83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C01F-9285-4CBD-9230-353F6F80EA04}" type="slidenum">
              <a:rPr lang="en-US"/>
              <a:pPr/>
              <a:t>50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Pitfalls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066800" y="1916832"/>
            <a:ext cx="7853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/>
              <a:t>*p = (char *) </a:t>
            </a:r>
            <a:r>
              <a:rPr lang="en-GB" b="1" i="1" dirty="0" err="1"/>
              <a:t>malloc</a:t>
            </a:r>
            <a:r>
              <a:rPr lang="en-GB" b="1" i="1" dirty="0"/>
              <a:t>(100); /* request 100 bytes of memory */ </a:t>
            </a:r>
          </a:p>
          <a:p>
            <a:r>
              <a:rPr lang="en-GB" b="1" i="1" dirty="0"/>
              <a:t>*p = ‘y’;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correct code should be: </a:t>
            </a:r>
          </a:p>
          <a:p>
            <a:pPr lvl="1"/>
            <a:r>
              <a:rPr lang="en-GB" b="1" i="1"/>
              <a:t>p = (char *) malloc(100); </a:t>
            </a:r>
          </a:p>
          <a:p>
            <a:r>
              <a:rPr lang="en-GB"/>
              <a:t>If code is rectified, then another problem is if no memory is available and p is NULL. </a:t>
            </a:r>
          </a:p>
          <a:p>
            <a:r>
              <a:rPr lang="en-GB"/>
              <a:t>A good C program would check for this: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2A14-9EFE-4A31-B6AE-2DD4B8C6913D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4527-6D10-42C9-881A-D3DEB773AD0C}" type="slidenum">
              <a:rPr lang="en-US"/>
              <a:pPr/>
              <a:t>51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Pitfalls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905000" y="3789040"/>
            <a:ext cx="4800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i="1" dirty="0"/>
              <a:t>p = (char *) </a:t>
            </a:r>
            <a:r>
              <a:rPr lang="en-GB" sz="2000" b="1" i="1" dirty="0" err="1"/>
              <a:t>malloc</a:t>
            </a:r>
            <a:r>
              <a:rPr lang="en-GB" sz="2000" b="1" i="1" dirty="0"/>
              <a:t>(100);</a:t>
            </a:r>
          </a:p>
          <a:p>
            <a:r>
              <a:rPr lang="en-GB" sz="2000" b="1" i="1" dirty="0"/>
              <a:t>if ( p == NULL)</a:t>
            </a:r>
          </a:p>
          <a:p>
            <a:r>
              <a:rPr lang="en-GB" sz="2000" b="1" i="1" dirty="0"/>
              <a:t>{	</a:t>
            </a:r>
            <a:r>
              <a:rPr lang="en-GB" sz="2000" b="1" i="1" dirty="0" err="1"/>
              <a:t>printf</a:t>
            </a:r>
            <a:r>
              <a:rPr lang="en-GB" sz="2000" b="1" i="1" dirty="0"/>
              <a:t>(``Error: Out of Memory n'');</a:t>
            </a:r>
          </a:p>
          <a:p>
            <a:r>
              <a:rPr lang="en-GB" sz="2000" b="1" i="1" dirty="0"/>
              <a:t>	exit(1);</a:t>
            </a:r>
          </a:p>
          <a:p>
            <a:r>
              <a:rPr lang="en-GB" sz="2000" b="1" i="1" dirty="0"/>
              <a:t>}</a:t>
            </a:r>
          </a:p>
          <a:p>
            <a:r>
              <a:rPr lang="en-GB" sz="2000" b="1" i="1" dirty="0"/>
              <a:t>*p = ‘y’;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Exercise</a:t>
            </a:r>
          </a:p>
          <a:p>
            <a:r>
              <a:rPr lang="en-GB"/>
              <a:t>Modify the </a:t>
            </a:r>
            <a:r>
              <a:rPr lang="en-GB" i="1"/>
              <a:t>structure2.c</a:t>
            </a:r>
            <a:r>
              <a:rPr lang="en-GB"/>
              <a:t> program to create a database of employees.</a:t>
            </a:r>
          </a:p>
          <a:p>
            <a:r>
              <a:rPr lang="en-GB"/>
              <a:t>Create a pointer to this structure variable and use it to enter the data.</a:t>
            </a:r>
          </a:p>
          <a:p>
            <a:r>
              <a:rPr lang="en-GB"/>
              <a:t>Print out the entered data in a tabular format using a formatted printf statement.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56CF-8FB1-4DAC-ADD4-7AE4C02AF7CA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D593-CE30-42C2-B946-00CF84CDAAE7}" type="slidenum">
              <a:rPr lang="en-US"/>
              <a:pPr/>
              <a:t>52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 lets you read arguments from the command line which can then be used in your programs. </a:t>
            </a:r>
          </a:p>
          <a:p>
            <a:pPr lvl="1"/>
            <a:r>
              <a:rPr lang="en-GB"/>
              <a:t>You can type arguments after the program name when we run the program. </a:t>
            </a:r>
          </a:p>
          <a:p>
            <a:pPr lvl="1"/>
            <a:r>
              <a:rPr lang="en-GB"/>
              <a:t>If you are familiar with UNIX you will have seen this already.</a:t>
            </a:r>
          </a:p>
          <a:p>
            <a:pPr lvl="2"/>
            <a:r>
              <a:rPr lang="en-GB"/>
              <a:t>CAT command expects a filename.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C656-59D0-41AF-8F1E-1FE6736BFC97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D2EE-453C-4B5C-8E53-E6679FA7F755}" type="slidenum">
              <a:rPr lang="en-US"/>
              <a:pPr/>
              <a:t>53</a:t>
            </a:fld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order to be able to use such arguments in your code, you must define them as follows: </a:t>
            </a:r>
          </a:p>
          <a:p>
            <a:pPr lvl="1"/>
            <a:r>
              <a:rPr lang="en-GB" b="1" i="1"/>
              <a:t>main(int argc, char *argv) </a:t>
            </a:r>
          </a:p>
          <a:p>
            <a:r>
              <a:rPr lang="en-GB"/>
              <a:t>These are the traditional names, but you may call them anything you wish.</a:t>
            </a:r>
          </a:p>
          <a:p>
            <a:r>
              <a:rPr lang="en-GB" b="1" i="1"/>
              <a:t>argc</a:t>
            </a:r>
            <a:r>
              <a:rPr lang="en-GB"/>
              <a:t> is the number of arguments passed (argUMENT cOUNT).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4FD2-993F-4289-8FC0-74B7DEC540CB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1B6F-7231-4D8C-9713-44BE7E8B5C9C}" type="slidenum">
              <a:rPr lang="en-US"/>
              <a:pPr/>
              <a:t>54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Arguments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i="1"/>
              <a:t>argv</a:t>
            </a:r>
            <a:r>
              <a:rPr lang="en-GB"/>
              <a:t> is a pointer to an array of pointers to chars.</a:t>
            </a:r>
          </a:p>
          <a:p>
            <a:pPr lvl="1"/>
            <a:r>
              <a:rPr lang="en-GB"/>
              <a:t>Each string hold a command line argument -- including the program name in the first array element. </a:t>
            </a:r>
          </a:p>
          <a:p>
            <a:r>
              <a:rPr lang="en-GB"/>
              <a:t>A simple program example is given in args.c</a:t>
            </a:r>
          </a:p>
          <a:p>
            <a:pPr lvl="1"/>
            <a:r>
              <a:rPr lang="en-GB"/>
              <a:t>try running this and providing different arguments.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1F3C-6B7D-4CDA-BABE-A5D646FA9016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8F0B-D274-4B43-8132-69541A63974F}" type="slidenum">
              <a:rPr lang="en-US"/>
              <a:pPr/>
              <a:t>55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Arguments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 if we type: </a:t>
            </a:r>
          </a:p>
          <a:p>
            <a:pPr lvl="1"/>
            <a:r>
              <a:rPr lang="en-GB"/>
              <a:t>args f1 “f2” f3 4 stop!</a:t>
            </a:r>
          </a:p>
          <a:p>
            <a:r>
              <a:rPr lang="en-GB"/>
              <a:t>The output would be: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DE7-8BE0-41E3-ADFA-128F41D0B738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F8FF-AB8B-4F1C-B027-27BA88CE6635}" type="slidenum">
              <a:rPr lang="en-US"/>
              <a:pPr/>
              <a:t>56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Arguments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003300" y="2852936"/>
            <a:ext cx="73945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/>
              <a:t>These are the 6 command line arguments passed to main.</a:t>
            </a:r>
          </a:p>
          <a:p>
            <a:r>
              <a:rPr lang="en-GB" b="1" i="1" dirty="0"/>
              <a:t> </a:t>
            </a:r>
            <a:r>
              <a:rPr lang="en-GB" b="1" i="1" dirty="0" err="1"/>
              <a:t>argv</a:t>
            </a:r>
            <a:r>
              <a:rPr lang="en-GB" b="1" i="1" dirty="0"/>
              <a:t>[0] = </a:t>
            </a:r>
            <a:r>
              <a:rPr lang="en-GB" b="1" i="1" dirty="0" err="1"/>
              <a:t>args</a:t>
            </a:r>
            <a:endParaRPr lang="en-GB" b="1" i="1" dirty="0"/>
          </a:p>
          <a:p>
            <a:r>
              <a:rPr lang="en-GB" b="1" i="1" dirty="0"/>
              <a:t> </a:t>
            </a:r>
            <a:r>
              <a:rPr lang="en-GB" b="1" i="1" dirty="0" err="1"/>
              <a:t>argv</a:t>
            </a:r>
            <a:r>
              <a:rPr lang="en-GB" b="1" i="1" dirty="0"/>
              <a:t>[1] = f1</a:t>
            </a:r>
          </a:p>
          <a:p>
            <a:r>
              <a:rPr lang="en-GB" b="1" i="1" dirty="0"/>
              <a:t> </a:t>
            </a:r>
            <a:r>
              <a:rPr lang="en-GB" b="1" i="1" dirty="0" err="1"/>
              <a:t>argv</a:t>
            </a:r>
            <a:r>
              <a:rPr lang="en-GB" b="1" i="1" dirty="0"/>
              <a:t>[2] = f2</a:t>
            </a:r>
          </a:p>
          <a:p>
            <a:r>
              <a:rPr lang="en-GB" b="1" i="1" dirty="0"/>
              <a:t> </a:t>
            </a:r>
            <a:r>
              <a:rPr lang="en-GB" b="1" i="1" dirty="0" err="1"/>
              <a:t>argv</a:t>
            </a:r>
            <a:r>
              <a:rPr lang="en-GB" b="1" i="1" dirty="0"/>
              <a:t>[3] = f3</a:t>
            </a:r>
          </a:p>
          <a:p>
            <a:r>
              <a:rPr lang="en-GB" b="1" i="1" dirty="0"/>
              <a:t> </a:t>
            </a:r>
            <a:r>
              <a:rPr lang="en-GB" b="1" i="1" dirty="0" err="1"/>
              <a:t>argv</a:t>
            </a:r>
            <a:r>
              <a:rPr lang="en-GB" b="1" i="1" dirty="0"/>
              <a:t>[4] = 4</a:t>
            </a:r>
          </a:p>
          <a:p>
            <a:r>
              <a:rPr lang="en-GB" b="1" i="1" dirty="0"/>
              <a:t> </a:t>
            </a:r>
            <a:r>
              <a:rPr lang="en-GB" b="1" i="1" dirty="0" err="1"/>
              <a:t>argv</a:t>
            </a:r>
            <a:r>
              <a:rPr lang="en-GB" b="1" i="1" dirty="0"/>
              <a:t>[5] = stop!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NOTE:  argv[0] is program name.</a:t>
            </a:r>
          </a:p>
          <a:p>
            <a:r>
              <a:rPr lang="en-GB"/>
              <a:t>argc counts program name</a:t>
            </a:r>
          </a:p>
          <a:p>
            <a:r>
              <a:rPr lang="en-GB"/>
              <a:t>Embedded “ ” are ignored.</a:t>
            </a:r>
          </a:p>
          <a:p>
            <a:r>
              <a:rPr lang="en-GB"/>
              <a:t>Blank spaces delimit end of arguments.</a:t>
            </a:r>
          </a:p>
          <a:p>
            <a:r>
              <a:rPr lang="en-GB"/>
              <a:t>Put blanks in “ ” if needed.</a:t>
            </a:r>
          </a:p>
          <a:p>
            <a:r>
              <a:rPr lang="en-GB"/>
              <a:t>The arguments are all read as strings, so if you require numbers, you have to convert.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2B76-05B1-4777-96F6-C17E15B621FB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99B5-8FBA-43C9-9E0B-7516125E2D55}" type="slidenum">
              <a:rPr lang="en-US"/>
              <a:pPr/>
              <a:t>57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Arguments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To declare a pointer to a variable: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the indirection operator (</a:t>
            </a:r>
            <a:r>
              <a:rPr lang="en-GB" b="1"/>
              <a:t>*</a:t>
            </a:r>
            <a:r>
              <a:rPr lang="en-GB"/>
              <a:t>) placed before a variable specifies that the variable is a pointer.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290B-4CF9-4428-B87E-486E33283149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E6F-9DED-4A5F-9387-800B53E366C3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438400" y="2164457"/>
            <a:ext cx="2657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int	*ptr;</a:t>
            </a:r>
            <a:endParaRPr lang="en-GB" b="1"/>
          </a:p>
          <a:p>
            <a:r>
              <a:rPr lang="en-GB" b="1" i="1"/>
              <a:t>float 	*fp, answer;</a:t>
            </a:r>
          </a:p>
          <a:p>
            <a:r>
              <a:rPr lang="en-GB" b="1" i="1"/>
              <a:t>char 	*string;</a:t>
            </a:r>
          </a:p>
          <a:p>
            <a:r>
              <a:rPr lang="en-GB" b="1" i="1"/>
              <a:t>int 	**p;</a:t>
            </a:r>
            <a:endParaRPr lang="en-GB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/>
              <a:t>NOTE:</a:t>
            </a:r>
            <a:r>
              <a:rPr lang="en-GB"/>
              <a:t> We must associate a pointer to a particular type.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You can't assign the address of a </a:t>
            </a:r>
            <a:r>
              <a:rPr lang="en-GB" b="1"/>
              <a:t>short int</a:t>
            </a:r>
            <a:r>
              <a:rPr lang="en-GB"/>
              <a:t> to a </a:t>
            </a:r>
            <a:r>
              <a:rPr lang="en-GB" b="1"/>
              <a:t>long int</a:t>
            </a:r>
            <a:r>
              <a:rPr lang="en-GB"/>
              <a:t>, for instance.</a:t>
            </a:r>
          </a:p>
          <a:p>
            <a:r>
              <a:rPr lang="en-GB"/>
              <a:t>As with all variables, the definition and assignment can happen at the same time.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9A04-8914-4A85-9F25-C9208C26EA39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ECD-9856-4ADD-9087-DECDC18356F8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66800" y="5299075"/>
            <a:ext cx="72659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int *ptr = &amp;num;</a:t>
            </a:r>
            <a:r>
              <a:rPr lang="en-GB"/>
              <a:t>	is equivalent to	</a:t>
            </a:r>
            <a:r>
              <a:rPr lang="en-GB" b="1" i="1"/>
              <a:t>int *ptr;</a:t>
            </a:r>
          </a:p>
          <a:p>
            <a:r>
              <a:rPr lang="en-GB" b="1" i="1"/>
              <a:t>						ptr = &amp;num;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Consider the effect of the following code;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E23-9717-40B5-B75C-EFDF657681CF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2FBF-C28D-41CD-85E8-2E6C6F9E3438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411760" y="2276872"/>
            <a:ext cx="60356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 i="1" dirty="0" err="1">
                <a:latin typeface="Courier New" pitchFamily="49" charset="0"/>
              </a:rPr>
              <a:t>int</a:t>
            </a:r>
            <a:r>
              <a:rPr lang="en-GB" b="1" i="1" dirty="0">
                <a:latin typeface="Courier New" pitchFamily="49" charset="0"/>
              </a:rPr>
              <a:t> 	</a:t>
            </a:r>
            <a:r>
              <a:rPr lang="en-GB" b="1" i="1" dirty="0" err="1">
                <a:latin typeface="Courier New" pitchFamily="49" charset="0"/>
              </a:rPr>
              <a:t>iX</a:t>
            </a:r>
            <a:r>
              <a:rPr lang="en-GB" b="1" i="1" dirty="0">
                <a:latin typeface="Courier New" pitchFamily="49" charset="0"/>
              </a:rPr>
              <a:t> = 10,</a:t>
            </a:r>
          </a:p>
          <a:p>
            <a:r>
              <a:rPr lang="en-GB" b="1" i="1" dirty="0">
                <a:latin typeface="Courier New" pitchFamily="49" charset="0"/>
              </a:rPr>
              <a:t>	</a:t>
            </a:r>
            <a:r>
              <a:rPr lang="en-GB" b="1" i="1" dirty="0" err="1">
                <a:latin typeface="Courier New" pitchFamily="49" charset="0"/>
              </a:rPr>
              <a:t>iY</a:t>
            </a:r>
            <a:r>
              <a:rPr lang="en-GB" b="1" i="1" dirty="0">
                <a:latin typeface="Courier New" pitchFamily="49" charset="0"/>
              </a:rPr>
              <a:t> = 20;</a:t>
            </a:r>
          </a:p>
          <a:p>
            <a:r>
              <a:rPr lang="en-GB" b="1" i="1" dirty="0" err="1">
                <a:latin typeface="Courier New" pitchFamily="49" charset="0"/>
              </a:rPr>
              <a:t>int</a:t>
            </a:r>
            <a:r>
              <a:rPr lang="en-GB" b="1" i="1" dirty="0">
                <a:latin typeface="Courier New" pitchFamily="49" charset="0"/>
              </a:rPr>
              <a:t> 	*</a:t>
            </a:r>
            <a:r>
              <a:rPr lang="en-GB" b="1" i="1" dirty="0" err="1">
                <a:latin typeface="Courier New" pitchFamily="49" charset="0"/>
              </a:rPr>
              <a:t>iptr</a:t>
            </a:r>
            <a:r>
              <a:rPr lang="en-GB" b="1" i="1" dirty="0">
                <a:latin typeface="Courier New" pitchFamily="49" charset="0"/>
              </a:rPr>
              <a:t>;</a:t>
            </a:r>
          </a:p>
          <a:p>
            <a:endParaRPr lang="en-GB" b="1" i="1" dirty="0">
              <a:latin typeface="Courier New" pitchFamily="49" charset="0"/>
            </a:endParaRPr>
          </a:p>
          <a:p>
            <a:r>
              <a:rPr lang="en-GB" b="1" i="1" dirty="0" err="1">
                <a:latin typeface="Courier New" pitchFamily="49" charset="0"/>
              </a:rPr>
              <a:t>iptr</a:t>
            </a:r>
            <a:r>
              <a:rPr lang="en-GB" b="1" i="1" dirty="0">
                <a:latin typeface="Courier New" pitchFamily="49" charset="0"/>
              </a:rPr>
              <a:t> = &amp;</a:t>
            </a:r>
            <a:r>
              <a:rPr lang="en-GB" b="1" i="1" dirty="0" err="1">
                <a:latin typeface="Courier New" pitchFamily="49" charset="0"/>
              </a:rPr>
              <a:t>iX</a:t>
            </a:r>
            <a:r>
              <a:rPr lang="en-GB" b="1" i="1" dirty="0">
                <a:latin typeface="Courier New" pitchFamily="49" charset="0"/>
              </a:rPr>
              <a:t>;	/* line 1 */</a:t>
            </a:r>
          </a:p>
          <a:p>
            <a:r>
              <a:rPr lang="en-GB" b="1" i="1" dirty="0" err="1" smtClean="0">
                <a:latin typeface="Courier New" pitchFamily="49" charset="0"/>
              </a:rPr>
              <a:t>iY</a:t>
            </a:r>
            <a:r>
              <a:rPr lang="en-GB" b="1" i="1" dirty="0" smtClean="0">
                <a:latin typeface="Courier New" pitchFamily="49" charset="0"/>
              </a:rPr>
              <a:t> </a:t>
            </a:r>
            <a:r>
              <a:rPr lang="en-GB" b="1" i="1" dirty="0">
                <a:latin typeface="Courier New" pitchFamily="49" charset="0"/>
              </a:rPr>
              <a:t>= *</a:t>
            </a:r>
            <a:r>
              <a:rPr lang="en-GB" b="1" i="1" dirty="0" err="1">
                <a:latin typeface="Courier New" pitchFamily="49" charset="0"/>
              </a:rPr>
              <a:t>iptr</a:t>
            </a:r>
            <a:r>
              <a:rPr lang="en-GB" b="1" i="1" dirty="0">
                <a:latin typeface="Courier New" pitchFamily="49" charset="0"/>
              </a:rPr>
              <a:t>;	</a:t>
            </a:r>
            <a:r>
              <a:rPr lang="en-GB" b="1" i="1" dirty="0" smtClean="0">
                <a:latin typeface="Courier New" pitchFamily="49" charset="0"/>
              </a:rPr>
              <a:t>/* </a:t>
            </a:r>
            <a:r>
              <a:rPr lang="en-GB" b="1" i="1" dirty="0">
                <a:latin typeface="Courier New" pitchFamily="49" charset="0"/>
              </a:rPr>
              <a:t>line 2 */</a:t>
            </a:r>
          </a:p>
          <a:p>
            <a:r>
              <a:rPr lang="en-GB" b="1" i="1" dirty="0" err="1" smtClean="0">
                <a:latin typeface="Courier New" pitchFamily="49" charset="0"/>
              </a:rPr>
              <a:t>iX</a:t>
            </a:r>
            <a:r>
              <a:rPr lang="en-GB" b="1" i="1" dirty="0" smtClean="0">
                <a:latin typeface="Courier New" pitchFamily="49" charset="0"/>
              </a:rPr>
              <a:t> </a:t>
            </a:r>
            <a:r>
              <a:rPr lang="en-GB" b="1" i="1" dirty="0">
                <a:latin typeface="Courier New" pitchFamily="49" charset="0"/>
              </a:rPr>
              <a:t>= </a:t>
            </a:r>
            <a:r>
              <a:rPr lang="en-GB" b="1" i="1" dirty="0" err="1">
                <a:latin typeface="Courier New" pitchFamily="49" charset="0"/>
              </a:rPr>
              <a:t>iptr</a:t>
            </a:r>
            <a:r>
              <a:rPr lang="en-GB" b="1" i="1" dirty="0">
                <a:latin typeface="Courier New" pitchFamily="49" charset="0"/>
              </a:rPr>
              <a:t>;		/* line 3 */</a:t>
            </a:r>
          </a:p>
          <a:p>
            <a:r>
              <a:rPr lang="en-GB" b="1" i="1" dirty="0">
                <a:latin typeface="Courier New" pitchFamily="49" charset="0"/>
              </a:rPr>
              <a:t>*</a:t>
            </a:r>
            <a:r>
              <a:rPr lang="en-GB" b="1" i="1" dirty="0" err="1">
                <a:latin typeface="Courier New" pitchFamily="49" charset="0"/>
              </a:rPr>
              <a:t>iptr</a:t>
            </a:r>
            <a:r>
              <a:rPr lang="en-GB" b="1" i="1" dirty="0">
                <a:latin typeface="Courier New" pitchFamily="49" charset="0"/>
              </a:rPr>
              <a:t> = 3;		/* line 4 */</a:t>
            </a:r>
            <a:endParaRPr lang="en-GB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line 1: </a:t>
            </a:r>
            <a:r>
              <a:rPr lang="en-GB" dirty="0" err="1"/>
              <a:t>iptr</a:t>
            </a:r>
            <a:r>
              <a:rPr lang="en-GB" dirty="0"/>
              <a:t> = &amp;</a:t>
            </a:r>
            <a:r>
              <a:rPr lang="en-GB" dirty="0" err="1"/>
              <a:t>iX</a:t>
            </a:r>
            <a:endParaRPr lang="en-GB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 err="1"/>
              <a:t>iptr</a:t>
            </a:r>
            <a:r>
              <a:rPr lang="en-GB" dirty="0"/>
              <a:t> is assigned to the address of </a:t>
            </a:r>
            <a:r>
              <a:rPr lang="en-GB" dirty="0" err="1" smtClean="0"/>
              <a:t>iX</a:t>
            </a:r>
            <a:r>
              <a:rPr lang="en-GB" dirty="0" smtClean="0"/>
              <a:t> (&amp;</a:t>
            </a:r>
            <a:r>
              <a:rPr lang="en-GB" dirty="0" err="1" smtClean="0"/>
              <a:t>iX</a:t>
            </a:r>
            <a:r>
              <a:rPr lang="en-GB" dirty="0" smtClean="0"/>
              <a:t>). </a:t>
            </a:r>
            <a:r>
              <a:rPr lang="en-GB" dirty="0"/>
              <a:t>So </a:t>
            </a:r>
            <a:r>
              <a:rPr lang="en-GB" dirty="0" err="1"/>
              <a:t>ip</a:t>
            </a:r>
            <a:r>
              <a:rPr lang="en-GB" dirty="0"/>
              <a:t> gets loaded with the value 100.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984B-4176-40D1-A870-6DD32C09629A}" type="datetime6">
              <a:rPr lang="en-US"/>
              <a:pPr/>
              <a:t>January 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7524-F2F1-408D-A3B9-1D5F77DD2C85}" type="slidenum">
              <a:rPr lang="en-US"/>
              <a:pPr/>
              <a:t>9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Pointers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406352" y="2078360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692352" y="2078360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20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902152" y="2078360"/>
            <a:ext cx="8382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b="1"/>
              <a:t>100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298402" y="261176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100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584402" y="261176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200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794202" y="261176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1000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330152" y="162116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iX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660602" y="162116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iY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878340" y="1621160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ptr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510</TotalTime>
  <Words>3327</Words>
  <Application>Microsoft Office PowerPoint</Application>
  <PresentationFormat>On-screen Show (4:3)</PresentationFormat>
  <Paragraphs>861</Paragraphs>
  <Slides>57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Concourse</vt:lpstr>
      <vt:lpstr>Pointers</vt:lpstr>
      <vt:lpstr>Pointers</vt:lpstr>
      <vt:lpstr>Pointers</vt:lpstr>
      <vt:lpstr>Pointers</vt:lpstr>
      <vt:lpstr>Pointers</vt:lpstr>
      <vt:lpstr>Pointers</vt:lpstr>
      <vt:lpstr>Pointer</vt:lpstr>
      <vt:lpstr>Pointers</vt:lpstr>
      <vt:lpstr>Pointers</vt:lpstr>
      <vt:lpstr>Pointers</vt:lpstr>
      <vt:lpstr>Pointers</vt:lpstr>
      <vt:lpstr>Pointers</vt:lpstr>
      <vt:lpstr>Pointers</vt:lpstr>
      <vt:lpstr>Pointer1.c</vt:lpstr>
      <vt:lpstr>Slide 15</vt:lpstr>
      <vt:lpstr>Pointers</vt:lpstr>
      <vt:lpstr>Pointers to Pointers</vt:lpstr>
      <vt:lpstr>Pointers &amp; Functions</vt:lpstr>
      <vt:lpstr>Pointer2.c</vt:lpstr>
      <vt:lpstr>Pointers &amp; Functions</vt:lpstr>
      <vt:lpstr>Pointers &amp; Functions</vt:lpstr>
      <vt:lpstr>Pointers &amp; Functions</vt:lpstr>
      <vt:lpstr>Pointers &amp; Functions</vt:lpstr>
      <vt:lpstr>Pointers &amp; Arrays</vt:lpstr>
      <vt:lpstr>Pointers &amp; Arrays</vt:lpstr>
      <vt:lpstr>Pointers &amp; Arrays</vt:lpstr>
      <vt:lpstr>Pointers &amp; Arrays</vt:lpstr>
      <vt:lpstr>Pointers &amp; Arrays</vt:lpstr>
      <vt:lpstr>Slide 29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Strings</vt:lpstr>
      <vt:lpstr>Pointers &amp; Strings</vt:lpstr>
      <vt:lpstr>Pointers &amp; Strings</vt:lpstr>
      <vt:lpstr>Pointers &amp; Strings</vt:lpstr>
      <vt:lpstr>Pointers &amp; Structures</vt:lpstr>
      <vt:lpstr>Pointers &amp; Structures</vt:lpstr>
      <vt:lpstr>Pointers &amp; Structures</vt:lpstr>
      <vt:lpstr>Pointer Pitfalls</vt:lpstr>
      <vt:lpstr>Pointer Pitfalls</vt:lpstr>
      <vt:lpstr>Pointer Pitfalls</vt:lpstr>
      <vt:lpstr>Pointer Pitfalls</vt:lpstr>
      <vt:lpstr>Pointers</vt:lpstr>
      <vt:lpstr>Command Line Arguments</vt:lpstr>
      <vt:lpstr>Command Line Arguments</vt:lpstr>
      <vt:lpstr>Command Line Arguments</vt:lpstr>
      <vt:lpstr>Command Line Arguments</vt:lpstr>
      <vt:lpstr>Command Line Arguments</vt:lpstr>
    </vt:vector>
  </TitlesOfParts>
  <Company>GMIT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School of Science</dc:creator>
  <cp:lastModifiedBy>Damien</cp:lastModifiedBy>
  <cp:revision>32</cp:revision>
  <cp:lastPrinted>2002-01-29T16:36:35Z</cp:lastPrinted>
  <dcterms:created xsi:type="dcterms:W3CDTF">2002-01-26T13:23:29Z</dcterms:created>
  <dcterms:modified xsi:type="dcterms:W3CDTF">2013-01-22T13:59:13Z</dcterms:modified>
</cp:coreProperties>
</file>