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EC5C1-18E7-4B30-BF73-F6CCC9A0CABF}" type="datetimeFigureOut">
              <a:rPr lang="en-IE" smtClean="0"/>
              <a:t>24/11/2014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E246B-153F-491A-8451-AC8F552AA04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551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18886BA-4B48-4129-9976-41A504E5E956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564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5338"/>
            <a:ext cx="4273550" cy="3205162"/>
          </a:xfrm>
          <a:ln w="12700" cap="flat">
            <a:solidFill>
              <a:schemeClr val="tx1"/>
            </a:solidFill>
          </a:ln>
        </p:spPr>
      </p:sp>
      <p:sp>
        <p:nvSpPr>
          <p:cNvPr id="564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49687"/>
          </a:xfrm>
          <a:noFill/>
        </p:spPr>
        <p:txBody>
          <a:bodyPr lIns="92075" tIns="46038" rIns="92075" bIns="46038"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DB6B05D-02D7-487D-9542-4F60002889C0}" type="slidenum">
              <a:rPr lang="en-US" altLang="en-US" sz="1200" smtClean="0"/>
              <a:pPr/>
              <a:t>10</a:t>
            </a:fld>
            <a:endParaRPr lang="en-US" altLang="en-US" sz="1200" smtClean="0"/>
          </a:p>
        </p:txBody>
      </p:sp>
      <p:sp>
        <p:nvSpPr>
          <p:cNvPr id="573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5338"/>
            <a:ext cx="4273550" cy="3205162"/>
          </a:xfrm>
          <a:ln w="12700" cap="flat">
            <a:solidFill>
              <a:schemeClr val="tx1"/>
            </a:solidFill>
          </a:ln>
        </p:spPr>
      </p:sp>
      <p:sp>
        <p:nvSpPr>
          <p:cNvPr id="573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49687"/>
          </a:xfrm>
          <a:noFill/>
        </p:spPr>
        <p:txBody>
          <a:bodyPr lIns="92075" tIns="46038" rIns="92075" bIns="46038"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4E28C7D-9AB4-45FB-93B5-DA2DE7429E6A}" type="slidenum">
              <a:rPr lang="en-US" altLang="en-US" sz="1200" smtClean="0"/>
              <a:pPr/>
              <a:t>11</a:t>
            </a:fld>
            <a:endParaRPr lang="en-US" altLang="en-US" sz="1200" smtClean="0"/>
          </a:p>
        </p:txBody>
      </p:sp>
      <p:sp>
        <p:nvSpPr>
          <p:cNvPr id="574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5338"/>
            <a:ext cx="4273550" cy="3205162"/>
          </a:xfrm>
          <a:ln w="12700" cap="flat">
            <a:solidFill>
              <a:schemeClr val="tx1"/>
            </a:solidFill>
          </a:ln>
        </p:spPr>
      </p:sp>
      <p:sp>
        <p:nvSpPr>
          <p:cNvPr id="574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49687"/>
          </a:xfrm>
          <a:noFill/>
        </p:spPr>
        <p:txBody>
          <a:bodyPr lIns="92075" tIns="46038" rIns="92075" bIns="46038"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7B7F34C-34BE-4096-A703-4F90D1BAFEC8}" type="slidenum">
              <a:rPr lang="en-US" altLang="en-US" sz="1200" smtClean="0"/>
              <a:pPr/>
              <a:t>12</a:t>
            </a:fld>
            <a:endParaRPr lang="en-US" altLang="en-US" sz="1200" smtClean="0"/>
          </a:p>
        </p:txBody>
      </p:sp>
      <p:sp>
        <p:nvSpPr>
          <p:cNvPr id="575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5338"/>
            <a:ext cx="4273550" cy="3205162"/>
          </a:xfrm>
          <a:ln w="12700" cap="flat">
            <a:solidFill>
              <a:schemeClr val="tx1"/>
            </a:solidFill>
          </a:ln>
        </p:spPr>
      </p:sp>
      <p:sp>
        <p:nvSpPr>
          <p:cNvPr id="575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49687"/>
          </a:xfrm>
          <a:noFill/>
        </p:spPr>
        <p:txBody>
          <a:bodyPr lIns="92075" tIns="46038" rIns="92075" bIns="46038"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4DC8DA47-37D5-4651-8877-D7E1E8D19516}" type="slidenum">
              <a:rPr lang="en-US" altLang="en-US" sz="1200" smtClean="0"/>
              <a:pPr/>
              <a:t>13</a:t>
            </a:fld>
            <a:endParaRPr lang="en-US" altLang="en-US" sz="1200" smtClean="0"/>
          </a:p>
        </p:txBody>
      </p:sp>
      <p:sp>
        <p:nvSpPr>
          <p:cNvPr id="576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5338"/>
            <a:ext cx="4273550" cy="3205162"/>
          </a:xfrm>
          <a:ln w="12700" cap="flat">
            <a:solidFill>
              <a:schemeClr val="tx1"/>
            </a:solidFill>
          </a:ln>
        </p:spPr>
      </p:sp>
      <p:sp>
        <p:nvSpPr>
          <p:cNvPr id="576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49687"/>
          </a:xfrm>
          <a:noFill/>
        </p:spPr>
        <p:txBody>
          <a:bodyPr lIns="92075" tIns="46038" rIns="92075" bIns="46038"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DE55377-252D-4418-992D-4115A65B9990}" type="slidenum">
              <a:rPr lang="en-US" altLang="en-US" sz="1200" smtClean="0"/>
              <a:pPr/>
              <a:t>14</a:t>
            </a:fld>
            <a:endParaRPr lang="en-US" altLang="en-US" sz="1200" smtClean="0"/>
          </a:p>
        </p:txBody>
      </p:sp>
      <p:sp>
        <p:nvSpPr>
          <p:cNvPr id="577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5338"/>
            <a:ext cx="4273550" cy="3205162"/>
          </a:xfrm>
          <a:ln w="12700" cap="flat">
            <a:solidFill>
              <a:schemeClr val="tx1"/>
            </a:solidFill>
          </a:ln>
        </p:spPr>
      </p:sp>
      <p:sp>
        <p:nvSpPr>
          <p:cNvPr id="577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49687"/>
          </a:xfrm>
          <a:noFill/>
        </p:spPr>
        <p:txBody>
          <a:bodyPr lIns="92075" tIns="46038" rIns="92075" bIns="46038"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92BEA61-CBDA-4C3E-B185-28A3F769A90C}" type="slidenum">
              <a:rPr lang="en-US" altLang="en-US" sz="1200" smtClean="0"/>
              <a:pPr/>
              <a:t>15</a:t>
            </a:fld>
            <a:endParaRPr lang="en-US" altLang="en-US" sz="1200" smtClean="0"/>
          </a:p>
        </p:txBody>
      </p:sp>
      <p:sp>
        <p:nvSpPr>
          <p:cNvPr id="578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5338"/>
            <a:ext cx="4273550" cy="3205162"/>
          </a:xfrm>
          <a:ln w="12700" cap="flat">
            <a:solidFill>
              <a:schemeClr val="tx1"/>
            </a:solidFill>
          </a:ln>
        </p:spPr>
      </p:sp>
      <p:sp>
        <p:nvSpPr>
          <p:cNvPr id="578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49687"/>
          </a:xfrm>
          <a:noFill/>
        </p:spPr>
        <p:txBody>
          <a:bodyPr lIns="92075" tIns="46038" rIns="92075" bIns="46038"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350379D-AF5F-4C96-B341-0B6D1572C62E}" type="slidenum">
              <a:rPr lang="en-US" altLang="en-US" sz="1200" smtClean="0"/>
              <a:pPr/>
              <a:t>16</a:t>
            </a:fld>
            <a:endParaRPr lang="en-US" altLang="en-US" sz="1200" smtClean="0"/>
          </a:p>
        </p:txBody>
      </p:sp>
      <p:sp>
        <p:nvSpPr>
          <p:cNvPr id="579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5338"/>
            <a:ext cx="4273550" cy="3205162"/>
          </a:xfrm>
          <a:ln w="12700" cap="flat">
            <a:solidFill>
              <a:schemeClr val="tx1"/>
            </a:solidFill>
          </a:ln>
        </p:spPr>
      </p:sp>
      <p:sp>
        <p:nvSpPr>
          <p:cNvPr id="579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49687"/>
          </a:xfrm>
          <a:noFill/>
        </p:spPr>
        <p:txBody>
          <a:bodyPr lIns="92075" tIns="46038" rIns="92075" bIns="46038"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5EE72C8-DD7D-4215-96AB-19647E6012AB}" type="slidenum">
              <a:rPr lang="en-US" altLang="en-US" sz="1200" smtClean="0"/>
              <a:pPr/>
              <a:t>17</a:t>
            </a:fld>
            <a:endParaRPr lang="en-US" altLang="en-US" sz="1200" smtClean="0"/>
          </a:p>
        </p:txBody>
      </p:sp>
      <p:sp>
        <p:nvSpPr>
          <p:cNvPr id="580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5338"/>
            <a:ext cx="4273550" cy="3205162"/>
          </a:xfrm>
          <a:ln w="12700" cap="flat">
            <a:solidFill>
              <a:schemeClr val="tx1"/>
            </a:solidFill>
          </a:ln>
        </p:spPr>
      </p:sp>
      <p:sp>
        <p:nvSpPr>
          <p:cNvPr id="580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49687"/>
          </a:xfrm>
          <a:noFill/>
        </p:spPr>
        <p:txBody>
          <a:bodyPr lIns="92075" tIns="46038" rIns="92075" bIns="46038"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B0DB2767-DF45-4ECE-9930-48F354D001C3}" type="slidenum">
              <a:rPr lang="en-US" altLang="en-US" sz="1200" smtClean="0"/>
              <a:pPr/>
              <a:t>18</a:t>
            </a:fld>
            <a:endParaRPr lang="en-US" altLang="en-US" sz="1200" smtClean="0"/>
          </a:p>
        </p:txBody>
      </p:sp>
      <p:sp>
        <p:nvSpPr>
          <p:cNvPr id="581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5338"/>
            <a:ext cx="4273550" cy="3205162"/>
          </a:xfrm>
          <a:ln w="12700" cap="flat">
            <a:solidFill>
              <a:schemeClr val="tx1"/>
            </a:solidFill>
          </a:ln>
        </p:spPr>
      </p:sp>
      <p:sp>
        <p:nvSpPr>
          <p:cNvPr id="581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49687"/>
          </a:xfrm>
          <a:noFill/>
        </p:spPr>
        <p:txBody>
          <a:bodyPr lIns="92075" tIns="46038" rIns="92075" bIns="46038"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16710BF-77AA-4E80-A574-55E1F339BF73}" type="slidenum">
              <a:rPr lang="en-US" altLang="en-US" sz="1200" smtClean="0"/>
              <a:pPr/>
              <a:t>19</a:t>
            </a:fld>
            <a:endParaRPr lang="en-US" altLang="en-US" sz="1200" smtClean="0"/>
          </a:p>
        </p:txBody>
      </p:sp>
      <p:sp>
        <p:nvSpPr>
          <p:cNvPr id="582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5338"/>
            <a:ext cx="4273550" cy="3205162"/>
          </a:xfrm>
          <a:ln w="12700" cap="flat">
            <a:solidFill>
              <a:schemeClr val="tx1"/>
            </a:solidFill>
          </a:ln>
        </p:spPr>
      </p:sp>
      <p:sp>
        <p:nvSpPr>
          <p:cNvPr id="582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49687"/>
          </a:xfrm>
          <a:noFill/>
        </p:spPr>
        <p:txBody>
          <a:bodyPr lIns="92075" tIns="46038" rIns="92075" bIns="46038"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C382D2B8-2111-4ADD-9C77-156ABFA25A6E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  <p:sp>
        <p:nvSpPr>
          <p:cNvPr id="565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5338"/>
            <a:ext cx="4273550" cy="3205162"/>
          </a:xfrm>
          <a:ln w="12700" cap="flat">
            <a:solidFill>
              <a:schemeClr val="tx1"/>
            </a:solidFill>
          </a:ln>
        </p:spPr>
      </p:sp>
      <p:sp>
        <p:nvSpPr>
          <p:cNvPr id="565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49687"/>
          </a:xfrm>
          <a:noFill/>
        </p:spPr>
        <p:txBody>
          <a:bodyPr lIns="92075" tIns="46038" rIns="92075" bIns="46038"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EAF7209B-6BD7-40D7-95C4-E8E79E11E212}" type="slidenum">
              <a:rPr lang="en-US" altLang="en-US" sz="1200" smtClean="0"/>
              <a:pPr/>
              <a:t>20</a:t>
            </a:fld>
            <a:endParaRPr lang="en-US" altLang="en-US" sz="1200" smtClean="0"/>
          </a:p>
        </p:txBody>
      </p:sp>
      <p:sp>
        <p:nvSpPr>
          <p:cNvPr id="583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5338"/>
            <a:ext cx="4273550" cy="3205162"/>
          </a:xfrm>
          <a:ln w="12700" cap="flat">
            <a:solidFill>
              <a:schemeClr val="tx1"/>
            </a:solidFill>
          </a:ln>
        </p:spPr>
      </p:sp>
      <p:sp>
        <p:nvSpPr>
          <p:cNvPr id="583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49687"/>
          </a:xfrm>
          <a:noFill/>
        </p:spPr>
        <p:txBody>
          <a:bodyPr lIns="92075" tIns="46038" rIns="92075" bIns="46038"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21696CB-2321-469F-9E32-69F503DC1E83}" type="slidenum">
              <a:rPr lang="en-US" altLang="en-US" sz="1200" smtClean="0"/>
              <a:pPr/>
              <a:t>21</a:t>
            </a:fld>
            <a:endParaRPr lang="en-US" altLang="en-US" sz="1200" smtClean="0"/>
          </a:p>
        </p:txBody>
      </p:sp>
      <p:sp>
        <p:nvSpPr>
          <p:cNvPr id="584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5338"/>
            <a:ext cx="4273550" cy="3205162"/>
          </a:xfrm>
          <a:ln w="12700" cap="flat">
            <a:solidFill>
              <a:schemeClr val="tx1"/>
            </a:solidFill>
          </a:ln>
        </p:spPr>
      </p:sp>
      <p:sp>
        <p:nvSpPr>
          <p:cNvPr id="584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49687"/>
          </a:xfrm>
          <a:noFill/>
        </p:spPr>
        <p:txBody>
          <a:bodyPr lIns="92075" tIns="46038" rIns="92075" bIns="46038"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44C8C76-AE9D-453E-B3A3-A5233B7AEDEE}" type="slidenum">
              <a:rPr lang="en-US" altLang="en-US" sz="1200" smtClean="0"/>
              <a:pPr/>
              <a:t>22</a:t>
            </a:fld>
            <a:endParaRPr lang="en-US" altLang="en-US" sz="1200" smtClean="0"/>
          </a:p>
        </p:txBody>
      </p:sp>
      <p:sp>
        <p:nvSpPr>
          <p:cNvPr id="585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5338"/>
            <a:ext cx="4273550" cy="3205162"/>
          </a:xfrm>
          <a:ln w="12700" cap="flat">
            <a:solidFill>
              <a:schemeClr val="tx1"/>
            </a:solidFill>
          </a:ln>
        </p:spPr>
      </p:sp>
      <p:sp>
        <p:nvSpPr>
          <p:cNvPr id="585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49687"/>
          </a:xfrm>
          <a:noFill/>
        </p:spPr>
        <p:txBody>
          <a:bodyPr lIns="92075" tIns="46038" rIns="92075" bIns="46038"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1EEC9EB1-79AF-4D52-8206-495182F8554D}" type="slidenum">
              <a:rPr lang="en-US" altLang="en-US" sz="1200" smtClean="0"/>
              <a:pPr/>
              <a:t>23</a:t>
            </a:fld>
            <a:endParaRPr lang="en-US" altLang="en-US" sz="1200" smtClean="0"/>
          </a:p>
        </p:txBody>
      </p:sp>
      <p:sp>
        <p:nvSpPr>
          <p:cNvPr id="586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5338"/>
            <a:ext cx="4273550" cy="3205162"/>
          </a:xfrm>
          <a:ln w="12700" cap="flat">
            <a:solidFill>
              <a:schemeClr val="tx1"/>
            </a:solidFill>
          </a:ln>
        </p:spPr>
      </p:sp>
      <p:sp>
        <p:nvSpPr>
          <p:cNvPr id="586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49687"/>
          </a:xfrm>
          <a:noFill/>
        </p:spPr>
        <p:txBody>
          <a:bodyPr lIns="92075" tIns="46038" rIns="92075" bIns="46038"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AA59EA4-21BE-446B-AEB6-C872D8831D51}" type="slidenum">
              <a:rPr lang="en-US" altLang="en-US" sz="1200" smtClean="0"/>
              <a:pPr/>
              <a:t>24</a:t>
            </a:fld>
            <a:endParaRPr lang="en-US" altLang="en-US" sz="1200" smtClean="0"/>
          </a:p>
        </p:txBody>
      </p:sp>
      <p:sp>
        <p:nvSpPr>
          <p:cNvPr id="587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5338"/>
            <a:ext cx="4273550" cy="3205162"/>
          </a:xfrm>
          <a:ln w="12700" cap="flat">
            <a:solidFill>
              <a:schemeClr val="tx1"/>
            </a:solidFill>
          </a:ln>
        </p:spPr>
      </p:sp>
      <p:sp>
        <p:nvSpPr>
          <p:cNvPr id="587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49687"/>
          </a:xfrm>
          <a:noFill/>
        </p:spPr>
        <p:txBody>
          <a:bodyPr lIns="92075" tIns="46038" rIns="92075" bIns="46038"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ED9CC2C-814C-4055-8DF0-96772A957EA5}" type="slidenum">
              <a:rPr lang="en-US" altLang="en-US" sz="1200" smtClean="0"/>
              <a:pPr/>
              <a:t>25</a:t>
            </a:fld>
            <a:endParaRPr lang="en-US" altLang="en-US" sz="1200" smtClean="0"/>
          </a:p>
        </p:txBody>
      </p:sp>
      <p:sp>
        <p:nvSpPr>
          <p:cNvPr id="588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5338"/>
            <a:ext cx="4273550" cy="3205162"/>
          </a:xfrm>
          <a:ln w="12700" cap="flat">
            <a:solidFill>
              <a:schemeClr val="tx1"/>
            </a:solidFill>
          </a:ln>
        </p:spPr>
      </p:sp>
      <p:sp>
        <p:nvSpPr>
          <p:cNvPr id="588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49687"/>
          </a:xfrm>
          <a:noFill/>
        </p:spPr>
        <p:txBody>
          <a:bodyPr lIns="92075" tIns="46038" rIns="92075" bIns="46038"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E32D2B24-E00E-4851-8136-ED2631CA7E39}" type="slidenum">
              <a:rPr lang="en-US" altLang="en-US" sz="1200" smtClean="0"/>
              <a:pPr/>
              <a:t>26</a:t>
            </a:fld>
            <a:endParaRPr lang="en-US" altLang="en-US" sz="1200" smtClean="0"/>
          </a:p>
        </p:txBody>
      </p:sp>
      <p:sp>
        <p:nvSpPr>
          <p:cNvPr id="589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5338"/>
            <a:ext cx="4273550" cy="3205162"/>
          </a:xfrm>
          <a:ln w="12700" cap="flat">
            <a:solidFill>
              <a:schemeClr val="tx1"/>
            </a:solidFill>
          </a:ln>
        </p:spPr>
      </p:sp>
      <p:sp>
        <p:nvSpPr>
          <p:cNvPr id="589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49687"/>
          </a:xfrm>
          <a:noFill/>
        </p:spPr>
        <p:txBody>
          <a:bodyPr lIns="92075" tIns="46038" rIns="92075" bIns="46038"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C1DAE6FD-C9C3-41E6-B597-963F37E0E9BF}" type="slidenum">
              <a:rPr lang="en-US" altLang="en-US" sz="1200" smtClean="0"/>
              <a:pPr/>
              <a:t>27</a:t>
            </a:fld>
            <a:endParaRPr lang="en-US" altLang="en-US" sz="1200" smtClean="0"/>
          </a:p>
        </p:txBody>
      </p:sp>
      <p:sp>
        <p:nvSpPr>
          <p:cNvPr id="590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5338"/>
            <a:ext cx="4273550" cy="3205162"/>
          </a:xfrm>
          <a:ln w="12700" cap="flat">
            <a:solidFill>
              <a:schemeClr val="tx1"/>
            </a:solidFill>
          </a:ln>
        </p:spPr>
      </p:sp>
      <p:sp>
        <p:nvSpPr>
          <p:cNvPr id="590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49687"/>
          </a:xfrm>
          <a:noFill/>
        </p:spPr>
        <p:txBody>
          <a:bodyPr lIns="92075" tIns="46038" rIns="92075" bIns="46038"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B8353FF-D57D-4098-A00D-957441438D8B}" type="slidenum">
              <a:rPr lang="en-US" altLang="en-US" sz="1200" smtClean="0"/>
              <a:pPr/>
              <a:t>28</a:t>
            </a:fld>
            <a:endParaRPr lang="en-US" altLang="en-US" sz="1200" smtClean="0"/>
          </a:p>
        </p:txBody>
      </p:sp>
      <p:sp>
        <p:nvSpPr>
          <p:cNvPr id="591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5338"/>
            <a:ext cx="4273550" cy="3205162"/>
          </a:xfrm>
          <a:ln w="12700" cap="flat">
            <a:solidFill>
              <a:schemeClr val="tx1"/>
            </a:solidFill>
          </a:ln>
        </p:spPr>
      </p:sp>
      <p:sp>
        <p:nvSpPr>
          <p:cNvPr id="591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49687"/>
          </a:xfrm>
          <a:noFill/>
        </p:spPr>
        <p:txBody>
          <a:bodyPr lIns="92075" tIns="46038" rIns="92075" bIns="46038"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AB74DBC8-0E1A-4C9C-998B-90389B1A95CF}" type="slidenum">
              <a:rPr lang="en-US" altLang="en-US" sz="1200" smtClean="0"/>
              <a:pPr/>
              <a:t>29</a:t>
            </a:fld>
            <a:endParaRPr lang="en-US" altLang="en-US" sz="1200" smtClean="0"/>
          </a:p>
        </p:txBody>
      </p:sp>
      <p:sp>
        <p:nvSpPr>
          <p:cNvPr id="592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5338"/>
            <a:ext cx="4273550" cy="3205162"/>
          </a:xfrm>
          <a:ln w="12700" cap="flat">
            <a:solidFill>
              <a:schemeClr val="tx1"/>
            </a:solidFill>
          </a:ln>
        </p:spPr>
      </p:sp>
      <p:sp>
        <p:nvSpPr>
          <p:cNvPr id="592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49687"/>
          </a:xfrm>
          <a:noFill/>
        </p:spPr>
        <p:txBody>
          <a:bodyPr lIns="92075" tIns="46038" rIns="92075" bIns="46038"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63EA2CB-3A7F-4D6E-80A4-9F3FAF4C46F6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  <p:sp>
        <p:nvSpPr>
          <p:cNvPr id="566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5338"/>
            <a:ext cx="4273550" cy="3205162"/>
          </a:xfrm>
          <a:ln w="12700" cap="flat">
            <a:solidFill>
              <a:schemeClr val="tx1"/>
            </a:solidFill>
          </a:ln>
        </p:spPr>
      </p:sp>
      <p:sp>
        <p:nvSpPr>
          <p:cNvPr id="566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49687"/>
          </a:xfrm>
          <a:noFill/>
        </p:spPr>
        <p:txBody>
          <a:bodyPr lIns="92075" tIns="46038" rIns="92075" bIns="46038"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2B4C34E-127C-45AF-844F-0361FC6A0CDB}" type="slidenum">
              <a:rPr lang="en-US" altLang="en-US" sz="1200" smtClean="0"/>
              <a:pPr/>
              <a:t>30</a:t>
            </a:fld>
            <a:endParaRPr lang="en-US" altLang="en-US" sz="1200" smtClean="0"/>
          </a:p>
        </p:txBody>
      </p:sp>
      <p:sp>
        <p:nvSpPr>
          <p:cNvPr id="593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5338"/>
            <a:ext cx="4273550" cy="3205162"/>
          </a:xfrm>
          <a:ln w="12700" cap="flat">
            <a:solidFill>
              <a:schemeClr val="tx1"/>
            </a:solidFill>
          </a:ln>
        </p:spPr>
      </p:sp>
      <p:sp>
        <p:nvSpPr>
          <p:cNvPr id="593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49687"/>
          </a:xfrm>
          <a:noFill/>
        </p:spPr>
        <p:txBody>
          <a:bodyPr lIns="92075" tIns="46038" rIns="92075" bIns="46038"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1AE4560E-A791-4259-991A-192E6FAEACC0}" type="slidenum">
              <a:rPr lang="en-US" altLang="en-US" sz="1200" smtClean="0"/>
              <a:pPr/>
              <a:t>31</a:t>
            </a:fld>
            <a:endParaRPr lang="en-US" altLang="en-US" sz="1200" smtClean="0"/>
          </a:p>
        </p:txBody>
      </p:sp>
      <p:sp>
        <p:nvSpPr>
          <p:cNvPr id="594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5338"/>
            <a:ext cx="4273550" cy="3205162"/>
          </a:xfrm>
          <a:ln w="12700" cap="flat">
            <a:solidFill>
              <a:schemeClr val="tx1"/>
            </a:solidFill>
          </a:ln>
        </p:spPr>
      </p:sp>
      <p:sp>
        <p:nvSpPr>
          <p:cNvPr id="594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49687"/>
          </a:xfrm>
          <a:noFill/>
        </p:spPr>
        <p:txBody>
          <a:bodyPr lIns="92075" tIns="46038" rIns="92075" bIns="46038"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1F9B255F-6485-41BD-B436-23D218283DC8}" type="slidenum">
              <a:rPr lang="en-US" altLang="en-US" sz="1200" smtClean="0"/>
              <a:pPr/>
              <a:t>32</a:t>
            </a:fld>
            <a:endParaRPr lang="en-US" altLang="en-US" sz="1200" smtClean="0"/>
          </a:p>
        </p:txBody>
      </p:sp>
      <p:sp>
        <p:nvSpPr>
          <p:cNvPr id="595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5338"/>
            <a:ext cx="4273550" cy="3205162"/>
          </a:xfrm>
          <a:ln w="12700" cap="flat">
            <a:solidFill>
              <a:schemeClr val="tx1"/>
            </a:solidFill>
          </a:ln>
        </p:spPr>
      </p:sp>
      <p:sp>
        <p:nvSpPr>
          <p:cNvPr id="595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49687"/>
          </a:xfrm>
          <a:noFill/>
        </p:spPr>
        <p:txBody>
          <a:bodyPr lIns="92075" tIns="46038" rIns="92075" bIns="46038"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AB180E32-BFD3-44DC-86D2-7167A3C34B7E}" type="slidenum">
              <a:rPr lang="en-US" altLang="en-US" sz="1200" smtClean="0"/>
              <a:pPr/>
              <a:t>33</a:t>
            </a:fld>
            <a:endParaRPr lang="en-US" altLang="en-US" sz="1200" smtClean="0"/>
          </a:p>
        </p:txBody>
      </p:sp>
      <p:sp>
        <p:nvSpPr>
          <p:cNvPr id="596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5338"/>
            <a:ext cx="4273550" cy="3205162"/>
          </a:xfrm>
          <a:ln w="12700" cap="flat">
            <a:solidFill>
              <a:schemeClr val="tx1"/>
            </a:solidFill>
          </a:ln>
        </p:spPr>
      </p:sp>
      <p:sp>
        <p:nvSpPr>
          <p:cNvPr id="596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49687"/>
          </a:xfrm>
          <a:noFill/>
        </p:spPr>
        <p:txBody>
          <a:bodyPr lIns="92075" tIns="46038" rIns="92075" bIns="46038"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0928CEA-F98F-448D-BDA8-C91C3F207497}" type="slidenum">
              <a:rPr lang="en-US" altLang="en-US" sz="1200" smtClean="0"/>
              <a:pPr/>
              <a:t>34</a:t>
            </a:fld>
            <a:endParaRPr lang="en-US" altLang="en-US" sz="1200" smtClean="0"/>
          </a:p>
        </p:txBody>
      </p:sp>
      <p:sp>
        <p:nvSpPr>
          <p:cNvPr id="598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5338"/>
            <a:ext cx="4273550" cy="3205162"/>
          </a:xfrm>
          <a:ln w="12700" cap="flat">
            <a:solidFill>
              <a:schemeClr val="tx1"/>
            </a:solidFill>
          </a:ln>
        </p:spPr>
      </p:sp>
      <p:sp>
        <p:nvSpPr>
          <p:cNvPr id="598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49687"/>
          </a:xfrm>
          <a:noFill/>
        </p:spPr>
        <p:txBody>
          <a:bodyPr lIns="92075" tIns="46038" rIns="92075" bIns="46038"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2900734-D58E-423D-83CC-7E13B49A9E6C}" type="slidenum">
              <a:rPr lang="en-US" altLang="en-US" sz="1200" smtClean="0"/>
              <a:pPr/>
              <a:t>35</a:t>
            </a:fld>
            <a:endParaRPr lang="en-US" altLang="en-US" sz="1200" smtClean="0"/>
          </a:p>
        </p:txBody>
      </p:sp>
      <p:sp>
        <p:nvSpPr>
          <p:cNvPr id="599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5338"/>
            <a:ext cx="4273550" cy="3205162"/>
          </a:xfrm>
          <a:ln w="12700" cap="flat">
            <a:solidFill>
              <a:schemeClr val="tx1"/>
            </a:solidFill>
          </a:ln>
        </p:spPr>
      </p:sp>
      <p:sp>
        <p:nvSpPr>
          <p:cNvPr id="599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49687"/>
          </a:xfrm>
          <a:noFill/>
        </p:spPr>
        <p:txBody>
          <a:bodyPr lIns="92075" tIns="46038" rIns="92075" bIns="46038"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44E32904-BBD1-4CFB-B9F7-BA86AF2BCF81}" type="slidenum">
              <a:rPr lang="en-US" altLang="en-US" sz="1200" smtClean="0"/>
              <a:pPr/>
              <a:t>36</a:t>
            </a:fld>
            <a:endParaRPr lang="en-US" altLang="en-US" sz="1200" smtClean="0"/>
          </a:p>
        </p:txBody>
      </p:sp>
      <p:sp>
        <p:nvSpPr>
          <p:cNvPr id="600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5338"/>
            <a:ext cx="4273550" cy="3205162"/>
          </a:xfrm>
          <a:ln w="12700" cap="flat">
            <a:solidFill>
              <a:schemeClr val="tx1"/>
            </a:solidFill>
          </a:ln>
        </p:spPr>
      </p:sp>
      <p:sp>
        <p:nvSpPr>
          <p:cNvPr id="600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49687"/>
          </a:xfrm>
          <a:noFill/>
        </p:spPr>
        <p:txBody>
          <a:bodyPr lIns="92075" tIns="46038" rIns="92075" bIns="46038"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5C7E8AB-F72C-4000-BCA0-4522F47AF01D}" type="slidenum">
              <a:rPr lang="en-US" altLang="en-US" sz="1200" smtClean="0"/>
              <a:pPr/>
              <a:t>37</a:t>
            </a:fld>
            <a:endParaRPr lang="en-US" altLang="en-US" sz="1200" smtClean="0"/>
          </a:p>
        </p:txBody>
      </p:sp>
      <p:sp>
        <p:nvSpPr>
          <p:cNvPr id="601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5338"/>
            <a:ext cx="4273550" cy="3205162"/>
          </a:xfrm>
          <a:ln w="12700" cap="flat">
            <a:solidFill>
              <a:schemeClr val="tx1"/>
            </a:solidFill>
          </a:ln>
        </p:spPr>
      </p:sp>
      <p:sp>
        <p:nvSpPr>
          <p:cNvPr id="601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49687"/>
          </a:xfrm>
          <a:noFill/>
        </p:spPr>
        <p:txBody>
          <a:bodyPr lIns="92075" tIns="46038" rIns="92075" bIns="46038"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867A1F9-E4EE-430B-A6D1-9AACC0A835F6}" type="slidenum">
              <a:rPr lang="en-US" altLang="en-US" sz="1200" smtClean="0"/>
              <a:pPr/>
              <a:t>38</a:t>
            </a:fld>
            <a:endParaRPr lang="en-US" altLang="en-US" sz="1200" smtClean="0"/>
          </a:p>
        </p:txBody>
      </p:sp>
      <p:sp>
        <p:nvSpPr>
          <p:cNvPr id="602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5338"/>
            <a:ext cx="4273550" cy="3205162"/>
          </a:xfrm>
          <a:ln w="12700" cap="flat">
            <a:solidFill>
              <a:schemeClr val="tx1"/>
            </a:solidFill>
          </a:ln>
        </p:spPr>
      </p:sp>
      <p:sp>
        <p:nvSpPr>
          <p:cNvPr id="602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49687"/>
          </a:xfrm>
          <a:noFill/>
        </p:spPr>
        <p:txBody>
          <a:bodyPr lIns="92075" tIns="46038" rIns="92075" bIns="46038"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6AE8E4F-FA5F-4432-9858-2FDCBDA9FB84}" type="slidenum">
              <a:rPr lang="en-US" altLang="en-US" sz="1200" smtClean="0"/>
              <a:pPr/>
              <a:t>39</a:t>
            </a:fld>
            <a:endParaRPr lang="en-US" altLang="en-US" sz="1200" smtClean="0"/>
          </a:p>
        </p:txBody>
      </p:sp>
      <p:sp>
        <p:nvSpPr>
          <p:cNvPr id="603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5338"/>
            <a:ext cx="4273550" cy="3205162"/>
          </a:xfrm>
          <a:ln w="12700" cap="flat">
            <a:solidFill>
              <a:schemeClr val="tx1"/>
            </a:solidFill>
          </a:ln>
        </p:spPr>
      </p:sp>
      <p:sp>
        <p:nvSpPr>
          <p:cNvPr id="603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49687"/>
          </a:xfrm>
          <a:noFill/>
        </p:spPr>
        <p:txBody>
          <a:bodyPr lIns="92075" tIns="46038" rIns="92075" bIns="46038"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EC3B1BB-E9EE-48F9-8596-6BBB55CCCBB1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  <p:sp>
        <p:nvSpPr>
          <p:cNvPr id="567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5338"/>
            <a:ext cx="4273550" cy="3205162"/>
          </a:xfrm>
          <a:ln w="12700" cap="flat">
            <a:solidFill>
              <a:schemeClr val="tx1"/>
            </a:solidFill>
          </a:ln>
        </p:spPr>
      </p:sp>
      <p:sp>
        <p:nvSpPr>
          <p:cNvPr id="567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49687"/>
          </a:xfrm>
          <a:noFill/>
        </p:spPr>
        <p:txBody>
          <a:bodyPr lIns="92075" tIns="46038" rIns="92075" bIns="46038"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D38DD39-CC8B-4725-91CA-18DE8D3DF943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  <p:sp>
        <p:nvSpPr>
          <p:cNvPr id="568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5338"/>
            <a:ext cx="4273550" cy="3205162"/>
          </a:xfrm>
          <a:ln w="12700" cap="flat">
            <a:solidFill>
              <a:schemeClr val="tx1"/>
            </a:solidFill>
          </a:ln>
        </p:spPr>
      </p:sp>
      <p:sp>
        <p:nvSpPr>
          <p:cNvPr id="568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49687"/>
          </a:xfrm>
          <a:noFill/>
        </p:spPr>
        <p:txBody>
          <a:bodyPr lIns="92075" tIns="46038" rIns="92075" bIns="46038"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B8F40DB2-198E-4A77-8B09-FCC893D4689B}" type="slidenum">
              <a:rPr lang="en-US" altLang="en-US" sz="1200" smtClean="0"/>
              <a:pPr/>
              <a:t>6</a:t>
            </a:fld>
            <a:endParaRPr lang="en-US" altLang="en-US" sz="1200" smtClean="0"/>
          </a:p>
        </p:txBody>
      </p:sp>
      <p:sp>
        <p:nvSpPr>
          <p:cNvPr id="569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5338"/>
            <a:ext cx="4273550" cy="3205162"/>
          </a:xfrm>
          <a:ln w="12700" cap="flat">
            <a:solidFill>
              <a:schemeClr val="tx1"/>
            </a:solidFill>
          </a:ln>
        </p:spPr>
      </p:sp>
      <p:sp>
        <p:nvSpPr>
          <p:cNvPr id="569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49687"/>
          </a:xfrm>
          <a:noFill/>
        </p:spPr>
        <p:txBody>
          <a:bodyPr lIns="92075" tIns="46038" rIns="92075" bIns="46038"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3A958BE-D1E8-4EE9-9CD8-F8DB8D9FCB8B}" type="slidenum">
              <a:rPr lang="en-US" altLang="en-US" sz="1200" smtClean="0"/>
              <a:pPr/>
              <a:t>7</a:t>
            </a:fld>
            <a:endParaRPr lang="en-US" altLang="en-US" sz="1200" smtClean="0"/>
          </a:p>
        </p:txBody>
      </p:sp>
      <p:sp>
        <p:nvSpPr>
          <p:cNvPr id="570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5338"/>
            <a:ext cx="4273550" cy="3205162"/>
          </a:xfrm>
          <a:ln w="12700" cap="flat">
            <a:solidFill>
              <a:schemeClr val="tx1"/>
            </a:solidFill>
          </a:ln>
        </p:spPr>
      </p:sp>
      <p:sp>
        <p:nvSpPr>
          <p:cNvPr id="570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49687"/>
          </a:xfrm>
          <a:noFill/>
        </p:spPr>
        <p:txBody>
          <a:bodyPr lIns="92075" tIns="46038" rIns="92075" bIns="46038"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1CAFAE3-B46E-46B9-9B4B-FC109F143EFA}" type="slidenum">
              <a:rPr lang="en-US" altLang="en-US" sz="1200" smtClean="0"/>
              <a:pPr/>
              <a:t>8</a:t>
            </a:fld>
            <a:endParaRPr lang="en-US" altLang="en-US" sz="1200" smtClean="0"/>
          </a:p>
        </p:txBody>
      </p:sp>
      <p:sp>
        <p:nvSpPr>
          <p:cNvPr id="571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5338"/>
            <a:ext cx="4273550" cy="3205162"/>
          </a:xfrm>
          <a:ln w="12700" cap="flat">
            <a:solidFill>
              <a:schemeClr val="tx1"/>
            </a:solidFill>
          </a:ln>
        </p:spPr>
      </p:sp>
      <p:sp>
        <p:nvSpPr>
          <p:cNvPr id="571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49687"/>
          </a:xfrm>
          <a:noFill/>
        </p:spPr>
        <p:txBody>
          <a:bodyPr lIns="92075" tIns="46038" rIns="92075" bIns="46038"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B55B1D9D-5472-45EE-905C-E4B2327F2BD1}" type="slidenum">
              <a:rPr lang="en-US" altLang="en-US" sz="1200" smtClean="0"/>
              <a:pPr/>
              <a:t>9</a:t>
            </a:fld>
            <a:endParaRPr lang="en-US" altLang="en-US" sz="1200" smtClean="0"/>
          </a:p>
        </p:txBody>
      </p:sp>
      <p:sp>
        <p:nvSpPr>
          <p:cNvPr id="572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5338"/>
            <a:ext cx="4273550" cy="3205162"/>
          </a:xfrm>
          <a:ln w="12700" cap="flat">
            <a:solidFill>
              <a:schemeClr val="tx1"/>
            </a:solidFill>
          </a:ln>
        </p:spPr>
      </p:sp>
      <p:sp>
        <p:nvSpPr>
          <p:cNvPr id="572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49687"/>
          </a:xfrm>
          <a:noFill/>
        </p:spPr>
        <p:txBody>
          <a:bodyPr lIns="92075" tIns="46038" rIns="92075" bIns="46038"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0" y="304800"/>
            <a:ext cx="7175500" cy="11430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r>
              <a:rPr lang="en-GB" altLang="en-US" smtClean="0"/>
              <a:t>Low Level Programming -</a:t>
            </a:r>
            <a:br>
              <a:rPr lang="en-GB" altLang="en-US" smtClean="0"/>
            </a:br>
            <a:r>
              <a:rPr lang="en-GB" altLang="en-US" smtClean="0"/>
              <a:t>Bit Operations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538" y="1676400"/>
            <a:ext cx="7669212" cy="4724400"/>
          </a:xfrm>
          <a:noFill/>
        </p:spPr>
        <p:txBody>
          <a:bodyPr lIns="92075" tIns="46038" rIns="92075" bIns="46038"/>
          <a:lstStyle/>
          <a:p>
            <a:r>
              <a:rPr lang="en-GB" altLang="en-US" smtClean="0"/>
              <a:t>Introduction:</a:t>
            </a:r>
            <a:endParaRPr lang="en-GB" altLang="en-US" sz="2800" smtClean="0"/>
          </a:p>
          <a:p>
            <a:pPr lvl="1"/>
            <a:r>
              <a:rPr lang="en-GB" altLang="en-US" sz="2400" smtClean="0"/>
              <a:t>C originally designed to be a systems programming language and as such, needed the capability to manipulate individual bits of a word. </a:t>
            </a:r>
          </a:p>
          <a:p>
            <a:pPr lvl="1"/>
            <a:r>
              <a:rPr lang="en-GB" altLang="en-US" sz="2400" smtClean="0"/>
              <a:t>Several operators called </a:t>
            </a:r>
            <a:r>
              <a:rPr lang="en-GB" altLang="en-US" sz="2400" i="1" smtClean="0"/>
              <a:t>bitwise operators </a:t>
            </a:r>
            <a:r>
              <a:rPr lang="en-GB" altLang="en-US" sz="2400" smtClean="0"/>
              <a:t>are provided in C to enable bit manipulation.</a:t>
            </a:r>
          </a:p>
          <a:p>
            <a:pPr lvl="1"/>
            <a:r>
              <a:rPr lang="en-GB" altLang="en-US" sz="2400" smtClean="0"/>
              <a:t>Also provided in C is the facility which allows a machine word to be partitioned into groups of bits called </a:t>
            </a:r>
            <a:r>
              <a:rPr lang="en-GB" altLang="en-US" sz="2400" i="1" smtClean="0"/>
              <a:t>bit fields, </a:t>
            </a:r>
            <a:r>
              <a:rPr lang="en-GB" altLang="en-US" sz="2400" smtClean="0"/>
              <a:t>each of </a:t>
            </a:r>
            <a:r>
              <a:rPr lang="en-GB" altLang="en-US" sz="2400" i="1" smtClean="0"/>
              <a:t> </a:t>
            </a:r>
            <a:r>
              <a:rPr lang="en-GB" altLang="en-US" sz="2400" smtClean="0"/>
              <a:t>which can be named.</a:t>
            </a:r>
          </a:p>
        </p:txBody>
      </p:sp>
    </p:spTree>
    <p:extLst>
      <p:ext uri="{BB962C8B-B14F-4D97-AF65-F5344CB8AC3E}">
        <p14:creationId xmlns:p14="http://schemas.microsoft.com/office/powerpoint/2010/main" val="108727484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688" y="493713"/>
            <a:ext cx="8302625" cy="6248400"/>
          </a:xfrm>
          <a:noFill/>
        </p:spPr>
        <p:txBody>
          <a:bodyPr lIns="92075" tIns="46038" rIns="92075" bIns="46038"/>
          <a:lstStyle/>
          <a:p>
            <a:pPr lvl="1">
              <a:buFontTx/>
              <a:buNone/>
            </a:pPr>
            <a:r>
              <a:rPr lang="en-GB" altLang="en-US" sz="2400" b="1" smtClean="0"/>
              <a:t>/</a:t>
            </a:r>
            <a:r>
              <a:rPr lang="en-GB" altLang="en-US" sz="2400" b="1" i="1" smtClean="0"/>
              <a:t>* Use of masking to convert lower case to upper  */</a:t>
            </a:r>
          </a:p>
          <a:p>
            <a:pPr lvl="1">
              <a:buFontTx/>
              <a:buNone/>
            </a:pPr>
            <a:r>
              <a:rPr lang="en-GB" altLang="en-US" sz="2400" b="1" i="1" smtClean="0"/>
              <a:t>#include &lt;stdio.h&gt;</a:t>
            </a:r>
          </a:p>
          <a:p>
            <a:pPr lvl="1">
              <a:buFontTx/>
              <a:buNone/>
            </a:pPr>
            <a:r>
              <a:rPr lang="en-GB" altLang="en-US" sz="2400" b="1" i="1" smtClean="0"/>
              <a:t>#define MAX 50</a:t>
            </a:r>
          </a:p>
          <a:p>
            <a:pPr lvl="1">
              <a:buFontTx/>
              <a:buNone/>
            </a:pPr>
            <a:r>
              <a:rPr lang="en-GB" altLang="en-US" sz="2400" b="1" i="1" smtClean="0"/>
              <a:t>main()</a:t>
            </a:r>
          </a:p>
          <a:p>
            <a:pPr lvl="1">
              <a:buFontTx/>
              <a:buNone/>
            </a:pPr>
            <a:r>
              <a:rPr lang="en-GB" altLang="en-US" sz="2400" b="1" i="1" smtClean="0"/>
              <a:t>{ </a:t>
            </a:r>
          </a:p>
          <a:p>
            <a:pPr lvl="1">
              <a:buFontTx/>
              <a:buNone/>
            </a:pPr>
            <a:r>
              <a:rPr lang="en-GB" altLang="en-US" sz="2400" b="1" i="1" smtClean="0"/>
              <a:t>  void upper(char []); </a:t>
            </a:r>
          </a:p>
          <a:p>
            <a:pPr lvl="1">
              <a:buFontTx/>
              <a:buNone/>
            </a:pPr>
            <a:r>
              <a:rPr lang="en-GB" altLang="en-US" sz="2400" b="1" i="1" smtClean="0"/>
              <a:t>  char line[MAX];</a:t>
            </a:r>
          </a:p>
          <a:p>
            <a:pPr lvl="1">
              <a:buFontTx/>
              <a:buNone/>
            </a:pPr>
            <a:r>
              <a:rPr lang="en-GB" altLang="en-US" sz="2400" b="1" i="1" smtClean="0"/>
              <a:t>   printf (“Enter a string of uppers and lowers\n”);</a:t>
            </a:r>
          </a:p>
          <a:p>
            <a:pPr lvl="1">
              <a:buFontTx/>
              <a:buNone/>
            </a:pPr>
            <a:r>
              <a:rPr lang="en-GB" altLang="en-US" sz="2400" b="1" i="1" smtClean="0"/>
              <a:t>   gets (line);</a:t>
            </a:r>
          </a:p>
          <a:p>
            <a:pPr lvl="1">
              <a:buFontTx/>
              <a:buNone/>
            </a:pPr>
            <a:r>
              <a:rPr lang="en-GB" altLang="en-US" sz="2400" b="1" i="1" smtClean="0"/>
              <a:t>   printf(“The string entered was:  %s\n”,line);</a:t>
            </a:r>
          </a:p>
          <a:p>
            <a:pPr lvl="1">
              <a:buFontTx/>
              <a:buNone/>
            </a:pPr>
            <a:r>
              <a:rPr lang="en-GB" altLang="en-US" sz="2400" b="1" i="1" smtClean="0"/>
              <a:t>   upper (line);</a:t>
            </a:r>
          </a:p>
          <a:p>
            <a:pPr lvl="1">
              <a:buFontTx/>
              <a:buNone/>
            </a:pPr>
            <a:r>
              <a:rPr lang="en-GB" altLang="en-US" sz="2400" b="1" i="1" smtClean="0"/>
              <a:t>   printf(“The converted string is:  %s\n”,line);</a:t>
            </a:r>
          </a:p>
          <a:p>
            <a:pPr lvl="1">
              <a:buFontTx/>
              <a:buNone/>
            </a:pPr>
            <a:r>
              <a:rPr lang="en-GB" altLang="en-US" sz="2400" i="1" smtClean="0"/>
              <a:t>}                                                                            </a:t>
            </a:r>
            <a:r>
              <a:rPr lang="en-GB" altLang="en-US" sz="2400" smtClean="0"/>
              <a:t>cont/....</a:t>
            </a:r>
          </a:p>
          <a:p>
            <a:pPr lvl="1">
              <a:buFontTx/>
              <a:buNone/>
            </a:pPr>
            <a:endParaRPr lang="en-GB" altLang="en-US" sz="2400" smtClean="0"/>
          </a:p>
          <a:p>
            <a:pPr>
              <a:buFontTx/>
              <a:buNone/>
            </a:pPr>
            <a:endParaRPr lang="en-GB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32186891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4100" y="0"/>
            <a:ext cx="7175500" cy="76200"/>
          </a:xfrm>
        </p:spPr>
        <p:txBody>
          <a:bodyPr lIns="92075" tIns="46038" rIns="92075" bIns="46038">
            <a:normAutofit fontScale="90000"/>
          </a:bodyPr>
          <a:lstStyle/>
          <a:p>
            <a:endParaRPr lang="en-GB" altLang="en-US" smtClean="0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538" y="381000"/>
            <a:ext cx="7808912" cy="5105400"/>
          </a:xfrm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pPr lvl="1">
              <a:buFontTx/>
              <a:buNone/>
            </a:pPr>
            <a:r>
              <a:rPr lang="en-GB" altLang="en-US" b="1" i="1" dirty="0" smtClean="0"/>
              <a:t>/*     Function to convert the characters      */</a:t>
            </a:r>
          </a:p>
          <a:p>
            <a:pPr lvl="1">
              <a:buFontTx/>
              <a:buNone/>
            </a:pPr>
            <a:r>
              <a:rPr lang="en-GB" altLang="en-US" b="1" i="1" dirty="0" smtClean="0"/>
              <a:t>void  upper(char </a:t>
            </a:r>
            <a:r>
              <a:rPr lang="en-GB" altLang="en-US" b="1" i="1" dirty="0" err="1" smtClean="0"/>
              <a:t>linx</a:t>
            </a:r>
            <a:r>
              <a:rPr lang="en-GB" altLang="en-US" b="1" i="1" dirty="0" smtClean="0"/>
              <a:t>[ ])</a:t>
            </a:r>
          </a:p>
          <a:p>
            <a:pPr lvl="1">
              <a:buFontTx/>
              <a:buNone/>
            </a:pPr>
            <a:r>
              <a:rPr lang="en-GB" altLang="en-US" b="1" i="1" dirty="0" smtClean="0"/>
              <a:t>{</a:t>
            </a:r>
          </a:p>
          <a:p>
            <a:pPr lvl="1">
              <a:buFontTx/>
              <a:buNone/>
            </a:pPr>
            <a:r>
              <a:rPr lang="en-GB" altLang="en-US" b="1" i="1" dirty="0" smtClean="0"/>
              <a:t>  </a:t>
            </a:r>
            <a:r>
              <a:rPr lang="en-GB" altLang="en-US" b="1" i="1" dirty="0" err="1" smtClean="0"/>
              <a:t>int</a:t>
            </a:r>
            <a:r>
              <a:rPr lang="en-GB" altLang="en-US" b="1" i="1" dirty="0" smtClean="0"/>
              <a:t> </a:t>
            </a:r>
            <a:r>
              <a:rPr lang="en-GB" altLang="en-US" b="1" i="1" dirty="0" err="1" smtClean="0"/>
              <a:t>i</a:t>
            </a:r>
            <a:r>
              <a:rPr lang="en-GB" altLang="en-US" b="1" i="1" dirty="0" smtClean="0"/>
              <a:t>=0;</a:t>
            </a:r>
          </a:p>
          <a:p>
            <a:pPr lvl="1">
              <a:buFontTx/>
              <a:buNone/>
            </a:pPr>
            <a:r>
              <a:rPr lang="en-GB" altLang="en-US" b="1" i="1" dirty="0" smtClean="0"/>
              <a:t>  while (</a:t>
            </a:r>
            <a:r>
              <a:rPr lang="en-GB" altLang="en-US" b="1" i="1" dirty="0" err="1" smtClean="0"/>
              <a:t>lin</a:t>
            </a:r>
            <a:r>
              <a:rPr lang="en-GB" altLang="en-US" b="1" i="1" dirty="0" smtClean="0"/>
              <a:t>[</a:t>
            </a:r>
            <a:r>
              <a:rPr lang="en-GB" altLang="en-US" b="1" i="1" dirty="0" err="1" smtClean="0"/>
              <a:t>i</a:t>
            </a:r>
            <a:r>
              <a:rPr lang="en-GB" altLang="en-US" b="1" i="1" dirty="0" smtClean="0"/>
              <a:t>] != ‘\0’)</a:t>
            </a:r>
          </a:p>
          <a:p>
            <a:pPr lvl="1">
              <a:buFontTx/>
              <a:buNone/>
            </a:pPr>
            <a:r>
              <a:rPr lang="en-GB" altLang="en-US" b="1" i="1" dirty="0" smtClean="0"/>
              <a:t>   {</a:t>
            </a:r>
          </a:p>
          <a:p>
            <a:pPr lvl="1">
              <a:buFontTx/>
              <a:buNone/>
            </a:pPr>
            <a:r>
              <a:rPr lang="en-GB" altLang="en-US" b="1" i="1" dirty="0" smtClean="0"/>
              <a:t>      </a:t>
            </a:r>
            <a:r>
              <a:rPr lang="en-GB" altLang="en-US" b="1" i="1" dirty="0" err="1" smtClean="0"/>
              <a:t>lin</a:t>
            </a:r>
            <a:r>
              <a:rPr lang="en-GB" altLang="en-US" b="1" i="1" dirty="0" smtClean="0"/>
              <a:t>[</a:t>
            </a:r>
            <a:r>
              <a:rPr lang="en-GB" altLang="en-US" b="1" i="1" dirty="0" err="1" smtClean="0"/>
              <a:t>i</a:t>
            </a:r>
            <a:r>
              <a:rPr lang="en-GB" altLang="en-US" b="1" i="1" dirty="0" smtClean="0"/>
              <a:t>] &amp;= 0xdf;</a:t>
            </a:r>
          </a:p>
          <a:p>
            <a:pPr lvl="1">
              <a:buFontTx/>
              <a:buNone/>
            </a:pPr>
            <a:r>
              <a:rPr lang="en-GB" altLang="en-US" b="1" i="1" dirty="0" smtClean="0"/>
              <a:t>      </a:t>
            </a:r>
            <a:r>
              <a:rPr lang="en-GB" altLang="en-US" b="1" i="1" dirty="0" err="1" smtClean="0"/>
              <a:t>i</a:t>
            </a:r>
            <a:r>
              <a:rPr lang="en-GB" altLang="en-US" b="1" i="1" dirty="0" smtClean="0"/>
              <a:t>++;</a:t>
            </a:r>
          </a:p>
          <a:p>
            <a:pPr lvl="1">
              <a:buFontTx/>
              <a:buNone/>
            </a:pPr>
            <a:r>
              <a:rPr lang="en-GB" altLang="en-US" b="1" i="1" dirty="0" smtClean="0"/>
              <a:t>    }</a:t>
            </a:r>
          </a:p>
          <a:p>
            <a:pPr lvl="1">
              <a:buFontTx/>
              <a:buNone/>
            </a:pPr>
            <a:r>
              <a:rPr lang="en-GB" altLang="en-US" b="1" i="1" dirty="0" smtClean="0"/>
              <a:t>   return;</a:t>
            </a:r>
          </a:p>
          <a:p>
            <a:pPr lvl="1">
              <a:buFontTx/>
              <a:buNone/>
            </a:pPr>
            <a:r>
              <a:rPr lang="en-GB" altLang="en-US" b="1" i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006578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0" y="0"/>
            <a:ext cx="7175500" cy="76200"/>
          </a:xfrm>
        </p:spPr>
        <p:txBody>
          <a:bodyPr lIns="92075" tIns="46038" rIns="92075" bIns="46038">
            <a:normAutofit fontScale="90000"/>
          </a:bodyPr>
          <a:lstStyle/>
          <a:p>
            <a:endParaRPr lang="en-GB" altLang="en-US" smtClean="0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76200"/>
            <a:ext cx="8158163" cy="6019800"/>
          </a:xfrm>
          <a:noFill/>
        </p:spPr>
        <p:txBody>
          <a:bodyPr lIns="92075" tIns="46038" rIns="92075" bIns="46038">
            <a:normAutofit fontScale="92500"/>
          </a:bodyPr>
          <a:lstStyle/>
          <a:p>
            <a:r>
              <a:rPr lang="en-GB" altLang="en-US" u="sng" dirty="0" smtClean="0"/>
              <a:t>Points to note:</a:t>
            </a:r>
            <a:endParaRPr lang="en-GB" altLang="en-US" dirty="0" smtClean="0"/>
          </a:p>
          <a:p>
            <a:r>
              <a:rPr lang="en-GB" altLang="en-US" dirty="0" smtClean="0"/>
              <a:t>In ASCII, the codes for upper and lower characters are the same except for bit </a:t>
            </a:r>
            <a:r>
              <a:rPr lang="en-GB" altLang="en-US" dirty="0" smtClean="0"/>
              <a:t>five, </a:t>
            </a:r>
            <a:r>
              <a:rPr lang="en-GB" altLang="en-US" dirty="0" smtClean="0"/>
              <a:t>where lower case letters have a 1 and upper a 0.</a:t>
            </a:r>
          </a:p>
          <a:p>
            <a:r>
              <a:rPr lang="en-GB" altLang="en-US" dirty="0" smtClean="0"/>
              <a:t>Lower case can be converted to upper by forcing the </a:t>
            </a:r>
            <a:r>
              <a:rPr lang="en-GB" altLang="en-US" dirty="0" smtClean="0"/>
              <a:t>fifth </a:t>
            </a:r>
            <a:r>
              <a:rPr lang="en-GB" altLang="en-US" dirty="0" smtClean="0"/>
              <a:t>bit to 0.</a:t>
            </a:r>
          </a:p>
          <a:p>
            <a:pPr lvl="1">
              <a:buFontTx/>
              <a:buNone/>
            </a:pPr>
            <a:r>
              <a:rPr lang="en-GB" altLang="en-US" dirty="0" smtClean="0"/>
              <a:t>The letter a is 01100001 and A is 01000001.</a:t>
            </a:r>
          </a:p>
          <a:p>
            <a:pPr lvl="1">
              <a:buFontTx/>
              <a:buNone/>
            </a:pPr>
            <a:r>
              <a:rPr lang="en-GB" altLang="en-US" dirty="0" smtClean="0"/>
              <a:t>Using a mask of 11011111 (hex </a:t>
            </a:r>
            <a:r>
              <a:rPr lang="en-GB" altLang="en-US" dirty="0" err="1" smtClean="0"/>
              <a:t>df</a:t>
            </a:r>
            <a:r>
              <a:rPr lang="en-GB" altLang="en-US" dirty="0" smtClean="0"/>
              <a:t>) will accomplish the required task.</a:t>
            </a:r>
          </a:p>
          <a:p>
            <a:pPr lvl="1">
              <a:buFontTx/>
              <a:buNone/>
            </a:pPr>
            <a:r>
              <a:rPr lang="en-GB" altLang="en-US" dirty="0" smtClean="0"/>
              <a:t>                01100001           a</a:t>
            </a:r>
          </a:p>
          <a:p>
            <a:pPr lvl="1">
              <a:buFontTx/>
              <a:buNone/>
            </a:pPr>
            <a:r>
              <a:rPr lang="en-GB" altLang="en-US" dirty="0" smtClean="0"/>
              <a:t>           </a:t>
            </a:r>
            <a:r>
              <a:rPr lang="en-GB" altLang="en-US" u="sng" dirty="0" smtClean="0"/>
              <a:t>&amp;  11011111</a:t>
            </a:r>
            <a:endParaRPr lang="en-GB" altLang="en-US" dirty="0" smtClean="0"/>
          </a:p>
          <a:p>
            <a:pPr lvl="1">
              <a:buFontTx/>
              <a:buNone/>
            </a:pPr>
            <a:r>
              <a:rPr lang="en-GB" altLang="en-US" dirty="0" smtClean="0"/>
              <a:t>                01000001           A</a:t>
            </a:r>
          </a:p>
        </p:txBody>
      </p:sp>
    </p:spTree>
    <p:extLst>
      <p:ext uri="{BB962C8B-B14F-4D97-AF65-F5344CB8AC3E}">
        <p14:creationId xmlns:p14="http://schemas.microsoft.com/office/powerpoint/2010/main" val="173394066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0" y="228600"/>
            <a:ext cx="7175500" cy="76200"/>
          </a:xfrm>
        </p:spPr>
        <p:txBody>
          <a:bodyPr lIns="92075" tIns="46038" rIns="92075" bIns="46038">
            <a:normAutofit fontScale="90000"/>
          </a:bodyPr>
          <a:lstStyle/>
          <a:p>
            <a:endParaRPr lang="en-GB" altLang="en-US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457200"/>
            <a:ext cx="8013700" cy="5638800"/>
          </a:xfrm>
          <a:noFill/>
        </p:spPr>
        <p:txBody>
          <a:bodyPr lIns="92075" tIns="46038" rIns="92075" bIns="46038"/>
          <a:lstStyle/>
          <a:p>
            <a:r>
              <a:rPr lang="en-GB" altLang="en-US" sz="3600" u="sng" smtClean="0"/>
              <a:t>Bitwise OR operator:</a:t>
            </a:r>
            <a:endParaRPr lang="en-GB" altLang="en-US" sz="3600" smtClean="0"/>
          </a:p>
          <a:p>
            <a:r>
              <a:rPr lang="en-GB" altLang="en-US" smtClean="0"/>
              <a:t>Works in a similar fashion to AND.</a:t>
            </a:r>
          </a:p>
          <a:p>
            <a:r>
              <a:rPr lang="en-GB" altLang="en-US" smtClean="0"/>
              <a:t>Result of the comparison is 1 if either bit being compared is 1, otherwise the result is 0.</a:t>
            </a:r>
          </a:p>
          <a:p>
            <a:r>
              <a:rPr lang="en-GB" altLang="en-US" smtClean="0"/>
              <a:t>As with AND, bits in the same position are compared.</a:t>
            </a:r>
          </a:p>
          <a:p>
            <a:r>
              <a:rPr lang="en-GB" altLang="en-US" smtClean="0"/>
              <a:t>Format:</a:t>
            </a:r>
          </a:p>
          <a:p>
            <a:pPr>
              <a:buFontTx/>
              <a:buNone/>
            </a:pPr>
            <a:r>
              <a:rPr lang="en-GB" altLang="en-US" smtClean="0"/>
              <a:t>	       	</a:t>
            </a:r>
            <a:r>
              <a:rPr lang="en-GB" altLang="en-US" i="1" smtClean="0"/>
              <a:t>intvalue</a:t>
            </a:r>
            <a:r>
              <a:rPr lang="en-GB" altLang="en-US" smtClean="0"/>
              <a:t>  </a:t>
            </a:r>
            <a:r>
              <a:rPr lang="en-GB" altLang="en-US" b="1" smtClean="0"/>
              <a:t>|</a:t>
            </a:r>
            <a:r>
              <a:rPr lang="en-GB" altLang="en-US" smtClean="0"/>
              <a:t>  </a:t>
            </a:r>
            <a:r>
              <a:rPr lang="en-GB" altLang="en-US" i="1" smtClean="0"/>
              <a:t>intvalue</a:t>
            </a:r>
          </a:p>
        </p:txBody>
      </p:sp>
    </p:spTree>
    <p:extLst>
      <p:ext uri="{BB962C8B-B14F-4D97-AF65-F5344CB8AC3E}">
        <p14:creationId xmlns:p14="http://schemas.microsoft.com/office/powerpoint/2010/main" val="26536872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6825" y="0"/>
            <a:ext cx="7173913" cy="152400"/>
          </a:xfrm>
        </p:spPr>
        <p:txBody>
          <a:bodyPr lIns="92075" tIns="46038" rIns="92075" bIns="46038">
            <a:normAutofit fontScale="90000"/>
          </a:bodyPr>
          <a:lstStyle/>
          <a:p>
            <a:endParaRPr lang="en-GB" altLang="en-US" smtClean="0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688" y="381000"/>
            <a:ext cx="8370887" cy="5715000"/>
          </a:xfrm>
          <a:noFill/>
        </p:spPr>
        <p:txBody>
          <a:bodyPr lIns="92075" tIns="46038" rIns="92075" bIns="46038"/>
          <a:lstStyle/>
          <a:p>
            <a:r>
              <a:rPr lang="en-GB" altLang="en-US" smtClean="0"/>
              <a:t>The following truth table illustrates OR (|):</a:t>
            </a:r>
          </a:p>
          <a:p>
            <a:pPr>
              <a:buFontTx/>
              <a:buNone/>
            </a:pPr>
            <a:endParaRPr lang="en-GB" altLang="en-US" smtClean="0"/>
          </a:p>
          <a:p>
            <a:pPr>
              <a:buFontTx/>
              <a:buNone/>
            </a:pPr>
            <a:r>
              <a:rPr lang="en-GB" altLang="en-US" smtClean="0"/>
              <a:t>         </a:t>
            </a:r>
            <a:r>
              <a:rPr lang="en-GB" altLang="en-US" b="1" u="sng" smtClean="0"/>
              <a:t>b1                 b2                 b1 | b2</a:t>
            </a:r>
            <a:endParaRPr lang="en-GB" altLang="en-US" b="1" smtClean="0"/>
          </a:p>
          <a:p>
            <a:pPr>
              <a:buFontTx/>
              <a:buNone/>
            </a:pPr>
            <a:r>
              <a:rPr lang="en-GB" altLang="en-US" b="1" smtClean="0"/>
              <a:t>          1                    1                      1</a:t>
            </a:r>
          </a:p>
          <a:p>
            <a:pPr>
              <a:buFontTx/>
              <a:buNone/>
            </a:pPr>
            <a:r>
              <a:rPr lang="en-GB" altLang="en-US" b="1" smtClean="0"/>
              <a:t>          1                    0                      1</a:t>
            </a:r>
          </a:p>
          <a:p>
            <a:pPr>
              <a:buFontTx/>
              <a:buNone/>
            </a:pPr>
            <a:r>
              <a:rPr lang="en-GB" altLang="en-US" b="1" smtClean="0"/>
              <a:t>          0                    1                      1</a:t>
            </a:r>
          </a:p>
          <a:p>
            <a:pPr>
              <a:buFontTx/>
              <a:buNone/>
            </a:pPr>
            <a:r>
              <a:rPr lang="en-GB" altLang="en-US" b="1" smtClean="0"/>
              <a:t>          0                    0                      0</a:t>
            </a:r>
          </a:p>
          <a:p>
            <a:pPr>
              <a:buFontTx/>
              <a:buNone/>
            </a:pPr>
            <a:endParaRPr lang="en-GB" altLang="en-US" b="1" smtClean="0"/>
          </a:p>
        </p:txBody>
      </p:sp>
    </p:spTree>
    <p:extLst>
      <p:ext uri="{BB962C8B-B14F-4D97-AF65-F5344CB8AC3E}">
        <p14:creationId xmlns:p14="http://schemas.microsoft.com/office/powerpoint/2010/main" val="32822587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0" y="0"/>
            <a:ext cx="7175500" cy="76200"/>
          </a:xfrm>
        </p:spPr>
        <p:txBody>
          <a:bodyPr lIns="92075" tIns="46038" rIns="92075" bIns="46038">
            <a:normAutofit fontScale="90000"/>
          </a:bodyPr>
          <a:lstStyle/>
          <a:p>
            <a:endParaRPr lang="en-GB" altLang="en-US" smtClean="0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538" y="304800"/>
            <a:ext cx="8232775" cy="5791200"/>
          </a:xfrm>
          <a:noFill/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GB" altLang="en-US" u="sng" smtClean="0"/>
              <a:t>Example:</a:t>
            </a:r>
            <a:endParaRPr lang="en-GB" altLang="en-US" smtClean="0"/>
          </a:p>
          <a:p>
            <a:pPr lvl="1">
              <a:buFontTx/>
              <a:buNone/>
            </a:pPr>
            <a:r>
              <a:rPr lang="en-GB" altLang="en-US" smtClean="0"/>
              <a:t>unsigned int b1 = 0xd, b2 = 0x7;</a:t>
            </a:r>
          </a:p>
          <a:p>
            <a:pPr lvl="1"/>
            <a:r>
              <a:rPr lang="en-GB" altLang="en-US" smtClean="0"/>
              <a:t>Using a 16 bit word the expression b1 | b2 has the value 0xf as shown below:</a:t>
            </a:r>
          </a:p>
          <a:p>
            <a:pPr lvl="1">
              <a:buFontTx/>
              <a:buNone/>
            </a:pPr>
            <a:r>
              <a:rPr lang="en-GB" altLang="en-US" u="sng" smtClean="0"/>
              <a:t>Expression</a:t>
            </a:r>
            <a:r>
              <a:rPr lang="en-GB" altLang="en-US" smtClean="0"/>
              <a:t>           </a:t>
            </a:r>
            <a:r>
              <a:rPr lang="en-GB" altLang="en-US" u="sng" smtClean="0"/>
              <a:t>Binary rep</a:t>
            </a:r>
            <a:r>
              <a:rPr lang="en-GB" altLang="en-US" smtClean="0"/>
              <a:t>.                         </a:t>
            </a:r>
            <a:r>
              <a:rPr lang="en-GB" altLang="en-US" u="sng" smtClean="0"/>
              <a:t>Value</a:t>
            </a:r>
            <a:endParaRPr lang="en-GB" altLang="en-US" smtClean="0"/>
          </a:p>
          <a:p>
            <a:pPr lvl="1">
              <a:buFontTx/>
              <a:buNone/>
            </a:pPr>
            <a:r>
              <a:rPr lang="en-GB" altLang="en-US" smtClean="0"/>
              <a:t>    b1               0000 0000 0000 </a:t>
            </a:r>
            <a:r>
              <a:rPr lang="en-GB" altLang="en-US" b="1" smtClean="0"/>
              <a:t>1101</a:t>
            </a:r>
            <a:r>
              <a:rPr lang="en-GB" altLang="en-US" smtClean="0"/>
              <a:t>               0xd</a:t>
            </a:r>
          </a:p>
          <a:p>
            <a:pPr lvl="1">
              <a:buFontTx/>
              <a:buNone/>
            </a:pPr>
            <a:r>
              <a:rPr lang="en-GB" altLang="en-US" smtClean="0"/>
              <a:t>    b2               0000 0000 0000 </a:t>
            </a:r>
            <a:r>
              <a:rPr lang="en-GB" altLang="en-US" b="1" smtClean="0"/>
              <a:t>0111</a:t>
            </a:r>
            <a:r>
              <a:rPr lang="en-GB" altLang="en-US" smtClean="0"/>
              <a:t>               0x7</a:t>
            </a:r>
          </a:p>
          <a:p>
            <a:pPr lvl="1">
              <a:buFontTx/>
              <a:buNone/>
            </a:pPr>
            <a:r>
              <a:rPr lang="en-GB" altLang="en-US" smtClean="0"/>
              <a:t>b1 | b2            0000 0000 0000 </a:t>
            </a:r>
            <a:r>
              <a:rPr lang="en-GB" altLang="en-US" b="1" smtClean="0"/>
              <a:t>1111               </a:t>
            </a:r>
            <a:r>
              <a:rPr lang="en-GB" altLang="en-US" smtClean="0"/>
              <a:t>0xf</a:t>
            </a:r>
          </a:p>
          <a:p>
            <a:pPr lvl="1">
              <a:buFontTx/>
              <a:buNone/>
            </a:pPr>
            <a:endParaRPr lang="en-GB" altLang="en-US" smtClean="0"/>
          </a:p>
          <a:p>
            <a:pPr>
              <a:buFontTx/>
              <a:buNone/>
            </a:pPr>
            <a:endParaRPr lang="en-GB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248487287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6825" y="0"/>
            <a:ext cx="7173913" cy="76200"/>
          </a:xfrm>
        </p:spPr>
        <p:txBody>
          <a:bodyPr lIns="92075" tIns="46038" rIns="92075" bIns="46038">
            <a:normAutofit fontScale="90000"/>
          </a:bodyPr>
          <a:lstStyle/>
          <a:p>
            <a:endParaRPr lang="en-GB" altLang="en-US" smtClean="0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538" y="304800"/>
            <a:ext cx="8232775" cy="6096000"/>
          </a:xfrm>
          <a:noFill/>
        </p:spPr>
        <p:txBody>
          <a:bodyPr lIns="92075" tIns="46038" rIns="92075" bIns="46038">
            <a:normAutofit fontScale="92500"/>
          </a:bodyPr>
          <a:lstStyle/>
          <a:p>
            <a:r>
              <a:rPr lang="en-GB" altLang="en-US" smtClean="0"/>
              <a:t>Bitwise OR is frequently used to turn some specific bits on. Result of the fact that ORing any bit (0 or 1) with 1 forces the result to be 1.</a:t>
            </a:r>
          </a:p>
          <a:p>
            <a:r>
              <a:rPr lang="en-GB" altLang="en-US" smtClean="0"/>
              <a:t>ORing with 0 has the same effect as ANDing with 1. </a:t>
            </a:r>
          </a:p>
          <a:p>
            <a:r>
              <a:rPr lang="en-GB" altLang="en-US" smtClean="0"/>
              <a:t>Modify the previous convert program to perform the opposite conversion using OR instead of AND.</a:t>
            </a:r>
          </a:p>
          <a:p>
            <a:pPr>
              <a:buFontTx/>
              <a:buNone/>
            </a:pPr>
            <a:r>
              <a:rPr lang="en-GB" altLang="en-US" smtClean="0"/>
              <a:t>   On this occasion, use a mask of 00100000 (hex 20).</a:t>
            </a:r>
          </a:p>
          <a:p>
            <a:pPr lvl="1"/>
            <a:r>
              <a:rPr lang="en-GB" altLang="en-US" smtClean="0"/>
              <a:t>             </a:t>
            </a:r>
            <a:r>
              <a:rPr lang="en-GB" altLang="en-US" b="1" smtClean="0"/>
              <a:t>01000001           A</a:t>
            </a:r>
          </a:p>
          <a:p>
            <a:pPr lvl="1"/>
            <a:r>
              <a:rPr lang="en-GB" altLang="en-US" b="1" smtClean="0"/>
              <a:t>       |     </a:t>
            </a:r>
            <a:r>
              <a:rPr lang="en-GB" altLang="en-US" b="1" u="sng" smtClean="0"/>
              <a:t>00100000</a:t>
            </a:r>
            <a:endParaRPr lang="en-GB" altLang="en-US" b="1" smtClean="0"/>
          </a:p>
          <a:p>
            <a:pPr lvl="1"/>
            <a:r>
              <a:rPr lang="en-GB" altLang="en-US" b="1" smtClean="0"/>
              <a:t>             01100001            a</a:t>
            </a:r>
          </a:p>
        </p:txBody>
      </p:sp>
    </p:spTree>
    <p:extLst>
      <p:ext uri="{BB962C8B-B14F-4D97-AF65-F5344CB8AC3E}">
        <p14:creationId xmlns:p14="http://schemas.microsoft.com/office/powerpoint/2010/main" val="356760105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0"/>
            <a:ext cx="7175500" cy="76200"/>
          </a:xfrm>
        </p:spPr>
        <p:txBody>
          <a:bodyPr lIns="92075" tIns="46038" rIns="92075" bIns="46038">
            <a:normAutofit fontScale="90000"/>
          </a:bodyPr>
          <a:lstStyle/>
          <a:p>
            <a:endParaRPr lang="en-GB" altLang="en-US" smtClean="0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538" y="76200"/>
            <a:ext cx="8088312" cy="6019800"/>
          </a:xfrm>
          <a:noFill/>
        </p:spPr>
        <p:txBody>
          <a:bodyPr lIns="92075" tIns="46038" rIns="92075" bIns="46038"/>
          <a:lstStyle/>
          <a:p>
            <a:r>
              <a:rPr lang="en-GB" altLang="en-US" sz="3600" u="sng" smtClean="0"/>
              <a:t>Exclusive OR operator:</a:t>
            </a:r>
          </a:p>
          <a:p>
            <a:r>
              <a:rPr lang="en-GB" altLang="en-US" smtClean="0"/>
              <a:t>Works in a similar fashion to the previous two operators.</a:t>
            </a:r>
          </a:p>
          <a:p>
            <a:r>
              <a:rPr lang="en-GB" altLang="en-US" smtClean="0"/>
              <a:t>The result of the comparison is 1 if one and only one of the bits being compared is a 1, otherwise the result is 0.</a:t>
            </a:r>
          </a:p>
          <a:p>
            <a:r>
              <a:rPr lang="en-GB" altLang="en-US" smtClean="0"/>
              <a:t>Bits in the same positions are being compared.</a:t>
            </a:r>
          </a:p>
          <a:p>
            <a:r>
              <a:rPr lang="en-GB" altLang="en-US" smtClean="0"/>
              <a:t>Format:</a:t>
            </a:r>
          </a:p>
          <a:p>
            <a:pPr>
              <a:buFontTx/>
              <a:buNone/>
            </a:pPr>
            <a:r>
              <a:rPr lang="en-GB" altLang="en-US" smtClean="0"/>
              <a:t>	       	</a:t>
            </a:r>
            <a:r>
              <a:rPr lang="en-GB" altLang="en-US" i="1" smtClean="0"/>
              <a:t>intvalue</a:t>
            </a:r>
            <a:r>
              <a:rPr lang="en-GB" altLang="en-US" smtClean="0"/>
              <a:t>  </a:t>
            </a:r>
            <a:r>
              <a:rPr lang="en-GB" altLang="en-US" b="1" smtClean="0"/>
              <a:t>^</a:t>
            </a:r>
            <a:r>
              <a:rPr lang="en-GB" altLang="en-US" smtClean="0"/>
              <a:t>  </a:t>
            </a:r>
            <a:r>
              <a:rPr lang="en-GB" altLang="en-US" i="1" smtClean="0"/>
              <a:t>intvalue</a:t>
            </a:r>
          </a:p>
        </p:txBody>
      </p:sp>
    </p:spTree>
    <p:extLst>
      <p:ext uri="{BB962C8B-B14F-4D97-AF65-F5344CB8AC3E}">
        <p14:creationId xmlns:p14="http://schemas.microsoft.com/office/powerpoint/2010/main" val="217192441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0" y="0"/>
            <a:ext cx="7175500" cy="76200"/>
          </a:xfrm>
        </p:spPr>
        <p:txBody>
          <a:bodyPr lIns="92075" tIns="46038" rIns="92075" bIns="46038">
            <a:normAutofit fontScale="90000"/>
          </a:bodyPr>
          <a:lstStyle/>
          <a:p>
            <a:endParaRPr lang="en-GB" altLang="en-US" smtClean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533400"/>
            <a:ext cx="8088313" cy="5867400"/>
          </a:xfrm>
          <a:noFill/>
        </p:spPr>
        <p:txBody>
          <a:bodyPr lIns="92075" tIns="46038" rIns="92075" bIns="46038"/>
          <a:lstStyle/>
          <a:p>
            <a:r>
              <a:rPr lang="en-GB" altLang="en-US" smtClean="0"/>
              <a:t>The following truth table illustrates XOR (</a:t>
            </a:r>
            <a:r>
              <a:rPr lang="en-GB" altLang="en-US" b="1" smtClean="0"/>
              <a:t>^</a:t>
            </a:r>
            <a:r>
              <a:rPr lang="en-GB" altLang="en-US" smtClean="0"/>
              <a:t>):</a:t>
            </a:r>
          </a:p>
          <a:p>
            <a:pPr>
              <a:buFontTx/>
              <a:buNone/>
            </a:pPr>
            <a:endParaRPr lang="en-GB" altLang="en-US" smtClean="0"/>
          </a:p>
          <a:p>
            <a:pPr>
              <a:buFontTx/>
              <a:buNone/>
            </a:pPr>
            <a:r>
              <a:rPr lang="en-GB" altLang="en-US" smtClean="0"/>
              <a:t>       </a:t>
            </a:r>
            <a:r>
              <a:rPr lang="en-GB" altLang="en-US" b="1" u="sng" smtClean="0"/>
              <a:t>b1             b2              b1 ^ b2</a:t>
            </a:r>
            <a:endParaRPr lang="en-GB" altLang="en-US" smtClean="0"/>
          </a:p>
          <a:p>
            <a:pPr>
              <a:buFontTx/>
              <a:buNone/>
            </a:pPr>
            <a:r>
              <a:rPr lang="en-GB" altLang="en-US" b="1" smtClean="0"/>
              <a:t>        1               1                     0</a:t>
            </a:r>
          </a:p>
          <a:p>
            <a:pPr>
              <a:buFontTx/>
              <a:buNone/>
            </a:pPr>
            <a:r>
              <a:rPr lang="en-GB" altLang="en-US" b="1" smtClean="0"/>
              <a:t>        1               0                     1</a:t>
            </a:r>
          </a:p>
          <a:p>
            <a:pPr>
              <a:buFontTx/>
              <a:buNone/>
            </a:pPr>
            <a:r>
              <a:rPr lang="en-GB" altLang="en-US" b="1" smtClean="0"/>
              <a:t>        0               1                     1</a:t>
            </a:r>
          </a:p>
          <a:p>
            <a:pPr>
              <a:buFontTx/>
              <a:buNone/>
            </a:pPr>
            <a:r>
              <a:rPr lang="en-GB" altLang="en-US" b="1" smtClean="0"/>
              <a:t>        0               0                     0</a:t>
            </a:r>
          </a:p>
          <a:p>
            <a:pPr>
              <a:buFontTx/>
              <a:buNone/>
            </a:pPr>
            <a:endParaRPr lang="en-GB" altLang="en-US" b="1" smtClean="0"/>
          </a:p>
        </p:txBody>
      </p:sp>
    </p:spTree>
    <p:extLst>
      <p:ext uri="{BB962C8B-B14F-4D97-AF65-F5344CB8AC3E}">
        <p14:creationId xmlns:p14="http://schemas.microsoft.com/office/powerpoint/2010/main" val="148098164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0"/>
            <a:ext cx="7175500" cy="76200"/>
          </a:xfrm>
        </p:spPr>
        <p:txBody>
          <a:bodyPr lIns="92075" tIns="46038" rIns="92075" bIns="46038">
            <a:normAutofit fontScale="90000"/>
          </a:bodyPr>
          <a:lstStyle/>
          <a:p>
            <a:endParaRPr lang="en-GB" altLang="en-US" smtClean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538" y="0"/>
            <a:ext cx="8088312" cy="6096000"/>
          </a:xfrm>
          <a:noFill/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GB" altLang="en-US" u="sng" smtClean="0"/>
              <a:t>Example:</a:t>
            </a:r>
            <a:endParaRPr lang="en-GB" altLang="en-US" smtClean="0"/>
          </a:p>
          <a:p>
            <a:pPr lvl="1">
              <a:buFontTx/>
              <a:buNone/>
            </a:pPr>
            <a:r>
              <a:rPr lang="en-GB" altLang="en-US" smtClean="0"/>
              <a:t>unsigned int b1 = 0xd, b2 = 0x7;</a:t>
            </a:r>
          </a:p>
          <a:p>
            <a:pPr lvl="1"/>
            <a:r>
              <a:rPr lang="en-GB" altLang="en-US" smtClean="0"/>
              <a:t>Using a 16 bit word the expression b1 ^ b2 has the value 0xa as shown below:</a:t>
            </a:r>
          </a:p>
          <a:p>
            <a:pPr lvl="1">
              <a:buFontTx/>
              <a:buNone/>
            </a:pPr>
            <a:r>
              <a:rPr lang="en-GB" altLang="en-US" u="sng" smtClean="0"/>
              <a:t>Expression</a:t>
            </a:r>
            <a:r>
              <a:rPr lang="en-GB" altLang="en-US" smtClean="0"/>
              <a:t>           </a:t>
            </a:r>
            <a:r>
              <a:rPr lang="en-GB" altLang="en-US" u="sng" smtClean="0"/>
              <a:t>Binary rep</a:t>
            </a:r>
            <a:r>
              <a:rPr lang="en-GB" altLang="en-US" smtClean="0"/>
              <a:t>.                         </a:t>
            </a:r>
            <a:r>
              <a:rPr lang="en-GB" altLang="en-US" u="sng" smtClean="0"/>
              <a:t>Value</a:t>
            </a:r>
            <a:endParaRPr lang="en-GB" altLang="en-US" smtClean="0"/>
          </a:p>
          <a:p>
            <a:pPr lvl="1">
              <a:buFontTx/>
              <a:buNone/>
            </a:pPr>
            <a:r>
              <a:rPr lang="en-GB" altLang="en-US" smtClean="0"/>
              <a:t>    b1               0000 0000 0000 </a:t>
            </a:r>
            <a:r>
              <a:rPr lang="en-GB" altLang="en-US" b="1" smtClean="0"/>
              <a:t>1101</a:t>
            </a:r>
            <a:r>
              <a:rPr lang="en-GB" altLang="en-US" smtClean="0"/>
              <a:t>               0xd</a:t>
            </a:r>
          </a:p>
          <a:p>
            <a:pPr lvl="1">
              <a:buFontTx/>
              <a:buNone/>
            </a:pPr>
            <a:r>
              <a:rPr lang="en-GB" altLang="en-US" smtClean="0"/>
              <a:t>    b2               0000 0000 0000 </a:t>
            </a:r>
            <a:r>
              <a:rPr lang="en-GB" altLang="en-US" b="1" smtClean="0"/>
              <a:t>0111</a:t>
            </a:r>
            <a:r>
              <a:rPr lang="en-GB" altLang="en-US" smtClean="0"/>
              <a:t>               0x7</a:t>
            </a:r>
          </a:p>
          <a:p>
            <a:pPr lvl="1">
              <a:buFontTx/>
              <a:buNone/>
            </a:pPr>
            <a:r>
              <a:rPr lang="en-GB" altLang="en-US" smtClean="0"/>
              <a:t>b1 ^ b2           0000 0000 0000 </a:t>
            </a:r>
            <a:r>
              <a:rPr lang="en-GB" altLang="en-US" b="1" smtClean="0"/>
              <a:t>1010               </a:t>
            </a:r>
            <a:r>
              <a:rPr lang="en-GB" altLang="en-US" smtClean="0"/>
              <a:t>0xa</a:t>
            </a:r>
          </a:p>
          <a:p>
            <a:pPr>
              <a:buFontTx/>
              <a:buNone/>
            </a:pPr>
            <a:endParaRPr lang="en-GB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273427291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0" y="76200"/>
            <a:ext cx="7175500" cy="152400"/>
          </a:xfrm>
        </p:spPr>
        <p:txBody>
          <a:bodyPr lIns="92075" tIns="46038" rIns="92075" bIns="46038">
            <a:normAutofit fontScale="90000"/>
          </a:bodyPr>
          <a:lstStyle/>
          <a:p>
            <a:endParaRPr lang="en-GB" altLang="en-US" smtClean="0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413" y="1125538"/>
            <a:ext cx="7807325" cy="4741862"/>
          </a:xfrm>
          <a:noFill/>
        </p:spPr>
        <p:txBody>
          <a:bodyPr lIns="92075" tIns="46038" rIns="92075" bIns="46038"/>
          <a:lstStyle/>
          <a:p>
            <a:r>
              <a:rPr lang="en-GB" altLang="en-US" sz="3600" u="sng" smtClean="0"/>
              <a:t>Bitwise Logical Operators:</a:t>
            </a:r>
          </a:p>
          <a:p>
            <a:pPr>
              <a:buFontTx/>
              <a:buNone/>
            </a:pPr>
            <a:endParaRPr lang="en-GB" altLang="en-US" smtClean="0"/>
          </a:p>
          <a:p>
            <a:r>
              <a:rPr lang="en-GB" altLang="en-US" smtClean="0"/>
              <a:t>Four operators:</a:t>
            </a:r>
          </a:p>
          <a:p>
            <a:pPr lvl="1"/>
            <a:r>
              <a:rPr lang="en-GB" altLang="en-US" smtClean="0"/>
              <a:t>     bitwise </a:t>
            </a:r>
            <a:r>
              <a:rPr lang="en-GB" altLang="en-US" b="1" i="1" smtClean="0"/>
              <a:t>AND</a:t>
            </a:r>
            <a:r>
              <a:rPr lang="en-GB" altLang="en-US" smtClean="0"/>
              <a:t>                 </a:t>
            </a:r>
            <a:r>
              <a:rPr lang="en-GB" altLang="en-US" b="1" smtClean="0"/>
              <a:t>&amp;</a:t>
            </a:r>
            <a:endParaRPr lang="en-GB" altLang="en-US" smtClean="0"/>
          </a:p>
          <a:p>
            <a:pPr lvl="1"/>
            <a:r>
              <a:rPr lang="en-GB" altLang="en-US" smtClean="0"/>
              <a:t>     bitwise </a:t>
            </a:r>
            <a:r>
              <a:rPr lang="en-GB" altLang="en-US" b="1" i="1" smtClean="0"/>
              <a:t>OR</a:t>
            </a:r>
            <a:r>
              <a:rPr lang="en-GB" altLang="en-US" i="1" smtClean="0"/>
              <a:t> </a:t>
            </a:r>
            <a:r>
              <a:rPr lang="en-GB" altLang="en-US" smtClean="0"/>
              <a:t>                    </a:t>
            </a:r>
            <a:r>
              <a:rPr lang="en-GB" altLang="en-US" b="1" smtClean="0"/>
              <a:t>|</a:t>
            </a:r>
          </a:p>
          <a:p>
            <a:pPr lvl="1"/>
            <a:r>
              <a:rPr lang="en-GB" altLang="en-US" smtClean="0"/>
              <a:t>     bitwise </a:t>
            </a:r>
            <a:r>
              <a:rPr lang="en-GB" altLang="en-US" b="1" i="1" smtClean="0"/>
              <a:t>exclusive</a:t>
            </a:r>
            <a:r>
              <a:rPr lang="en-GB" altLang="en-US" b="1" smtClean="0"/>
              <a:t> </a:t>
            </a:r>
            <a:r>
              <a:rPr lang="en-GB" altLang="en-US" b="1" i="1" smtClean="0"/>
              <a:t>OR </a:t>
            </a:r>
            <a:r>
              <a:rPr lang="en-GB" altLang="en-US" smtClean="0"/>
              <a:t>    </a:t>
            </a:r>
            <a:r>
              <a:rPr lang="en-GB" altLang="en-US" b="1" smtClean="0"/>
              <a:t>^</a:t>
            </a:r>
          </a:p>
          <a:p>
            <a:pPr lvl="1"/>
            <a:r>
              <a:rPr lang="en-GB" altLang="en-US" smtClean="0"/>
              <a:t>     bitwise </a:t>
            </a:r>
            <a:r>
              <a:rPr lang="en-GB" altLang="en-US" b="1" i="1" smtClean="0"/>
              <a:t>complement</a:t>
            </a:r>
            <a:r>
              <a:rPr lang="en-GB" altLang="en-US" smtClean="0"/>
              <a:t>       </a:t>
            </a:r>
            <a:r>
              <a:rPr lang="en-GB" altLang="en-US" b="1" smtClean="0"/>
              <a:t>~ </a:t>
            </a:r>
          </a:p>
        </p:txBody>
      </p:sp>
    </p:spTree>
    <p:extLst>
      <p:ext uri="{BB962C8B-B14F-4D97-AF65-F5344CB8AC3E}">
        <p14:creationId xmlns:p14="http://schemas.microsoft.com/office/powerpoint/2010/main" val="241262907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0" y="0"/>
            <a:ext cx="7175500" cy="76200"/>
          </a:xfrm>
        </p:spPr>
        <p:txBody>
          <a:bodyPr lIns="92075" tIns="46038" rIns="92075" bIns="46038">
            <a:normAutofit fontScale="90000"/>
          </a:bodyPr>
          <a:lstStyle/>
          <a:p>
            <a:endParaRPr lang="en-GB" altLang="en-US" smtClean="0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538" y="76200"/>
            <a:ext cx="8162925" cy="6096000"/>
          </a:xfrm>
          <a:noFill/>
        </p:spPr>
        <p:txBody>
          <a:bodyPr lIns="92075" tIns="46038" rIns="92075" bIns="46038"/>
          <a:lstStyle/>
          <a:p>
            <a:pPr>
              <a:buFontTx/>
              <a:buNone/>
            </a:pPr>
            <a:endParaRPr lang="en-GB" altLang="en-US" dirty="0" smtClean="0"/>
          </a:p>
          <a:p>
            <a:r>
              <a:rPr lang="en-GB" altLang="en-US" dirty="0" smtClean="0"/>
              <a:t>Exclusive OR has a property that any operand </a:t>
            </a:r>
            <a:r>
              <a:rPr lang="en-GB" altLang="en-US" dirty="0" err="1" smtClean="0"/>
              <a:t>XORed</a:t>
            </a:r>
            <a:r>
              <a:rPr lang="en-GB" altLang="en-US" dirty="0" smtClean="0"/>
              <a:t> with itself </a:t>
            </a:r>
            <a:r>
              <a:rPr lang="en-GB" altLang="en-US" dirty="0" smtClean="0"/>
              <a:t>yields </a:t>
            </a:r>
            <a:r>
              <a:rPr lang="en-GB" altLang="en-US" dirty="0" smtClean="0"/>
              <a:t>0 as a result. This property is often used in Assembly language to determine if two values are equal.</a:t>
            </a:r>
          </a:p>
          <a:p>
            <a:r>
              <a:rPr lang="en-GB" altLang="en-US" dirty="0" smtClean="0"/>
              <a:t>Another property of XOR is that any value </a:t>
            </a:r>
            <a:r>
              <a:rPr lang="en-GB" altLang="en-US" dirty="0" err="1" smtClean="0"/>
              <a:t>XORed</a:t>
            </a:r>
            <a:r>
              <a:rPr lang="en-GB" altLang="en-US" dirty="0" smtClean="0"/>
              <a:t> with a second value and then </a:t>
            </a:r>
            <a:r>
              <a:rPr lang="en-GB" altLang="en-US" dirty="0" err="1" smtClean="0"/>
              <a:t>XORed</a:t>
            </a:r>
            <a:r>
              <a:rPr lang="en-GB" altLang="en-US" dirty="0" smtClean="0"/>
              <a:t> with the second value again,  </a:t>
            </a:r>
            <a:r>
              <a:rPr lang="en-GB" altLang="en-US" dirty="0" smtClean="0"/>
              <a:t>yields </a:t>
            </a:r>
            <a:r>
              <a:rPr lang="en-GB" altLang="en-US" dirty="0" smtClean="0"/>
              <a:t>the first value as a result. This property is frequently used in cryptography. </a:t>
            </a:r>
          </a:p>
          <a:p>
            <a:pPr>
              <a:buFontTx/>
              <a:buNone/>
            </a:pPr>
            <a:r>
              <a:rPr lang="en-GB" altLang="en-US" dirty="0" smtClean="0"/>
              <a:t>                                                          </a:t>
            </a:r>
            <a:r>
              <a:rPr lang="en-GB" altLang="en-US" dirty="0" err="1" smtClean="0"/>
              <a:t>cont</a:t>
            </a:r>
            <a:r>
              <a:rPr lang="en-GB" altLang="en-US" dirty="0" smtClean="0"/>
              <a:t>/....</a:t>
            </a:r>
          </a:p>
        </p:txBody>
      </p:sp>
    </p:spTree>
    <p:extLst>
      <p:ext uri="{BB962C8B-B14F-4D97-AF65-F5344CB8AC3E}">
        <p14:creationId xmlns:p14="http://schemas.microsoft.com/office/powerpoint/2010/main" val="3628741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0" y="0"/>
            <a:ext cx="7175500" cy="76200"/>
          </a:xfrm>
        </p:spPr>
        <p:txBody>
          <a:bodyPr lIns="92075" tIns="46038" rIns="92075" bIns="46038">
            <a:normAutofit fontScale="90000"/>
          </a:bodyPr>
          <a:lstStyle/>
          <a:p>
            <a:endParaRPr lang="en-GB" altLang="en-US" smtClean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304800"/>
            <a:ext cx="7524750" cy="5867400"/>
          </a:xfrm>
          <a:noFill/>
        </p:spPr>
        <p:txBody>
          <a:bodyPr lIns="92075" tIns="46038" rIns="92075" bIns="46038"/>
          <a:lstStyle/>
          <a:p>
            <a:r>
              <a:rPr lang="en-GB" altLang="en-US" smtClean="0"/>
              <a:t>Using the previous example to illustrate:</a:t>
            </a:r>
          </a:p>
          <a:p>
            <a:pPr lvl="1">
              <a:buFontTx/>
              <a:buNone/>
            </a:pPr>
            <a:endParaRPr lang="en-GB" altLang="en-US" u="sng" smtClean="0"/>
          </a:p>
          <a:p>
            <a:pPr lvl="1">
              <a:buFontTx/>
              <a:buNone/>
            </a:pPr>
            <a:r>
              <a:rPr lang="en-GB" altLang="en-US" u="sng" smtClean="0"/>
              <a:t>Expression</a:t>
            </a:r>
            <a:r>
              <a:rPr lang="en-GB" altLang="en-US" smtClean="0"/>
              <a:t>           </a:t>
            </a:r>
            <a:r>
              <a:rPr lang="en-GB" altLang="en-US" u="sng" smtClean="0"/>
              <a:t>Binary rep</a:t>
            </a:r>
            <a:r>
              <a:rPr lang="en-GB" altLang="en-US" smtClean="0"/>
              <a:t>.                         </a:t>
            </a:r>
            <a:r>
              <a:rPr lang="en-GB" altLang="en-US" u="sng" smtClean="0"/>
              <a:t>Value</a:t>
            </a:r>
            <a:endParaRPr lang="en-GB" altLang="en-US" smtClean="0"/>
          </a:p>
          <a:p>
            <a:pPr lvl="1">
              <a:buFontTx/>
              <a:buNone/>
            </a:pPr>
            <a:r>
              <a:rPr lang="en-GB" altLang="en-US" smtClean="0"/>
              <a:t>    b1               0000 0000 0000 </a:t>
            </a:r>
            <a:r>
              <a:rPr lang="en-GB" altLang="en-US" b="1" smtClean="0"/>
              <a:t>1101</a:t>
            </a:r>
            <a:r>
              <a:rPr lang="en-GB" altLang="en-US" smtClean="0"/>
              <a:t>               0xd</a:t>
            </a:r>
          </a:p>
          <a:p>
            <a:pPr lvl="1">
              <a:buFontTx/>
              <a:buNone/>
            </a:pPr>
            <a:r>
              <a:rPr lang="en-GB" altLang="en-US" smtClean="0"/>
              <a:t>    b2               0000 0000 0000 </a:t>
            </a:r>
            <a:r>
              <a:rPr lang="en-GB" altLang="en-US" b="1" smtClean="0"/>
              <a:t>0111</a:t>
            </a:r>
            <a:r>
              <a:rPr lang="en-GB" altLang="en-US" smtClean="0"/>
              <a:t>               0x7</a:t>
            </a:r>
          </a:p>
          <a:p>
            <a:pPr lvl="1">
              <a:buFontTx/>
              <a:buNone/>
            </a:pPr>
            <a:r>
              <a:rPr lang="en-GB" altLang="en-US" smtClean="0"/>
              <a:t>b1 ^ b2           0000 0000 0000 </a:t>
            </a:r>
            <a:r>
              <a:rPr lang="en-GB" altLang="en-US" b="1" smtClean="0"/>
              <a:t>1010               </a:t>
            </a:r>
            <a:r>
              <a:rPr lang="en-GB" altLang="en-US" smtClean="0"/>
              <a:t>0xa</a:t>
            </a:r>
          </a:p>
          <a:p>
            <a:pPr lvl="1">
              <a:buFontTx/>
              <a:buNone/>
            </a:pPr>
            <a:r>
              <a:rPr lang="en-GB" altLang="en-US" smtClean="0"/>
              <a:t>     ^ b2           0000 0000 0000 </a:t>
            </a:r>
            <a:r>
              <a:rPr lang="en-GB" altLang="en-US" b="1" smtClean="0"/>
              <a:t>1101</a:t>
            </a:r>
            <a:r>
              <a:rPr lang="en-GB" altLang="en-US" smtClean="0"/>
              <a:t>               0xd</a:t>
            </a:r>
          </a:p>
        </p:txBody>
      </p:sp>
    </p:spTree>
    <p:extLst>
      <p:ext uri="{BB962C8B-B14F-4D97-AF65-F5344CB8AC3E}">
        <p14:creationId xmlns:p14="http://schemas.microsoft.com/office/powerpoint/2010/main" val="324700393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0" y="0"/>
            <a:ext cx="7175500" cy="76200"/>
          </a:xfrm>
        </p:spPr>
        <p:txBody>
          <a:bodyPr lIns="92075" tIns="46038" rIns="92075" bIns="46038">
            <a:normAutofit fontScale="90000"/>
          </a:bodyPr>
          <a:lstStyle/>
          <a:p>
            <a:endParaRPr lang="en-GB" altLang="en-US" smtClean="0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688" y="0"/>
            <a:ext cx="8439150" cy="6096000"/>
          </a:xfrm>
          <a:noFill/>
        </p:spPr>
        <p:txBody>
          <a:bodyPr lIns="92075" tIns="46038" rIns="92075" bIns="46038">
            <a:normAutofit fontScale="92500" lnSpcReduction="20000"/>
          </a:bodyPr>
          <a:lstStyle/>
          <a:p>
            <a:pPr lvl="1">
              <a:buFontTx/>
              <a:buNone/>
            </a:pPr>
            <a:r>
              <a:rPr lang="en-GB" altLang="en-US" b="1" smtClean="0"/>
              <a:t>/* Use of  XOR to encrypt a string  */</a:t>
            </a:r>
          </a:p>
          <a:p>
            <a:pPr lvl="1">
              <a:buFontTx/>
              <a:buNone/>
            </a:pPr>
            <a:r>
              <a:rPr lang="en-GB" altLang="en-US" b="1" i="1" smtClean="0"/>
              <a:t>#include &lt;stdio.h&gt;</a:t>
            </a:r>
          </a:p>
          <a:p>
            <a:pPr lvl="1">
              <a:buFontTx/>
              <a:buNone/>
            </a:pPr>
            <a:r>
              <a:rPr lang="en-GB" altLang="en-US" b="1" i="1" smtClean="0"/>
              <a:t>#define MAX 50</a:t>
            </a:r>
          </a:p>
          <a:p>
            <a:pPr lvl="1">
              <a:buFontTx/>
              <a:buNone/>
            </a:pPr>
            <a:r>
              <a:rPr lang="en-GB" altLang="en-US" b="1" i="1" smtClean="0"/>
              <a:t>main()</a:t>
            </a:r>
          </a:p>
          <a:p>
            <a:pPr lvl="1">
              <a:buFontTx/>
              <a:buNone/>
            </a:pPr>
            <a:r>
              <a:rPr lang="en-GB" altLang="en-US" b="1" i="1" smtClean="0"/>
              <a:t>{ </a:t>
            </a:r>
          </a:p>
          <a:p>
            <a:pPr lvl="1">
              <a:buFontTx/>
              <a:buNone/>
            </a:pPr>
            <a:r>
              <a:rPr lang="en-GB" altLang="en-US" b="1" i="1" smtClean="0"/>
              <a:t>  void crypt (char []); </a:t>
            </a:r>
          </a:p>
          <a:p>
            <a:pPr lvl="1">
              <a:buFontTx/>
              <a:buNone/>
            </a:pPr>
            <a:r>
              <a:rPr lang="en-GB" altLang="en-US" b="1" i="1" smtClean="0"/>
              <a:t>  void decod (char []);</a:t>
            </a:r>
          </a:p>
          <a:p>
            <a:pPr lvl="1">
              <a:buFontTx/>
              <a:buNone/>
            </a:pPr>
            <a:r>
              <a:rPr lang="en-GB" altLang="en-US" b="1" i="1" smtClean="0"/>
              <a:t>  char line[MAX];</a:t>
            </a:r>
          </a:p>
          <a:p>
            <a:pPr lvl="1">
              <a:buFontTx/>
              <a:buNone/>
            </a:pPr>
            <a:r>
              <a:rPr lang="en-GB" altLang="en-US" b="1" i="1" smtClean="0"/>
              <a:t>   printf (“Enter a string \n”);</a:t>
            </a:r>
          </a:p>
          <a:p>
            <a:pPr lvl="1">
              <a:buFontTx/>
              <a:buNone/>
            </a:pPr>
            <a:r>
              <a:rPr lang="en-GB" altLang="en-US" b="1" i="1" smtClean="0"/>
              <a:t>   gets(line);</a:t>
            </a:r>
          </a:p>
          <a:p>
            <a:pPr lvl="1">
              <a:buFontTx/>
              <a:buNone/>
            </a:pPr>
            <a:r>
              <a:rPr lang="en-GB" altLang="en-US" b="1" i="1" smtClean="0"/>
              <a:t>   printf(“The string entered was:  %s\n”,line);</a:t>
            </a:r>
          </a:p>
          <a:p>
            <a:pPr lvl="1">
              <a:buFontTx/>
              <a:buNone/>
            </a:pPr>
            <a:r>
              <a:rPr lang="en-GB" altLang="en-US" b="1" i="1" smtClean="0"/>
              <a:t>   crypt (line);</a:t>
            </a:r>
          </a:p>
          <a:p>
            <a:pPr lvl="1">
              <a:buFontTx/>
              <a:buNone/>
            </a:pPr>
            <a:r>
              <a:rPr lang="en-GB" altLang="en-US" b="1" i="1" smtClean="0"/>
              <a:t>   printf(“The encrypted string is:  %s\n”,line);</a:t>
            </a:r>
          </a:p>
          <a:p>
            <a:pPr lvl="1">
              <a:buFontTx/>
              <a:buNone/>
            </a:pPr>
            <a:r>
              <a:rPr lang="en-GB" altLang="en-US" b="1" i="1" smtClean="0"/>
              <a:t>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4508209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0" y="0"/>
            <a:ext cx="7175500" cy="76200"/>
          </a:xfrm>
        </p:spPr>
        <p:txBody>
          <a:bodyPr lIns="92075" tIns="46038" rIns="92075" bIns="46038">
            <a:normAutofit fontScale="90000"/>
          </a:bodyPr>
          <a:lstStyle/>
          <a:p>
            <a:endParaRPr lang="en-GB" altLang="en-US" smtClean="0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688" y="0"/>
            <a:ext cx="8302625" cy="65532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lvl="1">
              <a:buFontTx/>
              <a:buNone/>
            </a:pPr>
            <a:r>
              <a:rPr lang="en-GB" altLang="en-US" b="1" i="1" smtClean="0"/>
              <a:t>   decod(line);</a:t>
            </a:r>
          </a:p>
          <a:p>
            <a:pPr lvl="1">
              <a:buFontTx/>
              <a:buNone/>
            </a:pPr>
            <a:r>
              <a:rPr lang="en-GB" altLang="en-US" b="1" i="1" smtClean="0"/>
              <a:t>   printf(“The original text was :  %s\n”,line);</a:t>
            </a:r>
          </a:p>
          <a:p>
            <a:pPr lvl="1">
              <a:buFontTx/>
              <a:buNone/>
            </a:pPr>
            <a:r>
              <a:rPr lang="en-GB" altLang="en-US" b="1" i="1" smtClean="0"/>
              <a:t>}</a:t>
            </a:r>
          </a:p>
          <a:p>
            <a:pPr lvl="1">
              <a:buFontTx/>
              <a:buNone/>
            </a:pPr>
            <a:r>
              <a:rPr lang="en-GB" altLang="en-US" b="1" i="1" smtClean="0"/>
              <a:t>     /* function to encode the text  */</a:t>
            </a:r>
          </a:p>
          <a:p>
            <a:pPr lvl="1">
              <a:buFontTx/>
              <a:buNone/>
            </a:pPr>
            <a:r>
              <a:rPr lang="en-GB" altLang="en-US" b="1" i="1" smtClean="0"/>
              <a:t>     void crypt (char linx [])</a:t>
            </a:r>
          </a:p>
          <a:p>
            <a:pPr lvl="1">
              <a:buFontTx/>
              <a:buNone/>
            </a:pPr>
            <a:r>
              <a:rPr lang="en-GB" altLang="en-US" b="1" i="1" smtClean="0"/>
              <a:t>     {</a:t>
            </a:r>
          </a:p>
          <a:p>
            <a:pPr lvl="1">
              <a:buFontTx/>
              <a:buNone/>
            </a:pPr>
            <a:r>
              <a:rPr lang="en-GB" altLang="en-US" b="1" i="1" smtClean="0"/>
              <a:t>       int i=0;</a:t>
            </a:r>
          </a:p>
          <a:p>
            <a:pPr lvl="1">
              <a:buFontTx/>
              <a:buNone/>
            </a:pPr>
            <a:r>
              <a:rPr lang="en-GB" altLang="en-US" b="1" i="1" smtClean="0"/>
              <a:t>      while (linx[i] != ‘\0’)</a:t>
            </a:r>
          </a:p>
          <a:p>
            <a:pPr lvl="1">
              <a:buFontTx/>
              <a:buNone/>
            </a:pPr>
            <a:r>
              <a:rPr lang="en-GB" altLang="en-US" b="1" i="1" smtClean="0"/>
              <a:t>      {</a:t>
            </a:r>
          </a:p>
          <a:p>
            <a:pPr lvl="1">
              <a:buFontTx/>
              <a:buNone/>
            </a:pPr>
            <a:r>
              <a:rPr lang="en-GB" altLang="en-US" b="1" i="1" smtClean="0"/>
              <a:t>        linx[i] ^= 52;</a:t>
            </a:r>
          </a:p>
          <a:p>
            <a:pPr lvl="1">
              <a:buFontTx/>
              <a:buNone/>
            </a:pPr>
            <a:r>
              <a:rPr lang="en-GB" altLang="en-US" b="1" i="1" smtClean="0"/>
              <a:t>        i++;</a:t>
            </a:r>
          </a:p>
          <a:p>
            <a:pPr lvl="1">
              <a:buFontTx/>
              <a:buNone/>
            </a:pPr>
            <a:r>
              <a:rPr lang="en-GB" altLang="en-US" b="1" i="1" smtClean="0"/>
              <a:t>      }</a:t>
            </a:r>
          </a:p>
          <a:p>
            <a:pPr lvl="1">
              <a:buFontTx/>
              <a:buNone/>
            </a:pPr>
            <a:r>
              <a:rPr lang="en-GB" altLang="en-US" b="1" i="1" smtClean="0"/>
              <a:t>    }                              (decod is similar)</a:t>
            </a:r>
          </a:p>
        </p:txBody>
      </p:sp>
    </p:spTree>
    <p:extLst>
      <p:ext uri="{BB962C8B-B14F-4D97-AF65-F5344CB8AC3E}">
        <p14:creationId xmlns:p14="http://schemas.microsoft.com/office/powerpoint/2010/main" val="178765796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0" y="0"/>
            <a:ext cx="7175500" cy="76200"/>
          </a:xfrm>
        </p:spPr>
        <p:txBody>
          <a:bodyPr lIns="92075" tIns="46038" rIns="92075" bIns="46038">
            <a:normAutofit fontScale="90000"/>
          </a:bodyPr>
          <a:lstStyle/>
          <a:p>
            <a:endParaRPr lang="en-GB" altLang="en-US" smtClean="0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228600"/>
            <a:ext cx="8013700" cy="6172200"/>
          </a:xfrm>
          <a:noFill/>
        </p:spPr>
        <p:txBody>
          <a:bodyPr lIns="92075" tIns="46038" rIns="92075" bIns="46038"/>
          <a:lstStyle/>
          <a:p>
            <a:r>
              <a:rPr lang="en-GB" altLang="en-US" sz="3600" u="sng" smtClean="0"/>
              <a:t>Complement operator:</a:t>
            </a:r>
            <a:endParaRPr lang="en-GB" altLang="en-US" sz="3600" smtClean="0"/>
          </a:p>
          <a:p>
            <a:r>
              <a:rPr lang="en-GB" altLang="en-US" smtClean="0"/>
              <a:t>The complement operator is a unary operator that changes each 1 bit in its operand to 0 and each 0 to 1.</a:t>
            </a:r>
          </a:p>
          <a:p>
            <a:r>
              <a:rPr lang="en-GB" altLang="en-US" smtClean="0"/>
              <a:t>Format:</a:t>
            </a:r>
          </a:p>
          <a:p>
            <a:pPr lvl="1">
              <a:buFontTx/>
              <a:buNone/>
            </a:pPr>
            <a:r>
              <a:rPr lang="en-GB" altLang="en-US" smtClean="0"/>
              <a:t>             </a:t>
            </a:r>
            <a:r>
              <a:rPr lang="en-GB" altLang="en-US" b="1" smtClean="0"/>
              <a:t>~ </a:t>
            </a:r>
            <a:r>
              <a:rPr lang="en-GB" altLang="en-US" b="1" i="1" smtClean="0"/>
              <a:t>intvalue</a:t>
            </a:r>
          </a:p>
          <a:p>
            <a:r>
              <a:rPr lang="en-GB" altLang="en-US" smtClean="0"/>
              <a:t>Truth table:</a:t>
            </a:r>
          </a:p>
          <a:p>
            <a:pPr>
              <a:buFontTx/>
              <a:buNone/>
            </a:pPr>
            <a:r>
              <a:rPr lang="en-GB" altLang="en-US" smtClean="0"/>
              <a:t>             </a:t>
            </a:r>
            <a:r>
              <a:rPr lang="en-GB" altLang="en-US" b="1" u="sng" smtClean="0"/>
              <a:t>b                         ~ b</a:t>
            </a:r>
          </a:p>
          <a:p>
            <a:pPr>
              <a:buFontTx/>
              <a:buNone/>
            </a:pPr>
            <a:r>
              <a:rPr lang="en-GB" altLang="en-US" b="1" smtClean="0"/>
              <a:t>             1                            0</a:t>
            </a:r>
          </a:p>
          <a:p>
            <a:pPr>
              <a:buFontTx/>
              <a:buNone/>
            </a:pPr>
            <a:r>
              <a:rPr lang="en-GB" altLang="en-US" b="1" smtClean="0"/>
              <a:t>             0                            1</a:t>
            </a:r>
          </a:p>
        </p:txBody>
      </p:sp>
    </p:spTree>
    <p:extLst>
      <p:ext uri="{BB962C8B-B14F-4D97-AF65-F5344CB8AC3E}">
        <p14:creationId xmlns:p14="http://schemas.microsoft.com/office/powerpoint/2010/main" val="281094439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0" y="0"/>
            <a:ext cx="7175500" cy="76200"/>
          </a:xfrm>
        </p:spPr>
        <p:txBody>
          <a:bodyPr lIns="92075" tIns="46038" rIns="92075" bIns="46038">
            <a:normAutofit fontScale="90000"/>
          </a:bodyPr>
          <a:lstStyle/>
          <a:p>
            <a:endParaRPr lang="en-GB" altLang="en-US" smtClean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538" y="152400"/>
            <a:ext cx="8232775" cy="6248400"/>
          </a:xfrm>
          <a:noFill/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GB" altLang="en-US" u="sng" smtClean="0"/>
              <a:t>Example:</a:t>
            </a:r>
            <a:endParaRPr lang="en-GB" altLang="en-US" smtClean="0"/>
          </a:p>
          <a:p>
            <a:pPr lvl="1">
              <a:buFontTx/>
              <a:buNone/>
            </a:pPr>
            <a:r>
              <a:rPr lang="en-GB" altLang="en-US" smtClean="0"/>
              <a:t>unsigned int b = 0xd;</a:t>
            </a:r>
          </a:p>
          <a:p>
            <a:pPr lvl="1"/>
            <a:r>
              <a:rPr lang="en-GB" altLang="en-US" smtClean="0"/>
              <a:t>Using a 16 bit word the expression  ~ b has the value 0x2 as shown below:</a:t>
            </a:r>
          </a:p>
          <a:p>
            <a:pPr lvl="1">
              <a:buFontTx/>
              <a:buNone/>
            </a:pPr>
            <a:r>
              <a:rPr lang="en-GB" altLang="en-US" u="sng" smtClean="0"/>
              <a:t>Expression</a:t>
            </a:r>
            <a:r>
              <a:rPr lang="en-GB" altLang="en-US" smtClean="0"/>
              <a:t>           </a:t>
            </a:r>
            <a:r>
              <a:rPr lang="en-GB" altLang="en-US" u="sng" smtClean="0"/>
              <a:t>Binary rep</a:t>
            </a:r>
            <a:r>
              <a:rPr lang="en-GB" altLang="en-US" smtClean="0"/>
              <a:t>.                         </a:t>
            </a:r>
            <a:r>
              <a:rPr lang="en-GB" altLang="en-US" u="sng" smtClean="0"/>
              <a:t>Value</a:t>
            </a:r>
            <a:endParaRPr lang="en-GB" altLang="en-US" smtClean="0"/>
          </a:p>
          <a:p>
            <a:pPr lvl="1">
              <a:buFontTx/>
              <a:buNone/>
            </a:pPr>
            <a:r>
              <a:rPr lang="en-GB" altLang="en-US" smtClean="0"/>
              <a:t>    b               </a:t>
            </a:r>
            <a:r>
              <a:rPr lang="en-GB" altLang="en-US" b="1" smtClean="0"/>
              <a:t>0000 0000 0000 1101               </a:t>
            </a:r>
            <a:r>
              <a:rPr lang="en-GB" altLang="en-US" smtClean="0"/>
              <a:t>0xd</a:t>
            </a:r>
          </a:p>
          <a:p>
            <a:pPr lvl="1">
              <a:buFontTx/>
              <a:buNone/>
            </a:pPr>
            <a:r>
              <a:rPr lang="en-GB" altLang="en-US" smtClean="0"/>
              <a:t> ~ b               </a:t>
            </a:r>
            <a:r>
              <a:rPr lang="en-GB" altLang="en-US" b="1" smtClean="0"/>
              <a:t>1111 1111 1111 0010               </a:t>
            </a:r>
            <a:r>
              <a:rPr lang="en-GB" altLang="en-US" smtClean="0"/>
              <a:t>0x2</a:t>
            </a:r>
          </a:p>
          <a:p>
            <a:pPr>
              <a:buFontTx/>
              <a:buNone/>
            </a:pPr>
            <a:endParaRPr lang="en-GB" altLang="en-US" smtClean="0"/>
          </a:p>
          <a:p>
            <a:r>
              <a:rPr lang="en-GB" altLang="en-US" smtClean="0"/>
              <a:t>The complement operator works regardless of word size and is therefore often used with AND to write portable code.</a:t>
            </a:r>
          </a:p>
          <a:p>
            <a:pPr>
              <a:buFontTx/>
              <a:buNone/>
            </a:pP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581522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"/>
          </a:xfrm>
        </p:spPr>
        <p:txBody>
          <a:bodyPr lIns="92075" tIns="46038" rIns="92075" bIns="46038">
            <a:normAutofit fontScale="90000"/>
          </a:bodyPr>
          <a:lstStyle/>
          <a:p>
            <a:endParaRPr lang="en-GB" altLang="en-US" smtClean="0"/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4250" y="152400"/>
            <a:ext cx="7175500" cy="64770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r>
              <a:rPr lang="en-GB" altLang="en-US" u="sng" smtClean="0"/>
              <a:t>Points to note</a:t>
            </a:r>
            <a:r>
              <a:rPr lang="en-GB" altLang="en-US" smtClean="0"/>
              <a:t>:</a:t>
            </a:r>
          </a:p>
          <a:p>
            <a:r>
              <a:rPr lang="en-GB" altLang="en-US" smtClean="0"/>
              <a:t>Using bitwise operators with operands of different sizes causes the shorter operand to be increased in bit size to match the size of the larger operand.</a:t>
            </a:r>
          </a:p>
          <a:p>
            <a:r>
              <a:rPr lang="en-GB" altLang="en-US" smtClean="0"/>
              <a:t>With unsigned numbers, the high order bits are filled with 0s.</a:t>
            </a:r>
          </a:p>
          <a:p>
            <a:r>
              <a:rPr lang="en-GB" altLang="en-US" smtClean="0"/>
              <a:t>With signed numbers, the original leftmost bit is reproduced in the additional bits that are added. (If leftmost bit is 1 - representing a negative number, all the additional bits will be set to 1)</a:t>
            </a:r>
          </a:p>
        </p:txBody>
      </p:sp>
    </p:spTree>
    <p:extLst>
      <p:ext uri="{BB962C8B-B14F-4D97-AF65-F5344CB8AC3E}">
        <p14:creationId xmlns:p14="http://schemas.microsoft.com/office/powerpoint/2010/main" val="427311357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54100" y="0"/>
            <a:ext cx="7175500" cy="76200"/>
          </a:xfrm>
        </p:spPr>
        <p:txBody>
          <a:bodyPr lIns="92075" tIns="46038" rIns="92075" bIns="46038">
            <a:normAutofit fontScale="90000"/>
          </a:bodyPr>
          <a:lstStyle/>
          <a:p>
            <a:endParaRPr lang="en-GB" altLang="en-US" smtClean="0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700" y="304800"/>
            <a:ext cx="7385050" cy="5791200"/>
          </a:xfrm>
          <a:noFill/>
        </p:spPr>
        <p:txBody>
          <a:bodyPr lIns="92075" tIns="46038" rIns="92075" bIns="46038"/>
          <a:lstStyle/>
          <a:p>
            <a:r>
              <a:rPr lang="en-GB" altLang="en-US" u="sng" smtClean="0"/>
              <a:t>Precedence</a:t>
            </a:r>
            <a:r>
              <a:rPr lang="en-GB" altLang="en-US" smtClean="0"/>
              <a:t>:</a:t>
            </a:r>
          </a:p>
          <a:p>
            <a:pPr lvl="1"/>
            <a:r>
              <a:rPr lang="en-GB" altLang="en-US" smtClean="0"/>
              <a:t>complement -&gt; AND -&gt; XOR -&gt; OR</a:t>
            </a:r>
          </a:p>
          <a:p>
            <a:pPr lvl="1"/>
            <a:r>
              <a:rPr lang="en-GB" altLang="en-US" smtClean="0"/>
              <a:t>The equality operator == and the inequality operator != have higher precedence than the bitwise operators so be careful when combining.</a:t>
            </a:r>
          </a:p>
        </p:txBody>
      </p:sp>
    </p:spTree>
    <p:extLst>
      <p:ext uri="{BB962C8B-B14F-4D97-AF65-F5344CB8AC3E}">
        <p14:creationId xmlns:p14="http://schemas.microsoft.com/office/powerpoint/2010/main" val="291173026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0" y="76200"/>
            <a:ext cx="7175500" cy="76200"/>
          </a:xfrm>
        </p:spPr>
        <p:txBody>
          <a:bodyPr lIns="92075" tIns="46038" rIns="92075" bIns="46038">
            <a:normAutofit fontScale="90000"/>
          </a:bodyPr>
          <a:lstStyle/>
          <a:p>
            <a:endParaRPr lang="en-GB" altLang="en-US" smtClean="0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538" y="304800"/>
            <a:ext cx="8162925" cy="5791200"/>
          </a:xfrm>
          <a:noFill/>
        </p:spPr>
        <p:txBody>
          <a:bodyPr lIns="92075" tIns="46038" rIns="92075" bIns="46038"/>
          <a:lstStyle/>
          <a:p>
            <a:r>
              <a:rPr lang="en-GB" altLang="en-US" sz="3600" u="sng" smtClean="0"/>
              <a:t>Bitwise Shift Operators:</a:t>
            </a:r>
            <a:endParaRPr lang="en-GB" altLang="en-US" sz="3600" smtClean="0"/>
          </a:p>
          <a:p>
            <a:pPr>
              <a:buFontTx/>
              <a:buNone/>
            </a:pPr>
            <a:endParaRPr lang="en-GB" altLang="en-US" smtClean="0"/>
          </a:p>
          <a:p>
            <a:r>
              <a:rPr lang="en-GB" altLang="en-US" smtClean="0"/>
              <a:t>Two operators:</a:t>
            </a:r>
          </a:p>
          <a:p>
            <a:pPr lvl="1"/>
            <a:r>
              <a:rPr lang="en-GB" altLang="en-US" smtClean="0"/>
              <a:t>  bitwise </a:t>
            </a:r>
            <a:r>
              <a:rPr lang="en-GB" altLang="en-US" b="1" i="1" smtClean="0"/>
              <a:t>left shift       </a:t>
            </a:r>
            <a:r>
              <a:rPr lang="en-GB" altLang="en-US" b="1" smtClean="0"/>
              <a:t>&lt;&lt;</a:t>
            </a:r>
            <a:endParaRPr lang="en-GB" altLang="en-US" smtClean="0"/>
          </a:p>
          <a:p>
            <a:pPr lvl="1"/>
            <a:r>
              <a:rPr lang="en-GB" altLang="en-US" smtClean="0"/>
              <a:t>  bitwise </a:t>
            </a:r>
            <a:r>
              <a:rPr lang="en-GB" altLang="en-US" b="1" i="1" smtClean="0"/>
              <a:t>right shift     </a:t>
            </a:r>
            <a:r>
              <a:rPr lang="en-GB" altLang="en-US" b="1" smtClean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322923440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0" y="152400"/>
            <a:ext cx="7175500" cy="76200"/>
          </a:xfrm>
        </p:spPr>
        <p:txBody>
          <a:bodyPr lIns="92075" tIns="46038" rIns="92075" bIns="46038">
            <a:normAutofit fontScale="90000"/>
          </a:bodyPr>
          <a:lstStyle/>
          <a:p>
            <a:endParaRPr lang="en-GB" altLang="en-US" smtClean="0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413" y="457200"/>
            <a:ext cx="7877175" cy="5791200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GB" altLang="en-US" sz="2800" u="sng" dirty="0" smtClean="0"/>
              <a:t>Notes:</a:t>
            </a:r>
            <a:endParaRPr lang="en-GB" altLang="en-US" sz="2800" dirty="0" smtClean="0"/>
          </a:p>
          <a:p>
            <a:r>
              <a:rPr lang="en-GB" altLang="en-US" sz="2800" dirty="0" smtClean="0"/>
              <a:t>Shift bits left or right by an integral number of positions.</a:t>
            </a:r>
          </a:p>
          <a:p>
            <a:r>
              <a:rPr lang="en-GB" altLang="en-US" sz="2800" dirty="0" smtClean="0"/>
              <a:t>Both operators are binary:</a:t>
            </a:r>
          </a:p>
          <a:p>
            <a:pPr>
              <a:buFontTx/>
              <a:buNone/>
            </a:pPr>
            <a:r>
              <a:rPr lang="en-GB" altLang="en-US" sz="2800" dirty="0" smtClean="0"/>
              <a:t>         The left operand is the integral data whose     	bits are to be shifted.</a:t>
            </a:r>
          </a:p>
          <a:p>
            <a:pPr>
              <a:buFontTx/>
              <a:buNone/>
            </a:pPr>
            <a:r>
              <a:rPr lang="en-GB" altLang="en-US" sz="2800" dirty="0" smtClean="0"/>
              <a:t>         The right operand (the </a:t>
            </a:r>
            <a:r>
              <a:rPr lang="en-GB" altLang="en-US" sz="2800" i="1" dirty="0" smtClean="0"/>
              <a:t>shift count</a:t>
            </a:r>
            <a:r>
              <a:rPr lang="en-GB" altLang="en-US" sz="2800" dirty="0" smtClean="0"/>
              <a:t>) specifies 	   	the number of positions to shift.</a:t>
            </a:r>
          </a:p>
          <a:p>
            <a:r>
              <a:rPr lang="en-GB" altLang="en-US" sz="2800" dirty="0" smtClean="0"/>
              <a:t>Shift operators may be used like other binary operators:</a:t>
            </a:r>
          </a:p>
          <a:p>
            <a:pPr lvl="1"/>
            <a:r>
              <a:rPr lang="en-GB" altLang="en-US" sz="2400" dirty="0" smtClean="0"/>
              <a:t>         </a:t>
            </a:r>
            <a:r>
              <a:rPr lang="en-GB" altLang="en-US" sz="2400" b="1" dirty="0" smtClean="0"/>
              <a:t>a &lt;&lt;= 4          b &gt;&gt;= 4</a:t>
            </a:r>
          </a:p>
        </p:txBody>
      </p:sp>
    </p:spTree>
    <p:extLst>
      <p:ext uri="{BB962C8B-B14F-4D97-AF65-F5344CB8AC3E}">
        <p14:creationId xmlns:p14="http://schemas.microsoft.com/office/powerpoint/2010/main" val="342837875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0" y="304800"/>
            <a:ext cx="7175500" cy="152400"/>
          </a:xfrm>
        </p:spPr>
        <p:txBody>
          <a:bodyPr lIns="92075" tIns="46038" rIns="92075" bIns="46038">
            <a:normAutofit fontScale="90000"/>
          </a:bodyPr>
          <a:lstStyle/>
          <a:p>
            <a:endParaRPr lang="en-GB" altLang="en-US" smtClean="0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413" y="685800"/>
            <a:ext cx="7877175" cy="5410200"/>
          </a:xfrm>
          <a:noFill/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GB" altLang="en-US" u="sng" smtClean="0"/>
              <a:t>Notes:</a:t>
            </a:r>
            <a:endParaRPr lang="en-GB" altLang="en-US" smtClean="0"/>
          </a:p>
          <a:p>
            <a:r>
              <a:rPr lang="en-GB" altLang="en-US" smtClean="0"/>
              <a:t>All, except complement, take two operands. Complement is unary.</a:t>
            </a:r>
          </a:p>
          <a:p>
            <a:r>
              <a:rPr lang="en-GB" altLang="en-US" smtClean="0"/>
              <a:t>All use integral operands.</a:t>
            </a:r>
          </a:p>
          <a:p>
            <a:r>
              <a:rPr lang="en-GB" altLang="en-US" smtClean="0"/>
              <a:t>Use with signed operands is implementation dependent.</a:t>
            </a:r>
          </a:p>
          <a:p>
            <a:r>
              <a:rPr lang="en-GB" altLang="en-US" smtClean="0"/>
              <a:t>The operators which take two operands may be used like other binary operators:</a:t>
            </a:r>
          </a:p>
          <a:p>
            <a:pPr lvl="1">
              <a:buFontTx/>
              <a:buNone/>
            </a:pPr>
            <a:r>
              <a:rPr lang="en-GB" altLang="en-US" smtClean="0"/>
              <a:t>      </a:t>
            </a:r>
            <a:r>
              <a:rPr lang="en-GB" altLang="en-US" b="1" smtClean="0"/>
              <a:t>&amp;=      |=      ^=    (e.g.    </a:t>
            </a:r>
            <a:r>
              <a:rPr lang="en-GB" altLang="en-US" b="1" i="1" smtClean="0"/>
              <a:t>a &amp;= b</a:t>
            </a:r>
            <a:r>
              <a:rPr lang="en-GB" altLang="en-US" b="1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760853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0" y="76200"/>
            <a:ext cx="7175500" cy="76200"/>
          </a:xfrm>
        </p:spPr>
        <p:txBody>
          <a:bodyPr lIns="92075" tIns="46038" rIns="92075" bIns="46038">
            <a:normAutofit fontScale="90000"/>
          </a:bodyPr>
          <a:lstStyle/>
          <a:p>
            <a:endParaRPr lang="en-GB" altLang="en-US" smtClean="0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688" y="304800"/>
            <a:ext cx="8302625" cy="5715000"/>
          </a:xfrm>
          <a:noFill/>
        </p:spPr>
        <p:txBody>
          <a:bodyPr lIns="92075" tIns="46038" rIns="92075" bIns="46038"/>
          <a:lstStyle/>
          <a:p>
            <a:r>
              <a:rPr lang="en-GB" altLang="en-US" sz="3600" u="sng" smtClean="0"/>
              <a:t>Left shift operator:</a:t>
            </a:r>
            <a:endParaRPr lang="en-GB" altLang="en-US" sz="3600" smtClean="0"/>
          </a:p>
          <a:p>
            <a:r>
              <a:rPr lang="en-GB" altLang="en-US" smtClean="0"/>
              <a:t>Causes the bits in an operand to be shifted left by a given amount.</a:t>
            </a:r>
          </a:p>
          <a:p>
            <a:r>
              <a:rPr lang="en-GB" altLang="en-US" smtClean="0"/>
              <a:t>Vacated bits are filled with zeros.</a:t>
            </a:r>
          </a:p>
          <a:p>
            <a:r>
              <a:rPr lang="en-GB" altLang="en-US" smtClean="0"/>
              <a:t>Shifting left by one has the effect of multiplying by two (for unsigned integrals). </a:t>
            </a:r>
          </a:p>
          <a:p>
            <a:r>
              <a:rPr lang="en-GB" altLang="en-US" smtClean="0"/>
              <a:t>Using signed integrals with either shift operator is implementation dependent.</a:t>
            </a:r>
          </a:p>
          <a:p>
            <a:r>
              <a:rPr lang="en-GB" altLang="en-US" smtClean="0"/>
              <a:t>Format:</a:t>
            </a:r>
          </a:p>
          <a:p>
            <a:pPr lvl="1">
              <a:buFontTx/>
              <a:buNone/>
            </a:pPr>
            <a:r>
              <a:rPr lang="en-GB" altLang="en-US" smtClean="0"/>
              <a:t>     </a:t>
            </a:r>
            <a:r>
              <a:rPr lang="en-GB" altLang="en-US" b="1" i="1" smtClean="0"/>
              <a:t>intvalue </a:t>
            </a:r>
            <a:r>
              <a:rPr lang="en-GB" altLang="en-US" b="1" smtClean="0"/>
              <a:t> &lt;&lt;  </a:t>
            </a:r>
            <a:r>
              <a:rPr lang="en-GB" altLang="en-US" b="1" i="1" smtClean="0"/>
              <a:t>intvalue</a:t>
            </a:r>
          </a:p>
        </p:txBody>
      </p:sp>
    </p:spTree>
    <p:extLst>
      <p:ext uri="{BB962C8B-B14F-4D97-AF65-F5344CB8AC3E}">
        <p14:creationId xmlns:p14="http://schemas.microsoft.com/office/powerpoint/2010/main" val="172570659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4100" y="0"/>
            <a:ext cx="7175500" cy="76200"/>
          </a:xfrm>
        </p:spPr>
        <p:txBody>
          <a:bodyPr lIns="92075" tIns="46038" rIns="92075" bIns="46038">
            <a:normAutofit fontScale="90000"/>
          </a:bodyPr>
          <a:lstStyle/>
          <a:p>
            <a:endParaRPr lang="en-GB" altLang="en-US" smtClean="0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688" y="304800"/>
            <a:ext cx="8302625" cy="57912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r>
              <a:rPr lang="en-GB" altLang="en-US" u="sng" smtClean="0"/>
              <a:t>Example:</a:t>
            </a:r>
            <a:endParaRPr lang="en-GB" altLang="en-US" smtClean="0"/>
          </a:p>
          <a:p>
            <a:pPr lvl="1">
              <a:buFontTx/>
              <a:buNone/>
            </a:pPr>
            <a:r>
              <a:rPr lang="en-GB" altLang="en-US" smtClean="0"/>
              <a:t>The following:</a:t>
            </a:r>
          </a:p>
          <a:p>
            <a:pPr lvl="1">
              <a:buFontTx/>
              <a:buNone/>
            </a:pPr>
            <a:r>
              <a:rPr lang="en-GB" altLang="en-US" smtClean="0"/>
              <a:t>unsigned int op1 = 6;</a:t>
            </a:r>
          </a:p>
          <a:p>
            <a:pPr lvl="1">
              <a:buFontTx/>
              <a:buNone/>
            </a:pPr>
            <a:r>
              <a:rPr lang="en-GB" altLang="en-US" smtClean="0"/>
              <a:t>has binary value of:</a:t>
            </a:r>
          </a:p>
          <a:p>
            <a:pPr lvl="1">
              <a:buFontTx/>
              <a:buNone/>
            </a:pPr>
            <a:r>
              <a:rPr lang="en-GB" altLang="en-US" smtClean="0"/>
              <a:t>0000 0000 0000 0110</a:t>
            </a:r>
          </a:p>
          <a:p>
            <a:pPr lvl="1">
              <a:buFontTx/>
              <a:buNone/>
            </a:pPr>
            <a:r>
              <a:rPr lang="en-GB" altLang="en-US" smtClean="0"/>
              <a:t>The operation :</a:t>
            </a:r>
          </a:p>
          <a:p>
            <a:pPr lvl="1">
              <a:buFontTx/>
              <a:buNone/>
            </a:pPr>
            <a:r>
              <a:rPr lang="en-GB" altLang="en-US" smtClean="0"/>
              <a:t>op1 = op1 &lt;&lt; 4;</a:t>
            </a:r>
          </a:p>
          <a:p>
            <a:pPr lvl="1">
              <a:buFontTx/>
              <a:buNone/>
            </a:pPr>
            <a:r>
              <a:rPr lang="en-GB" altLang="en-US" smtClean="0"/>
              <a:t>yeilds:</a:t>
            </a:r>
          </a:p>
          <a:p>
            <a:pPr lvl="1">
              <a:buFontTx/>
              <a:buNone/>
            </a:pPr>
            <a:r>
              <a:rPr lang="en-GB" altLang="en-US" smtClean="0"/>
              <a:t>0000 0000 0110 0000.</a:t>
            </a:r>
          </a:p>
          <a:p>
            <a:r>
              <a:rPr lang="en-GB" altLang="en-US" smtClean="0"/>
              <a:t>Shifting the original number left by 15 would cause the ones to be lost and the result would be zero. </a:t>
            </a:r>
          </a:p>
          <a:p>
            <a:pPr>
              <a:buFontTx/>
              <a:buNone/>
            </a:pP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63191157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0" y="76200"/>
            <a:ext cx="7175500" cy="76200"/>
          </a:xfrm>
        </p:spPr>
        <p:txBody>
          <a:bodyPr lIns="92075" tIns="46038" rIns="92075" bIns="46038">
            <a:normAutofit fontScale="90000"/>
          </a:bodyPr>
          <a:lstStyle/>
          <a:p>
            <a:endParaRPr lang="en-GB" altLang="en-US" smtClean="0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304800"/>
            <a:ext cx="7945438" cy="57912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r>
              <a:rPr lang="en-GB" altLang="en-US" sz="3600" u="sng" smtClean="0"/>
              <a:t>Right shift operator</a:t>
            </a:r>
            <a:r>
              <a:rPr lang="en-GB" altLang="en-US" sz="3600" smtClean="0"/>
              <a:t>:</a:t>
            </a:r>
          </a:p>
          <a:p>
            <a:r>
              <a:rPr lang="en-GB" altLang="en-US" smtClean="0"/>
              <a:t>Similar to left shifting.</a:t>
            </a:r>
          </a:p>
          <a:p>
            <a:r>
              <a:rPr lang="en-GB" altLang="en-US" smtClean="0"/>
              <a:t>Similar effect as dividing by 2 for each shift.</a:t>
            </a:r>
          </a:p>
          <a:p>
            <a:r>
              <a:rPr lang="en-GB" altLang="en-US" smtClean="0"/>
              <a:t>Bits dropping through the low order position are lost.</a:t>
            </a:r>
          </a:p>
          <a:p>
            <a:r>
              <a:rPr lang="en-GB" altLang="en-US" smtClean="0"/>
              <a:t>Vacated bits are filled with zeros (when unsigned numbers used)</a:t>
            </a:r>
          </a:p>
          <a:p>
            <a:r>
              <a:rPr lang="en-GB" altLang="en-US" smtClean="0"/>
              <a:t>Use with signed operands is application dependent.</a:t>
            </a:r>
          </a:p>
          <a:p>
            <a:r>
              <a:rPr lang="en-GB" altLang="en-US" smtClean="0"/>
              <a:t>Format:</a:t>
            </a:r>
          </a:p>
          <a:p>
            <a:pPr lvl="1">
              <a:buFontTx/>
              <a:buNone/>
            </a:pPr>
            <a:r>
              <a:rPr lang="en-GB" altLang="en-US" i="1" smtClean="0"/>
              <a:t>       </a:t>
            </a:r>
            <a:r>
              <a:rPr lang="en-GB" altLang="en-US" b="1" i="1" smtClean="0"/>
              <a:t>intvalue  </a:t>
            </a:r>
            <a:r>
              <a:rPr lang="en-GB" altLang="en-US" b="1" smtClean="0"/>
              <a:t>&gt;&gt;  </a:t>
            </a:r>
            <a:r>
              <a:rPr lang="en-GB" altLang="en-US" b="1" i="1" smtClean="0"/>
              <a:t>intvalue</a:t>
            </a:r>
            <a:endParaRPr lang="en-GB" altLang="en-US" i="1" smtClean="0"/>
          </a:p>
          <a:p>
            <a:pPr>
              <a:buFontTx/>
              <a:buNone/>
            </a:pPr>
            <a:endParaRPr lang="en-GB" altLang="en-US" sz="2800" i="1" smtClean="0"/>
          </a:p>
        </p:txBody>
      </p:sp>
    </p:spTree>
    <p:extLst>
      <p:ext uri="{BB962C8B-B14F-4D97-AF65-F5344CB8AC3E}">
        <p14:creationId xmlns:p14="http://schemas.microsoft.com/office/powerpoint/2010/main" val="172979129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0" y="76200"/>
            <a:ext cx="7175500" cy="76200"/>
          </a:xfrm>
        </p:spPr>
        <p:txBody>
          <a:bodyPr lIns="92075" tIns="46038" rIns="92075" bIns="46038">
            <a:normAutofit fontScale="90000"/>
          </a:bodyPr>
          <a:lstStyle/>
          <a:p>
            <a:endParaRPr lang="en-GB" altLang="en-US" smtClean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304800"/>
            <a:ext cx="8439150" cy="6324600"/>
          </a:xfrm>
          <a:noFill/>
        </p:spPr>
        <p:txBody>
          <a:bodyPr lIns="92075" tIns="46038" rIns="92075" bIns="46038"/>
          <a:lstStyle/>
          <a:p>
            <a:r>
              <a:rPr lang="en-GB" altLang="en-US" smtClean="0"/>
              <a:t>Function to use left shift and OR operators:</a:t>
            </a:r>
          </a:p>
          <a:p>
            <a:pPr lvl="2">
              <a:buFontTx/>
              <a:buNone/>
            </a:pPr>
            <a:r>
              <a:rPr lang="en-GB" altLang="en-US" b="1" i="1" smtClean="0"/>
              <a:t>/*  Pack  four  characters  into an int     */</a:t>
            </a:r>
          </a:p>
          <a:p>
            <a:pPr lvl="2">
              <a:buFontTx/>
              <a:buNone/>
            </a:pPr>
            <a:r>
              <a:rPr lang="en-GB" altLang="en-US" b="1" i="1" smtClean="0"/>
              <a:t>int  pack (char a, char b, char c, char d)</a:t>
            </a:r>
          </a:p>
          <a:p>
            <a:pPr lvl="2">
              <a:buFontTx/>
              <a:buNone/>
            </a:pPr>
            <a:r>
              <a:rPr lang="en-GB" altLang="en-US" b="1" i="1" smtClean="0"/>
              <a:t>{</a:t>
            </a:r>
          </a:p>
          <a:p>
            <a:pPr lvl="2">
              <a:buFontTx/>
              <a:buNone/>
            </a:pPr>
            <a:r>
              <a:rPr lang="en-GB" altLang="en-US" b="1" i="1" smtClean="0"/>
              <a:t>   int p;                      /* p will be packed with a, b, c, d */</a:t>
            </a:r>
          </a:p>
          <a:p>
            <a:pPr lvl="2">
              <a:buFontTx/>
              <a:buNone/>
            </a:pPr>
            <a:r>
              <a:rPr lang="en-GB" altLang="en-US" b="1" i="1" smtClean="0"/>
              <a:t>   p = a;                     /* a will go into the low order byte */</a:t>
            </a:r>
          </a:p>
          <a:p>
            <a:pPr lvl="2">
              <a:buFontTx/>
              <a:buNone/>
            </a:pPr>
            <a:r>
              <a:rPr lang="en-GB" altLang="en-US" b="1" i="1" smtClean="0"/>
              <a:t>   p = p &lt;&lt; 8 ;           /*  Move a up to next byte               */</a:t>
            </a:r>
          </a:p>
          <a:p>
            <a:pPr lvl="2">
              <a:buFontTx/>
              <a:buNone/>
            </a:pPr>
            <a:r>
              <a:rPr lang="en-GB" altLang="en-US" b="1" i="1" smtClean="0"/>
              <a:t>   p = p | b;               /*   OR p with b   puts b into low byte */</a:t>
            </a:r>
          </a:p>
          <a:p>
            <a:pPr lvl="2">
              <a:buFontTx/>
              <a:buNone/>
            </a:pPr>
            <a:r>
              <a:rPr lang="en-GB" altLang="en-US" b="1" i="1" smtClean="0"/>
              <a:t>   p = (p &lt;&lt; 8) | c;    /*  Combining operations  as before    */</a:t>
            </a:r>
          </a:p>
          <a:p>
            <a:pPr lvl="2">
              <a:buFontTx/>
              <a:buNone/>
            </a:pPr>
            <a:r>
              <a:rPr lang="en-GB" altLang="en-US" b="1" i="1" smtClean="0"/>
              <a:t>   p = (p &lt;&lt; 8) | d;</a:t>
            </a:r>
          </a:p>
          <a:p>
            <a:pPr lvl="2">
              <a:buFontTx/>
              <a:buNone/>
            </a:pPr>
            <a:r>
              <a:rPr lang="en-GB" altLang="en-US" b="1" i="1" smtClean="0"/>
              <a:t>   return p;</a:t>
            </a:r>
          </a:p>
          <a:p>
            <a:pPr lvl="2">
              <a:buFontTx/>
              <a:buNone/>
            </a:pPr>
            <a:r>
              <a:rPr lang="en-GB" altLang="en-US" b="1" i="1" smtClean="0"/>
              <a:t>}</a:t>
            </a:r>
          </a:p>
          <a:p>
            <a:pPr>
              <a:buFontTx/>
              <a:buNone/>
            </a:pPr>
            <a:endParaRPr lang="en-GB" altLang="en-US" sz="2400" b="1" i="1" smtClean="0"/>
          </a:p>
        </p:txBody>
      </p:sp>
    </p:spTree>
    <p:extLst>
      <p:ext uri="{BB962C8B-B14F-4D97-AF65-F5344CB8AC3E}">
        <p14:creationId xmlns:p14="http://schemas.microsoft.com/office/powerpoint/2010/main" val="297483148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0" y="76200"/>
            <a:ext cx="7175500" cy="76200"/>
          </a:xfrm>
        </p:spPr>
        <p:txBody>
          <a:bodyPr lIns="92075" tIns="46038" rIns="92075" bIns="46038">
            <a:normAutofit fontScale="90000"/>
          </a:bodyPr>
          <a:lstStyle/>
          <a:p>
            <a:endParaRPr lang="en-GB" altLang="en-US" smtClean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538" y="0"/>
            <a:ext cx="8513762" cy="67056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r>
              <a:rPr lang="en-GB" altLang="en-US" smtClean="0"/>
              <a:t>Useful function to print the binary representation of an integer.</a:t>
            </a:r>
          </a:p>
          <a:p>
            <a:pPr lvl="2">
              <a:buFontTx/>
              <a:buNone/>
            </a:pPr>
            <a:r>
              <a:rPr lang="en-GB" altLang="en-US" b="1" i="1" smtClean="0"/>
              <a:t>void  print_bit (int a)</a:t>
            </a:r>
          </a:p>
          <a:p>
            <a:pPr lvl="2">
              <a:buFontTx/>
              <a:buNone/>
            </a:pPr>
            <a:r>
              <a:rPr lang="en-GB" altLang="en-US" b="1" i="1" smtClean="0"/>
              <a:t>{</a:t>
            </a:r>
          </a:p>
          <a:p>
            <a:pPr lvl="2">
              <a:buFontTx/>
              <a:buNone/>
            </a:pPr>
            <a:r>
              <a:rPr lang="en-GB" altLang="en-US" b="1" i="1" smtClean="0"/>
              <a:t>   int cnt, size, b;</a:t>
            </a:r>
          </a:p>
          <a:p>
            <a:pPr lvl="2">
              <a:buFontTx/>
              <a:buNone/>
            </a:pPr>
            <a:r>
              <a:rPr lang="en-GB" altLang="en-US" b="1" i="1" smtClean="0"/>
              <a:t>   unsigned int mask = 1;</a:t>
            </a:r>
          </a:p>
          <a:p>
            <a:pPr lvl="2">
              <a:buFontTx/>
              <a:buNone/>
            </a:pPr>
            <a:r>
              <a:rPr lang="en-GB" altLang="en-US" b="1" i="1" smtClean="0"/>
              <a:t>   size = 8 * sizeof(int);     /* Determine size of word         */</a:t>
            </a:r>
          </a:p>
          <a:p>
            <a:pPr lvl="2">
              <a:buFontTx/>
              <a:buNone/>
            </a:pPr>
            <a:r>
              <a:rPr lang="en-GB" altLang="en-US" b="1" i="1" smtClean="0"/>
              <a:t>   mask &lt;&lt;= size - 1;         /* Moves 1 up to high order bit */</a:t>
            </a:r>
          </a:p>
          <a:p>
            <a:pPr lvl="2">
              <a:buFontTx/>
              <a:buNone/>
            </a:pPr>
            <a:r>
              <a:rPr lang="en-GB" altLang="en-US" b="1" i="1" smtClean="0"/>
              <a:t>   for (cnt =1;cnt &lt;= size; cnt++)</a:t>
            </a:r>
          </a:p>
          <a:p>
            <a:pPr lvl="2">
              <a:buFontTx/>
              <a:buNone/>
            </a:pPr>
            <a:r>
              <a:rPr lang="en-GB" altLang="en-US" b="1" i="1" smtClean="0"/>
              <a:t>    {</a:t>
            </a:r>
          </a:p>
          <a:p>
            <a:pPr lvl="2">
              <a:buFontTx/>
              <a:buNone/>
            </a:pPr>
            <a:r>
              <a:rPr lang="en-GB" altLang="en-US" b="1" i="1" smtClean="0"/>
              <a:t>        b = (a &amp; mask) ? 1 : 0 ;</a:t>
            </a:r>
          </a:p>
          <a:p>
            <a:pPr lvl="2">
              <a:buFontTx/>
              <a:buNone/>
            </a:pPr>
            <a:r>
              <a:rPr lang="en-GB" altLang="en-US" b="1" i="1" smtClean="0"/>
              <a:t>        printf (“%d”,b);</a:t>
            </a:r>
          </a:p>
          <a:p>
            <a:pPr lvl="2">
              <a:buFontTx/>
              <a:buNone/>
            </a:pPr>
            <a:r>
              <a:rPr lang="en-GB" altLang="en-US" b="1" i="1" smtClean="0"/>
              <a:t>        a &lt;&lt;= 1;                                  /* or use mask &gt;&gt;= 1;    */</a:t>
            </a:r>
          </a:p>
          <a:p>
            <a:pPr lvl="2">
              <a:buFontTx/>
              <a:buNone/>
            </a:pPr>
            <a:r>
              <a:rPr lang="en-GB" altLang="en-US" b="1" i="1" smtClean="0"/>
              <a:t>        if (cnt % 4 = = 0) printf(“ “);  /* space after ever 4 bits*/</a:t>
            </a:r>
          </a:p>
          <a:p>
            <a:pPr lvl="2">
              <a:buFontTx/>
              <a:buNone/>
            </a:pPr>
            <a:r>
              <a:rPr lang="en-GB" altLang="en-US" b="1" i="1" smtClean="0"/>
              <a:t>     }}</a:t>
            </a:r>
          </a:p>
        </p:txBody>
      </p:sp>
    </p:spTree>
    <p:extLst>
      <p:ext uri="{BB962C8B-B14F-4D97-AF65-F5344CB8AC3E}">
        <p14:creationId xmlns:p14="http://schemas.microsoft.com/office/powerpoint/2010/main" val="24136839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0" y="0"/>
            <a:ext cx="7175500" cy="76200"/>
          </a:xfrm>
        </p:spPr>
        <p:txBody>
          <a:bodyPr lIns="92075" tIns="46038" rIns="92075" bIns="46038">
            <a:normAutofit fontScale="90000"/>
          </a:bodyPr>
          <a:lstStyle/>
          <a:p>
            <a:endParaRPr lang="en-GB" altLang="en-US" smtClean="0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228600"/>
            <a:ext cx="7664450" cy="6172200"/>
          </a:xfrm>
          <a:noFill/>
        </p:spPr>
        <p:txBody>
          <a:bodyPr lIns="92075" tIns="46038" rIns="92075" bIns="46038"/>
          <a:lstStyle/>
          <a:p>
            <a:r>
              <a:rPr lang="en-GB" altLang="en-US" sz="3600" u="sng" smtClean="0"/>
              <a:t>Bit Fields</a:t>
            </a:r>
            <a:r>
              <a:rPr lang="en-GB" altLang="en-US" sz="3600" smtClean="0"/>
              <a:t>:</a:t>
            </a:r>
          </a:p>
          <a:p>
            <a:r>
              <a:rPr lang="en-GB" altLang="en-US" smtClean="0"/>
              <a:t>In some applications it may be desirable to work with data items that consist of only a few bits (e.g. a single bit flag to indicate true/false, a three bit integer whose values range from zero to seven, or a 7 bit ASCII character).</a:t>
            </a:r>
          </a:p>
          <a:p>
            <a:r>
              <a:rPr lang="en-GB" altLang="en-US" smtClean="0"/>
              <a:t>Several such data items can be packed into a word of memory.</a:t>
            </a:r>
          </a:p>
          <a:p>
            <a:r>
              <a:rPr lang="en-GB" altLang="en-US" smtClean="0"/>
              <a:t>May be necessary when storage is at a premium for example.</a:t>
            </a:r>
          </a:p>
          <a:p>
            <a:pPr>
              <a:buFontTx/>
              <a:buNone/>
            </a:pP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2119040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0"/>
            <a:ext cx="7175500" cy="76200"/>
          </a:xfrm>
        </p:spPr>
        <p:txBody>
          <a:bodyPr lIns="92075" tIns="46038" rIns="92075" bIns="46038">
            <a:normAutofit fontScale="90000"/>
          </a:bodyPr>
          <a:lstStyle/>
          <a:p>
            <a:endParaRPr lang="en-GB" altLang="en-US" smtClean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688" y="152400"/>
            <a:ext cx="8302625" cy="5943600"/>
          </a:xfrm>
          <a:noFill/>
        </p:spPr>
        <p:txBody>
          <a:bodyPr lIns="92075" tIns="46038" rIns="92075" bIns="46038"/>
          <a:lstStyle/>
          <a:p>
            <a:pPr>
              <a:buFontTx/>
              <a:buNone/>
            </a:pPr>
            <a:endParaRPr lang="en-GB" altLang="en-US" smtClean="0"/>
          </a:p>
          <a:p>
            <a:r>
              <a:rPr lang="en-GB" altLang="en-US" smtClean="0"/>
              <a:t>Each word is subdivided into individual bit fields.</a:t>
            </a:r>
          </a:p>
          <a:p>
            <a:r>
              <a:rPr lang="en-GB" altLang="en-US" smtClean="0"/>
              <a:t>The fields are defined as part of a structure.</a:t>
            </a:r>
          </a:p>
          <a:p>
            <a:r>
              <a:rPr lang="en-GB" altLang="en-US" smtClean="0"/>
              <a:t>Each field can then be accessed individually, like any other member of a structure.</a:t>
            </a:r>
          </a:p>
          <a:p>
            <a:pPr>
              <a:buFontTx/>
              <a:buNone/>
            </a:pP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76975163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0" y="0"/>
            <a:ext cx="7175500" cy="76200"/>
          </a:xfrm>
        </p:spPr>
        <p:txBody>
          <a:bodyPr lIns="92075" tIns="46038" rIns="92075" bIns="46038">
            <a:normAutofit fontScale="90000"/>
          </a:bodyPr>
          <a:lstStyle/>
          <a:p>
            <a:endParaRPr lang="en-GB" altLang="en-US" smtClean="0"/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538" y="228600"/>
            <a:ext cx="8088312" cy="6172200"/>
          </a:xfrm>
          <a:noFill/>
        </p:spPr>
        <p:txBody>
          <a:bodyPr lIns="92075" tIns="46038" rIns="92075" bIns="46038"/>
          <a:lstStyle/>
          <a:p>
            <a:r>
              <a:rPr lang="en-GB" altLang="en-US" u="sng" smtClean="0"/>
              <a:t>Example:</a:t>
            </a:r>
            <a:endParaRPr lang="en-GB" altLang="en-US" smtClean="0"/>
          </a:p>
          <a:p>
            <a:pPr lvl="1">
              <a:buFontTx/>
              <a:buNone/>
            </a:pPr>
            <a:r>
              <a:rPr lang="en-GB" altLang="en-US" smtClean="0"/>
              <a:t>    </a:t>
            </a:r>
            <a:r>
              <a:rPr lang="en-GB" altLang="en-US" b="1" i="1" smtClean="0"/>
              <a:t>struct sample</a:t>
            </a:r>
          </a:p>
          <a:p>
            <a:pPr lvl="1">
              <a:buFontTx/>
              <a:buNone/>
            </a:pPr>
            <a:r>
              <a:rPr lang="en-GB" altLang="en-US" b="1" i="1" smtClean="0"/>
              <a:t>           {</a:t>
            </a:r>
          </a:p>
          <a:p>
            <a:pPr lvl="1">
              <a:buFontTx/>
              <a:buNone/>
            </a:pPr>
            <a:r>
              <a:rPr lang="en-GB" altLang="en-US" b="1" i="1" smtClean="0"/>
              <a:t>              unsigned a :  1;</a:t>
            </a:r>
          </a:p>
          <a:p>
            <a:pPr lvl="1">
              <a:buFontTx/>
              <a:buNone/>
            </a:pPr>
            <a:r>
              <a:rPr lang="en-GB" altLang="en-US" b="1" i="1" smtClean="0"/>
              <a:t>              unsigned b :  3;</a:t>
            </a:r>
          </a:p>
          <a:p>
            <a:pPr lvl="1">
              <a:buFontTx/>
              <a:buNone/>
            </a:pPr>
            <a:r>
              <a:rPr lang="en-GB" altLang="en-US" b="1" i="1" smtClean="0"/>
              <a:t>              unsigned c :  2;</a:t>
            </a:r>
          </a:p>
          <a:p>
            <a:pPr lvl="1">
              <a:buFontTx/>
              <a:buNone/>
            </a:pPr>
            <a:r>
              <a:rPr lang="en-GB" altLang="en-US" b="1" i="1" smtClean="0"/>
              <a:t>              unsigned d :  1;</a:t>
            </a:r>
          </a:p>
          <a:p>
            <a:pPr lvl="1">
              <a:buFontTx/>
              <a:buNone/>
            </a:pPr>
            <a:r>
              <a:rPr lang="en-GB" altLang="en-US" b="1" i="1" smtClean="0"/>
              <a:t>            }    var;</a:t>
            </a:r>
          </a:p>
        </p:txBody>
      </p:sp>
    </p:spTree>
    <p:extLst>
      <p:ext uri="{BB962C8B-B14F-4D97-AF65-F5344CB8AC3E}">
        <p14:creationId xmlns:p14="http://schemas.microsoft.com/office/powerpoint/2010/main" val="205740504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0" y="0"/>
            <a:ext cx="7175500" cy="76200"/>
          </a:xfrm>
        </p:spPr>
        <p:txBody>
          <a:bodyPr lIns="92075" tIns="46038" rIns="92075" bIns="46038">
            <a:normAutofit fontScale="90000"/>
          </a:bodyPr>
          <a:lstStyle/>
          <a:p>
            <a:endParaRPr lang="en-GB" altLang="en-US" smtClean="0"/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0"/>
            <a:ext cx="8226425" cy="6324600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GB" altLang="en-US" sz="2800" u="sng" dirty="0" smtClean="0"/>
              <a:t>Points to note:</a:t>
            </a:r>
            <a:endParaRPr lang="en-GB" altLang="en-US" sz="2800" dirty="0" smtClean="0"/>
          </a:p>
          <a:p>
            <a:r>
              <a:rPr lang="en-GB" altLang="en-US" sz="2800" dirty="0" smtClean="0"/>
              <a:t>Interpretation of order may vary from one compiler to the next.</a:t>
            </a:r>
          </a:p>
          <a:p>
            <a:r>
              <a:rPr lang="en-GB" altLang="en-US" sz="2800" dirty="0" smtClean="0"/>
              <a:t>We will assume that the low order bits are listed first.</a:t>
            </a:r>
          </a:p>
          <a:p>
            <a:r>
              <a:rPr lang="en-GB" altLang="en-US" sz="2800" dirty="0" smtClean="0"/>
              <a:t>The declaration defines a structure divided into 4 fields:</a:t>
            </a:r>
          </a:p>
          <a:p>
            <a:pPr lvl="1"/>
            <a:r>
              <a:rPr lang="en-GB" altLang="en-US" sz="2400" dirty="0" smtClean="0"/>
              <a:t>a has a width of 1 bit</a:t>
            </a:r>
          </a:p>
          <a:p>
            <a:pPr lvl="1"/>
            <a:r>
              <a:rPr lang="en-GB" altLang="en-US" sz="2400" dirty="0" smtClean="0"/>
              <a:t>b has a width of 3 bits</a:t>
            </a:r>
          </a:p>
          <a:p>
            <a:pPr lvl="1"/>
            <a:r>
              <a:rPr lang="en-GB" altLang="en-US" sz="2400" dirty="0" smtClean="0"/>
              <a:t>c has a width of 2 bits</a:t>
            </a:r>
          </a:p>
          <a:p>
            <a:pPr lvl="1"/>
            <a:r>
              <a:rPr lang="en-GB" altLang="en-US" sz="2400" dirty="0" smtClean="0"/>
              <a:t>d has a width of 1 bit.</a:t>
            </a:r>
          </a:p>
          <a:p>
            <a:r>
              <a:rPr lang="en-GB" altLang="en-US" sz="2800" dirty="0" smtClean="0"/>
              <a:t>Any additional bits within the word remain uncommitted.</a:t>
            </a:r>
          </a:p>
        </p:txBody>
      </p:sp>
    </p:spTree>
    <p:extLst>
      <p:ext uri="{BB962C8B-B14F-4D97-AF65-F5344CB8AC3E}">
        <p14:creationId xmlns:p14="http://schemas.microsoft.com/office/powerpoint/2010/main" val="185239060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0" y="0"/>
            <a:ext cx="7175500" cy="76200"/>
          </a:xfrm>
        </p:spPr>
        <p:txBody>
          <a:bodyPr lIns="92075" tIns="46038" rIns="92075" bIns="46038">
            <a:normAutofit fontScale="90000"/>
          </a:bodyPr>
          <a:lstStyle/>
          <a:p>
            <a:endParaRPr lang="en-GB" altLang="en-US" smtClean="0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538" y="304800"/>
            <a:ext cx="8088312" cy="57912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r>
              <a:rPr lang="en-GB" altLang="en-US" smtClean="0"/>
              <a:t>Try to avoid having the sum of the field widths greater than the word size.</a:t>
            </a:r>
          </a:p>
          <a:p>
            <a:r>
              <a:rPr lang="en-GB" altLang="en-US" smtClean="0"/>
              <a:t>Fields which would overlap the word boundary are placed in the next word.</a:t>
            </a:r>
          </a:p>
          <a:p>
            <a:r>
              <a:rPr lang="en-GB" altLang="en-US" smtClean="0"/>
              <a:t>The example shown:</a:t>
            </a:r>
          </a:p>
          <a:p>
            <a:pPr lvl="2">
              <a:buFontTx/>
              <a:buNone/>
            </a:pPr>
            <a:r>
              <a:rPr lang="en-GB" altLang="en-US" smtClean="0"/>
              <a:t>    15 14 13 12 11 10  9  8  7  6  5  4  3  2  1  0</a:t>
            </a:r>
          </a:p>
          <a:p>
            <a:pPr lvl="2">
              <a:buFontTx/>
              <a:buNone/>
            </a:pPr>
            <a:r>
              <a:rPr lang="en-GB" altLang="en-US" smtClean="0"/>
              <a:t>   </a:t>
            </a:r>
            <a:r>
              <a:rPr lang="en-GB" altLang="en-US" u="sng" smtClean="0"/>
              <a:t>|    |     |    |    |    |    |    |    |    |   |   |   |   |   |   |   | </a:t>
            </a:r>
            <a:endParaRPr lang="en-GB" altLang="en-US" smtClean="0"/>
          </a:p>
          <a:p>
            <a:pPr lvl="2">
              <a:buFontTx/>
              <a:buNone/>
            </a:pPr>
            <a:r>
              <a:rPr lang="en-GB" altLang="en-US" smtClean="0"/>
              <a:t>                                                d  c   c  b  b  b  a</a:t>
            </a:r>
            <a:r>
              <a:rPr lang="en-GB" altLang="en-US" u="sng" smtClean="0"/>
              <a:t>   </a:t>
            </a:r>
          </a:p>
          <a:p>
            <a:r>
              <a:rPr lang="en-GB" altLang="en-US" smtClean="0"/>
              <a:t>Fields may be accessed in the usual way:</a:t>
            </a:r>
          </a:p>
          <a:p>
            <a:pPr>
              <a:buFontTx/>
              <a:buNone/>
            </a:pPr>
            <a:r>
              <a:rPr lang="en-GB" altLang="en-US" smtClean="0"/>
              <a:t>    e.g.         var.a = 1;</a:t>
            </a:r>
          </a:p>
          <a:p>
            <a:pPr>
              <a:buFontTx/>
              <a:buNone/>
            </a:pPr>
            <a:r>
              <a:rPr lang="en-GB" altLang="en-US" smtClean="0"/>
              <a:t>                   var.b = 6;        etc.</a:t>
            </a:r>
          </a:p>
        </p:txBody>
      </p:sp>
    </p:spTree>
    <p:extLst>
      <p:ext uri="{BB962C8B-B14F-4D97-AF65-F5344CB8AC3E}">
        <p14:creationId xmlns:p14="http://schemas.microsoft.com/office/powerpoint/2010/main" val="165370272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0" y="152400"/>
            <a:ext cx="7175500" cy="76200"/>
          </a:xfrm>
        </p:spPr>
        <p:txBody>
          <a:bodyPr lIns="92075" tIns="46038" rIns="92075" bIns="46038">
            <a:normAutofit fontScale="90000"/>
          </a:bodyPr>
          <a:lstStyle/>
          <a:p>
            <a:endParaRPr lang="en-GB" altLang="en-US" smtClean="0"/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457200"/>
            <a:ext cx="8088313" cy="56388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r>
              <a:rPr lang="en-GB" altLang="en-US" sz="3600" u="sng" smtClean="0"/>
              <a:t>Masking:</a:t>
            </a:r>
            <a:endParaRPr lang="en-GB" altLang="en-US" sz="3600" smtClean="0"/>
          </a:p>
          <a:p>
            <a:r>
              <a:rPr lang="en-GB" altLang="en-US" i="1" smtClean="0"/>
              <a:t>Masking</a:t>
            </a:r>
            <a:r>
              <a:rPr lang="en-GB" altLang="en-US" smtClean="0"/>
              <a:t> is a process in which a given bit pattern is transformed into another bit pattern by means of a logical bitwise operation.</a:t>
            </a:r>
          </a:p>
          <a:p>
            <a:r>
              <a:rPr lang="en-GB" altLang="en-US" smtClean="0"/>
              <a:t>The original bit pattern is one of the operands.</a:t>
            </a:r>
          </a:p>
          <a:p>
            <a:r>
              <a:rPr lang="en-GB" altLang="en-US" smtClean="0"/>
              <a:t>The second operand, the </a:t>
            </a:r>
            <a:r>
              <a:rPr lang="en-GB" altLang="en-US" i="1" smtClean="0"/>
              <a:t>mask</a:t>
            </a:r>
            <a:r>
              <a:rPr lang="en-GB" altLang="en-US" smtClean="0"/>
              <a:t>, is a specially selected bit pattern that brings about the desired transformation.</a:t>
            </a:r>
          </a:p>
          <a:p>
            <a:pPr>
              <a:buFontTx/>
              <a:buNone/>
            </a:pPr>
            <a:r>
              <a:rPr lang="en-GB" altLang="en-US" smtClean="0"/>
              <a:t>                              (more on masking shortly)</a:t>
            </a:r>
          </a:p>
        </p:txBody>
      </p:sp>
    </p:spTree>
    <p:extLst>
      <p:ext uri="{BB962C8B-B14F-4D97-AF65-F5344CB8AC3E}">
        <p14:creationId xmlns:p14="http://schemas.microsoft.com/office/powerpoint/2010/main" val="6406166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0" y="152400"/>
            <a:ext cx="7175500" cy="76200"/>
          </a:xfrm>
        </p:spPr>
        <p:txBody>
          <a:bodyPr lIns="92075" tIns="46038" rIns="92075" bIns="46038">
            <a:normAutofit fontScale="90000"/>
          </a:bodyPr>
          <a:lstStyle/>
          <a:p>
            <a:endParaRPr lang="en-GB" altLang="en-US" smtClean="0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457200"/>
            <a:ext cx="7945438" cy="5638800"/>
          </a:xfrm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r>
              <a:rPr lang="en-GB" altLang="en-US" sz="3600" u="sng" smtClean="0"/>
              <a:t>Bitwise AND operator</a:t>
            </a:r>
            <a:r>
              <a:rPr lang="en-GB" altLang="en-US" sz="3600" smtClean="0"/>
              <a:t>:</a:t>
            </a:r>
          </a:p>
          <a:p>
            <a:r>
              <a:rPr lang="en-GB" altLang="en-US" smtClean="0"/>
              <a:t>Causes a bit by bit  AND comparison between its two operands.</a:t>
            </a:r>
          </a:p>
          <a:p>
            <a:r>
              <a:rPr lang="en-GB" altLang="en-US" smtClean="0"/>
              <a:t>Result of each bit by bit comparison is a 1 only when both bits being compared are 1s. Otherwise the result is 0.</a:t>
            </a:r>
          </a:p>
          <a:p>
            <a:r>
              <a:rPr lang="en-GB" altLang="en-US" smtClean="0"/>
              <a:t>Each bit in one operand is compared to the bit occupying the same position in the other operand. </a:t>
            </a:r>
          </a:p>
          <a:p>
            <a:r>
              <a:rPr lang="en-GB" altLang="en-US" smtClean="0"/>
              <a:t>Format:</a:t>
            </a:r>
          </a:p>
          <a:p>
            <a:pPr lvl="1"/>
            <a:r>
              <a:rPr lang="en-GB" altLang="en-US" smtClean="0"/>
              <a:t>         </a:t>
            </a:r>
            <a:r>
              <a:rPr lang="en-GB" altLang="en-US" i="1" smtClean="0"/>
              <a:t>intvalue</a:t>
            </a:r>
            <a:r>
              <a:rPr lang="en-GB" altLang="en-US" smtClean="0"/>
              <a:t>   </a:t>
            </a:r>
            <a:r>
              <a:rPr lang="en-GB" altLang="en-US" b="1" smtClean="0"/>
              <a:t>&amp;</a:t>
            </a:r>
            <a:r>
              <a:rPr lang="en-GB" altLang="en-US" smtClean="0"/>
              <a:t>   </a:t>
            </a:r>
            <a:r>
              <a:rPr lang="en-GB" altLang="en-US" i="1" smtClean="0"/>
              <a:t>intvalue</a:t>
            </a:r>
            <a:r>
              <a:rPr lang="en-GB" altLang="en-US" smtClean="0"/>
              <a:t> </a:t>
            </a:r>
          </a:p>
          <a:p>
            <a:pPr lvl="1">
              <a:buFontTx/>
              <a:buNone/>
            </a:pPr>
            <a:r>
              <a:rPr lang="en-GB" altLang="en-US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63054669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0" y="76200"/>
            <a:ext cx="7175500" cy="76200"/>
          </a:xfrm>
        </p:spPr>
        <p:txBody>
          <a:bodyPr lIns="92075" tIns="46038" rIns="92075" bIns="46038">
            <a:normAutofit fontScale="90000"/>
          </a:bodyPr>
          <a:lstStyle/>
          <a:p>
            <a:endParaRPr lang="en-GB" altLang="en-US" smtClean="0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688" y="381000"/>
            <a:ext cx="8089900" cy="5715000"/>
          </a:xfrm>
          <a:noFill/>
        </p:spPr>
        <p:txBody>
          <a:bodyPr lIns="92075" tIns="46038" rIns="92075" bIns="46038"/>
          <a:lstStyle/>
          <a:p>
            <a:r>
              <a:rPr lang="en-GB" altLang="en-US" smtClean="0"/>
              <a:t>The following truth table illustrates AND (</a:t>
            </a:r>
            <a:r>
              <a:rPr lang="en-GB" altLang="en-US" b="1" smtClean="0"/>
              <a:t>&amp;</a:t>
            </a:r>
            <a:r>
              <a:rPr lang="en-GB" altLang="en-US" smtClean="0"/>
              <a:t>):</a:t>
            </a:r>
          </a:p>
          <a:p>
            <a:pPr>
              <a:buFontTx/>
              <a:buNone/>
            </a:pPr>
            <a:endParaRPr lang="en-GB" altLang="en-US" smtClean="0"/>
          </a:p>
          <a:p>
            <a:pPr>
              <a:buFontTx/>
              <a:buNone/>
            </a:pPr>
            <a:r>
              <a:rPr lang="en-GB" altLang="en-US" smtClean="0"/>
              <a:t>       </a:t>
            </a:r>
            <a:r>
              <a:rPr lang="en-GB" altLang="en-US" b="1" u="sng" smtClean="0"/>
              <a:t>b1             b2              b1 &amp; b2</a:t>
            </a:r>
            <a:endParaRPr lang="en-GB" altLang="en-US" smtClean="0"/>
          </a:p>
          <a:p>
            <a:pPr>
              <a:buFontTx/>
              <a:buNone/>
            </a:pPr>
            <a:r>
              <a:rPr lang="en-GB" altLang="en-US" b="1" smtClean="0"/>
              <a:t>        1               1                     1</a:t>
            </a:r>
          </a:p>
          <a:p>
            <a:pPr>
              <a:buFontTx/>
              <a:buNone/>
            </a:pPr>
            <a:r>
              <a:rPr lang="en-GB" altLang="en-US" b="1" smtClean="0"/>
              <a:t>        1               0                     0</a:t>
            </a:r>
          </a:p>
          <a:p>
            <a:pPr>
              <a:buFontTx/>
              <a:buNone/>
            </a:pPr>
            <a:r>
              <a:rPr lang="en-GB" altLang="en-US" b="1" smtClean="0"/>
              <a:t>        0               1                     0</a:t>
            </a:r>
          </a:p>
          <a:p>
            <a:pPr>
              <a:buFontTx/>
              <a:buNone/>
            </a:pPr>
            <a:r>
              <a:rPr lang="en-GB" altLang="en-US" b="1" smtClean="0"/>
              <a:t>        0               0                     0</a:t>
            </a:r>
          </a:p>
          <a:p>
            <a:pPr>
              <a:buFontTx/>
              <a:buNone/>
            </a:pPr>
            <a:endParaRPr lang="en-GB" altLang="en-US" b="1" smtClean="0"/>
          </a:p>
        </p:txBody>
      </p:sp>
      <p:sp>
        <p:nvSpPr>
          <p:cNvPr id="251908" name="Line 4"/>
          <p:cNvSpPr>
            <a:spLocks noChangeShapeType="1"/>
          </p:cNvSpPr>
          <p:nvPr/>
        </p:nvSpPr>
        <p:spPr bwMode="auto">
          <a:xfrm>
            <a:off x="633413" y="1371600"/>
            <a:ext cx="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7418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0" y="228600"/>
            <a:ext cx="7175500" cy="76200"/>
          </a:xfrm>
        </p:spPr>
        <p:txBody>
          <a:bodyPr lIns="92075" tIns="46038" rIns="92075" bIns="46038">
            <a:normAutofit fontScale="90000"/>
          </a:bodyPr>
          <a:lstStyle/>
          <a:p>
            <a:endParaRPr lang="en-GB" altLang="en-US" smtClean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538" y="533400"/>
            <a:ext cx="8162925" cy="55626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>
              <a:buFontTx/>
              <a:buNone/>
            </a:pPr>
            <a:r>
              <a:rPr lang="en-GB" altLang="en-US" u="sng" smtClean="0"/>
              <a:t>Example:</a:t>
            </a:r>
            <a:endParaRPr lang="en-GB" altLang="en-US" smtClean="0"/>
          </a:p>
          <a:p>
            <a:pPr lvl="1">
              <a:buFontTx/>
              <a:buNone/>
            </a:pPr>
            <a:r>
              <a:rPr lang="en-GB" altLang="en-US" smtClean="0"/>
              <a:t>unsigned int b1 = 0xd, b2 = 0x7;</a:t>
            </a:r>
          </a:p>
          <a:p>
            <a:pPr lvl="1"/>
            <a:r>
              <a:rPr lang="en-GB" altLang="en-US" smtClean="0"/>
              <a:t>Using a 16 bit word the expression b1 &amp; b2 has the value 0x5 as shown below:</a:t>
            </a:r>
          </a:p>
          <a:p>
            <a:pPr lvl="1">
              <a:buFontTx/>
              <a:buNone/>
            </a:pPr>
            <a:r>
              <a:rPr lang="en-GB" altLang="en-US" u="sng" smtClean="0"/>
              <a:t>Expression</a:t>
            </a:r>
            <a:r>
              <a:rPr lang="en-GB" altLang="en-US" smtClean="0"/>
              <a:t>           </a:t>
            </a:r>
            <a:r>
              <a:rPr lang="en-GB" altLang="en-US" u="sng" smtClean="0"/>
              <a:t>Binary rep</a:t>
            </a:r>
            <a:r>
              <a:rPr lang="en-GB" altLang="en-US" smtClean="0"/>
              <a:t>.                         </a:t>
            </a:r>
            <a:r>
              <a:rPr lang="en-GB" altLang="en-US" u="sng" smtClean="0"/>
              <a:t>Value</a:t>
            </a:r>
            <a:endParaRPr lang="en-GB" altLang="en-US" smtClean="0"/>
          </a:p>
          <a:p>
            <a:pPr lvl="1">
              <a:buFontTx/>
              <a:buNone/>
            </a:pPr>
            <a:r>
              <a:rPr lang="en-GB" altLang="en-US" smtClean="0"/>
              <a:t>    b1               0000 0000 0000 </a:t>
            </a:r>
            <a:r>
              <a:rPr lang="en-GB" altLang="en-US" b="1" smtClean="0"/>
              <a:t>1101</a:t>
            </a:r>
            <a:r>
              <a:rPr lang="en-GB" altLang="en-US" smtClean="0"/>
              <a:t>               0xd</a:t>
            </a:r>
          </a:p>
          <a:p>
            <a:pPr lvl="1">
              <a:buFontTx/>
              <a:buNone/>
            </a:pPr>
            <a:r>
              <a:rPr lang="en-GB" altLang="en-US" smtClean="0"/>
              <a:t>    b2               0000 0000 0000 </a:t>
            </a:r>
            <a:r>
              <a:rPr lang="en-GB" altLang="en-US" b="1" smtClean="0"/>
              <a:t>0111</a:t>
            </a:r>
            <a:r>
              <a:rPr lang="en-GB" altLang="en-US" smtClean="0"/>
              <a:t>               0x7</a:t>
            </a:r>
          </a:p>
          <a:p>
            <a:pPr lvl="1">
              <a:buFontTx/>
              <a:buNone/>
            </a:pPr>
            <a:r>
              <a:rPr lang="en-GB" altLang="en-US" smtClean="0"/>
              <a:t>b1 &amp; b2          0000 0000 0000 </a:t>
            </a:r>
            <a:r>
              <a:rPr lang="en-GB" altLang="en-US" b="1" smtClean="0"/>
              <a:t>0101</a:t>
            </a:r>
            <a:r>
              <a:rPr lang="en-GB" altLang="en-US" smtClean="0"/>
              <a:t>               0x5</a:t>
            </a:r>
          </a:p>
          <a:p>
            <a:pPr lvl="1">
              <a:buFontTx/>
              <a:buNone/>
            </a:pPr>
            <a:endParaRPr lang="en-GB" altLang="en-US" smtClean="0"/>
          </a:p>
          <a:p>
            <a:pPr lvl="1"/>
            <a:r>
              <a:rPr lang="en-GB" altLang="en-US" smtClean="0"/>
              <a:t>Hexadecimal representation of constants is often used.</a:t>
            </a:r>
          </a:p>
          <a:p>
            <a:pPr lvl="1"/>
            <a:r>
              <a:rPr lang="en-GB" altLang="en-US" smtClean="0"/>
              <a:t>Bits are grouped in fours for illustration only.</a:t>
            </a:r>
          </a:p>
        </p:txBody>
      </p:sp>
    </p:spTree>
    <p:extLst>
      <p:ext uri="{BB962C8B-B14F-4D97-AF65-F5344CB8AC3E}">
        <p14:creationId xmlns:p14="http://schemas.microsoft.com/office/powerpoint/2010/main" val="27192342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0" y="228600"/>
            <a:ext cx="7175500" cy="76200"/>
          </a:xfrm>
        </p:spPr>
        <p:txBody>
          <a:bodyPr lIns="92075" tIns="46038" rIns="92075" bIns="46038">
            <a:normAutofit fontScale="90000"/>
          </a:bodyPr>
          <a:lstStyle/>
          <a:p>
            <a:endParaRPr lang="en-GB" altLang="en-US" smtClean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538" y="533400"/>
            <a:ext cx="8020050" cy="6096000"/>
          </a:xfrm>
          <a:noFill/>
        </p:spPr>
        <p:txBody>
          <a:bodyPr lIns="92075" tIns="46038" rIns="92075" bIns="46038"/>
          <a:lstStyle/>
          <a:p>
            <a:pPr>
              <a:buFontTx/>
              <a:buNone/>
            </a:pPr>
            <a:endParaRPr lang="en-GB" altLang="en-US" smtClean="0"/>
          </a:p>
          <a:p>
            <a:r>
              <a:rPr lang="en-GB" altLang="en-US" smtClean="0"/>
              <a:t>AND operations are useful in </a:t>
            </a:r>
            <a:r>
              <a:rPr lang="en-GB" altLang="en-US" i="1" smtClean="0"/>
              <a:t>masking. </a:t>
            </a:r>
          </a:p>
          <a:p>
            <a:r>
              <a:rPr lang="en-GB" altLang="en-US" smtClean="0"/>
              <a:t>Selected bits may be masked off (eliminated) from an operand by the fact that ANDing any bit (0 or 1) with a 0 forces the resulting bit to be a 0.</a:t>
            </a:r>
          </a:p>
          <a:p>
            <a:r>
              <a:rPr lang="en-GB" altLang="en-US" smtClean="0"/>
              <a:t>AND therefore, used to turn selected bits off.</a:t>
            </a:r>
          </a:p>
          <a:p>
            <a:pPr>
              <a:buFontTx/>
              <a:buNone/>
            </a:pP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58039152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4100" y="0"/>
            <a:ext cx="7175500" cy="76200"/>
          </a:xfrm>
        </p:spPr>
        <p:txBody>
          <a:bodyPr lIns="92075" tIns="46038" rIns="92075" bIns="46038">
            <a:normAutofit fontScale="90000"/>
          </a:bodyPr>
          <a:lstStyle/>
          <a:p>
            <a:endParaRPr lang="en-GB" altLang="en-US" smtClean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304800"/>
            <a:ext cx="8013700" cy="5791200"/>
          </a:xfrm>
          <a:noFill/>
        </p:spPr>
        <p:txBody>
          <a:bodyPr lIns="92075" tIns="46038" rIns="92075" bIns="46038"/>
          <a:lstStyle/>
          <a:p>
            <a:r>
              <a:rPr lang="en-GB" altLang="en-US" smtClean="0"/>
              <a:t>Example:</a:t>
            </a:r>
          </a:p>
          <a:p>
            <a:pPr lvl="1"/>
            <a:r>
              <a:rPr lang="en-GB" altLang="en-US" smtClean="0"/>
              <a:t>Assume an arbitrary bit pattern of </a:t>
            </a:r>
            <a:r>
              <a:rPr lang="en-GB" altLang="en-US" b="1" smtClean="0"/>
              <a:t>xxxxxxxx</a:t>
            </a:r>
            <a:r>
              <a:rPr lang="en-GB" altLang="en-US" smtClean="0"/>
              <a:t> for one operand </a:t>
            </a:r>
            <a:r>
              <a:rPr lang="en-GB" altLang="en-US" b="1" smtClean="0"/>
              <a:t>op1 </a:t>
            </a:r>
            <a:r>
              <a:rPr lang="en-GB" altLang="en-US" smtClean="0"/>
              <a:t>and a mask of </a:t>
            </a:r>
            <a:r>
              <a:rPr lang="en-GB" altLang="en-US" b="1" smtClean="0"/>
              <a:t>00001111</a:t>
            </a:r>
            <a:r>
              <a:rPr lang="en-GB" altLang="en-US" smtClean="0"/>
              <a:t> (</a:t>
            </a:r>
            <a:r>
              <a:rPr lang="en-GB" altLang="en-US" b="1" smtClean="0"/>
              <a:t>op2</a:t>
            </a:r>
            <a:r>
              <a:rPr lang="en-GB" altLang="en-US" smtClean="0"/>
              <a:t>). The x bits may be 0 or 1. ANDing the two:</a:t>
            </a:r>
          </a:p>
          <a:p>
            <a:pPr lvl="1">
              <a:buFontTx/>
              <a:buNone/>
            </a:pPr>
            <a:r>
              <a:rPr lang="en-GB" altLang="en-US" smtClean="0"/>
              <a:t>         </a:t>
            </a:r>
            <a:r>
              <a:rPr lang="en-GB" altLang="en-US" b="1" smtClean="0"/>
              <a:t>op1 =  xxxxxxxx</a:t>
            </a:r>
          </a:p>
          <a:p>
            <a:pPr lvl="1">
              <a:buFontTx/>
              <a:buNone/>
            </a:pPr>
            <a:r>
              <a:rPr lang="en-GB" altLang="en-US" b="1" smtClean="0"/>
              <a:t>         </a:t>
            </a:r>
            <a:r>
              <a:rPr lang="en-GB" altLang="en-US" b="1" u="sng" smtClean="0"/>
              <a:t>op2 =  00001111</a:t>
            </a:r>
            <a:endParaRPr lang="en-GB" altLang="en-US" b="1" smtClean="0"/>
          </a:p>
          <a:p>
            <a:pPr lvl="1">
              <a:buFontTx/>
              <a:buNone/>
            </a:pPr>
            <a:r>
              <a:rPr lang="en-GB" altLang="en-US" b="1" smtClean="0"/>
              <a:t>     result =  0000xxxx</a:t>
            </a:r>
          </a:p>
          <a:p>
            <a:pPr lvl="1"/>
            <a:r>
              <a:rPr lang="en-GB" altLang="en-US" smtClean="0"/>
              <a:t>Zeros effectively mask, or eliminate, the respective bits in op1.</a:t>
            </a:r>
          </a:p>
          <a:p>
            <a:pPr lvl="1"/>
            <a:r>
              <a:rPr lang="en-GB" altLang="en-US" smtClean="0"/>
              <a:t>By choosing the appropriate mask, any individual bit in an operand may be selected, or filtered, out of an operand for inspection.</a:t>
            </a:r>
          </a:p>
        </p:txBody>
      </p:sp>
    </p:spTree>
    <p:extLst>
      <p:ext uri="{BB962C8B-B14F-4D97-AF65-F5344CB8AC3E}">
        <p14:creationId xmlns:p14="http://schemas.microsoft.com/office/powerpoint/2010/main" val="93311588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2413</Words>
  <Application>Microsoft Office PowerPoint</Application>
  <PresentationFormat>On-screen Show (4:3)</PresentationFormat>
  <Paragraphs>334</Paragraphs>
  <Slides>39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Low Level Programming - Bit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Level Programming - Bit Operations</dc:title>
  <dc:creator>Damien Costello</dc:creator>
  <cp:lastModifiedBy>Damien Costello</cp:lastModifiedBy>
  <cp:revision>2</cp:revision>
  <dcterms:created xsi:type="dcterms:W3CDTF">2006-08-16T00:00:00Z</dcterms:created>
  <dcterms:modified xsi:type="dcterms:W3CDTF">2014-11-24T14:24:59Z</dcterms:modified>
</cp:coreProperties>
</file>