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71" r:id="rId6"/>
    <p:sldId id="259" r:id="rId7"/>
    <p:sldId id="260" r:id="rId8"/>
    <p:sldId id="261" r:id="rId9"/>
    <p:sldId id="262" r:id="rId10"/>
    <p:sldId id="265" r:id="rId11"/>
    <p:sldId id="269" r:id="rId12"/>
    <p:sldId id="267" r:id="rId13"/>
    <p:sldId id="268" r:id="rId14"/>
    <p:sldId id="270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5" d="100"/>
          <a:sy n="75" d="100"/>
        </p:scale>
        <p:origin x="-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Dota</a:t>
            </a:r>
            <a:r>
              <a:rPr lang="en-US" altLang="zh-CN" dirty="0" smtClean="0"/>
              <a:t> Planet 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Yi </a:t>
            </a:r>
            <a:r>
              <a:rPr lang="en-US" sz="2800" dirty="0" smtClean="0">
                <a:solidFill>
                  <a:schemeClr val="tx1"/>
                </a:solidFill>
              </a:rPr>
              <a:t>Xiao,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Jianfeng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Sun,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Jiahong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Weng</a:t>
            </a:r>
            <a:endParaRPr lang="en-US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Scaling Experiment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91683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Setup:</a:t>
            </a:r>
          </a:p>
          <a:p>
            <a:r>
              <a:rPr lang="en-US" sz="2400" dirty="0" smtClean="0"/>
              <a:t>1. 8 </a:t>
            </a:r>
            <a:r>
              <a:rPr lang="en-US" sz="2400" dirty="0" smtClean="0"/>
              <a:t>Servers(m1.small), 1 Database(m1.xlarge), 1 Load Balancer</a:t>
            </a:r>
          </a:p>
          <a:p>
            <a:r>
              <a:rPr lang="en-US" sz="2400" dirty="0" smtClean="0"/>
              <a:t>Each session contain 7 requests(critical path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2. Master-Slave mechanism to replicate the database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Experiment: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(a)</a:t>
            </a:r>
            <a:r>
              <a:rPr lang="en-US" sz="2400" dirty="0" err="1" smtClean="0"/>
              <a:t>Denormalization</a:t>
            </a:r>
            <a:r>
              <a:rPr lang="en-US" sz="2400" dirty="0" smtClean="0"/>
              <a:t>  (b)Normalization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1 server(200 sessions), 2 servers(400 sessions), </a:t>
            </a:r>
            <a:r>
              <a:rPr lang="en-US" sz="2400" dirty="0"/>
              <a:t>4</a:t>
            </a:r>
            <a:r>
              <a:rPr lang="en-US" sz="2400" dirty="0" smtClean="0"/>
              <a:t> servers(800 sessions), 8 servers(1600 sessions)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Increase rate(session/s) until  reply status 5xx turns up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Scaling Experiment</a:t>
            </a:r>
            <a:endParaRPr 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44837"/>
              </p:ext>
            </p:extLst>
          </p:nvPr>
        </p:nvGraphicFramePr>
        <p:xfrm>
          <a:off x="1187624" y="1516748"/>
          <a:ext cx="6696744" cy="3640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/>
                <a:gridCol w="2232248"/>
                <a:gridCol w="2232248"/>
              </a:tblGrid>
              <a:tr h="123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server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Rate(Denormalization)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Rate(Normalization)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6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Scaling Experiment</a:t>
            </a:r>
            <a:endParaRPr 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94393" y="1556792"/>
            <a:ext cx="8611195" cy="4031704"/>
            <a:chOff x="-468560" y="1718320"/>
            <a:chExt cx="8611195" cy="3434060"/>
          </a:xfrm>
        </p:grpSpPr>
        <p:pic>
          <p:nvPicPr>
            <p:cNvPr id="1026" name="Picture 2" descr="C:\Users\sjfsuperman\Desktop\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8560" y="1784350"/>
              <a:ext cx="4402667" cy="330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jfsuperman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718320"/>
              <a:ext cx="4578747" cy="3434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703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Scaling Experiment</a:t>
            </a:r>
            <a:endParaRPr 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08" y="1916832"/>
            <a:ext cx="8676456" cy="3694906"/>
            <a:chOff x="-1116632" y="1822326"/>
            <a:chExt cx="10265444" cy="4000500"/>
          </a:xfrm>
        </p:grpSpPr>
        <p:pic>
          <p:nvPicPr>
            <p:cNvPr id="2050" name="Picture 2" descr="C:\Users\sjfsuperman\Desktop\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16632" y="1822326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jfsuperman\Desktop\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4812" y="1822326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551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Scaling Experiment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78488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Denormalization</a:t>
            </a:r>
            <a:r>
              <a:rPr lang="en-US" sz="2000" dirty="0" smtClean="0"/>
              <a:t> seems to be better than Normalization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Load Balancer is not always stable(Out of service?)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Different time period, different results.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400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Future Work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 smtClean="0"/>
              <a:t>NoSQL</a:t>
            </a:r>
            <a:r>
              <a:rPr lang="en-US" sz="2000" dirty="0" smtClean="0"/>
              <a:t> database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Add audio sharing to critical path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Further scaling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593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features of website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Store, Video, Gallery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dirty="0" smtClean="0"/>
          </a:p>
          <a:p>
            <a:pPr marL="514350" indent="-514350"/>
            <a:r>
              <a:rPr lang="en-US" dirty="0" smtClean="0"/>
              <a:t>Optimizations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Scaling Experiment 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Future work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apply </a:t>
            </a:r>
            <a:r>
              <a:rPr lang="en-US" dirty="0" err="1" smtClean="0"/>
              <a:t>Facebook</a:t>
            </a:r>
            <a:r>
              <a:rPr lang="en-US" dirty="0" smtClean="0"/>
              <a:t> login to facilitate user register their account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Facebook</a:t>
            </a:r>
            <a:r>
              <a:rPr lang="en-US" dirty="0" smtClean="0"/>
              <a:t> like and share to get more people know our website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Products(:description, :</a:t>
            </a:r>
            <a:r>
              <a:rPr lang="en-US" dirty="0" err="1" smtClean="0"/>
              <a:t>category,:quantity,:price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Carts(</a:t>
            </a:r>
            <a:r>
              <a:rPr lang="en-US" dirty="0" err="1" smtClean="0"/>
              <a:t>has_many</a:t>
            </a:r>
            <a:r>
              <a:rPr lang="en-US" dirty="0" smtClean="0"/>
              <a:t> </a:t>
            </a:r>
            <a:r>
              <a:rPr lang="en-US" dirty="0" err="1" smtClean="0"/>
              <a:t>lineitems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LineItems</a:t>
            </a:r>
            <a:r>
              <a:rPr lang="en-US" dirty="0" smtClean="0"/>
              <a:t>(</a:t>
            </a:r>
            <a:r>
              <a:rPr lang="en-US" dirty="0" err="1" smtClean="0"/>
              <a:t>belongs_to</a:t>
            </a:r>
            <a:r>
              <a:rPr lang="en-US" dirty="0" smtClean="0"/>
              <a:t> cart, </a:t>
            </a:r>
            <a:r>
              <a:rPr lang="en-US" dirty="0" err="1" smtClean="0"/>
              <a:t>product,order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Orders(</a:t>
            </a:r>
            <a:r>
              <a:rPr lang="en-US" dirty="0" err="1" smtClean="0"/>
              <a:t>has_many</a:t>
            </a:r>
            <a:r>
              <a:rPr lang="en-US" dirty="0" smtClean="0"/>
              <a:t> </a:t>
            </a:r>
            <a:r>
              <a:rPr lang="en-US" dirty="0" err="1" smtClean="0"/>
              <a:t>lineitems</a:t>
            </a:r>
            <a:r>
              <a:rPr lang="en-US" dirty="0" smtClean="0"/>
              <a:t>, </a:t>
            </a:r>
            <a:r>
              <a:rPr lang="en-US" dirty="0" err="1" smtClean="0"/>
              <a:t>belongs_to</a:t>
            </a:r>
            <a:r>
              <a:rPr lang="en-US" dirty="0" smtClean="0"/>
              <a:t> User)</a:t>
            </a:r>
          </a:p>
          <a:p>
            <a:r>
              <a:rPr lang="en-US" dirty="0" smtClean="0"/>
              <a:t>Users(:</a:t>
            </a:r>
            <a:r>
              <a:rPr lang="en-US" dirty="0" err="1" smtClean="0"/>
              <a:t>has_many</a:t>
            </a:r>
            <a:r>
              <a:rPr lang="en-US" dirty="0" smtClean="0"/>
              <a:t> orders)</a:t>
            </a:r>
          </a:p>
          <a:p>
            <a:r>
              <a:rPr lang="en-US" dirty="0" smtClean="0"/>
              <a:t>Comments(:</a:t>
            </a:r>
            <a:r>
              <a:rPr lang="en-US" dirty="0" err="1" smtClean="0"/>
              <a:t>belongs_to</a:t>
            </a:r>
            <a:r>
              <a:rPr lang="en-US" dirty="0" smtClean="0"/>
              <a:t> </a:t>
            </a:r>
            <a:r>
              <a:rPr lang="en-US" dirty="0" err="1" smtClean="0"/>
              <a:t>product,:comment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578814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2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Three kinds of video: Commentary, Contest, Tutorial</a:t>
            </a:r>
          </a:p>
          <a:p>
            <a:endParaRPr lang="en-US" sz="2800" dirty="0" smtClean="0"/>
          </a:p>
          <a:p>
            <a:r>
              <a:rPr lang="en-US" sz="2800" dirty="0" smtClean="0"/>
              <a:t>Share audio commentary</a:t>
            </a:r>
          </a:p>
          <a:p>
            <a:endParaRPr lang="en-US" sz="2800" dirty="0" smtClean="0"/>
          </a:p>
          <a:p>
            <a:r>
              <a:rPr lang="en-US" sz="2800" dirty="0" smtClean="0"/>
              <a:t>Make Comment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Page cache :utilizing HTTP headers(</a:t>
            </a:r>
            <a:r>
              <a:rPr lang="en-US" dirty="0" err="1" smtClean="0"/>
              <a:t>Etag</a:t>
            </a:r>
            <a:r>
              <a:rPr lang="en-US" dirty="0" smtClean="0"/>
              <a:t> and </a:t>
            </a:r>
            <a:r>
              <a:rPr lang="en-US" dirty="0" err="1" smtClean="0"/>
              <a:t>last_modified</a:t>
            </a:r>
            <a:r>
              <a:rPr lang="en-US" dirty="0" smtClean="0"/>
              <a:t>) to pull the response content directly from browser cache for product show page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Fragment cache: Using or store index page to cache each entries in the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Optimization(Cont)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Normalization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Denormalization</a:t>
            </a:r>
            <a:endParaRPr lang="en-US" dirty="0" smtClean="0"/>
          </a:p>
          <a:p>
            <a:pPr>
              <a:buNone/>
            </a:pPr>
            <a:r>
              <a:rPr lang="en-US" sz="2000" b="1" dirty="0" smtClean="0"/>
              <a:t>	Non-First Normal Form (Products)                First Normal Form(Comments)</a:t>
            </a:r>
            <a:endParaRPr 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7381"/>
              </p:ext>
            </p:extLst>
          </p:nvPr>
        </p:nvGraphicFramePr>
        <p:xfrm>
          <a:off x="539552" y="2564904"/>
          <a:ext cx="4333884" cy="240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2976562"/>
              </a:tblGrid>
              <a:tr h="57677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284435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items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price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Comment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shipping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51475"/>
              </p:ext>
            </p:extLst>
          </p:nvPr>
        </p:nvGraphicFramePr>
        <p:xfrm>
          <a:off x="5148064" y="2636912"/>
          <a:ext cx="3429024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9"/>
                <a:gridCol w="2209815"/>
              </a:tblGrid>
              <a:tr h="5760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 items</a:t>
                      </a: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shipping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 price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300</Words>
  <Application>Microsoft Office PowerPoint</Application>
  <PresentationFormat>全屏显示(4:3)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Dota Planet </vt:lpstr>
      <vt:lpstr>Overview</vt:lpstr>
      <vt:lpstr>Social plugin</vt:lpstr>
      <vt:lpstr>Store</vt:lpstr>
      <vt:lpstr>Order</vt:lpstr>
      <vt:lpstr>Video</vt:lpstr>
      <vt:lpstr>Gallery</vt:lpstr>
      <vt:lpstr>Optimizations</vt:lpstr>
      <vt:lpstr>Optimization(Cont)</vt:lpstr>
      <vt:lpstr>Scaling Experiment</vt:lpstr>
      <vt:lpstr>Scaling Experiment</vt:lpstr>
      <vt:lpstr>Scaling Experiment</vt:lpstr>
      <vt:lpstr>Scaling Experiment</vt:lpstr>
      <vt:lpstr>Scaling Experiment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Planet</dc:title>
  <dc:creator>wjzwjh</dc:creator>
  <cp:lastModifiedBy>sjfsuperman</cp:lastModifiedBy>
  <cp:revision>14</cp:revision>
  <dcterms:created xsi:type="dcterms:W3CDTF">2013-11-27T17:22:55Z</dcterms:created>
  <dcterms:modified xsi:type="dcterms:W3CDTF">2013-12-10T01:44:46Z</dcterms:modified>
</cp:coreProperties>
</file>