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61" r:id="rId7"/>
    <p:sldId id="277" r:id="rId8"/>
    <p:sldId id="292" r:id="rId9"/>
    <p:sldId id="293" r:id="rId10"/>
    <p:sldId id="294" r:id="rId11"/>
    <p:sldId id="295" r:id="rId12"/>
    <p:sldId id="278" r:id="rId13"/>
    <p:sldId id="280" r:id="rId14"/>
    <p:sldId id="284" r:id="rId15"/>
    <p:sldId id="285" r:id="rId16"/>
    <p:sldId id="279" r:id="rId17"/>
    <p:sldId id="281" r:id="rId18"/>
    <p:sldId id="282" r:id="rId19"/>
    <p:sldId id="283" r:id="rId20"/>
    <p:sldId id="288" r:id="rId21"/>
    <p:sldId id="289" r:id="rId22"/>
    <p:sldId id="286" r:id="rId23"/>
    <p:sldId id="287" r:id="rId24"/>
    <p:sldId id="290" r:id="rId25"/>
    <p:sldId id="291" r:id="rId26"/>
    <p:sldId id="296" r:id="rId27"/>
    <p:sldId id="275" r:id="rId28"/>
    <p:sldId id="297"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02" autoAdjust="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151625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31543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70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394906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39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3711640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425860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218966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136908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48F0-FCDB-4EBB-87DF-5F8F41482D3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42571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548F0-FCDB-4EBB-87DF-5F8F41482D3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262254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548F0-FCDB-4EBB-87DF-5F8F41482D3E}"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106363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548F0-FCDB-4EBB-87DF-5F8F41482D3E}"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199054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548F0-FCDB-4EBB-87DF-5F8F41482D3E}"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169101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548F0-FCDB-4EBB-87DF-5F8F41482D3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255786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548F0-FCDB-4EBB-87DF-5F8F41482D3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4B18A-E300-4B68-8DBB-A1025C620B15}" type="slidenum">
              <a:rPr lang="en-US" smtClean="0"/>
              <a:t>‹#›</a:t>
            </a:fld>
            <a:endParaRPr lang="en-US"/>
          </a:p>
        </p:txBody>
      </p:sp>
    </p:spTree>
    <p:extLst>
      <p:ext uri="{BB962C8B-B14F-4D97-AF65-F5344CB8AC3E}">
        <p14:creationId xmlns:p14="http://schemas.microsoft.com/office/powerpoint/2010/main" val="255450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E548F0-FCDB-4EBB-87DF-5F8F41482D3E}" type="datetimeFigureOut">
              <a:rPr lang="en-US" smtClean="0"/>
              <a:t>6/12/2020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74B18A-E300-4B68-8DBB-A1025C620B15}" type="slidenum">
              <a:rPr lang="en-US" smtClean="0"/>
              <a:t>‹#›</a:t>
            </a:fld>
            <a:endParaRPr lang="en-US"/>
          </a:p>
        </p:txBody>
      </p:sp>
    </p:spTree>
    <p:extLst>
      <p:ext uri="{BB962C8B-B14F-4D97-AF65-F5344CB8AC3E}">
        <p14:creationId xmlns:p14="http://schemas.microsoft.com/office/powerpoint/2010/main" val="1516769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960732"/>
          </a:xfrm>
        </p:spPr>
        <p:txBody>
          <a:bodyPr/>
          <a:lstStyle/>
          <a:p>
            <a:pPr algn="ctr"/>
            <a:r>
              <a:rPr lang="en-US" sz="6000" b="1" dirty="0"/>
              <a:t>MEDICAL STORE MANAGEMENT</a:t>
            </a:r>
            <a:br>
              <a:rPr lang="en-US" sz="4800" dirty="0"/>
            </a:br>
            <a:r>
              <a:rPr lang="en-US" sz="2400" dirty="0"/>
              <a:t>(PROJECT MEDIMART) </a:t>
            </a:r>
            <a:br>
              <a:rPr lang="en-US" sz="2400" dirty="0"/>
            </a:br>
            <a:r>
              <a:rPr lang="en-US" sz="2400" dirty="0"/>
              <a:t> </a:t>
            </a:r>
          </a:p>
        </p:txBody>
      </p:sp>
      <p:sp>
        <p:nvSpPr>
          <p:cNvPr id="4" name="TextBox 3">
            <a:extLst>
              <a:ext uri="{FF2B5EF4-FFF2-40B4-BE49-F238E27FC236}">
                <a16:creationId xmlns:a16="http://schemas.microsoft.com/office/drawing/2014/main" id="{70491D4B-90E3-4123-8DC2-F4D6585884E4}"/>
              </a:ext>
            </a:extLst>
          </p:cNvPr>
          <p:cNvSpPr txBox="1"/>
          <p:nvPr/>
        </p:nvSpPr>
        <p:spPr>
          <a:xfrm>
            <a:off x="5390535" y="4905955"/>
            <a:ext cx="3626244" cy="461665"/>
          </a:xfrm>
          <a:prstGeom prst="rect">
            <a:avLst/>
          </a:prstGeom>
          <a:noFill/>
        </p:spPr>
        <p:txBody>
          <a:bodyPr wrap="square" rtlCol="0">
            <a:spAutoFit/>
          </a:bodyPr>
          <a:lstStyle/>
          <a:p>
            <a:r>
              <a:rPr lang="en-US" sz="2400" dirty="0">
                <a:solidFill>
                  <a:srgbClr val="92D050"/>
                </a:solidFill>
              </a:rPr>
              <a:t>-BY TEAM 8: CODE ELITE</a:t>
            </a:r>
            <a:endParaRPr lang="en-IN" sz="2400" dirty="0">
              <a:solidFill>
                <a:srgbClr val="92D050"/>
              </a:solidFill>
            </a:endParaRPr>
          </a:p>
        </p:txBody>
      </p:sp>
    </p:spTree>
    <p:extLst>
      <p:ext uri="{BB962C8B-B14F-4D97-AF65-F5344CB8AC3E}">
        <p14:creationId xmlns:p14="http://schemas.microsoft.com/office/powerpoint/2010/main" val="91933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203132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Billing Section :</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4859A24-B7B2-4B33-B765-CE2F4240D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78" y="3401623"/>
            <a:ext cx="4252955" cy="2247293"/>
          </a:xfrm>
          <a:prstGeom prst="rect">
            <a:avLst/>
          </a:prstGeom>
        </p:spPr>
      </p:pic>
      <p:pic>
        <p:nvPicPr>
          <p:cNvPr id="6" name="Picture 5">
            <a:extLst>
              <a:ext uri="{FF2B5EF4-FFF2-40B4-BE49-F238E27FC236}">
                <a16:creationId xmlns:a16="http://schemas.microsoft.com/office/drawing/2014/main" id="{7FFBFB0C-E02B-48BC-8A8B-B65FD9470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919" y="954156"/>
            <a:ext cx="4124442" cy="4694759"/>
          </a:xfrm>
          <a:prstGeom prst="rect">
            <a:avLst/>
          </a:prstGeom>
        </p:spPr>
      </p:pic>
    </p:spTree>
    <p:extLst>
      <p:ext uri="{BB962C8B-B14F-4D97-AF65-F5344CB8AC3E}">
        <p14:creationId xmlns:p14="http://schemas.microsoft.com/office/powerpoint/2010/main" val="173311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203132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Billing Section :</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EA93464-43B7-4601-944A-1F56460EE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188" y="2120469"/>
            <a:ext cx="5503844" cy="4487066"/>
          </a:xfrm>
          <a:prstGeom prst="rect">
            <a:avLst/>
          </a:prstGeom>
        </p:spPr>
      </p:pic>
    </p:spTree>
    <p:extLst>
      <p:ext uri="{BB962C8B-B14F-4D97-AF65-F5344CB8AC3E}">
        <p14:creationId xmlns:p14="http://schemas.microsoft.com/office/powerpoint/2010/main" val="21812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480131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Supplier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Info:</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view the information of all the current suppliers we business with.</a:t>
            </a:r>
          </a:p>
          <a:p>
            <a:pPr lvl="1">
              <a:lnSpc>
                <a:spcPct val="150000"/>
              </a:lnSpc>
            </a:pPr>
            <a:r>
              <a:rPr lang="en-US" sz="2400" dirty="0">
                <a:latin typeface="Times New Roman" panose="02020603050405020304" pitchFamily="18" charset="0"/>
                <a:cs typeface="Times New Roman" panose="02020603050405020304" pitchFamily="18" charset="0"/>
              </a:rPr>
              <a:t>                     It gives their Name, field name, field code, contact number, email address and address through file handling.</a:t>
            </a:r>
          </a:p>
          <a:p>
            <a:pPr lvl="1">
              <a:lnSpc>
                <a:spcPct val="150000"/>
              </a:lnSpc>
            </a:pPr>
            <a:r>
              <a:rPr lang="en-US" sz="2400" dirty="0">
                <a:latin typeface="Times New Roman" panose="02020603050405020304" pitchFamily="18" charset="0"/>
                <a:cs typeface="Times New Roman" panose="02020603050405020304" pitchFamily="18" charset="0"/>
              </a:rPr>
              <a:t>                      In this way, we can access our suppliers easily.</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564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4" y="978342"/>
            <a:ext cx="9826581" cy="2677656"/>
          </a:xfrm>
          <a:prstGeom prst="rect">
            <a:avLst/>
          </a:prstGeom>
        </p:spPr>
        <p:txBody>
          <a:bodyPr wrap="square" numCol="2">
            <a:spAutoFit/>
          </a:bodyPr>
          <a:lstStyle/>
          <a:p>
            <a:pPr marL="342900" indent="-34290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Supplier</a:t>
            </a:r>
            <a:r>
              <a:rPr lang="en-US" sz="2400" b="0" i="0" u="none" strike="noStrike" baseline="0" dirty="0">
                <a:solidFill>
                  <a:schemeClr val="accent1"/>
                </a:solidFill>
                <a:latin typeface="Times New Roman" panose="02020603050405020304" pitchFamily="18" charset="0"/>
                <a:cs typeface="Times New Roman" panose="02020603050405020304" pitchFamily="18" charset="0"/>
              </a:rPr>
              <a:t> Section :</a:t>
            </a: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pic>
        <p:nvPicPr>
          <p:cNvPr id="5" name="Picture 4">
            <a:extLst>
              <a:ext uri="{FF2B5EF4-FFF2-40B4-BE49-F238E27FC236}">
                <a16:creationId xmlns:a16="http://schemas.microsoft.com/office/drawing/2014/main" id="{555DE5DD-56FE-4BB8-AFA9-0F9DC16C4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34" y="1920242"/>
            <a:ext cx="3929030" cy="4513810"/>
          </a:xfrm>
          <a:prstGeom prst="rect">
            <a:avLst/>
          </a:prstGeom>
        </p:spPr>
      </p:pic>
      <p:pic>
        <p:nvPicPr>
          <p:cNvPr id="8" name="Picture 7">
            <a:extLst>
              <a:ext uri="{FF2B5EF4-FFF2-40B4-BE49-F238E27FC236}">
                <a16:creationId xmlns:a16="http://schemas.microsoft.com/office/drawing/2014/main" id="{52ADC835-1C25-4DFF-81F2-498A4D257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256" y="1920241"/>
            <a:ext cx="3809863" cy="4513810"/>
          </a:xfrm>
          <a:prstGeom prst="rect">
            <a:avLst/>
          </a:prstGeom>
        </p:spPr>
      </p:pic>
    </p:spTree>
    <p:extLst>
      <p:ext uri="{BB962C8B-B14F-4D97-AF65-F5344CB8AC3E}">
        <p14:creationId xmlns:p14="http://schemas.microsoft.com/office/powerpoint/2010/main" val="349219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6463308"/>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Supplier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Info:</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add the information of the new suppliers we deal with.</a:t>
            </a:r>
          </a:p>
          <a:p>
            <a:pPr lvl="1">
              <a:lnSpc>
                <a:spcPct val="150000"/>
              </a:lnSpc>
            </a:pPr>
            <a:r>
              <a:rPr lang="en-US" sz="2400" dirty="0">
                <a:latin typeface="Times New Roman" panose="02020603050405020304" pitchFamily="18" charset="0"/>
                <a:cs typeface="Times New Roman" panose="02020603050405020304" pitchFamily="18" charset="0"/>
              </a:rPr>
              <a:t>                      It includes adding all their information mentioned above to current existing file .</a:t>
            </a:r>
          </a:p>
          <a:p>
            <a:pPr lvl="1">
              <a:lnSpc>
                <a:spcPct val="150000"/>
              </a:lnSpc>
            </a:pPr>
            <a:r>
              <a:rPr lang="en-US" sz="2400" dirty="0">
                <a:latin typeface="Times New Roman" panose="02020603050405020304" pitchFamily="18" charset="0"/>
                <a:cs typeface="Times New Roman" panose="02020603050405020304" pitchFamily="18" charset="0"/>
              </a:rPr>
              <a:t>                      We can add as many as profiles we need. After adding, we can see access their information in view info section.</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703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313932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Supplier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Info:</a:t>
            </a:r>
          </a:p>
          <a:p>
            <a:pPr lvl="1">
              <a:lnSpc>
                <a:spcPct val="150000"/>
              </a:lnSpc>
            </a:pPr>
            <a:r>
              <a:rPr lang="en-US" sz="2400" dirty="0">
                <a:latin typeface="Times New Roman" panose="02020603050405020304" pitchFamily="18" charset="0"/>
                <a:cs typeface="Times New Roman" panose="02020603050405020304" pitchFamily="18" charset="0"/>
              </a:rPr>
              <a:t>                    </a:t>
            </a: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BF5A481-7ABC-45E0-B1A0-6B8DA0C1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90" y="2520563"/>
            <a:ext cx="4429743" cy="3856860"/>
          </a:xfrm>
          <a:prstGeom prst="rect">
            <a:avLst/>
          </a:prstGeom>
        </p:spPr>
      </p:pic>
      <p:pic>
        <p:nvPicPr>
          <p:cNvPr id="8" name="Picture 7">
            <a:extLst>
              <a:ext uri="{FF2B5EF4-FFF2-40B4-BE49-F238E27FC236}">
                <a16:creationId xmlns:a16="http://schemas.microsoft.com/office/drawing/2014/main" id="{7127DD4F-CE10-4C47-96AA-5A1A6E012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318" y="1335819"/>
            <a:ext cx="3738611" cy="4985468"/>
          </a:xfrm>
          <a:prstGeom prst="rect">
            <a:avLst/>
          </a:prstGeom>
        </p:spPr>
      </p:pic>
    </p:spTree>
    <p:extLst>
      <p:ext uri="{BB962C8B-B14F-4D97-AF65-F5344CB8AC3E}">
        <p14:creationId xmlns:p14="http://schemas.microsoft.com/office/powerpoint/2010/main" val="308240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EB9A2707-59ED-4C21-98BE-3AB551B54B02}"/>
              </a:ext>
            </a:extLst>
          </p:cNvPr>
          <p:cNvSpPr txBox="1"/>
          <p:nvPr/>
        </p:nvSpPr>
        <p:spPr>
          <a:xfrm>
            <a:off x="532207" y="1029989"/>
            <a:ext cx="8865704" cy="482728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Employee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Profile:</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view the profile of all the employees currently working in our shop.</a:t>
            </a:r>
          </a:p>
          <a:p>
            <a:pPr lvl="1">
              <a:lnSpc>
                <a:spcPct val="150000"/>
              </a:lnSpc>
            </a:pPr>
            <a:r>
              <a:rPr lang="en-US" sz="2400" dirty="0">
                <a:latin typeface="Times New Roman" panose="02020603050405020304" pitchFamily="18" charset="0"/>
                <a:cs typeface="Times New Roman" panose="02020603050405020304" pitchFamily="18" charset="0"/>
              </a:rPr>
              <a:t>                     It gives their Name, Age, Salary, mobile number, email address and address through a file and displays on the screen.</a:t>
            </a:r>
          </a:p>
          <a:p>
            <a:pPr lvl="1">
              <a:lnSpc>
                <a:spcPct val="150000"/>
              </a:lnSpc>
            </a:pPr>
            <a:r>
              <a:rPr lang="en-US" sz="2400" dirty="0">
                <a:latin typeface="Times New Roman" panose="02020603050405020304" pitchFamily="18" charset="0"/>
                <a:cs typeface="Times New Roman" panose="02020603050405020304" pitchFamily="18" charset="0"/>
              </a:rPr>
              <a:t>                     We can access them anytime.</a:t>
            </a:r>
          </a:p>
          <a:p>
            <a:pPr lvl="1">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104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4" y="978342"/>
            <a:ext cx="9826581" cy="1754326"/>
          </a:xfrm>
          <a:prstGeom prst="rect">
            <a:avLst/>
          </a:prstGeom>
        </p:spPr>
        <p:txBody>
          <a:bodyPr wrap="square" numCol="2">
            <a:spAutoFit/>
          </a:bodyPr>
          <a:lstStyle/>
          <a:p>
            <a:pPr marL="342900" indent="-342900">
              <a:buFont typeface="Wingdings" panose="05000000000000000000" pitchFamily="2" charset="2"/>
              <a:buChar char="v"/>
            </a:pPr>
            <a:r>
              <a:rPr lang="en-US" sz="2400" b="0" i="0" u="none" strike="noStrike" baseline="0" dirty="0">
                <a:solidFill>
                  <a:schemeClr val="accent1"/>
                </a:solidFill>
                <a:latin typeface="Times New Roman" panose="02020603050405020304" pitchFamily="18" charset="0"/>
                <a:cs typeface="Times New Roman" panose="02020603050405020304" pitchFamily="18" charset="0"/>
              </a:rPr>
              <a:t>Employee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View Profile:</a:t>
            </a:r>
            <a:endParaRPr lang="en-US" sz="2400" b="0" i="0" u="none" strike="noStrike" baseline="0" dirty="0">
              <a:solidFill>
                <a:schemeClr val="accent1"/>
              </a:solidFill>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pic>
        <p:nvPicPr>
          <p:cNvPr id="6" name="Picture 5">
            <a:extLst>
              <a:ext uri="{FF2B5EF4-FFF2-40B4-BE49-F238E27FC236}">
                <a16:creationId xmlns:a16="http://schemas.microsoft.com/office/drawing/2014/main" id="{C0539D17-568B-467E-9021-BDE926E9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28" y="2226364"/>
            <a:ext cx="4197405" cy="4210453"/>
          </a:xfrm>
          <a:prstGeom prst="rect">
            <a:avLst/>
          </a:prstGeom>
        </p:spPr>
      </p:pic>
      <p:pic>
        <p:nvPicPr>
          <p:cNvPr id="9" name="Picture 8">
            <a:extLst>
              <a:ext uri="{FF2B5EF4-FFF2-40B4-BE49-F238E27FC236}">
                <a16:creationId xmlns:a16="http://schemas.microsoft.com/office/drawing/2014/main" id="{5385D297-3E18-421F-B8ED-1E2B113B8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419" y="2226363"/>
            <a:ext cx="4086971" cy="4210454"/>
          </a:xfrm>
          <a:prstGeom prst="rect">
            <a:avLst/>
          </a:prstGeom>
        </p:spPr>
      </p:pic>
    </p:spTree>
    <p:extLst>
      <p:ext uri="{BB962C8B-B14F-4D97-AF65-F5344CB8AC3E}">
        <p14:creationId xmlns:p14="http://schemas.microsoft.com/office/powerpoint/2010/main" val="219986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4" name="TextBox 3">
            <a:extLst>
              <a:ext uri="{FF2B5EF4-FFF2-40B4-BE49-F238E27FC236}">
                <a16:creationId xmlns:a16="http://schemas.microsoft.com/office/drawing/2014/main" id="{2431AC61-ACAB-4824-9039-8097845AB6ED}"/>
              </a:ext>
            </a:extLst>
          </p:cNvPr>
          <p:cNvSpPr txBox="1"/>
          <p:nvPr/>
        </p:nvSpPr>
        <p:spPr>
          <a:xfrm>
            <a:off x="516835" y="1065476"/>
            <a:ext cx="9064487" cy="4616648"/>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Employee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Profile:</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add the information of the new employee who will work at shop.</a:t>
            </a:r>
          </a:p>
          <a:p>
            <a:pPr lvl="1">
              <a:lnSpc>
                <a:spcPct val="150000"/>
              </a:lnSpc>
            </a:pPr>
            <a:r>
              <a:rPr lang="en-US" sz="2400" dirty="0">
                <a:latin typeface="Times New Roman" panose="02020603050405020304" pitchFamily="18" charset="0"/>
                <a:cs typeface="Times New Roman" panose="02020603050405020304" pitchFamily="18" charset="0"/>
              </a:rPr>
              <a:t>                      It includes adding all their information mentioned above to current existing file. </a:t>
            </a:r>
          </a:p>
          <a:p>
            <a:pPr lvl="1">
              <a:lnSpc>
                <a:spcPct val="150000"/>
              </a:lnSpc>
            </a:pPr>
            <a:r>
              <a:rPr lang="en-US" sz="2400" dirty="0">
                <a:latin typeface="Times New Roman" panose="02020603050405020304" pitchFamily="18" charset="0"/>
                <a:cs typeface="Times New Roman" panose="02020603050405020304" pitchFamily="18" charset="0"/>
              </a:rPr>
              <a:t>                      We can add as many as profiles we need. After adding, we can see their profile in view profile section.</a:t>
            </a:r>
          </a:p>
          <a:p>
            <a:endParaRPr lang="en-IN" dirty="0"/>
          </a:p>
        </p:txBody>
      </p:sp>
    </p:spTree>
    <p:extLst>
      <p:ext uri="{BB962C8B-B14F-4D97-AF65-F5344CB8AC3E}">
        <p14:creationId xmlns:p14="http://schemas.microsoft.com/office/powerpoint/2010/main" val="359527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4" name="TextBox 3">
            <a:extLst>
              <a:ext uri="{FF2B5EF4-FFF2-40B4-BE49-F238E27FC236}">
                <a16:creationId xmlns:a16="http://schemas.microsoft.com/office/drawing/2014/main" id="{2431AC61-ACAB-4824-9039-8097845AB6ED}"/>
              </a:ext>
            </a:extLst>
          </p:cNvPr>
          <p:cNvSpPr txBox="1"/>
          <p:nvPr/>
        </p:nvSpPr>
        <p:spPr>
          <a:xfrm>
            <a:off x="516835" y="1065476"/>
            <a:ext cx="9064487" cy="150304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Employee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Profile:</a:t>
            </a:r>
          </a:p>
          <a:p>
            <a:pPr lvl="1">
              <a:lnSpc>
                <a:spcPct val="150000"/>
              </a:lnSpc>
            </a:pPr>
            <a:r>
              <a:rPr lang="en-US" sz="2400" dirty="0">
                <a:latin typeface="Times New Roman" panose="02020603050405020304" pitchFamily="18"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3359794A-2624-4EBE-B12C-96133F563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14" y="2568516"/>
            <a:ext cx="4277322" cy="3886742"/>
          </a:xfrm>
          <a:prstGeom prst="rect">
            <a:avLst/>
          </a:prstGeom>
        </p:spPr>
      </p:pic>
      <p:pic>
        <p:nvPicPr>
          <p:cNvPr id="7" name="Picture 6">
            <a:extLst>
              <a:ext uri="{FF2B5EF4-FFF2-40B4-BE49-F238E27FC236}">
                <a16:creationId xmlns:a16="http://schemas.microsoft.com/office/drawing/2014/main" id="{86F93AAF-E9AA-4F55-8E86-AFF7C4CD1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878" y="1497620"/>
            <a:ext cx="4187775" cy="4957638"/>
          </a:xfrm>
          <a:prstGeom prst="rect">
            <a:avLst/>
          </a:prstGeom>
        </p:spPr>
      </p:pic>
    </p:spTree>
    <p:extLst>
      <p:ext uri="{BB962C8B-B14F-4D97-AF65-F5344CB8AC3E}">
        <p14:creationId xmlns:p14="http://schemas.microsoft.com/office/powerpoint/2010/main" val="219243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1414" y="447402"/>
            <a:ext cx="3868175" cy="2739211"/>
          </a:xfrm>
          <a:prstGeom prst="rect">
            <a:avLst/>
          </a:prstGeom>
          <a:noFill/>
        </p:spPr>
        <p:txBody>
          <a:bodyPr wrap="none" rtlCol="0">
            <a:spAutoFit/>
          </a:bodyPr>
          <a:lstStyle/>
          <a:p>
            <a:r>
              <a:rPr lang="en-US" sz="3200" b="1" dirty="0">
                <a:solidFill>
                  <a:schemeClr val="accent1"/>
                </a:solidFill>
                <a:latin typeface="Times New Roman" panose="02020603050405020304" pitchFamily="18" charset="0"/>
                <a:cs typeface="Times New Roman" panose="02020603050405020304" pitchFamily="18" charset="0"/>
              </a:rPr>
              <a:t>GROUP MEMBERS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Sweety Gupta</a:t>
            </a:r>
          </a:p>
          <a:p>
            <a:r>
              <a:rPr lang="en-US" sz="2800" dirty="0">
                <a:latin typeface="Times New Roman" panose="02020603050405020304" pitchFamily="18" charset="0"/>
                <a:cs typeface="Times New Roman" panose="02020603050405020304" pitchFamily="18" charset="0"/>
              </a:rPr>
              <a:t>Omkar Patil</a:t>
            </a:r>
          </a:p>
          <a:p>
            <a:r>
              <a:rPr lang="en-US" sz="2800" dirty="0">
                <a:latin typeface="Times New Roman" panose="02020603050405020304" pitchFamily="18" charset="0"/>
                <a:cs typeface="Times New Roman" panose="02020603050405020304" pitchFamily="18" charset="0"/>
              </a:rPr>
              <a:t>Prathamesh Mehare</a:t>
            </a:r>
          </a:p>
          <a:p>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81414" y="3865341"/>
            <a:ext cx="3792898" cy="2677656"/>
          </a:xfrm>
          <a:prstGeom prst="rect">
            <a:avLst/>
          </a:prstGeom>
          <a:noFill/>
        </p:spPr>
        <p:txBody>
          <a:bodyPr wrap="non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Under The Guidance of</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Tavishi Suvarna</a:t>
            </a:r>
          </a:p>
          <a:p>
            <a:r>
              <a:rPr lang="en-US" sz="2800" dirty="0">
                <a:latin typeface="Times New Roman" panose="02020603050405020304" pitchFamily="18" charset="0"/>
                <a:cs typeface="Times New Roman" panose="02020603050405020304" pitchFamily="18" charset="0"/>
              </a:rPr>
              <a:t>Siddarth Tandale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86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EB9A2707-59ED-4C21-98BE-3AB551B54B02}"/>
              </a:ext>
            </a:extLst>
          </p:cNvPr>
          <p:cNvSpPr txBox="1"/>
          <p:nvPr/>
        </p:nvSpPr>
        <p:spPr>
          <a:xfrm>
            <a:off x="532207" y="1029989"/>
            <a:ext cx="8865704" cy="482728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Items:</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view the information of all the medicines currently available in our shop.</a:t>
            </a:r>
          </a:p>
          <a:p>
            <a:pPr lvl="1">
              <a:lnSpc>
                <a:spcPct val="150000"/>
              </a:lnSpc>
            </a:pPr>
            <a:r>
              <a:rPr lang="en-US" sz="2400" dirty="0">
                <a:latin typeface="Times New Roman" panose="02020603050405020304" pitchFamily="18" charset="0"/>
                <a:cs typeface="Times New Roman" panose="02020603050405020304" pitchFamily="18" charset="0"/>
              </a:rPr>
              <a:t>                     It shows all their information such as Medicine ID, Name, Quantity, Price, Box Number and Expiry Date  through a file and displays on the screen.</a:t>
            </a:r>
          </a:p>
          <a:p>
            <a:pPr lvl="1">
              <a:lnSpc>
                <a:spcPct val="150000"/>
              </a:lnSpc>
            </a:pPr>
            <a:r>
              <a:rPr lang="en-US" sz="2400" dirty="0">
                <a:latin typeface="Times New Roman" panose="02020603050405020304" pitchFamily="18" charset="0"/>
                <a:cs typeface="Times New Roman" panose="02020603050405020304" pitchFamily="18" charset="0"/>
              </a:rPr>
              <a:t>                     We can access them anytime.</a:t>
            </a:r>
          </a:p>
          <a:p>
            <a:pPr lvl="1">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4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EB9A2707-59ED-4C21-98BE-3AB551B54B02}"/>
              </a:ext>
            </a:extLst>
          </p:cNvPr>
          <p:cNvSpPr txBox="1"/>
          <p:nvPr/>
        </p:nvSpPr>
        <p:spPr>
          <a:xfrm>
            <a:off x="532207" y="1029989"/>
            <a:ext cx="8865704" cy="15032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Items:</a:t>
            </a:r>
          </a:p>
          <a:p>
            <a:pPr lvl="1">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CB2B9DC-ABB5-4B25-805D-0CD58957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637" y="2456952"/>
            <a:ext cx="4681322" cy="3576199"/>
          </a:xfrm>
          <a:prstGeom prst="rect">
            <a:avLst/>
          </a:prstGeom>
        </p:spPr>
      </p:pic>
      <p:pic>
        <p:nvPicPr>
          <p:cNvPr id="5" name="Picture 4">
            <a:extLst>
              <a:ext uri="{FF2B5EF4-FFF2-40B4-BE49-F238E27FC236}">
                <a16:creationId xmlns:a16="http://schemas.microsoft.com/office/drawing/2014/main" id="{6A6913A1-F17B-4157-96BD-B6E5BADED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24" y="2855388"/>
            <a:ext cx="4511835" cy="3177763"/>
          </a:xfrm>
          <a:prstGeom prst="rect">
            <a:avLst/>
          </a:prstGeom>
        </p:spPr>
      </p:pic>
    </p:spTree>
    <p:extLst>
      <p:ext uri="{BB962C8B-B14F-4D97-AF65-F5344CB8AC3E}">
        <p14:creationId xmlns:p14="http://schemas.microsoft.com/office/powerpoint/2010/main" val="312518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7571303"/>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Item:</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add the information of the new medicines that we add to our stock.</a:t>
            </a:r>
          </a:p>
          <a:p>
            <a:pPr lvl="1">
              <a:lnSpc>
                <a:spcPct val="150000"/>
              </a:lnSpc>
            </a:pPr>
            <a:r>
              <a:rPr lang="en-US" sz="2400" dirty="0">
                <a:latin typeface="Times New Roman" panose="02020603050405020304" pitchFamily="18" charset="0"/>
                <a:cs typeface="Times New Roman" panose="02020603050405020304" pitchFamily="18" charset="0"/>
              </a:rPr>
              <a:t>                      It includes adding all their information such as Medicine ID, Name, Quantity, Price, Box Number and Expiry Date to current existing file .</a:t>
            </a:r>
          </a:p>
          <a:p>
            <a:pPr lvl="1">
              <a:lnSpc>
                <a:spcPct val="150000"/>
              </a:lnSpc>
            </a:pPr>
            <a:r>
              <a:rPr lang="en-US" sz="2400" dirty="0">
                <a:latin typeface="Times New Roman" panose="02020603050405020304" pitchFamily="18" charset="0"/>
                <a:cs typeface="Times New Roman" panose="02020603050405020304" pitchFamily="18" charset="0"/>
              </a:rPr>
              <a:t>                      We can add as many medicines info as  we need. After adding, we can see access their information in view info section.</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042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313932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Item:</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683E7FE7-36C0-4CA9-B4C2-9CBFA0CAA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2608752"/>
            <a:ext cx="4672951" cy="3489306"/>
          </a:xfrm>
          <a:prstGeom prst="rect">
            <a:avLst/>
          </a:prstGeom>
        </p:spPr>
      </p:pic>
      <p:pic>
        <p:nvPicPr>
          <p:cNvPr id="13" name="Picture 12">
            <a:extLst>
              <a:ext uri="{FF2B5EF4-FFF2-40B4-BE49-F238E27FC236}">
                <a16:creationId xmlns:a16="http://schemas.microsoft.com/office/drawing/2014/main" id="{5B93438A-8AEE-4893-A1AF-691175B12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988" y="1375576"/>
            <a:ext cx="4338308" cy="4722482"/>
          </a:xfrm>
          <a:prstGeom prst="rect">
            <a:avLst/>
          </a:prstGeom>
        </p:spPr>
      </p:pic>
    </p:spTree>
    <p:extLst>
      <p:ext uri="{BB962C8B-B14F-4D97-AF65-F5344CB8AC3E}">
        <p14:creationId xmlns:p14="http://schemas.microsoft.com/office/powerpoint/2010/main" val="4185260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812530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Modify Item:</a:t>
            </a:r>
          </a:p>
          <a:p>
            <a:pPr lvl="1">
              <a:lnSpc>
                <a:spcPct val="150000"/>
              </a:lnSpc>
            </a:pPr>
            <a:r>
              <a:rPr lang="en-US" sz="2400" dirty="0">
                <a:latin typeface="Times New Roman" panose="02020603050405020304" pitchFamily="18" charset="0"/>
                <a:cs typeface="Times New Roman" panose="02020603050405020304" pitchFamily="18" charset="0"/>
              </a:rPr>
              <a:t>                     This section is used to modify the previously saved information of the medicines of our stock. We will either modify or replace the medicine information.</a:t>
            </a:r>
          </a:p>
          <a:p>
            <a:pPr lvl="1">
              <a:lnSpc>
                <a:spcPct val="150000"/>
              </a:lnSpc>
            </a:pPr>
            <a:r>
              <a:rPr lang="en-US" sz="2400" dirty="0">
                <a:latin typeface="Times New Roman" panose="02020603050405020304" pitchFamily="18" charset="0"/>
                <a:cs typeface="Times New Roman" panose="02020603050405020304" pitchFamily="18" charset="0"/>
              </a:rPr>
              <a:t>                      It renews all their information such as  Name, Quantity, Price, Box Number and Expiry Date to current existing file .</a:t>
            </a:r>
          </a:p>
          <a:p>
            <a:pPr lvl="1">
              <a:lnSpc>
                <a:spcPct val="150000"/>
              </a:lnSpc>
            </a:pPr>
            <a:r>
              <a:rPr lang="en-US" sz="2400" dirty="0">
                <a:latin typeface="Times New Roman" panose="02020603050405020304" pitchFamily="18" charset="0"/>
                <a:cs typeface="Times New Roman" panose="02020603050405020304" pitchFamily="18" charset="0"/>
              </a:rPr>
              <a:t>                      We can modify as many medicines info as  we need. After modifying, we can see access their information in view info section.</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7811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313932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Modify Item:</a:t>
            </a:r>
          </a:p>
          <a:p>
            <a:pPr lvl="1">
              <a:lnSpc>
                <a:spcPct val="150000"/>
              </a:lnSpc>
            </a:pPr>
            <a:r>
              <a:rPr lang="en-US" sz="2400" dirty="0">
                <a:latin typeface="Times New Roman" panose="02020603050405020304" pitchFamily="18" charset="0"/>
                <a:cs typeface="Times New Roman" panose="02020603050405020304" pitchFamily="18" charset="0"/>
              </a:rPr>
              <a:t>                     </a:t>
            </a: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A8E67DF-3623-48B1-A1D2-E38404807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2608752"/>
            <a:ext cx="4731026" cy="3305108"/>
          </a:xfrm>
          <a:prstGeom prst="rect">
            <a:avLst/>
          </a:prstGeom>
        </p:spPr>
      </p:pic>
      <p:pic>
        <p:nvPicPr>
          <p:cNvPr id="8" name="Picture 7">
            <a:extLst>
              <a:ext uri="{FF2B5EF4-FFF2-40B4-BE49-F238E27FC236}">
                <a16:creationId xmlns:a16="http://schemas.microsoft.com/office/drawing/2014/main" id="{76DB075E-0C8B-4EF6-B0D5-E2B56E4AB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738" y="1238696"/>
            <a:ext cx="4066340" cy="4675164"/>
          </a:xfrm>
          <a:prstGeom prst="rect">
            <a:avLst/>
          </a:prstGeom>
        </p:spPr>
      </p:pic>
    </p:spTree>
    <p:extLst>
      <p:ext uri="{BB962C8B-B14F-4D97-AF65-F5344CB8AC3E}">
        <p14:creationId xmlns:p14="http://schemas.microsoft.com/office/powerpoint/2010/main" val="140171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480131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Stock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Required Item:</a:t>
            </a:r>
          </a:p>
          <a:p>
            <a:pPr lvl="1">
              <a:lnSpc>
                <a:spcPct val="150000"/>
              </a:lnSpc>
            </a:pPr>
            <a:r>
              <a:rPr lang="en-US" sz="2400" dirty="0">
                <a:latin typeface="Times New Roman" panose="02020603050405020304" pitchFamily="18" charset="0"/>
                <a:cs typeface="Times New Roman" panose="02020603050405020304" pitchFamily="18" charset="0"/>
              </a:rPr>
              <a:t>                         In this section, we will update the medicine when it is reached below a certain quantity, so that we can add it to our stock.</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F1568202-5D5A-42E9-A4F8-57A14CD47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886" y="3752563"/>
            <a:ext cx="5372850" cy="2915057"/>
          </a:xfrm>
          <a:prstGeom prst="rect">
            <a:avLst/>
          </a:prstGeom>
        </p:spPr>
      </p:pic>
    </p:spTree>
    <p:extLst>
      <p:ext uri="{BB962C8B-B14F-4D97-AF65-F5344CB8AC3E}">
        <p14:creationId xmlns:p14="http://schemas.microsoft.com/office/powerpoint/2010/main" val="433765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6" y="0"/>
            <a:ext cx="9633397" cy="1964961"/>
          </a:xfrm>
          <a:prstGeom prst="rect">
            <a:avLst/>
          </a:prstGeom>
          <a:noFill/>
        </p:spPr>
        <p:txBody>
          <a:bodyPr wrap="square" rtlCol="0">
            <a:spAutoFit/>
          </a:bodyPr>
          <a:lstStyle/>
          <a:p>
            <a:pPr algn="ctr">
              <a:lnSpc>
                <a:spcPct val="150000"/>
              </a:lnSpc>
            </a:pPr>
            <a:r>
              <a:rPr lang="en-US" sz="3600" b="1" dirty="0">
                <a:solidFill>
                  <a:schemeClr val="accent1"/>
                </a:solidFill>
                <a:latin typeface="Times New Roman" panose="02020603050405020304" pitchFamily="18" charset="0"/>
                <a:cs typeface="Times New Roman" panose="02020603050405020304" pitchFamily="18" charset="0"/>
              </a:rPr>
              <a:t>Modes of Operation</a:t>
            </a:r>
            <a:endParaRPr lang="en-US" sz="2400" b="1" dirty="0">
              <a:latin typeface="Times New Roman" panose="02020603050405020304" pitchFamily="18" charset="0"/>
              <a:cs typeface="Times New Roman" panose="02020603050405020304" pitchFamily="18" charset="0"/>
            </a:endParaRPr>
          </a:p>
          <a:p>
            <a:pPr lvl="0">
              <a:lnSpc>
                <a:spcPct val="150000"/>
              </a:lnSpc>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Keypad</a:t>
            </a:r>
          </a:p>
        </p:txBody>
      </p:sp>
    </p:spTree>
    <p:extLst>
      <p:ext uri="{BB962C8B-B14F-4D97-AF65-F5344CB8AC3E}">
        <p14:creationId xmlns:p14="http://schemas.microsoft.com/office/powerpoint/2010/main" val="2751142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4FE51-4EF2-466B-89BE-42406148B13E}"/>
              </a:ext>
            </a:extLst>
          </p:cNvPr>
          <p:cNvSpPr txBox="1"/>
          <p:nvPr/>
        </p:nvSpPr>
        <p:spPr>
          <a:xfrm>
            <a:off x="1033670" y="389614"/>
            <a:ext cx="7935401" cy="4154984"/>
          </a:xfrm>
          <a:prstGeom prst="rect">
            <a:avLst/>
          </a:prstGeom>
          <a:noFill/>
        </p:spPr>
        <p:txBody>
          <a:bodyPr wrap="square" rtlCol="0">
            <a:spAutoFit/>
          </a:bodyPr>
          <a:lstStyle/>
          <a:p>
            <a:endParaRPr lang="en-IN" dirty="0"/>
          </a:p>
          <a:p>
            <a:endParaRPr lang="en-IN" dirty="0"/>
          </a:p>
          <a:p>
            <a:endParaRPr lang="en-IN" sz="2400" dirty="0"/>
          </a:p>
          <a:p>
            <a:r>
              <a:rPr lang="en-IN" sz="2400" dirty="0"/>
              <a:t>            </a:t>
            </a:r>
            <a:r>
              <a:rPr lang="en-IN" sz="2400" dirty="0">
                <a:solidFill>
                  <a:srgbClr val="00B0F0"/>
                </a:solidFill>
              </a:rPr>
              <a:t>This is the basic version of our project. Our proposal for updated version may include :</a:t>
            </a:r>
          </a:p>
          <a:p>
            <a:endParaRPr lang="en-IN" sz="2400" dirty="0"/>
          </a:p>
          <a:p>
            <a:pPr marL="285750" indent="-285750">
              <a:buFont typeface="Wingdings" panose="05000000000000000000" pitchFamily="2" charset="2"/>
              <a:buChar char="ü"/>
            </a:pPr>
            <a:r>
              <a:rPr lang="en-IN" sz="2400" dirty="0">
                <a:solidFill>
                  <a:srgbClr val="00B0F0"/>
                </a:solidFill>
              </a:rPr>
              <a:t>Managing Attendance of Employee.</a:t>
            </a:r>
          </a:p>
          <a:p>
            <a:pPr marL="285750" indent="-285750">
              <a:buFont typeface="Wingdings" panose="05000000000000000000" pitchFamily="2" charset="2"/>
              <a:buChar char="ü"/>
            </a:pPr>
            <a:r>
              <a:rPr lang="en-IN" sz="2400" dirty="0">
                <a:solidFill>
                  <a:srgbClr val="00B0F0"/>
                </a:solidFill>
              </a:rPr>
              <a:t>Updating Daily Sale.</a:t>
            </a:r>
          </a:p>
          <a:p>
            <a:endParaRPr lang="en-IN" dirty="0">
              <a:solidFill>
                <a:srgbClr val="00B0F0"/>
              </a:solidFill>
            </a:endParaRPr>
          </a:p>
          <a:p>
            <a:endParaRPr lang="en-IN" dirty="0">
              <a:solidFill>
                <a:srgbClr val="00B0F0"/>
              </a:solidFill>
            </a:endParaRPr>
          </a:p>
          <a:p>
            <a:r>
              <a:rPr lang="en-IN" sz="2400" dirty="0">
                <a:solidFill>
                  <a:srgbClr val="00B0F0"/>
                </a:solidFill>
              </a:rPr>
              <a:t>            We are ready to develop the application as per client’s request.</a:t>
            </a:r>
          </a:p>
        </p:txBody>
      </p:sp>
    </p:spTree>
    <p:extLst>
      <p:ext uri="{BB962C8B-B14F-4D97-AF65-F5344CB8AC3E}">
        <p14:creationId xmlns:p14="http://schemas.microsoft.com/office/powerpoint/2010/main" val="39858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5093" y="3064030"/>
            <a:ext cx="4711867" cy="1015663"/>
          </a:xfrm>
          <a:prstGeom prst="rect">
            <a:avLst/>
          </a:prstGeom>
        </p:spPr>
        <p:txBody>
          <a:bodyPr wrap="none">
            <a:spAutoFit/>
          </a:bodyPr>
          <a:lstStyle/>
          <a:p>
            <a:r>
              <a:rPr lang="en-US" sz="6000" b="0" i="0" u="none" strike="noStrike" baseline="0" dirty="0">
                <a:solidFill>
                  <a:schemeClr val="accent1"/>
                </a:solidFill>
                <a:latin typeface="Times New Roman" panose="02020603050405020304" pitchFamily="18" charset="0"/>
                <a:cs typeface="Times New Roman" panose="02020603050405020304" pitchFamily="18" charset="0"/>
              </a:rPr>
              <a:t>THANK YOU</a:t>
            </a:r>
            <a:endParaRPr lang="en-US" sz="6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37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4" y="0"/>
            <a:ext cx="9723549" cy="5873724"/>
          </a:xfrm>
          <a:prstGeom prst="rect">
            <a:avLst/>
          </a:prstGeom>
          <a:noFill/>
        </p:spPr>
        <p:txBody>
          <a:bodyPr wrap="square" rtlCol="0">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INTRODUCTION </a:t>
            </a:r>
          </a:p>
          <a:p>
            <a:pPr algn="ctr"/>
            <a:endParaRPr lang="en-US" sz="2800" b="1" dirty="0">
              <a:solidFill>
                <a:schemeClr val="accent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ppt discusses about medical store management at </a:t>
            </a:r>
            <a:r>
              <a:rPr lang="en-US" sz="2400" b="1" dirty="0">
                <a:latin typeface="Times New Roman" panose="02020603050405020304" pitchFamily="18" charset="0"/>
                <a:cs typeface="Times New Roman" panose="02020603050405020304" pitchFamily="18" charset="0"/>
              </a:rPr>
              <a:t>regional level </a:t>
            </a:r>
            <a:r>
              <a:rPr lang="en-US" sz="2400" dirty="0">
                <a:latin typeface="Times New Roman" panose="02020603050405020304" pitchFamily="18" charset="0"/>
                <a:cs typeface="Times New Roman" panose="02020603050405020304" pitchFamily="18" charset="0"/>
              </a:rPr>
              <a:t>stores that are independent from health facilities.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consists of simple interface between the User and the Operator.</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aim is to build a </a:t>
            </a:r>
            <a:r>
              <a:rPr lang="en-US" sz="2400" b="1" dirty="0">
                <a:latin typeface="Times New Roman" panose="02020603050405020304" pitchFamily="18" charset="0"/>
                <a:cs typeface="Times New Roman" panose="02020603050405020304" pitchFamily="18" charset="0"/>
              </a:rPr>
              <a:t>low cost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efficient medical store app</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project involves proper handling of </a:t>
            </a:r>
            <a:r>
              <a:rPr lang="en-US" sz="2400" b="1" dirty="0">
                <a:latin typeface="Times New Roman" panose="02020603050405020304" pitchFamily="18" charset="0"/>
                <a:cs typeface="Times New Roman" panose="02020603050405020304" pitchFamily="18" charset="0"/>
              </a:rPr>
              <a:t>billing section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supplier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profile and </a:t>
            </a:r>
            <a:r>
              <a:rPr lang="en-US" sz="2400" b="1" dirty="0">
                <a:latin typeface="Times New Roman" panose="02020603050405020304" pitchFamily="18" charset="0"/>
                <a:cs typeface="Times New Roman" panose="02020603050405020304" pitchFamily="18" charset="0"/>
              </a:rPr>
              <a:t>stock</a:t>
            </a:r>
            <a:r>
              <a:rPr lang="en-US" sz="2400" dirty="0">
                <a:latin typeface="Times New Roman" panose="02020603050405020304" pitchFamily="18" charset="0"/>
                <a:cs typeface="Times New Roman" panose="02020603050405020304" pitchFamily="18" charset="0"/>
              </a:rPr>
              <a:t> details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6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6" y="0"/>
            <a:ext cx="9633397" cy="6550832"/>
          </a:xfrm>
          <a:prstGeom prst="rect">
            <a:avLst/>
          </a:prstGeom>
          <a:noFill/>
        </p:spPr>
        <p:txBody>
          <a:bodyPr wrap="square" rtlCol="0">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INTRODUCTION </a:t>
            </a: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project consists of various aspects of C language such as </a:t>
            </a:r>
            <a:r>
              <a:rPr lang="en-US" sz="2400" b="1" dirty="0">
                <a:latin typeface="Times New Roman" panose="02020603050405020304" pitchFamily="18" charset="0"/>
                <a:cs typeface="Times New Roman" panose="02020603050405020304" pitchFamily="18" charset="0"/>
              </a:rPr>
              <a:t>array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strings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pointer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structure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file handling</a:t>
            </a:r>
          </a:p>
          <a:p>
            <a:pPr lvl="0">
              <a:lnSpc>
                <a:spcPct val="150000"/>
              </a:lnSpc>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system has been created with the intention of enlightening the technology at village level.</a:t>
            </a:r>
          </a:p>
          <a:p>
            <a:pPr lvl="0">
              <a:lnSpc>
                <a:spcPct val="150000"/>
              </a:lnSpc>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project reduces the manual work by calculating the bill of the customer and also being updated with the stock available in the shop.</a:t>
            </a:r>
          </a:p>
          <a:p>
            <a:pPr lvl="0">
              <a:lnSpc>
                <a:spcPct val="150000"/>
              </a:lnSpc>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also helps by recording the data of the Employee profile and also Supplier data.</a:t>
            </a:r>
          </a:p>
        </p:txBody>
      </p:sp>
    </p:spTree>
    <p:extLst>
      <p:ext uri="{BB962C8B-B14F-4D97-AF65-F5344CB8AC3E}">
        <p14:creationId xmlns:p14="http://schemas.microsoft.com/office/powerpoint/2010/main" val="133040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4" y="978342"/>
            <a:ext cx="9826581" cy="1517980"/>
          </a:xfrm>
          <a:prstGeom prst="rect">
            <a:avLst/>
          </a:prstGeom>
        </p:spPr>
        <p:txBody>
          <a:bodyPr wrap="square" numCol="2">
            <a:spAutoFit/>
          </a:bodyPr>
          <a:lstStyle/>
          <a:p>
            <a:pPr marL="342900" indent="-34290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Main </a:t>
            </a:r>
            <a:r>
              <a:rPr lang="en-US" sz="2400" b="0" i="0" u="none" strike="noStrike" baseline="0" dirty="0">
                <a:solidFill>
                  <a:schemeClr val="accent1"/>
                </a:solidFill>
                <a:latin typeface="Times New Roman" panose="02020603050405020304" pitchFamily="18" charset="0"/>
                <a:cs typeface="Times New Roman" panose="02020603050405020304" pitchFamily="18" charset="0"/>
              </a:rPr>
              <a:t>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Administration  Section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Exit</a:t>
            </a:r>
          </a:p>
          <a:p>
            <a:pPr lvl="1">
              <a:lnSpc>
                <a:spcPct val="150000"/>
              </a:lnSpc>
            </a:pPr>
            <a:r>
              <a:rPr lang="en-IN" sz="2400" dirty="0">
                <a:latin typeface="Times New Roman" panose="02020603050405020304" pitchFamily="18" charset="0"/>
                <a:cs typeface="Times New Roman" panose="02020603050405020304" pitchFamily="18" charset="0"/>
              </a:rPr>
              <a:t> </a:t>
            </a:r>
          </a:p>
          <a:p>
            <a:endParaRPr lang="en-US" sz="2400" b="0" i="0" u="none" strike="noStrike" baseline="0"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pic>
        <p:nvPicPr>
          <p:cNvPr id="7" name="Picture 6">
            <a:extLst>
              <a:ext uri="{FF2B5EF4-FFF2-40B4-BE49-F238E27FC236}">
                <a16:creationId xmlns:a16="http://schemas.microsoft.com/office/drawing/2014/main" id="{6C1BCFED-BF90-4CC9-B7E3-56C2CAA56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368" y="2496322"/>
            <a:ext cx="4882102" cy="4197356"/>
          </a:xfrm>
          <a:prstGeom prst="rect">
            <a:avLst/>
          </a:prstGeom>
        </p:spPr>
      </p:pic>
    </p:spTree>
    <p:extLst>
      <p:ext uri="{BB962C8B-B14F-4D97-AF65-F5344CB8AC3E}">
        <p14:creationId xmlns:p14="http://schemas.microsoft.com/office/powerpoint/2010/main" val="190717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4" y="978342"/>
            <a:ext cx="9826581" cy="4827284"/>
          </a:xfrm>
          <a:prstGeom prst="rect">
            <a:avLst/>
          </a:prstGeom>
        </p:spPr>
        <p:txBody>
          <a:bodyPr wrap="square" numCol="2">
            <a:spAutoFit/>
          </a:bodyPr>
          <a:lstStyle/>
          <a:p>
            <a:pPr marL="342900" indent="-342900">
              <a:buFont typeface="Wingdings" panose="05000000000000000000" pitchFamily="2" charset="2"/>
              <a:buChar char="v"/>
            </a:pPr>
            <a:r>
              <a:rPr lang="en-US" sz="2400" b="0" i="0" u="none" strike="noStrike" baseline="0" dirty="0">
                <a:solidFill>
                  <a:schemeClr val="accent1"/>
                </a:solidFill>
                <a:latin typeface="Times New Roman" panose="02020603050405020304" pitchFamily="18" charset="0"/>
                <a:cs typeface="Times New Roman" panose="02020603050405020304" pitchFamily="18" charset="0"/>
              </a:rPr>
              <a:t>Administration Section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Login Section:</a:t>
            </a:r>
          </a:p>
          <a:p>
            <a:pPr lvl="1">
              <a:lnSpc>
                <a:spcPct val="150000"/>
              </a:lnSpc>
            </a:pPr>
            <a:r>
              <a:rPr lang="en-US" sz="2400" dirty="0">
                <a:latin typeface="Times New Roman" panose="02020603050405020304" pitchFamily="18" charset="0"/>
                <a:cs typeface="Times New Roman" panose="02020603050405020304" pitchFamily="18" charset="0"/>
              </a:rPr>
              <a:t>         In this section, we will ask</a:t>
            </a:r>
          </a:p>
          <a:p>
            <a:pPr lvl="1">
              <a:lnSpc>
                <a:spcPct val="150000"/>
              </a:lnSpc>
            </a:pPr>
            <a:r>
              <a:rPr lang="en-US" sz="2400" dirty="0">
                <a:latin typeface="Times New Roman" panose="02020603050405020304" pitchFamily="18" charset="0"/>
                <a:cs typeface="Times New Roman" panose="02020603050405020304" pitchFamily="18" charset="0"/>
              </a:rPr>
              <a:t>the user to input User name and </a:t>
            </a:r>
          </a:p>
          <a:p>
            <a:pPr lvl="1">
              <a:lnSpc>
                <a:spcPct val="150000"/>
              </a:lnSpc>
            </a:pPr>
            <a:r>
              <a:rPr lang="en-US" sz="2400" dirty="0">
                <a:latin typeface="Times New Roman" panose="02020603050405020304" pitchFamily="18" charset="0"/>
                <a:cs typeface="Times New Roman" panose="02020603050405020304" pitchFamily="18" charset="0"/>
              </a:rPr>
              <a:t>Password.</a:t>
            </a:r>
          </a:p>
          <a:p>
            <a:pPr lvl="1">
              <a:lnSpc>
                <a:spcPct val="150000"/>
              </a:lnSpc>
            </a:pPr>
            <a:r>
              <a:rPr lang="en-US" sz="2400" dirty="0">
                <a:latin typeface="Times New Roman" panose="02020603050405020304" pitchFamily="18" charset="0"/>
                <a:cs typeface="Times New Roman" panose="02020603050405020304" pitchFamily="18" charset="0"/>
              </a:rPr>
              <a:t>         On success, the page will</a:t>
            </a:r>
          </a:p>
          <a:p>
            <a:pPr lvl="1">
              <a:lnSpc>
                <a:spcPct val="150000"/>
              </a:lnSpc>
            </a:pPr>
            <a:r>
              <a:rPr lang="en-US" sz="2400" dirty="0">
                <a:latin typeface="Times New Roman" panose="02020603050405020304" pitchFamily="18" charset="0"/>
                <a:cs typeface="Times New Roman" panose="02020603050405020304" pitchFamily="18" charset="0"/>
              </a:rPr>
              <a:t>direct to Main Section.</a:t>
            </a:r>
          </a:p>
          <a:p>
            <a:pPr lvl="1">
              <a:lnSpc>
                <a:spcPct val="150000"/>
              </a:lnSpc>
            </a:pPr>
            <a:r>
              <a:rPr lang="en-US" sz="2400" dirty="0">
                <a:latin typeface="Times New Roman" panose="02020603050405020304" pitchFamily="18" charset="0"/>
                <a:cs typeface="Times New Roman" panose="02020603050405020304" pitchFamily="18" charset="0"/>
              </a:rPr>
              <a:t>         On failure, the cursor will</a:t>
            </a:r>
          </a:p>
          <a:p>
            <a:pPr lvl="1">
              <a:lnSpc>
                <a:spcPct val="150000"/>
              </a:lnSpc>
            </a:pPr>
            <a:r>
              <a:rPr lang="en-US" sz="2400" dirty="0">
                <a:latin typeface="Times New Roman" panose="02020603050405020304" pitchFamily="18" charset="0"/>
                <a:cs typeface="Times New Roman" panose="02020603050405020304" pitchFamily="18" charset="0"/>
              </a:rPr>
              <a:t>direct to current page</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a:t>
            </a: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b="0" i="0" u="none" strike="noStrike" baseline="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pic>
        <p:nvPicPr>
          <p:cNvPr id="6" name="Picture 5">
            <a:extLst>
              <a:ext uri="{FF2B5EF4-FFF2-40B4-BE49-F238E27FC236}">
                <a16:creationId xmlns:a16="http://schemas.microsoft.com/office/drawing/2014/main" id="{D188BE7D-451D-4671-AEB7-B2BFD5905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444" y="978342"/>
            <a:ext cx="5126258" cy="5383786"/>
          </a:xfrm>
          <a:prstGeom prst="rect">
            <a:avLst/>
          </a:prstGeom>
        </p:spPr>
      </p:pic>
    </p:spTree>
    <p:extLst>
      <p:ext uri="{BB962C8B-B14F-4D97-AF65-F5344CB8AC3E}">
        <p14:creationId xmlns:p14="http://schemas.microsoft.com/office/powerpoint/2010/main" val="17472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4" y="978342"/>
            <a:ext cx="9826581" cy="3719288"/>
          </a:xfrm>
          <a:prstGeom prst="rect">
            <a:avLst/>
          </a:prstGeom>
        </p:spPr>
        <p:txBody>
          <a:bodyPr wrap="square" numCol="2">
            <a:spAutoFit/>
          </a:bodyPr>
          <a:lstStyle/>
          <a:p>
            <a:pPr marL="342900" indent="-342900">
              <a:buFont typeface="Wingdings" panose="05000000000000000000" pitchFamily="2" charset="2"/>
              <a:buChar char="v"/>
            </a:pPr>
            <a:r>
              <a:rPr lang="en-US" sz="2400" b="0" i="0" u="none" strike="noStrike" baseline="0" dirty="0">
                <a:solidFill>
                  <a:schemeClr val="accent1"/>
                </a:solidFill>
                <a:latin typeface="Times New Roman" panose="02020603050405020304" pitchFamily="18" charset="0"/>
                <a:cs typeface="Times New Roman" panose="02020603050405020304" pitchFamily="18" charset="0"/>
              </a:rPr>
              <a:t>Administration Section :</a:t>
            </a:r>
          </a:p>
          <a:p>
            <a:pPr marL="800100" lvl="1" indent="-342900">
              <a:lnSpc>
                <a:spcPct val="1500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Bill Section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Supplier Details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Details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Stock Details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 to login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Exit</a:t>
            </a: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pic>
        <p:nvPicPr>
          <p:cNvPr id="6" name="Picture 5">
            <a:extLst>
              <a:ext uri="{FF2B5EF4-FFF2-40B4-BE49-F238E27FC236}">
                <a16:creationId xmlns:a16="http://schemas.microsoft.com/office/drawing/2014/main" id="{11253751-1710-4639-B8E5-0702DF9E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072" y="1826656"/>
            <a:ext cx="5061075" cy="4053002"/>
          </a:xfrm>
          <a:prstGeom prst="rect">
            <a:avLst/>
          </a:prstGeom>
        </p:spPr>
      </p:pic>
    </p:spTree>
    <p:extLst>
      <p:ext uri="{BB962C8B-B14F-4D97-AF65-F5344CB8AC3E}">
        <p14:creationId xmlns:p14="http://schemas.microsoft.com/office/powerpoint/2010/main" val="180722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701730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Billing Section :</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This section is used to calculate the total bill of the purchase made by the customer.</a:t>
            </a:r>
          </a:p>
          <a:p>
            <a:pPr lvl="1">
              <a:lnSpc>
                <a:spcPct val="150000"/>
              </a:lnSpc>
            </a:pPr>
            <a:r>
              <a:rPr lang="en-US" sz="2400" dirty="0">
                <a:latin typeface="Times New Roman" panose="02020603050405020304" pitchFamily="18" charset="0"/>
                <a:cs typeface="Times New Roman" panose="02020603050405020304" pitchFamily="18" charset="0"/>
              </a:rPr>
              <a:t>                     It includes inputting the name of the medicine available in our stock which we save in our file. After inputting the name, the price of the medicine will display .</a:t>
            </a:r>
          </a:p>
          <a:p>
            <a:pPr lvl="1">
              <a:lnSpc>
                <a:spcPct val="150000"/>
              </a:lnSpc>
            </a:pPr>
            <a:r>
              <a:rPr lang="en-US" sz="2400" dirty="0">
                <a:latin typeface="Times New Roman" panose="02020603050405020304" pitchFamily="18" charset="0"/>
                <a:cs typeface="Times New Roman" panose="02020603050405020304" pitchFamily="18" charset="0"/>
              </a:rPr>
              <a:t>                     Then we will input the quantity of the medicine to be purchased. Then, it will display the amount of purchase. We can continue, until the purchase is over and then we will calculate the total.</a:t>
            </a: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891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6597" y="0"/>
            <a:ext cx="5718873" cy="707886"/>
          </a:xfrm>
          <a:prstGeom prst="rect">
            <a:avLst/>
          </a:prstGeom>
          <a:noFill/>
        </p:spPr>
        <p:txBody>
          <a:bodyPr wrap="none" rtlCol="0">
            <a:spAutoFit/>
          </a:bodyPr>
          <a:lstStyle/>
          <a:p>
            <a:pPr algn="ctr"/>
            <a:r>
              <a:rPr lang="en-US" sz="4000" b="1" i="0" u="none" strike="noStrike" baseline="0" dirty="0">
                <a:solidFill>
                  <a:srgbClr val="91C326"/>
                </a:solidFill>
                <a:latin typeface="Times New Roman" panose="02020603050405020304" pitchFamily="18" charset="0"/>
                <a:cs typeface="Times New Roman" panose="02020603050405020304" pitchFamily="18" charset="0"/>
              </a:rPr>
              <a:t>ABOUT THE PROJECT</a:t>
            </a:r>
          </a:p>
        </p:txBody>
      </p:sp>
      <p:sp>
        <p:nvSpPr>
          <p:cNvPr id="11" name="TextBox 10">
            <a:extLst>
              <a:ext uri="{FF2B5EF4-FFF2-40B4-BE49-F238E27FC236}">
                <a16:creationId xmlns:a16="http://schemas.microsoft.com/office/drawing/2014/main" id="{4FE6D755-907C-41AF-B737-2F2448BF7D33}"/>
              </a:ext>
            </a:extLst>
          </p:cNvPr>
          <p:cNvSpPr txBox="1"/>
          <p:nvPr/>
        </p:nvSpPr>
        <p:spPr>
          <a:xfrm>
            <a:off x="623454" y="1039092"/>
            <a:ext cx="8902931" cy="480131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Billing Section :</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dirty="0">
                <a:latin typeface="Times New Roman" panose="02020603050405020304" pitchFamily="18" charset="0"/>
                <a:cs typeface="Times New Roman" panose="02020603050405020304" pitchFamily="18" charset="0"/>
              </a:rPr>
              <a:t>                     We will also get to know, while inputting the quantity, if the required quantity is not available, then it will display quantity not available. </a:t>
            </a:r>
          </a:p>
          <a:p>
            <a:pPr lvl="1">
              <a:lnSpc>
                <a:spcPct val="150000"/>
              </a:lnSpc>
            </a:pPr>
            <a:r>
              <a:rPr lang="en-US" sz="2400" dirty="0">
                <a:latin typeface="Times New Roman" panose="02020603050405020304" pitchFamily="18" charset="0"/>
                <a:cs typeface="Times New Roman" panose="02020603050405020304" pitchFamily="18" charset="0"/>
              </a:rPr>
              <a:t>                     In this way, we can calculate the bill of the purchase made by the customer in easy manner. </a:t>
            </a:r>
          </a:p>
          <a:p>
            <a:pPr lvl="1">
              <a:lnSpc>
                <a:spcPct val="150000"/>
              </a:lnSpc>
            </a:pPr>
            <a:r>
              <a:rPr lang="en-US" sz="2400" dirty="0">
                <a:latin typeface="Times New Roman" panose="02020603050405020304" pitchFamily="18" charset="0"/>
                <a:cs typeface="Times New Roman" panose="02020603050405020304" pitchFamily="18" charset="0"/>
              </a:rPr>
              <a:t>                      </a:t>
            </a:r>
          </a:p>
          <a:p>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4664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1099</TotalTime>
  <Words>1061</Words>
  <Application>Microsoft Office PowerPoint</Application>
  <PresentationFormat>Widescreen</PresentationFormat>
  <Paragraphs>189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vt:lpstr>
      <vt:lpstr>Trebuchet MS</vt:lpstr>
      <vt:lpstr>Wingdings</vt:lpstr>
      <vt:lpstr>Wingdings 3</vt:lpstr>
      <vt:lpstr>Facet</vt:lpstr>
      <vt:lpstr>MEDICAL STORE MANAGEMENT (PROJECT MEDIMART)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WHEELCHAIR (GESTURE AND VOICE CONTROLLED WHEELCHAIR)</dc:title>
  <dc:creator>YASHODHAN COMPUTER</dc:creator>
  <cp:lastModifiedBy>Ritu Patil</cp:lastModifiedBy>
  <cp:revision>64</cp:revision>
  <dcterms:created xsi:type="dcterms:W3CDTF">2018-10-31T09:28:52Z</dcterms:created>
  <dcterms:modified xsi:type="dcterms:W3CDTF">2020-06-12T13:15:19Z</dcterms:modified>
</cp:coreProperties>
</file>