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media/image1.png" ContentType="image/pn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291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291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291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291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291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291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291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291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291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291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291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291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291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291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291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24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291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291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291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291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291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291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291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291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291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291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291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291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291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291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291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291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291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291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291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291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291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8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8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291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8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2910" spc="-1" strike="noStrike">
              <a:latin typeface="Arial"/>
            </a:endParaRPr>
          </a:p>
        </p:txBody>
      </p:sp>
      <p:sp>
        <p:nvSpPr>
          <p:cNvPr id="8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291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291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09480" y="27324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2910" spc="-1" strike="noStrike">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2910" spc="-1" strike="noStrike">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291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2910" spc="-1" strike="noStrike">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2910" spc="-1" strike="noStrike">
              <a:latin typeface="Arial"/>
            </a:endParaRPr>
          </a:p>
        </p:txBody>
      </p:sp>
      <p:sp>
        <p:nvSpPr>
          <p:cNvPr id="9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291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291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2910" spc="-1" strike="noStrike">
              <a:latin typeface="Arial"/>
            </a:endParaRPr>
          </a:p>
        </p:txBody>
      </p:sp>
      <p:sp>
        <p:nvSpPr>
          <p:cNvPr id="10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291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10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2910" spc="-1" strike="noStrike">
              <a:latin typeface="Arial"/>
            </a:endParaRPr>
          </a:p>
        </p:txBody>
      </p:sp>
      <p:sp>
        <p:nvSpPr>
          <p:cNvPr id="10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291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2910" spc="-1" strike="noStrike">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2910" spc="-1" strike="noStrike">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2910" spc="-1" strike="noStrike">
              <a:latin typeface="Arial"/>
            </a:endParaRPr>
          </a:p>
        </p:txBody>
      </p:sp>
      <p:sp>
        <p:nvSpPr>
          <p:cNvPr id="10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291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11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2910" spc="-1" strike="noStrike">
              <a:latin typeface="Arial"/>
            </a:endParaRPr>
          </a:p>
        </p:txBody>
      </p:sp>
      <p:sp>
        <p:nvSpPr>
          <p:cNvPr id="11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2910" spc="-1" strike="noStrike">
              <a:latin typeface="Arial"/>
            </a:endParaRPr>
          </a:p>
        </p:txBody>
      </p:sp>
      <p:sp>
        <p:nvSpPr>
          <p:cNvPr id="11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2910" spc="-1" strike="noStrike">
              <a:latin typeface="Arial"/>
            </a:endParaRPr>
          </a:p>
        </p:txBody>
      </p:sp>
      <p:sp>
        <p:nvSpPr>
          <p:cNvPr id="11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2910" spc="-1" strike="noStrike">
              <a:latin typeface="Arial"/>
            </a:endParaRPr>
          </a:p>
        </p:txBody>
      </p:sp>
      <p:sp>
        <p:nvSpPr>
          <p:cNvPr id="11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2910" spc="-1" strike="noStrike">
              <a:latin typeface="Arial"/>
            </a:endParaRPr>
          </a:p>
        </p:txBody>
      </p:sp>
      <p:sp>
        <p:nvSpPr>
          <p:cNvPr id="11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291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291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291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24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291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291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291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291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291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291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endParaRPr b="0" lang="en-IN" sz="399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291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291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291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240"/>
            <a:ext cx="10972080" cy="114444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240"/>
            <a:ext cx="10972440" cy="1144800"/>
          </a:xfrm>
          <a:prstGeom prst="rect">
            <a:avLst/>
          </a:prstGeom>
        </p:spPr>
        <p:txBody>
          <a:bodyPr lIns="0" rIns="0" tIns="0" bIns="0" anchor="ctr">
            <a:noAutofit/>
          </a:bodyPr>
          <a:p>
            <a:pPr algn="ctr"/>
            <a:r>
              <a:rPr b="0" lang="en-IN" sz="3990" spc="-1" strike="noStrike">
                <a:latin typeface="Arial"/>
              </a:rPr>
              <a:t>Click to edit the title text format</a:t>
            </a:r>
            <a:endParaRPr b="0" lang="en-IN" sz="399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Autofit/>
          </a:bodyPr>
          <a:p>
            <a:pPr marL="432000" indent="-324000">
              <a:spcBef>
                <a:spcPts val="1284"/>
              </a:spcBef>
              <a:buClr>
                <a:srgbClr val="000000"/>
              </a:buClr>
              <a:buSzPct val="45000"/>
              <a:buFont typeface="Wingdings" charset="2"/>
              <a:buChar char=""/>
            </a:pPr>
            <a:r>
              <a:rPr b="0" lang="en-IN" sz="2910" spc="-1" strike="noStrike">
                <a:latin typeface="Arial"/>
              </a:rPr>
              <a:t>Click to edit the outline text format</a:t>
            </a:r>
            <a:endParaRPr b="0" lang="en-IN" sz="2910" spc="-1" strike="noStrike">
              <a:latin typeface="Arial"/>
            </a:endParaRPr>
          </a:p>
          <a:p>
            <a:pPr lvl="1" marL="864000" indent="-324000">
              <a:spcBef>
                <a:spcPts val="1026"/>
              </a:spcBef>
              <a:buClr>
                <a:srgbClr val="000000"/>
              </a:buClr>
              <a:buSzPct val="75000"/>
              <a:buFont typeface="Symbol" charset="2"/>
              <a:buChar char=""/>
            </a:pPr>
            <a:r>
              <a:rPr b="0" lang="en-IN" sz="2540" spc="-1" strike="noStrike">
                <a:latin typeface="Arial"/>
              </a:rPr>
              <a:t>Second Outline Level</a:t>
            </a:r>
            <a:endParaRPr b="0" lang="en-IN" sz="2540" spc="-1" strike="noStrike">
              <a:latin typeface="Arial"/>
            </a:endParaRPr>
          </a:p>
          <a:p>
            <a:pPr lvl="2" marL="1296000" indent="-288000">
              <a:spcBef>
                <a:spcPts val="771"/>
              </a:spcBef>
              <a:buClr>
                <a:srgbClr val="000000"/>
              </a:buClr>
              <a:buSzPct val="45000"/>
              <a:buFont typeface="Wingdings" charset="2"/>
              <a:buChar char=""/>
            </a:pPr>
            <a:r>
              <a:rPr b="0" lang="en-IN" sz="2180" spc="-1" strike="noStrike">
                <a:latin typeface="Arial"/>
              </a:rPr>
              <a:t>Third Outline Level</a:t>
            </a:r>
            <a:endParaRPr b="0" lang="en-IN" sz="2180" spc="-1" strike="noStrike">
              <a:latin typeface="Arial"/>
            </a:endParaRPr>
          </a:p>
          <a:p>
            <a:pPr lvl="3" marL="1728000" indent="-216000">
              <a:spcBef>
                <a:spcPts val="513"/>
              </a:spcBef>
              <a:buClr>
                <a:srgbClr val="000000"/>
              </a:buClr>
              <a:buSzPct val="75000"/>
              <a:buFont typeface="Symbol" charset="2"/>
              <a:buChar char=""/>
            </a:pPr>
            <a:r>
              <a:rPr b="0" lang="en-IN" sz="1820" spc="-1" strike="noStrike">
                <a:latin typeface="Arial"/>
              </a:rPr>
              <a:t>Fourth Outline Level</a:t>
            </a:r>
            <a:endParaRPr b="0" lang="en-IN" sz="1820" spc="-1" strike="noStrike">
              <a:latin typeface="Arial"/>
            </a:endParaRPr>
          </a:p>
          <a:p>
            <a:pPr lvl="4" marL="2160000" indent="-216000">
              <a:spcBef>
                <a:spcPts val="255"/>
              </a:spcBef>
              <a:buClr>
                <a:srgbClr val="000000"/>
              </a:buClr>
              <a:buSzPct val="45000"/>
              <a:buFont typeface="Wingdings" charset="2"/>
              <a:buChar char=""/>
            </a:pPr>
            <a:r>
              <a:rPr b="0" lang="en-IN" sz="1820" spc="-1" strike="noStrike">
                <a:latin typeface="Arial"/>
              </a:rPr>
              <a:t>Fifth Outline Level</a:t>
            </a:r>
            <a:endParaRPr b="0" lang="en-IN" sz="1820" spc="-1" strike="noStrike">
              <a:latin typeface="Arial"/>
            </a:endParaRPr>
          </a:p>
          <a:p>
            <a:pPr lvl="5" marL="2592000" indent="-216000">
              <a:spcBef>
                <a:spcPts val="255"/>
              </a:spcBef>
              <a:buClr>
                <a:srgbClr val="000000"/>
              </a:buClr>
              <a:buSzPct val="45000"/>
              <a:buFont typeface="Wingdings" charset="2"/>
              <a:buChar char=""/>
            </a:pPr>
            <a:r>
              <a:rPr b="0" lang="en-IN" sz="1820" spc="-1" strike="noStrike">
                <a:latin typeface="Arial"/>
              </a:rPr>
              <a:t>Sixth Outline Level</a:t>
            </a:r>
            <a:endParaRPr b="0" lang="en-IN" sz="1820" spc="-1" strike="noStrike">
              <a:latin typeface="Arial"/>
            </a:endParaRPr>
          </a:p>
          <a:p>
            <a:pPr lvl="6" marL="3024000" indent="-216000">
              <a:spcBef>
                <a:spcPts val="255"/>
              </a:spcBef>
              <a:buClr>
                <a:srgbClr val="000000"/>
              </a:buClr>
              <a:buSzPct val="45000"/>
              <a:buFont typeface="Wingdings" charset="2"/>
              <a:buChar char=""/>
            </a:pPr>
            <a:r>
              <a:rPr b="0" lang="en-IN" sz="1820" spc="-1" strike="noStrike">
                <a:latin typeface="Arial"/>
              </a:rPr>
              <a:t>Seventh Outline Level</a:t>
            </a:r>
            <a:endParaRPr b="0" lang="en-IN" sz="1820" spc="-1" strike="noStrike">
              <a:latin typeface="Arial"/>
            </a:endParaRPr>
          </a:p>
        </p:txBody>
      </p:sp>
      <p:sp>
        <p:nvSpPr>
          <p:cNvPr id="78" name="PlaceHolder 3"/>
          <p:cNvSpPr>
            <a:spLocks noGrp="1"/>
          </p:cNvSpPr>
          <p:nvPr>
            <p:ph type="dt"/>
          </p:nvPr>
        </p:nvSpPr>
        <p:spPr>
          <a:xfrm>
            <a:off x="609480" y="6247440"/>
            <a:ext cx="2840400" cy="47304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79" name="PlaceHolder 4"/>
          <p:cNvSpPr>
            <a:spLocks noGrp="1"/>
          </p:cNvSpPr>
          <p:nvPr>
            <p:ph type="ftr"/>
          </p:nvPr>
        </p:nvSpPr>
        <p:spPr>
          <a:xfrm>
            <a:off x="4169520" y="6247440"/>
            <a:ext cx="3864600" cy="47304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80" name="PlaceHolder 5"/>
          <p:cNvSpPr>
            <a:spLocks noGrp="1"/>
          </p:cNvSpPr>
          <p:nvPr>
            <p:ph type="sldNum"/>
          </p:nvPr>
        </p:nvSpPr>
        <p:spPr>
          <a:xfrm>
            <a:off x="8741520" y="6247440"/>
            <a:ext cx="2840400" cy="473040"/>
          </a:xfrm>
          <a:prstGeom prst="rect">
            <a:avLst/>
          </a:prstGeom>
        </p:spPr>
        <p:txBody>
          <a:bodyPr lIns="0" rIns="0" tIns="0" bIns="0">
            <a:noAutofit/>
          </a:bodyPr>
          <a:p>
            <a:pPr algn="r"/>
            <a:fld id="{4F4FD45C-F0C4-49AB-B04B-45C93F817CBC}"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1" lang="en-US" sz="6000" spc="-1" strike="noStrike">
                <a:solidFill>
                  <a:srgbClr val="000000"/>
                </a:solidFill>
                <a:latin typeface="Calibri Light"/>
              </a:rPr>
              <a:t>The Battle of Neighborhood</a:t>
            </a:r>
            <a:endParaRPr b="0" lang="en-IN" sz="6000" spc="-1" strike="noStrike">
              <a:latin typeface="Arial"/>
            </a:endParaRPr>
          </a:p>
        </p:txBody>
      </p:sp>
      <p:sp>
        <p:nvSpPr>
          <p:cNvPr id="118" name="CustomShape 2"/>
          <p:cNvSpPr/>
          <p:nvPr/>
        </p:nvSpPr>
        <p:spPr>
          <a:xfrm>
            <a:off x="1523880" y="3602160"/>
            <a:ext cx="9143280" cy="16549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rPr>
              <a:t>Introduction</a:t>
            </a:r>
            <a:endParaRPr b="0" lang="en-IN" sz="4400" spc="-1" strike="noStrike">
              <a:latin typeface="Arial"/>
            </a:endParaRPr>
          </a:p>
        </p:txBody>
      </p:sp>
      <p:sp>
        <p:nvSpPr>
          <p:cNvPr id="12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800" spc="-1" strike="noStrike">
                <a:solidFill>
                  <a:srgbClr val="000000"/>
                </a:solidFill>
                <a:latin typeface="Calibri"/>
              </a:rPr>
              <a:t>The aim of this capstone project will be to find out what kind of business should be set up in a given city. This project will be done by collecting data about the different neighbourhoods in that particular city as well as the kinds of businesses that exist in that particular area.</a:t>
            </a:r>
            <a:endParaRPr b="0" lang="en-IN" sz="2800" spc="-1" strike="noStrike">
              <a:latin typeface="Arial"/>
            </a:endParaRPr>
          </a:p>
          <a:p>
            <a:pPr>
              <a:lnSpc>
                <a:spcPct val="100000"/>
              </a:lnSpc>
            </a:pPr>
            <a:r>
              <a:rPr b="0" lang="en-US" sz="2800" spc="-1" strike="noStrike">
                <a:solidFill>
                  <a:srgbClr val="000000"/>
                </a:solidFill>
                <a:latin typeface="Calibri"/>
              </a:rPr>
              <a:t>This data will be used to determine what kind of business should be set up, such that it will be profitable.</a:t>
            </a: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rPr>
              <a:t>Data Description</a:t>
            </a:r>
            <a:br/>
            <a:endParaRPr b="0" lang="en-IN" sz="4400" spc="-1" strike="noStrike">
              <a:latin typeface="Arial"/>
            </a:endParaRPr>
          </a:p>
        </p:txBody>
      </p:sp>
      <p:sp>
        <p:nvSpPr>
          <p:cNvPr id="12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800" spc="-1" strike="noStrike">
                <a:solidFill>
                  <a:srgbClr val="000000"/>
                </a:solidFill>
                <a:latin typeface="Calibri"/>
              </a:rPr>
              <a:t>The data will consist of the different neighbourhoods in a given city, the different kinds of businesses that exist in that city, their ratings, the category that the particular business belongs to as well as the addresses of the different businesses. Latitude and longitude will be included in the address column.</a:t>
            </a:r>
            <a:endParaRPr b="0" lang="en-IN" sz="2800" spc="-1" strike="noStrike">
              <a:latin typeface="Arial"/>
            </a:endParaRPr>
          </a:p>
          <a:p>
            <a:pPr>
              <a:lnSpc>
                <a:spcPct val="100000"/>
              </a:lnSpc>
            </a:pPr>
            <a:r>
              <a:rPr b="0" lang="en-US" sz="2800" spc="-1" strike="noStrike">
                <a:solidFill>
                  <a:srgbClr val="000000"/>
                </a:solidFill>
                <a:latin typeface="Calibri"/>
              </a:rPr>
              <a:t>This data will be collected using the Foursquare API.</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rPr>
              <a:t>Methodology</a:t>
            </a:r>
            <a:br/>
            <a:endParaRPr b="0" lang="en-IN" sz="4400" spc="-1" strike="noStrike">
              <a:latin typeface="Arial"/>
            </a:endParaRPr>
          </a:p>
        </p:txBody>
      </p:sp>
      <p:sp>
        <p:nvSpPr>
          <p:cNvPr id="12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800" spc="-1" strike="noStrike">
                <a:solidFill>
                  <a:srgbClr val="000000"/>
                </a:solidFill>
                <a:latin typeface="Calibri"/>
                <a:ea typeface="Microsoft YaHei"/>
              </a:rPr>
              <a:t>This project has been done using the basic skills obtained from the assignment given in week 3. Foursquare API was used to get data about the venues of neighbourhoods, then they were grouped by each neighbourhoods.  Top 10 venues filtered per neighbourhood.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rPr>
              <a:t>Results</a:t>
            </a:r>
            <a:endParaRPr b="0" lang="en-IN" sz="4400" spc="-1" strike="noStrike">
              <a:latin typeface="Arial"/>
            </a:endParaRPr>
          </a:p>
        </p:txBody>
      </p:sp>
      <p:sp>
        <p:nvSpPr>
          <p:cNvPr id="12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Providence has more venues than Hartford (512 vs 460)</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Federal Hill is a good area for business in Providence</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Downtown is a good area for business in Hartford</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Small eateries, bars, etc are popular in Providence</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Hartford is very commercial</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rPr>
              <a:t>Conclusion</a:t>
            </a:r>
            <a:endParaRPr b="0" lang="en-IN" sz="4400" spc="-1" strike="noStrike">
              <a:latin typeface="Arial"/>
            </a:endParaRPr>
          </a:p>
        </p:txBody>
      </p:sp>
      <p:sp>
        <p:nvSpPr>
          <p:cNvPr id="12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r>
              <a:rPr b="0" lang="en-US" sz="2800" spc="-1" strike="noStrike">
                <a:solidFill>
                  <a:srgbClr val="000000"/>
                </a:solidFill>
                <a:latin typeface="Calibri"/>
              </a:rPr>
              <a:t>For business owners:</a:t>
            </a:r>
            <a:endParaRPr b="0" lang="en-IN" sz="2800" spc="-1" strike="noStrike">
              <a:latin typeface="Arial"/>
            </a:endParaRPr>
          </a:p>
          <a:p>
            <a:pPr>
              <a:lnSpc>
                <a:spcPct val="90000"/>
              </a:lnSpc>
              <a:spcBef>
                <a:spcPts val="1001"/>
              </a:spcBef>
            </a:pP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Food &amp; Travel- Providence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Insurance- Hartford </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TotalTime>
  <Application>LibreOffice/6.4.1.2$Windows_X86_64 LibreOffice_project/4d224e95b98b138af42a64d84056446d09082932</Application>
  <Words>259</Words>
  <Paragraphs>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2018-12-27T16:20:20Z</dcterms:created>
  <dc:creator>Tianli Chen</dc:creator>
  <dc:description/>
  <dc:language>en-IN</dc:language>
  <cp:lastModifiedBy/>
  <dcterms:modified xsi:type="dcterms:W3CDTF">2020-04-05T00:13:01Z</dcterms:modified>
  <cp:revision>5</cp:revision>
  <dc:subject/>
  <dc:title>The Battle of Neighborhood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