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erriweather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B8ojQkcI079pAzOjMXdOQFoFg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EB5403-7EF5-4BC4-BB6C-5533CF3AF48E}">
  <a:tblStyle styleId="{01EB5403-7EF5-4BC4-BB6C-5533CF3AF4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2670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543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41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85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50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94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f4cf98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9cf4cf98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7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55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48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84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23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2" name="Google Shape;12;p11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10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hyperlink" Target="https://facepay.co.in/abou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nbc.com/2020/06/10/amazon-bans-police-use-of-facial-recognition-technology-for-one-year.html" TargetMode="External"/><Relationship Id="rId5" Type="http://schemas.openxmlformats.org/officeDocument/2006/relationships/hyperlink" Target="https://azure.microsoft.com/en-in/services/cognitive-services/face/" TargetMode="External"/><Relationship Id="rId4" Type="http://schemas.openxmlformats.org/officeDocument/2006/relationships/hyperlink" Target="https://www.nngroup.com/articles/face-recognition-pa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week.com/amazons-face-recognition-tool-matches-28-members-congress-criminal-mugshots-104485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305765" y="0"/>
            <a:ext cx="3751885" cy="151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sz="2000" b="1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VIVEKANAND EDUCATION SOCIETY INSTITUTE OF TECHNOLOGY (MUMBAI UNIVERSITY)</a:t>
            </a:r>
            <a:endParaRPr sz="2000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564007" y="3231741"/>
            <a:ext cx="2588869" cy="46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/>
              <a:t>A future payment method</a:t>
            </a:r>
            <a:endParaRPr sz="1500"/>
          </a:p>
        </p:txBody>
      </p:sp>
      <p:pic>
        <p:nvPicPr>
          <p:cNvPr id="47" name="Google Shape;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0423" y="3545329"/>
            <a:ext cx="1002956" cy="141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6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4675" y="178594"/>
            <a:ext cx="3913537" cy="16716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sp>
        <p:nvSpPr>
          <p:cNvPr id="49" name="Google Shape;49;p16"/>
          <p:cNvSpPr txBox="1"/>
          <p:nvPr/>
        </p:nvSpPr>
        <p:spPr>
          <a:xfrm>
            <a:off x="218348" y="1402203"/>
            <a:ext cx="3839302" cy="19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4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lang="en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Jai Malani		D7A - 44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Kusum Rohra	D7A - 57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Khushboo Dalwani	D7A - 12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Khushboo Dhingra	D7A - 18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16"/>
          <p:cNvCxnSpPr/>
          <p:nvPr/>
        </p:nvCxnSpPr>
        <p:spPr>
          <a:xfrm>
            <a:off x="4572000" y="3077162"/>
            <a:ext cx="4239075" cy="0"/>
          </a:xfrm>
          <a:prstGeom prst="straightConnector1">
            <a:avLst/>
          </a:prstGeom>
          <a:noFill/>
          <a:ln w="25400" cap="flat" cmpd="sng">
            <a:solidFill>
              <a:srgbClr val="986F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51;p16"/>
          <p:cNvSpPr txBox="1"/>
          <p:nvPr/>
        </p:nvSpPr>
        <p:spPr>
          <a:xfrm>
            <a:off x="4644675" y="2573102"/>
            <a:ext cx="24275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u="none" strike="noStrike" cap="none">
                <a:solidFill>
                  <a:srgbClr val="846040"/>
                </a:solidFill>
                <a:latin typeface="Cambria"/>
                <a:ea typeface="Cambria"/>
                <a:cs typeface="Cambria"/>
                <a:sym typeface="Cambria"/>
              </a:rPr>
              <a:t>Facial Identity</a:t>
            </a:r>
            <a:endParaRPr sz="2000" b="1" i="1" u="none" strike="noStrike" cap="none">
              <a:solidFill>
                <a:srgbClr val="8460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" name="Google Shape;52;p16"/>
          <p:cNvSpPr txBox="1"/>
          <p:nvPr/>
        </p:nvSpPr>
        <p:spPr>
          <a:xfrm>
            <a:off x="474920" y="4253053"/>
            <a:ext cx="29416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Domain : Product design and Development.</a:t>
            </a: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Mrs.</a:t>
            </a:r>
            <a:r>
              <a:rPr lang="en"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Mannat Daultani</a:t>
            </a:r>
            <a:endParaRPr sz="16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</a:rPr>
              <a:t>Implementation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06" y="1505699"/>
            <a:ext cx="2003461" cy="3076200"/>
          </a:xfrm>
          <a:prstGeom prst="rect">
            <a:avLst/>
          </a:prstGeom>
          <a:effectLst>
            <a:outerShdw blurRad="149987" dist="250190" dir="8460000" algn="tr" rotWithShape="0">
              <a:prstClr val="black">
                <a:alpha val="28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8" y="1505699"/>
            <a:ext cx="5606216" cy="3076200"/>
          </a:xfrm>
          <a:prstGeom prst="rect">
            <a:avLst/>
          </a:prstGeom>
          <a:effectLst>
            <a:outerShdw blurRad="149987" dist="250190" dir="8460000" algn="ctr" rotWithShape="0">
              <a:srgbClr val="000000">
                <a:alpha val="28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28456" y="4707122"/>
            <a:ext cx="376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View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5056" y="4707122"/>
            <a:ext cx="132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 i="1">
                <a:solidFill>
                  <a:srgbClr val="FFFF00"/>
                </a:solidFill>
              </a:rPr>
              <a:t>References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r="62530"/>
          <a:stretch/>
        </p:blipFill>
        <p:spPr>
          <a:xfrm>
            <a:off x="6301563" y="1337314"/>
            <a:ext cx="2530762" cy="250928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</p:pic>
      <p:grpSp>
        <p:nvGrpSpPr>
          <p:cNvPr id="175" name="Google Shape;175;p23"/>
          <p:cNvGrpSpPr/>
          <p:nvPr/>
        </p:nvGrpSpPr>
        <p:grpSpPr>
          <a:xfrm>
            <a:off x="119838" y="1433729"/>
            <a:ext cx="6096000" cy="1118880"/>
            <a:chOff x="0" y="19140"/>
            <a:chExt cx="6096000" cy="1118880"/>
          </a:xfrm>
        </p:grpSpPr>
        <p:sp>
          <p:nvSpPr>
            <p:cNvPr id="176" name="Google Shape;176;p23"/>
            <p:cNvSpPr/>
            <p:nvPr/>
          </p:nvSpPr>
          <p:spPr>
            <a:xfrm>
              <a:off x="0" y="19140"/>
              <a:ext cx="6096000" cy="327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15992" y="35132"/>
              <a:ext cx="6064016" cy="295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Nielsen Norman group</a:t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0" y="346740"/>
              <a:ext cx="60960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0" y="346740"/>
              <a:ext cx="60960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3525" tIns="17775" rIns="99550" bIns="17775" anchor="t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https://www.nngroup.com/articles/face-recognition-pay/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0" y="578580"/>
              <a:ext cx="6096000" cy="327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15992" y="594572"/>
              <a:ext cx="6064016" cy="295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Microsoft Azure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0" y="906180"/>
              <a:ext cx="60960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0" y="906180"/>
              <a:ext cx="60960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3525" tIns="17775" rIns="99550" bIns="17775" anchor="t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https://azure.microsoft.com/en-in/services/cognitive-services/face/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3"/>
          <p:cNvGrpSpPr/>
          <p:nvPr/>
        </p:nvGrpSpPr>
        <p:grpSpPr>
          <a:xfrm>
            <a:off x="150783" y="2575964"/>
            <a:ext cx="6096000" cy="1212479"/>
            <a:chOff x="0" y="4214"/>
            <a:chExt cx="6096000" cy="1212479"/>
          </a:xfrm>
        </p:grpSpPr>
        <p:sp>
          <p:nvSpPr>
            <p:cNvPr id="185" name="Google Shape;185;p23"/>
            <p:cNvSpPr/>
            <p:nvPr/>
          </p:nvSpPr>
          <p:spPr>
            <a:xfrm>
              <a:off x="0" y="4214"/>
              <a:ext cx="6096000" cy="327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 txBox="1"/>
            <p:nvPr/>
          </p:nvSpPr>
          <p:spPr>
            <a:xfrm>
              <a:off x="15992" y="20206"/>
              <a:ext cx="6064016" cy="295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CNBC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0" y="331228"/>
              <a:ext cx="6096000" cy="32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0" y="331228"/>
              <a:ext cx="6096000" cy="32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3525" tIns="17775" rIns="99550" bIns="17775" anchor="t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6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https://www.cnbc.com/2020/06/10/amazon-bans-police-use-of-facial-recognition-technology-for-one-year.html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0" y="657253"/>
              <a:ext cx="6096000" cy="327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15992" y="673245"/>
              <a:ext cx="6064016" cy="295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Face Pay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0" y="984853"/>
              <a:ext cx="60960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 txBox="1"/>
            <p:nvPr/>
          </p:nvSpPr>
          <p:spPr>
            <a:xfrm>
              <a:off x="0" y="984853"/>
              <a:ext cx="6096000" cy="231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3525" tIns="17775" rIns="99550" bIns="17775" anchor="t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 b="0" i="0" u="sng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hlinkClick r:id="rId7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https://facepay.co.in/about.html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i="1">
                <a:solidFill>
                  <a:srgbClr val="FFFF00"/>
                </a:solidFill>
              </a:rPr>
              <a:t>Index</a:t>
            </a:r>
            <a:endParaRPr b="1" i="1">
              <a:solidFill>
                <a:srgbClr val="FFFF00"/>
              </a:solidFill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125988" y="1336337"/>
            <a:ext cx="5658992" cy="368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 Introduction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 Literature Survey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Block diagram of the proposed system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Methodology employed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Expected output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References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16473" y="500925"/>
            <a:ext cx="8415852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 i="1">
                <a:solidFill>
                  <a:srgbClr val="FFFF00"/>
                </a:solidFill>
              </a:rPr>
              <a:t>Introduction</a:t>
            </a:r>
            <a:endParaRPr b="1" i="1">
              <a:solidFill>
                <a:srgbClr val="FFFF00"/>
              </a:solidFill>
            </a:endParaRPr>
          </a:p>
        </p:txBody>
      </p:sp>
      <p:grpSp>
        <p:nvGrpSpPr>
          <p:cNvPr id="64" name="Google Shape;64;p17"/>
          <p:cNvGrpSpPr/>
          <p:nvPr/>
        </p:nvGrpSpPr>
        <p:grpSpPr>
          <a:xfrm>
            <a:off x="-3395886" y="576165"/>
            <a:ext cx="10484204" cy="5290967"/>
            <a:chOff x="-4441255" y="-681135"/>
            <a:chExt cx="10484204" cy="5290967"/>
          </a:xfrm>
        </p:grpSpPr>
        <p:sp>
          <p:nvSpPr>
            <p:cNvPr id="65" name="Google Shape;65;p17"/>
            <p:cNvSpPr/>
            <p:nvPr/>
          </p:nvSpPr>
          <p:spPr>
            <a:xfrm>
              <a:off x="-4441255" y="-681135"/>
              <a:ext cx="5290967" cy="5290967"/>
            </a:xfrm>
            <a:prstGeom prst="blockArc">
              <a:avLst>
                <a:gd name="adj1" fmla="val 18900000"/>
                <a:gd name="adj2" fmla="val 2700000"/>
                <a:gd name="adj3" fmla="val 408"/>
              </a:avLst>
            </a:prstGeom>
            <a:noFill/>
            <a:ln w="25400" cap="flat" cmpd="sng">
              <a:solidFill>
                <a:srgbClr val="002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546469" y="392869"/>
              <a:ext cx="5496480" cy="7857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 txBox="1"/>
            <p:nvPr/>
          </p:nvSpPr>
          <p:spPr>
            <a:xfrm>
              <a:off x="546469" y="392869"/>
              <a:ext cx="5496480" cy="785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3675" tIns="35550" rIns="35550" bIns="3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Debit/credit cards, UPI, Net Banking Through OTP</a:t>
              </a: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55382" y="294652"/>
              <a:ext cx="982174" cy="9821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832085" y="1571478"/>
              <a:ext cx="5210864" cy="7857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 txBox="1"/>
            <p:nvPr/>
          </p:nvSpPr>
          <p:spPr>
            <a:xfrm>
              <a:off x="832085" y="1571478"/>
              <a:ext cx="5210864" cy="785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3675" tIns="35550" rIns="35550" bIns="3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1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A category of biometric software that maps and stores an individual’s face features mathematically.</a:t>
              </a: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40998" y="1473261"/>
              <a:ext cx="982174" cy="9821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546469" y="2750087"/>
              <a:ext cx="5496480" cy="7857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 txBox="1"/>
            <p:nvPr/>
          </p:nvSpPr>
          <p:spPr>
            <a:xfrm>
              <a:off x="546469" y="2750087"/>
              <a:ext cx="5496480" cy="785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3675" tIns="35550" rIns="35550" bIns="3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1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Handling cards and remembering long passwords</a:t>
              </a: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55382" y="2651869"/>
              <a:ext cx="982174" cy="9821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7"/>
          <p:cNvSpPr txBox="1"/>
          <p:nvPr/>
        </p:nvSpPr>
        <p:spPr>
          <a:xfrm>
            <a:off x="1350168" y="2990814"/>
            <a:ext cx="1114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none" strike="noStrike" cap="none">
                <a:solidFill>
                  <a:srgbClr val="002E4A"/>
                </a:solidFill>
                <a:latin typeface="Arial"/>
                <a:ea typeface="Arial"/>
                <a:cs typeface="Arial"/>
                <a:sym typeface="Arial"/>
              </a:rPr>
              <a:t>What is face recognition?</a:t>
            </a:r>
            <a:endParaRPr sz="1200" b="1" i="1" u="none" strike="noStrike" cap="none">
              <a:solidFill>
                <a:srgbClr val="002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350168" y="3067757"/>
            <a:ext cx="10358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1" u="none" strike="noStrike" cap="none">
              <a:solidFill>
                <a:srgbClr val="002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045369" y="4180910"/>
            <a:ext cx="1114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none" strike="noStrike" cap="none">
                <a:solidFill>
                  <a:srgbClr val="002E4A"/>
                </a:solidFill>
                <a:latin typeface="Arial"/>
                <a:ea typeface="Arial"/>
                <a:cs typeface="Arial"/>
                <a:sym typeface="Arial"/>
              </a:rPr>
              <a:t>Need of face recognition</a:t>
            </a:r>
            <a:endParaRPr sz="1200" b="1" i="1" u="none" strike="noStrike" cap="none">
              <a:solidFill>
                <a:srgbClr val="002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1195387" y="1800718"/>
            <a:ext cx="814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system</a:t>
            </a:r>
            <a:endParaRPr sz="12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18857" y="308044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 i="1">
                <a:solidFill>
                  <a:srgbClr val="FFFF00"/>
                </a:solidFill>
              </a:rPr>
              <a:t>Literature Survey</a:t>
            </a:r>
            <a:endParaRPr b="1" i="1">
              <a:solidFill>
                <a:srgbClr val="FFFF00"/>
              </a:solidFill>
            </a:endParaRPr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0" y="1124624"/>
          <a:ext cx="9144000" cy="4015975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B4BAC6"/>
                    </a:gs>
                    <a:gs pos="35000">
                      <a:srgbClr val="CCCFD5"/>
                    </a:gs>
                    <a:gs pos="100000">
                      <a:srgbClr val="EBEBEF"/>
                    </a:gs>
                  </a:gsLst>
                  <a:lin ang="16200000" scaled="0"/>
                </a:gradFill>
                <a:tableStyleId>{01EB5403-7EF5-4BC4-BB6C-5533CF3AF48E}</a:tableStyleId>
              </a:tblPr>
              <a:tblGrid>
                <a:gridCol w="1845900"/>
                <a:gridCol w="1865575"/>
                <a:gridCol w="2477475"/>
                <a:gridCol w="2955050"/>
              </a:tblGrid>
              <a:tr h="47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 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ADVANTAGES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LIMITATIONS</a:t>
                      </a:r>
                      <a:endParaRPr sz="1400" b="1" i="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31394D"/>
                    </a:solidFill>
                  </a:tcPr>
                </a:tc>
              </a:tr>
              <a:tr h="124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Thales Group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dirty="0"/>
                        <a:t>(Apple)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Lowest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 duration  for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recognition​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Highest security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 recognition.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More convenient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 quicker than Touch ID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Face</a:t>
                      </a: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ID uses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machine learning, so that it can learn from changes to your </a:t>
                      </a:r>
                      <a:r>
                        <a:rPr lang="en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face</a:t>
                      </a: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over time.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 was criticized in 2017 because of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its inability to differentiate between individual Chinese faces. ​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 not differentiates between twins.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/>
                </a:tc>
              </a:tr>
              <a:tr h="124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Thales Group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(Microsoft)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Transparency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​Non-discrimination​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Accountability​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Notice and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surveillance​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Lawful surveillance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 to use​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Built-in-security​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Flexible deployment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Tools had high error rates in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 darker skin women compared to lighter skin men.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</a:tr>
              <a:tr h="105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Thales Group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/>
                        <a:t>(Amazon)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User verification.​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Cataloguing 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People counting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safety.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Searchable image and video libraries.​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Unsafe content detection.​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Celebrity Recognition.​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detection.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" sz="1200" b="0" i="0" u="sng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Newsweek </a:t>
                      </a: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reported that  this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 falsely identified 28 members of US Congress as people arrested for crimes. </a:t>
                      </a:r>
                      <a:endParaRPr sz="120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f4cf9817_1_0"/>
          <p:cNvSpPr txBox="1">
            <a:spLocks noGrp="1"/>
          </p:cNvSpPr>
          <p:nvPr>
            <p:ph type="title"/>
          </p:nvPr>
        </p:nvSpPr>
        <p:spPr>
          <a:xfrm>
            <a:off x="311699" y="302600"/>
            <a:ext cx="8582269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 b="1" i="1">
                <a:solidFill>
                  <a:srgbClr val="FFFF00"/>
                </a:solidFill>
              </a:rPr>
              <a:t>Lacuna of existing System &amp; Problem Statement</a:t>
            </a:r>
            <a:endParaRPr sz="2500" b="1" i="1">
              <a:solidFill>
                <a:srgbClr val="FFFF00"/>
              </a:solidFill>
            </a:endParaRPr>
          </a:p>
        </p:txBody>
      </p:sp>
      <p:sp>
        <p:nvSpPr>
          <p:cNvPr id="90" name="Google Shape;90;g9cf4cf9817_1_0"/>
          <p:cNvSpPr txBox="1">
            <a:spLocks noGrp="1"/>
          </p:cNvSpPr>
          <p:nvPr>
            <p:ph type="body" idx="4294967295"/>
          </p:nvPr>
        </p:nvSpPr>
        <p:spPr>
          <a:xfrm>
            <a:off x="1595223" y="2556906"/>
            <a:ext cx="2226683" cy="92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700"/>
              <a:buNone/>
            </a:pP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g9cf4cf9817_1_0"/>
          <p:cNvSpPr/>
          <p:nvPr/>
        </p:nvSpPr>
        <p:spPr>
          <a:xfrm>
            <a:off x="985837" y="1471613"/>
            <a:ext cx="3060000" cy="3426437"/>
          </a:xfrm>
          <a:prstGeom prst="roundRect">
            <a:avLst>
              <a:gd name="adj" fmla="val 16667"/>
            </a:avLst>
          </a:prstGeom>
          <a:solidFill>
            <a:srgbClr val="D69889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9cf4cf9817_1_0" descr="Book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965142" y="287310"/>
            <a:ext cx="1131657" cy="3190280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  <p:sp>
        <p:nvSpPr>
          <p:cNvPr id="93" name="Google Shape;93;g9cf4cf9817_1_0"/>
          <p:cNvSpPr/>
          <p:nvPr/>
        </p:nvSpPr>
        <p:spPr>
          <a:xfrm>
            <a:off x="4790860" y="1471613"/>
            <a:ext cx="3060000" cy="3426437"/>
          </a:xfrm>
          <a:prstGeom prst="roundRect">
            <a:avLst>
              <a:gd name="adj" fmla="val 16667"/>
            </a:avLst>
          </a:prstGeom>
          <a:solidFill>
            <a:srgbClr val="A1FDFD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96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9cf4cf9817_1_0" descr="Book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763226" y="294638"/>
            <a:ext cx="1131657" cy="3278582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</p:pic>
      <p:sp>
        <p:nvSpPr>
          <p:cNvPr id="95" name="Google Shape;95;g9cf4cf9817_1_0"/>
          <p:cNvSpPr txBox="1"/>
          <p:nvPr/>
        </p:nvSpPr>
        <p:spPr>
          <a:xfrm>
            <a:off x="1822252" y="1720867"/>
            <a:ext cx="162163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Existing System</a:t>
            </a:r>
            <a:endParaRPr sz="1500" b="0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9cf4cf9817_1_0"/>
          <p:cNvSpPr txBox="1"/>
          <p:nvPr/>
        </p:nvSpPr>
        <p:spPr>
          <a:xfrm>
            <a:off x="5644825" y="1772346"/>
            <a:ext cx="176282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Proposed System</a:t>
            </a:r>
            <a:endParaRPr sz="1500" b="0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9cf4cf9817_1_0"/>
          <p:cNvSpPr txBox="1"/>
          <p:nvPr/>
        </p:nvSpPr>
        <p:spPr>
          <a:xfrm>
            <a:off x="1147347" y="2293286"/>
            <a:ext cx="273698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steps required for checkout.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process for recovery.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Cards, E-wallets frauds.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adopt for most people.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9cf4cf9817_1_0"/>
          <p:cNvSpPr txBox="1"/>
          <p:nvPr/>
        </p:nvSpPr>
        <p:spPr>
          <a:xfrm>
            <a:off x="5019658" y="2293286"/>
            <a:ext cx="2618792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 in single step.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recovery required.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Minimized frauds.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Feasible for everyone with advanced security.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 i="1" dirty="0">
                <a:solidFill>
                  <a:srgbClr val="FFFF00"/>
                </a:solidFill>
              </a:rPr>
              <a:t>Flow chart</a:t>
            </a:r>
            <a:endParaRPr b="1" i="1" dirty="0">
              <a:solidFill>
                <a:srgbClr val="FFFF00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450432" y="1402650"/>
            <a:ext cx="14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Log in/Sign up</a:t>
            </a:r>
            <a:endParaRPr sz="1400" b="1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890432" y="2734788"/>
            <a:ext cx="108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Sign up</a:t>
            </a:r>
            <a:endParaRPr sz="1400" b="1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644219" y="2741932"/>
            <a:ext cx="9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sz="1400" b="1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536562" y="2338718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endParaRPr sz="1400" b="1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9"/>
          <p:cNvCxnSpPr>
            <a:stCxn id="105" idx="3"/>
            <a:endCxn id="107" idx="2"/>
          </p:cNvCxnSpPr>
          <p:nvPr/>
        </p:nvCxnSpPr>
        <p:spPr>
          <a:xfrm rot="10800000" flipH="1">
            <a:off x="5970432" y="2698788"/>
            <a:ext cx="1286100" cy="2160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9" name="Google Shape;109;p19"/>
          <p:cNvSpPr/>
          <p:nvPr/>
        </p:nvSpPr>
        <p:spPr>
          <a:xfrm>
            <a:off x="214219" y="2734788"/>
            <a:ext cx="18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Forget Password</a:t>
            </a:r>
            <a:endParaRPr sz="1400" b="1" i="1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9"/>
          <p:cNvCxnSpPr>
            <a:stCxn id="106" idx="1"/>
            <a:endCxn id="109" idx="3"/>
          </p:cNvCxnSpPr>
          <p:nvPr/>
        </p:nvCxnSpPr>
        <p:spPr>
          <a:xfrm rot="10800000">
            <a:off x="2014219" y="2914732"/>
            <a:ext cx="630000" cy="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1" name="Google Shape;111;p19"/>
          <p:cNvSpPr/>
          <p:nvPr/>
        </p:nvSpPr>
        <p:spPr>
          <a:xfrm>
            <a:off x="484219" y="3483882"/>
            <a:ext cx="12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 smtClean="0">
                <a:solidFill>
                  <a:srgbClr val="FFFF00"/>
                </a:solidFill>
              </a:rPr>
              <a:t>Enter PIN</a:t>
            </a:r>
            <a:r>
              <a:rPr lang="en" sz="1400" b="1" i="1" u="none" strike="noStrike" cap="none" dirty="0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 i="1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9"/>
          <p:cNvCxnSpPr>
            <a:stCxn id="109" idx="2"/>
            <a:endCxn id="111" idx="0"/>
          </p:cNvCxnSpPr>
          <p:nvPr/>
        </p:nvCxnSpPr>
        <p:spPr>
          <a:xfrm>
            <a:off x="1114219" y="3094788"/>
            <a:ext cx="0" cy="389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3" name="Google Shape;113;p19"/>
          <p:cNvSpPr/>
          <p:nvPr/>
        </p:nvSpPr>
        <p:spPr>
          <a:xfrm>
            <a:off x="3448336" y="3404054"/>
            <a:ext cx="1442096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Enter Amount</a:t>
            </a:r>
            <a:endParaRPr sz="1400" b="1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9"/>
          <p:cNvCxnSpPr>
            <a:stCxn id="106" idx="2"/>
            <a:endCxn id="113" idx="1"/>
          </p:cNvCxnSpPr>
          <p:nvPr/>
        </p:nvCxnSpPr>
        <p:spPr>
          <a:xfrm rot="-5400000" flipH="1">
            <a:off x="3030169" y="3165982"/>
            <a:ext cx="482100" cy="3540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5" name="Google Shape;115;p19"/>
          <p:cNvSpPr/>
          <p:nvPr/>
        </p:nvSpPr>
        <p:spPr>
          <a:xfrm>
            <a:off x="5524217" y="3404054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Camera Pops</a:t>
            </a:r>
            <a:endParaRPr sz="1400" b="1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9"/>
          <p:cNvCxnSpPr>
            <a:stCxn id="113" idx="3"/>
            <a:endCxn id="115" idx="1"/>
          </p:cNvCxnSpPr>
          <p:nvPr/>
        </p:nvCxnSpPr>
        <p:spPr>
          <a:xfrm>
            <a:off x="4890432" y="3584054"/>
            <a:ext cx="633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9"/>
          <p:cNvSpPr/>
          <p:nvPr/>
        </p:nvSpPr>
        <p:spPr>
          <a:xfrm>
            <a:off x="3243264" y="4267653"/>
            <a:ext cx="1964062" cy="54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Payment Successful</a:t>
            </a:r>
            <a:endParaRPr sz="14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9"/>
          <p:cNvCxnSpPr>
            <a:stCxn id="115" idx="2"/>
            <a:endCxn id="117" idx="0"/>
          </p:cNvCxnSpPr>
          <p:nvPr/>
        </p:nvCxnSpPr>
        <p:spPr>
          <a:xfrm rot="5400000">
            <a:off x="4982867" y="3006404"/>
            <a:ext cx="503700" cy="20190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9" name="Google Shape;119;p19"/>
          <p:cNvSpPr/>
          <p:nvPr/>
        </p:nvSpPr>
        <p:spPr>
          <a:xfrm>
            <a:off x="6536532" y="4272914"/>
            <a:ext cx="2227685" cy="54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Payment Unsuccessful</a:t>
            </a:r>
            <a:endParaRPr sz="14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9"/>
          <p:cNvCxnSpPr>
            <a:stCxn id="115" idx="2"/>
            <a:endCxn id="119" idx="0"/>
          </p:cNvCxnSpPr>
          <p:nvPr/>
        </p:nvCxnSpPr>
        <p:spPr>
          <a:xfrm rot="-5400000" flipH="1">
            <a:off x="6692867" y="3315404"/>
            <a:ext cx="508800" cy="1406100"/>
          </a:xfrm>
          <a:prstGeom prst="bentConnector3">
            <a:avLst>
              <a:gd name="adj1" fmla="val 5000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1" name="Google Shape;121;p19"/>
          <p:cNvCxnSpPr>
            <a:stCxn id="104" idx="2"/>
            <a:endCxn id="106" idx="0"/>
          </p:cNvCxnSpPr>
          <p:nvPr/>
        </p:nvCxnSpPr>
        <p:spPr>
          <a:xfrm rot="5400000">
            <a:off x="3232782" y="1804200"/>
            <a:ext cx="799200" cy="10761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2" name="Google Shape;122;p19"/>
          <p:cNvCxnSpPr>
            <a:stCxn id="104" idx="2"/>
            <a:endCxn id="105" idx="0"/>
          </p:cNvCxnSpPr>
          <p:nvPr/>
        </p:nvCxnSpPr>
        <p:spPr>
          <a:xfrm rot="-5400000" flipH="1">
            <a:off x="4404432" y="1708650"/>
            <a:ext cx="792000" cy="12600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3" name="Google Shape;123;p19"/>
          <p:cNvCxnSpPr>
            <a:stCxn id="119" idx="3"/>
            <a:endCxn id="115" idx="3"/>
          </p:cNvCxnSpPr>
          <p:nvPr/>
        </p:nvCxnSpPr>
        <p:spPr>
          <a:xfrm rot="10800000">
            <a:off x="6964217" y="3584114"/>
            <a:ext cx="1800000" cy="958800"/>
          </a:xfrm>
          <a:prstGeom prst="bentConnector3">
            <a:avLst>
              <a:gd name="adj1" fmla="val -127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4" name="Google Shape;124;p19"/>
          <p:cNvSpPr txBox="1"/>
          <p:nvPr/>
        </p:nvSpPr>
        <p:spPr>
          <a:xfrm>
            <a:off x="7279224" y="3246852"/>
            <a:ext cx="180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Again(max 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439123" y="3722983"/>
            <a:ext cx="16631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Recognized Face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343244" y="3721249"/>
            <a:ext cx="180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not captured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484219" y="4337028"/>
            <a:ext cx="1260000" cy="470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Regenerate password</a:t>
            </a:r>
            <a:endParaRPr sz="1400" b="1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9"/>
          <p:cNvCxnSpPr>
            <a:stCxn id="111" idx="2"/>
            <a:endCxn id="127" idx="0"/>
          </p:cNvCxnSpPr>
          <p:nvPr/>
        </p:nvCxnSpPr>
        <p:spPr>
          <a:xfrm>
            <a:off x="1114219" y="3843882"/>
            <a:ext cx="0" cy="493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9"/>
          <p:cNvCxnSpPr>
            <a:stCxn id="127" idx="3"/>
          </p:cNvCxnSpPr>
          <p:nvPr/>
        </p:nvCxnSpPr>
        <p:spPr>
          <a:xfrm rot="10800000" flipH="1">
            <a:off x="1744219" y="3094841"/>
            <a:ext cx="1089000" cy="14775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0" name="Google Shape;130;p19"/>
          <p:cNvSpPr/>
          <p:nvPr/>
        </p:nvSpPr>
        <p:spPr>
          <a:xfrm>
            <a:off x="6626562" y="1309452"/>
            <a:ext cx="1260000" cy="72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Registration Successful</a:t>
            </a:r>
            <a:endParaRPr sz="1400" b="1" i="1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9"/>
          <p:cNvCxnSpPr>
            <a:stCxn id="130" idx="1"/>
            <a:endCxn id="104" idx="3"/>
          </p:cNvCxnSpPr>
          <p:nvPr/>
        </p:nvCxnSpPr>
        <p:spPr>
          <a:xfrm flipH="1">
            <a:off x="4890462" y="1669452"/>
            <a:ext cx="1736100" cy="3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2" name="Google Shape;132;p19"/>
          <p:cNvCxnSpPr>
            <a:stCxn id="107" idx="0"/>
            <a:endCxn id="130" idx="2"/>
          </p:cNvCxnSpPr>
          <p:nvPr/>
        </p:nvCxnSpPr>
        <p:spPr>
          <a:xfrm rot="10800000">
            <a:off x="7256562" y="2029418"/>
            <a:ext cx="0" cy="309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 i="1">
                <a:solidFill>
                  <a:srgbClr val="FFFF00"/>
                </a:solidFill>
              </a:rPr>
              <a:t>Methodology</a:t>
            </a:r>
            <a:endParaRPr b="1" i="1">
              <a:solidFill>
                <a:srgbClr val="FFFF00"/>
              </a:solidFill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>
            <a:off x="253603" y="1841293"/>
            <a:ext cx="6450806" cy="0"/>
          </a:xfrm>
          <a:prstGeom prst="straightConnector1">
            <a:avLst/>
          </a:prstGeom>
          <a:noFill/>
          <a:ln w="25400" cap="flat" cmpd="sng">
            <a:solidFill>
              <a:srgbClr val="986F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9" name="Google Shape;139;p20"/>
          <p:cNvCxnSpPr/>
          <p:nvPr/>
        </p:nvCxnSpPr>
        <p:spPr>
          <a:xfrm>
            <a:off x="2416969" y="2600911"/>
            <a:ext cx="6329363" cy="0"/>
          </a:xfrm>
          <a:prstGeom prst="straightConnector1">
            <a:avLst/>
          </a:prstGeom>
          <a:noFill/>
          <a:ln w="25400" cap="flat" cmpd="sng">
            <a:solidFill>
              <a:srgbClr val="986F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0" name="Google Shape;140;p20"/>
          <p:cNvCxnSpPr/>
          <p:nvPr/>
        </p:nvCxnSpPr>
        <p:spPr>
          <a:xfrm>
            <a:off x="185738" y="3476885"/>
            <a:ext cx="6586536" cy="0"/>
          </a:xfrm>
          <a:prstGeom prst="straightConnector1">
            <a:avLst/>
          </a:prstGeom>
          <a:noFill/>
          <a:ln w="25400" cap="flat" cmpd="sng">
            <a:solidFill>
              <a:srgbClr val="986F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141;p20"/>
          <p:cNvSpPr txBox="1"/>
          <p:nvPr/>
        </p:nvSpPr>
        <p:spPr>
          <a:xfrm>
            <a:off x="311725" y="1410345"/>
            <a:ext cx="46077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pages are designed in HTML, CSS.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064795" y="2216115"/>
            <a:ext cx="3643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is captured through camera</a:t>
            </a: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85738" y="2953665"/>
            <a:ext cx="67008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co-ordinates are verified from the stored co-ordinates in database</a:t>
            </a: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2416969" y="4317792"/>
            <a:ext cx="6329363" cy="0"/>
          </a:xfrm>
          <a:prstGeom prst="straightConnector1">
            <a:avLst/>
          </a:prstGeom>
          <a:noFill/>
          <a:ln w="25400" cap="flat" cmpd="sng">
            <a:solidFill>
              <a:srgbClr val="986F0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5" name="Google Shape;145;p20"/>
          <p:cNvSpPr txBox="1"/>
          <p:nvPr/>
        </p:nvSpPr>
        <p:spPr>
          <a:xfrm>
            <a:off x="3178969" y="3911544"/>
            <a:ext cx="5536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co-ordinates matches payment is successful</a:t>
            </a: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0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4889" y="1309866"/>
            <a:ext cx="1957386" cy="78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 descr="Camer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950" y="1891352"/>
            <a:ext cx="1028700" cy="914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</p:pic>
      <p:pic>
        <p:nvPicPr>
          <p:cNvPr id="148" name="Google Shape;148;p20" descr="Grinning fac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6625" y="2841505"/>
            <a:ext cx="1024157" cy="914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</p:pic>
      <p:sp>
        <p:nvSpPr>
          <p:cNvPr id="149" name="Google Shape;149;p20"/>
          <p:cNvSpPr/>
          <p:nvPr/>
        </p:nvSpPr>
        <p:spPr>
          <a:xfrm>
            <a:off x="592931" y="3624798"/>
            <a:ext cx="1178719" cy="1119233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0" descr="Checkmar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099" y="3829638"/>
            <a:ext cx="764381" cy="69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 i="1" dirty="0">
                <a:solidFill>
                  <a:srgbClr val="FFFF00"/>
                </a:solidFill>
              </a:rPr>
              <a:t>Expected Output</a:t>
            </a:r>
            <a:endParaRPr b="1" i="1" dirty="0">
              <a:solidFill>
                <a:srgbClr val="FFFF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98394" y="1849664"/>
            <a:ext cx="482749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          is recognized then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1" descr="Grinning fac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976" y="16573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5888" y="1613647"/>
            <a:ext cx="3025588" cy="132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598394" y="2924736"/>
            <a:ext cx="13312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61563" y="3201735"/>
            <a:ext cx="3260912" cy="14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 descr="Sad fac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1976" y="347873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 i="1">
                <a:solidFill>
                  <a:srgbClr val="FFFF00"/>
                </a:solidFill>
              </a:rPr>
              <a:t>Conclusion</a:t>
            </a:r>
            <a:endParaRPr b="1" i="1">
              <a:solidFill>
                <a:srgbClr val="FFFF00"/>
              </a:solidFill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311724" y="1669231"/>
            <a:ext cx="8065793" cy="73286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Facial recognition software can pick a person out of a crowd, but the vending machine at work can’t recognize a dollar with a bent corner. And so it is our future.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999665" y="2862428"/>
            <a:ext cx="6689912" cy="67235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Fastest &amp; simplest method with advanced security for payment methods.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335</Words>
  <Application>Microsoft Office PowerPoint</Application>
  <PresentationFormat>On-screen Show (16:9)</PresentationFormat>
  <Paragraphs>165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Noto Sans Symbols</vt:lpstr>
      <vt:lpstr>Roboto</vt:lpstr>
      <vt:lpstr>Cambria</vt:lpstr>
      <vt:lpstr>Lato</vt:lpstr>
      <vt:lpstr>Calibri</vt:lpstr>
      <vt:lpstr>Merriweather</vt:lpstr>
      <vt:lpstr>Arial</vt:lpstr>
      <vt:lpstr>Paradigm</vt:lpstr>
      <vt:lpstr>VIVEKANAND EDUCATION SOCIETY INSTITUTE OF TECHNOLOGY (MUMBAI UNIVERSITY)</vt:lpstr>
      <vt:lpstr>Index</vt:lpstr>
      <vt:lpstr>Introduction</vt:lpstr>
      <vt:lpstr>Literature Survey</vt:lpstr>
      <vt:lpstr>Lacuna of existing System &amp; Problem Statement</vt:lpstr>
      <vt:lpstr>Flow chart</vt:lpstr>
      <vt:lpstr>Methodology</vt:lpstr>
      <vt:lpstr>Expected Output</vt:lpstr>
      <vt:lpstr>Conclusion</vt:lpstr>
      <vt:lpstr>Implementation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VIVEKANAND EDUCATION SOCIETY INSTITUTE OF TECHNOLOGY (MUMBAI UNIVERSITY)</dc:title>
  <dc:creator>Vidya</dc:creator>
  <cp:lastModifiedBy>Nitesh</cp:lastModifiedBy>
  <cp:revision>5</cp:revision>
  <dcterms:modified xsi:type="dcterms:W3CDTF">2020-12-17T21:14:36Z</dcterms:modified>
</cp:coreProperties>
</file>