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3.jpg"/><Relationship Id="rId6" Type="http://schemas.openxmlformats.org/officeDocument/2006/relationships/image" Target="../media/image4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14.png"/><Relationship Id="rId5" Type="http://schemas.openxmlformats.org/officeDocument/2006/relationships/image" Target="../media/image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1.jpg"/><Relationship Id="rId4" Type="http://schemas.openxmlformats.org/officeDocument/2006/relationships/image" Target="../media/image4.jpg"/><Relationship Id="rId5" Type="http://schemas.openxmlformats.org/officeDocument/2006/relationships/image" Target="../media/image10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jpg"/><Relationship Id="rId3" Type="http://schemas.openxmlformats.org/officeDocument/2006/relationships/image" Target="../media/image4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jpg"/><Relationship Id="rId4" Type="http://schemas.openxmlformats.org/officeDocument/2006/relationships/image" Target="../media/image4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4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2116" y="2551633"/>
            <a:ext cx="3554095" cy="16719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5400" spc="355" b="1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dirty="0" sz="5400" spc="210" b="1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6460235" y="2398776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558783" y="3283458"/>
            <a:ext cx="208661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70840">
              <a:lnSpc>
                <a:spcPct val="100000"/>
              </a:lnSpc>
              <a:spcBef>
                <a:spcPts val="95"/>
              </a:spcBef>
            </a:pPr>
            <a:r>
              <a:rPr dirty="0" sz="1600" spc="60">
                <a:latin typeface="Trebuchet MS"/>
                <a:cs typeface="Trebuchet MS"/>
              </a:rPr>
              <a:t>Logo</a:t>
            </a:r>
            <a:r>
              <a:rPr dirty="0" sz="1600" spc="2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59" y="2473451"/>
            <a:ext cx="1921763" cy="191109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06611" y="2473451"/>
            <a:ext cx="1808988" cy="18623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4"/>
              <a:t>Alcance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8645652" y="284988"/>
            <a:ext cx="1080770" cy="929640"/>
          </a:xfrm>
          <a:custGeom>
            <a:avLst/>
            <a:gdLst/>
            <a:ahLst/>
            <a:cxnLst/>
            <a:rect l="l" t="t" r="r" b="b"/>
            <a:pathLst>
              <a:path w="1080770" h="929640">
                <a:moveTo>
                  <a:pt x="0" y="929640"/>
                </a:moveTo>
                <a:lnTo>
                  <a:pt x="1080516" y="929640"/>
                </a:lnTo>
                <a:lnTo>
                  <a:pt x="1080516" y="0"/>
                </a:lnTo>
                <a:lnTo>
                  <a:pt x="0" y="0"/>
                </a:lnTo>
                <a:lnTo>
                  <a:pt x="0" y="929640"/>
                </a:lnTo>
                <a:close/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781542" y="510758"/>
            <a:ext cx="812800" cy="48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05"/>
              </a:lnSpc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84080" y="28498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8804" y="332231"/>
            <a:ext cx="935736" cy="8275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451205" y="2217546"/>
            <a:ext cx="1119759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proyecto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abarcará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siguientes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aspectos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funcionalidades: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 spc="10">
                <a:latin typeface="Trebuchet MS"/>
                <a:cs typeface="Trebuchet MS"/>
              </a:rPr>
              <a:t>Agendamiento</a:t>
            </a:r>
            <a:r>
              <a:rPr dirty="0" sz="1800" spc="21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de</a:t>
            </a:r>
            <a:r>
              <a:rPr dirty="0" sz="1800" spc="26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Citas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Ventas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Control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22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Stock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 spc="40">
                <a:latin typeface="Trebuchet MS"/>
                <a:cs typeface="Trebuchet MS"/>
              </a:rPr>
              <a:t>Reportes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50">
                <a:latin typeface="Trebuchet MS"/>
                <a:cs typeface="Trebuchet MS"/>
              </a:rPr>
              <a:t>Asegura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sistema</a:t>
            </a:r>
            <a:r>
              <a:rPr dirty="0" sz="1800" spc="85">
                <a:latin typeface="Trebuchet MS"/>
                <a:cs typeface="Trebuchet MS"/>
              </a:rPr>
              <a:t> no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solo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automatizará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ventas,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sino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que </a:t>
            </a:r>
            <a:r>
              <a:rPr dirty="0" sz="1800">
                <a:latin typeface="Trebuchet MS"/>
                <a:cs typeface="Trebuchet MS"/>
              </a:rPr>
              <a:t>también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mejorará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significativamente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eficiencia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operativa,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reducirá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tiempos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espera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minimizará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inconvenientes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relacionados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con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manual,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permitiendo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enfoque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más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estratégico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y </a:t>
            </a:r>
            <a:r>
              <a:rPr dirty="0" sz="1800">
                <a:latin typeface="Trebuchet MS"/>
                <a:cs typeface="Trebuchet MS"/>
              </a:rPr>
              <a:t>orientado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cliente.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66376" y="332231"/>
            <a:ext cx="917448" cy="83515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88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4">
                <a:solidFill>
                  <a:srgbClr val="0C0C0C"/>
                </a:solidFill>
              </a:rPr>
              <a:t>Alcance</a:t>
            </a:r>
          </a:p>
        </p:txBody>
      </p:sp>
      <p:grpSp>
        <p:nvGrpSpPr>
          <p:cNvPr id="6" name="object 6" descr=""/>
          <p:cNvGrpSpPr/>
          <p:nvPr/>
        </p:nvGrpSpPr>
        <p:grpSpPr>
          <a:xfrm>
            <a:off x="8633269" y="371665"/>
            <a:ext cx="2228850" cy="939165"/>
            <a:chOff x="8633269" y="371665"/>
            <a:chExt cx="2228850" cy="939165"/>
          </a:xfrm>
        </p:grpSpPr>
        <p:sp>
          <p:nvSpPr>
            <p:cNvPr id="7" name="object 7" descr=""/>
            <p:cNvSpPr/>
            <p:nvPr/>
          </p:nvSpPr>
          <p:spPr>
            <a:xfrm>
              <a:off x="8638031" y="376427"/>
              <a:ext cx="2219325" cy="929640"/>
            </a:xfrm>
            <a:custGeom>
              <a:avLst/>
              <a:gdLst/>
              <a:ahLst/>
              <a:cxnLst/>
              <a:rect l="l" t="t" r="r" b="b"/>
              <a:pathLst>
                <a:path w="2219325" h="929640">
                  <a:moveTo>
                    <a:pt x="0" y="929639"/>
                  </a:moveTo>
                  <a:lnTo>
                    <a:pt x="1080516" y="929639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  <a:path w="2219325" h="929640">
                  <a:moveTo>
                    <a:pt x="1138427" y="929639"/>
                  </a:moveTo>
                  <a:lnTo>
                    <a:pt x="2218944" y="929639"/>
                  </a:lnTo>
                  <a:lnTo>
                    <a:pt x="2218944" y="0"/>
                  </a:lnTo>
                  <a:lnTo>
                    <a:pt x="1138427" y="0"/>
                  </a:lnTo>
                  <a:lnTo>
                    <a:pt x="1138427" y="92963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1183" y="423671"/>
              <a:ext cx="935735" cy="827531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Tecnologías</a:t>
            </a:r>
          </a:p>
          <a:p>
            <a:pPr marL="12700">
              <a:lnSpc>
                <a:spcPct val="100000"/>
              </a:lnSpc>
            </a:pPr>
            <a:r>
              <a:rPr dirty="0" spc="100"/>
              <a:t>Estas</a:t>
            </a:r>
            <a:r>
              <a:rPr dirty="0" spc="60"/>
              <a:t> </a:t>
            </a:r>
            <a:r>
              <a:rPr dirty="0" spc="125"/>
              <a:t>son</a:t>
            </a:r>
            <a:r>
              <a:rPr dirty="0" spc="60"/>
              <a:t> las </a:t>
            </a:r>
            <a:r>
              <a:rPr dirty="0"/>
              <a:t>tecnologías</a:t>
            </a:r>
            <a:r>
              <a:rPr dirty="0" spc="45"/>
              <a:t> </a:t>
            </a:r>
            <a:r>
              <a:rPr dirty="0" spc="75"/>
              <a:t>que</a:t>
            </a:r>
            <a:r>
              <a:rPr dirty="0" spc="55"/>
              <a:t> </a:t>
            </a:r>
            <a:r>
              <a:rPr dirty="0" spc="110"/>
              <a:t>se</a:t>
            </a:r>
            <a:r>
              <a:rPr dirty="0" spc="60"/>
              <a:t> </a:t>
            </a:r>
            <a:r>
              <a:rPr dirty="0" spc="50"/>
              <a:t>van </a:t>
            </a:r>
            <a:r>
              <a:rPr dirty="0"/>
              <a:t>a</a:t>
            </a:r>
            <a:r>
              <a:rPr dirty="0" spc="65"/>
              <a:t> </a:t>
            </a:r>
            <a:r>
              <a:rPr dirty="0"/>
              <a:t>utilizar</a:t>
            </a:r>
            <a:r>
              <a:rPr dirty="0" spc="60"/>
              <a:t> </a:t>
            </a:r>
            <a:r>
              <a:rPr dirty="0"/>
              <a:t>para</a:t>
            </a:r>
            <a:r>
              <a:rPr dirty="0" spc="40"/>
              <a:t> </a:t>
            </a:r>
            <a:r>
              <a:rPr dirty="0"/>
              <a:t>realizar</a:t>
            </a:r>
            <a:r>
              <a:rPr dirty="0" spc="55"/>
              <a:t> </a:t>
            </a:r>
            <a:r>
              <a:rPr dirty="0"/>
              <a:t>el</a:t>
            </a:r>
            <a:r>
              <a:rPr dirty="0" spc="60"/>
              <a:t> </a:t>
            </a:r>
            <a:r>
              <a:rPr dirty="0" spc="-1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</a:p>
          <a:p>
            <a:pPr marL="210185" indent="-197485">
              <a:lnSpc>
                <a:spcPct val="100000"/>
              </a:lnSpc>
              <a:buChar char="-"/>
              <a:tabLst>
                <a:tab pos="210185" algn="l"/>
              </a:tabLst>
            </a:pPr>
            <a:r>
              <a:rPr dirty="0" spc="95"/>
              <a:t>Base</a:t>
            </a:r>
            <a:r>
              <a:rPr dirty="0" spc="70"/>
              <a:t> </a:t>
            </a:r>
            <a:r>
              <a:rPr dirty="0" spc="65"/>
              <a:t>de</a:t>
            </a:r>
            <a:r>
              <a:rPr dirty="0" spc="90"/>
              <a:t> </a:t>
            </a:r>
            <a:r>
              <a:rPr dirty="0"/>
              <a:t>Datos:</a:t>
            </a:r>
            <a:r>
              <a:rPr dirty="0" spc="90"/>
              <a:t> </a:t>
            </a:r>
            <a:r>
              <a:rPr dirty="0" spc="100"/>
              <a:t>MongoDB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/>
              <a:t>Lenguajes</a:t>
            </a:r>
            <a:r>
              <a:rPr dirty="0" spc="260"/>
              <a:t> </a:t>
            </a:r>
            <a:r>
              <a:rPr dirty="0" spc="65"/>
              <a:t>de</a:t>
            </a:r>
            <a:r>
              <a:rPr dirty="0" spc="280"/>
              <a:t> </a:t>
            </a:r>
            <a:r>
              <a:rPr dirty="0"/>
              <a:t>Programación:</a:t>
            </a:r>
            <a:r>
              <a:rPr dirty="0" spc="260"/>
              <a:t> </a:t>
            </a:r>
            <a:r>
              <a:rPr dirty="0" spc="-10"/>
              <a:t>JavaScript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 spc="50"/>
              <a:t>Frameworks:</a:t>
            </a:r>
            <a:r>
              <a:rPr dirty="0" spc="20"/>
              <a:t> </a:t>
            </a:r>
            <a:r>
              <a:rPr dirty="0" spc="-10"/>
              <a:t>node.js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 spc="70"/>
              <a:t>APIs</a:t>
            </a:r>
            <a:r>
              <a:rPr dirty="0" spc="20"/>
              <a:t> </a:t>
            </a:r>
            <a:r>
              <a:rPr dirty="0" spc="-10"/>
              <a:t>restful</a:t>
            </a:r>
          </a:p>
          <a:p>
            <a:pPr marL="12700">
              <a:lnSpc>
                <a:spcPct val="100000"/>
              </a:lnSpc>
            </a:pPr>
            <a:r>
              <a:rPr dirty="0" spc="190"/>
              <a:t>-</a:t>
            </a:r>
            <a:r>
              <a:rPr dirty="0"/>
              <a:t>Frontend:</a:t>
            </a:r>
            <a:r>
              <a:rPr dirty="0" spc="70"/>
              <a:t> </a:t>
            </a:r>
            <a:r>
              <a:rPr dirty="0" spc="110"/>
              <a:t>HTML </a:t>
            </a:r>
            <a:r>
              <a:rPr dirty="0"/>
              <a:t>y</a:t>
            </a:r>
            <a:r>
              <a:rPr dirty="0" spc="114"/>
              <a:t> </a:t>
            </a:r>
            <a:r>
              <a:rPr dirty="0" spc="200"/>
              <a:t>CSS</a:t>
            </a:r>
          </a:p>
          <a:p>
            <a:pPr marL="12700">
              <a:lnSpc>
                <a:spcPct val="100000"/>
              </a:lnSpc>
            </a:pPr>
            <a:r>
              <a:rPr dirty="0" spc="190"/>
              <a:t>-</a:t>
            </a:r>
            <a:r>
              <a:rPr dirty="0" spc="85"/>
              <a:t>Frameworks</a:t>
            </a:r>
            <a:r>
              <a:rPr dirty="0" spc="95"/>
              <a:t> </a:t>
            </a:r>
            <a:r>
              <a:rPr dirty="0" spc="65"/>
              <a:t>de</a:t>
            </a:r>
            <a:r>
              <a:rPr dirty="0" spc="130"/>
              <a:t> </a:t>
            </a:r>
            <a:r>
              <a:rPr dirty="0"/>
              <a:t>presentacion:</a:t>
            </a:r>
            <a:r>
              <a:rPr dirty="0" spc="125"/>
              <a:t> </a:t>
            </a:r>
            <a:r>
              <a:rPr dirty="0" spc="40"/>
              <a:t>bootrstrap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pc="190"/>
              <a:t>-</a:t>
            </a:r>
            <a:r>
              <a:rPr dirty="0" spc="50"/>
              <a:t>Frameworks:</a:t>
            </a:r>
            <a:r>
              <a:rPr dirty="0" spc="25"/>
              <a:t> </a:t>
            </a:r>
            <a:r>
              <a:rPr dirty="0" spc="-10"/>
              <a:t>angular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/>
              <a:t>Gestión</a:t>
            </a:r>
            <a:r>
              <a:rPr dirty="0" spc="145"/>
              <a:t> </a:t>
            </a:r>
            <a:r>
              <a:rPr dirty="0" spc="65"/>
              <a:t>de</a:t>
            </a:r>
            <a:r>
              <a:rPr dirty="0" spc="140"/>
              <a:t> </a:t>
            </a:r>
            <a:r>
              <a:rPr dirty="0"/>
              <a:t>Proyectos:</a:t>
            </a:r>
            <a:r>
              <a:rPr dirty="0" spc="114"/>
              <a:t> </a:t>
            </a:r>
            <a:r>
              <a:rPr dirty="0" spc="80"/>
              <a:t>Asana</a:t>
            </a:r>
            <a:r>
              <a:rPr dirty="0" spc="155"/>
              <a:t> </a:t>
            </a:r>
            <a:r>
              <a:rPr dirty="0"/>
              <a:t>(software</a:t>
            </a:r>
            <a:r>
              <a:rPr dirty="0" spc="120"/>
              <a:t> </a:t>
            </a:r>
            <a:r>
              <a:rPr dirty="0"/>
              <a:t>para</a:t>
            </a:r>
            <a:r>
              <a:rPr dirty="0" spc="135"/>
              <a:t> </a:t>
            </a:r>
            <a:r>
              <a:rPr dirty="0" spc="60"/>
              <a:t>diagramas</a:t>
            </a:r>
            <a:r>
              <a:rPr dirty="0" spc="125"/>
              <a:t> </a:t>
            </a:r>
            <a:r>
              <a:rPr dirty="0" spc="65"/>
              <a:t>de</a:t>
            </a:r>
            <a:r>
              <a:rPr dirty="0" spc="140"/>
              <a:t> </a:t>
            </a:r>
            <a:r>
              <a:rPr dirty="0" spc="-10"/>
              <a:t>Gantt)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7051547" y="419100"/>
            <a:ext cx="4451985" cy="4559935"/>
            <a:chOff x="7051547" y="419100"/>
            <a:chExt cx="4451985" cy="4559935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51547" y="2788920"/>
              <a:ext cx="4451604" cy="2189987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76459" y="419100"/>
              <a:ext cx="917448" cy="83667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175"/>
              <a:t>Delimitación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1205" y="1691767"/>
            <a:ext cx="10982325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Párrafo</a:t>
            </a:r>
            <a:r>
              <a:rPr dirty="0" sz="1600" spc="190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o</a:t>
            </a:r>
            <a:r>
              <a:rPr dirty="0" sz="1600" spc="1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separación</a:t>
            </a:r>
            <a:r>
              <a:rPr dirty="0" sz="1600" spc="2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por</a:t>
            </a:r>
            <a:r>
              <a:rPr dirty="0" sz="1600" spc="155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punto</a:t>
            </a:r>
            <a:r>
              <a:rPr dirty="0" sz="1600" spc="1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describiendo</a:t>
            </a:r>
            <a:r>
              <a:rPr dirty="0" sz="1600" spc="204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(máximo</a:t>
            </a:r>
            <a:r>
              <a:rPr dirty="0" sz="1600" spc="175">
                <a:latin typeface="Trebuchet MS"/>
                <a:cs typeface="Trebuchet MS"/>
              </a:rPr>
              <a:t> </a:t>
            </a:r>
            <a:r>
              <a:rPr dirty="0" sz="1600" spc="80">
                <a:latin typeface="Trebuchet MS"/>
                <a:cs typeface="Trebuchet MS"/>
              </a:rPr>
              <a:t>6</a:t>
            </a:r>
            <a:r>
              <a:rPr dirty="0" sz="1600" spc="1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líneas</a:t>
            </a:r>
            <a:r>
              <a:rPr dirty="0" sz="1600" spc="1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por</a:t>
            </a:r>
            <a:r>
              <a:rPr dirty="0" sz="1600" spc="15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párrafo):</a:t>
            </a:r>
            <a:endParaRPr sz="16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600">
              <a:latin typeface="Trebuchet MS"/>
              <a:cs typeface="Trebuchet MS"/>
            </a:endParaRPr>
          </a:p>
          <a:p>
            <a:pPr marL="299085" marR="5080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dirty="0" sz="1600">
                <a:latin typeface="Trebuchet MS"/>
                <a:cs typeface="Trebuchet MS"/>
              </a:rPr>
              <a:t>El</a:t>
            </a:r>
            <a:r>
              <a:rPr dirty="0" sz="1600" spc="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cronograma:</a:t>
            </a:r>
            <a:r>
              <a:rPr dirty="0" sz="1600" spc="170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Hasta</a:t>
            </a:r>
            <a:r>
              <a:rPr dirty="0" sz="1600" spc="175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dónde</a:t>
            </a:r>
            <a:r>
              <a:rPr dirty="0" sz="1600" spc="1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va</a:t>
            </a:r>
            <a:r>
              <a:rPr dirty="0" sz="1600" spc="1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el</a:t>
            </a:r>
            <a:r>
              <a:rPr dirty="0" sz="1600" spc="1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proyecto</a:t>
            </a:r>
            <a:r>
              <a:rPr dirty="0" sz="1600" spc="1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en</a:t>
            </a:r>
            <a:r>
              <a:rPr dirty="0" sz="1600" spc="13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términos</a:t>
            </a:r>
            <a:r>
              <a:rPr dirty="0" sz="1600" spc="1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1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Tiempo,</a:t>
            </a:r>
            <a:r>
              <a:rPr dirty="0" sz="1600" spc="12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actividades,</a:t>
            </a:r>
            <a:r>
              <a:rPr dirty="0" sz="1600" spc="1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evidencias,</a:t>
            </a:r>
            <a:r>
              <a:rPr dirty="0" sz="1600" spc="1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responsables,</a:t>
            </a:r>
            <a:r>
              <a:rPr dirty="0" sz="1600" spc="17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entre </a:t>
            </a:r>
            <a:r>
              <a:rPr dirty="0" sz="1600">
                <a:latin typeface="Trebuchet MS"/>
                <a:cs typeface="Trebuchet MS"/>
              </a:rPr>
              <a:t>otros</a:t>
            </a:r>
            <a:r>
              <a:rPr dirty="0" sz="1600" spc="11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(Revisar</a:t>
            </a:r>
            <a:r>
              <a:rPr dirty="0" sz="1600" spc="95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concepto</a:t>
            </a:r>
            <a:r>
              <a:rPr dirty="0" sz="1600" spc="12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9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Modelo</a:t>
            </a:r>
            <a:r>
              <a:rPr dirty="0" sz="1600" spc="114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Gantt)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1183" y="423672"/>
            <a:ext cx="935735" cy="82753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5676" y="3102864"/>
            <a:ext cx="10849356" cy="27843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58756" y="419100"/>
            <a:ext cx="917448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dirty="0" sz="7200" spc="300"/>
              <a:t>MYSTICAL </a:t>
            </a:r>
            <a:r>
              <a:rPr dirty="0" sz="7200" spc="190"/>
              <a:t>CUT</a:t>
            </a:r>
            <a:endParaRPr sz="7200"/>
          </a:p>
        </p:txBody>
      </p:sp>
      <p:sp>
        <p:nvSpPr>
          <p:cNvPr id="6" name="object 6" descr="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 h="0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450460" y="3488182"/>
            <a:ext cx="3290570" cy="10007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dirty="0" sz="1600" spc="3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dirty="0" sz="1600" spc="2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dirty="0" sz="1600" spc="26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45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r>
              <a:rPr dirty="0" sz="1600" spc="55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dirty="0" sz="1600" spc="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dirty="0" sz="1600" spc="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dirty="0" sz="1600" spc="13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dirty="0" sz="1600" spc="3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dirty="0" sz="1600" spc="32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dirty="0" sz="1600" spc="34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Garzón</a:t>
            </a:r>
            <a:r>
              <a:rPr dirty="0" sz="1600" spc="2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Medina</a:t>
            </a:r>
            <a:r>
              <a:rPr dirty="0" sz="1600" spc="2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>
                <a:solidFill>
                  <a:srgbClr val="FFFFFF"/>
                </a:solidFill>
                <a:latin typeface="Trebuchet MS"/>
                <a:cs typeface="Trebuchet MS"/>
              </a:rPr>
              <a:t>Diego</a:t>
            </a:r>
            <a:r>
              <a:rPr dirty="0" sz="1600" spc="2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Trebuchet MS"/>
                <a:cs typeface="Trebuchet MS"/>
              </a:rPr>
              <a:t>Camilo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94941" y="5304790"/>
            <a:ext cx="780034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dirty="0" sz="1600" spc="20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dirty="0" sz="1600" spc="1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dirty="0" sz="1600" spc="2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140" b="1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dirty="0" sz="1600" spc="204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dirty="0" sz="1600" spc="1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1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dirty="0" sz="1600" spc="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dirty="0" sz="1600" spc="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50" b="1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>
              <a:latin typeface="Trebuchet MS"/>
              <a:cs typeface="Trebuchet MS"/>
            </a:endParaRPr>
          </a:p>
          <a:p>
            <a:pPr algn="ctr" marL="6985">
              <a:lnSpc>
                <a:spcPct val="100000"/>
              </a:lnSpc>
            </a:pP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>
              <a:latin typeface="Trebuchet MS"/>
              <a:cs typeface="Trebuchet MS"/>
            </a:endParaRPr>
          </a:p>
          <a:p>
            <a:pPr algn="ctr" marL="747395" marR="737235">
              <a:lnSpc>
                <a:spcPct val="100000"/>
              </a:lnSpc>
            </a:pP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Técnico</a:t>
            </a:r>
            <a:r>
              <a:rPr dirty="0" sz="16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en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Programación</a:t>
            </a:r>
            <a:r>
              <a:rPr dirty="0" sz="1600" spc="10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Software</a:t>
            </a:r>
            <a:r>
              <a:rPr dirty="0" sz="1600" spc="9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250" b="1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dirty="0" sz="16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65" b="1">
                <a:solidFill>
                  <a:srgbClr val="FFFFFF"/>
                </a:solidFill>
                <a:latin typeface="Trebuchet MS"/>
                <a:cs typeface="Trebuchet MS"/>
              </a:rPr>
              <a:t>TPS,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Primer</a:t>
            </a:r>
            <a:r>
              <a:rPr dirty="0" sz="1600" spc="8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10" b="1">
                <a:solidFill>
                  <a:srgbClr val="FFFFFF"/>
                </a:solidFill>
                <a:latin typeface="Trebuchet MS"/>
                <a:cs typeface="Trebuchet MS"/>
              </a:rPr>
              <a:t>Trimestre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Instructor</a:t>
            </a:r>
            <a:r>
              <a:rPr dirty="0" sz="1600" spc="37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Albeiro</a:t>
            </a:r>
            <a:r>
              <a:rPr dirty="0" sz="1600" spc="3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95" b="1">
                <a:solidFill>
                  <a:srgbClr val="FFFFFF"/>
                </a:solidFill>
                <a:latin typeface="Trebuchet MS"/>
                <a:cs typeface="Trebuchet MS"/>
              </a:rPr>
              <a:t>Ramos</a:t>
            </a:r>
            <a:endParaRPr sz="1600">
              <a:latin typeface="Trebuchet MS"/>
              <a:cs typeface="Trebuchet MS"/>
            </a:endParaRPr>
          </a:p>
          <a:p>
            <a:pPr algn="ctr" marL="1905">
              <a:lnSpc>
                <a:spcPct val="100000"/>
              </a:lnSpc>
            </a:pPr>
            <a:r>
              <a:rPr dirty="0" sz="1600" spc="95" b="1">
                <a:solidFill>
                  <a:srgbClr val="FFFFFF"/>
                </a:solidFill>
                <a:latin typeface="Trebuchet MS"/>
                <a:cs typeface="Trebuchet MS"/>
              </a:rPr>
              <a:t>Bogoti,</a:t>
            </a:r>
            <a:r>
              <a:rPr dirty="0" sz="1600" spc="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25</a:t>
            </a:r>
            <a:r>
              <a:rPr dirty="0" sz="1600" spc="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5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marzo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600" spc="-20" b="1">
                <a:solidFill>
                  <a:srgbClr val="FFFFFF"/>
                </a:solidFill>
                <a:latin typeface="Trebuchet MS"/>
                <a:cs typeface="Trebuchet MS"/>
              </a:rPr>
              <a:t>2023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60">
                <a:solidFill>
                  <a:srgbClr val="38AA00"/>
                </a:solidFill>
              </a:rPr>
              <a:t>Introducción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1224788" y="3300222"/>
            <a:ext cx="3481704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105">
                <a:latin typeface="Trebuchet MS"/>
                <a:cs typeface="Trebuchet MS"/>
              </a:rPr>
              <a:t>Se</a:t>
            </a:r>
            <a:r>
              <a:rPr dirty="0" sz="1600" spc="9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expondrá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la</a:t>
            </a:r>
            <a:r>
              <a:rPr dirty="0" sz="1600" spc="13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informacion </a:t>
            </a:r>
            <a:r>
              <a:rPr dirty="0" sz="1600">
                <a:latin typeface="Trebuchet MS"/>
                <a:cs typeface="Trebuchet MS"/>
              </a:rPr>
              <a:t>recolectada</a:t>
            </a:r>
            <a:r>
              <a:rPr dirty="0" sz="1600" spc="155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sobre</a:t>
            </a:r>
            <a:r>
              <a:rPr dirty="0" sz="1600" spc="114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el</a:t>
            </a:r>
            <a:r>
              <a:rPr dirty="0" sz="1600" spc="95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proyecto </a:t>
            </a:r>
            <a:r>
              <a:rPr dirty="0" sz="1600">
                <a:latin typeface="Trebuchet MS"/>
                <a:cs typeface="Trebuchet MS"/>
              </a:rPr>
              <a:t>mystical</a:t>
            </a:r>
            <a:r>
              <a:rPr dirty="0" sz="1600" spc="1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cut</a:t>
            </a:r>
            <a:r>
              <a:rPr dirty="0" sz="1600" spc="150">
                <a:latin typeface="Trebuchet MS"/>
                <a:cs typeface="Trebuchet MS"/>
              </a:rPr>
              <a:t> </a:t>
            </a:r>
            <a:r>
              <a:rPr dirty="0" sz="1600" spc="-250">
                <a:latin typeface="Trebuchet MS"/>
                <a:cs typeface="Trebuchet MS"/>
              </a:rPr>
              <a:t>,</a:t>
            </a:r>
            <a:r>
              <a:rPr dirty="0" sz="1600" spc="145">
                <a:latin typeface="Trebuchet MS"/>
                <a:cs typeface="Trebuchet MS"/>
              </a:rPr>
              <a:t> </a:t>
            </a:r>
            <a:r>
              <a:rPr dirty="0" sz="1600" spc="80">
                <a:latin typeface="Trebuchet MS"/>
                <a:cs typeface="Trebuchet MS"/>
              </a:rPr>
              <a:t>se</a:t>
            </a:r>
            <a:r>
              <a:rPr dirty="0" sz="1600" spc="16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expondrá</a:t>
            </a:r>
            <a:r>
              <a:rPr dirty="0" sz="1600" spc="180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el </a:t>
            </a:r>
            <a:r>
              <a:rPr dirty="0" sz="1600">
                <a:latin typeface="Trebuchet MS"/>
                <a:cs typeface="Trebuchet MS"/>
              </a:rPr>
              <a:t>problema</a:t>
            </a:r>
            <a:r>
              <a:rPr dirty="0" sz="1600" spc="160">
                <a:latin typeface="Trebuchet MS"/>
                <a:cs typeface="Trebuchet MS"/>
              </a:rPr>
              <a:t> </a:t>
            </a:r>
            <a:r>
              <a:rPr dirty="0" sz="1600" spc="-250">
                <a:latin typeface="Trebuchet MS"/>
                <a:cs typeface="Trebuchet MS"/>
              </a:rPr>
              <a:t>,</a:t>
            </a:r>
            <a:r>
              <a:rPr dirty="0" sz="1600" spc="130">
                <a:latin typeface="Trebuchet MS"/>
                <a:cs typeface="Trebuchet MS"/>
              </a:rPr>
              <a:t> </a:t>
            </a:r>
            <a:r>
              <a:rPr dirty="0" sz="1600" spc="-20">
                <a:latin typeface="Trebuchet MS"/>
                <a:cs typeface="Trebuchet MS"/>
              </a:rPr>
              <a:t>justificación,</a:t>
            </a:r>
            <a:r>
              <a:rPr dirty="0" sz="1600" spc="1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alcance</a:t>
            </a:r>
            <a:r>
              <a:rPr dirty="0" sz="1600" spc="19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y</a:t>
            </a:r>
            <a:r>
              <a:rPr dirty="0" sz="1600" spc="12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la </a:t>
            </a:r>
            <a:r>
              <a:rPr dirty="0" sz="1600" spc="-10">
                <a:latin typeface="Trebuchet MS"/>
                <a:cs typeface="Trebuchet MS"/>
              </a:rPr>
              <a:t>delimitacion.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334000" y="0"/>
            <a:ext cx="6858000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580"/>
              <a:t>MYSTICAL</a:t>
            </a:r>
            <a:r>
              <a:rPr dirty="0" sz="7200" spc="190"/>
              <a:t> </a:t>
            </a:r>
            <a:r>
              <a:rPr dirty="0" sz="7200" spc="409"/>
              <a:t>CUT</a:t>
            </a:r>
            <a:endParaRPr sz="7200"/>
          </a:p>
        </p:txBody>
      </p:sp>
      <p:sp>
        <p:nvSpPr>
          <p:cNvPr id="6" name="object 6" descr=""/>
          <p:cNvSpPr txBox="1"/>
          <p:nvPr/>
        </p:nvSpPr>
        <p:spPr>
          <a:xfrm>
            <a:off x="6732523" y="2504948"/>
            <a:ext cx="2637155" cy="34404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3200" spc="110" b="1">
                <a:latin typeface="Trebuchet MS"/>
                <a:cs typeface="Trebuchet MS"/>
              </a:rPr>
              <a:t>Problema </a:t>
            </a:r>
            <a:r>
              <a:rPr dirty="0" sz="3200" spc="55" b="1">
                <a:latin typeface="Trebuchet MS"/>
                <a:cs typeface="Trebuchet MS"/>
              </a:rPr>
              <a:t>Objetivos </a:t>
            </a:r>
            <a:r>
              <a:rPr dirty="0" sz="3200" spc="105" b="1">
                <a:latin typeface="Trebuchet MS"/>
                <a:cs typeface="Trebuchet MS"/>
              </a:rPr>
              <a:t>Justificación Alcance </a:t>
            </a:r>
            <a:r>
              <a:rPr dirty="0" sz="3200" spc="85" b="1">
                <a:latin typeface="Trebuchet MS"/>
                <a:cs typeface="Trebuchet MS"/>
              </a:rPr>
              <a:t>Delimitación </a:t>
            </a:r>
            <a:r>
              <a:rPr dirty="0" sz="3200" spc="105" b="1">
                <a:latin typeface="Trebuchet MS"/>
                <a:cs typeface="Trebuchet MS"/>
              </a:rPr>
              <a:t>Entregables </a:t>
            </a:r>
            <a:r>
              <a:rPr dirty="0" sz="3200" spc="85" b="1">
                <a:latin typeface="Trebuchet MS"/>
                <a:cs typeface="Trebuchet MS"/>
              </a:rPr>
              <a:t>Trimestre</a:t>
            </a:r>
            <a:endParaRPr sz="3200">
              <a:latin typeface="Trebuchet MS"/>
              <a:cs typeface="Trebuchet MS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1115567" y="2915411"/>
            <a:ext cx="2085339" cy="2065020"/>
            <a:chOff x="1115567" y="2915411"/>
            <a:chExt cx="2085339" cy="2065020"/>
          </a:xfrm>
        </p:grpSpPr>
        <p:sp>
          <p:nvSpPr>
            <p:cNvPr id="8" name="object 8" descr=""/>
            <p:cNvSpPr/>
            <p:nvPr/>
          </p:nvSpPr>
          <p:spPr>
            <a:xfrm>
              <a:off x="1120139" y="2919983"/>
              <a:ext cx="2075814" cy="2056130"/>
            </a:xfrm>
            <a:custGeom>
              <a:avLst/>
              <a:gdLst/>
              <a:ahLst/>
              <a:cxnLst/>
              <a:rect l="l" t="t" r="r" b="b"/>
              <a:pathLst>
                <a:path w="2075814" h="2056129">
                  <a:moveTo>
                    <a:pt x="0" y="2055876"/>
                  </a:moveTo>
                  <a:lnTo>
                    <a:pt x="2075688" y="2055876"/>
                  </a:lnTo>
                  <a:lnTo>
                    <a:pt x="2075688" y="0"/>
                  </a:lnTo>
                  <a:lnTo>
                    <a:pt x="0" y="0"/>
                  </a:lnTo>
                  <a:lnTo>
                    <a:pt x="0" y="205587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9387" y="2994659"/>
              <a:ext cx="1921764" cy="1911095"/>
            </a:xfrm>
            <a:prstGeom prst="rect">
              <a:avLst/>
            </a:prstGeom>
          </p:spPr>
        </p:pic>
      </p:grpSp>
      <p:sp>
        <p:nvSpPr>
          <p:cNvPr id="10" name="object 10" descr=""/>
          <p:cNvSpPr txBox="1"/>
          <p:nvPr/>
        </p:nvSpPr>
        <p:spPr>
          <a:xfrm>
            <a:off x="3275076" y="2919983"/>
            <a:ext cx="2074545" cy="2056130"/>
          </a:xfrm>
          <a:prstGeom prst="rect">
            <a:avLst/>
          </a:prstGeom>
          <a:ln w="9144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40"/>
              </a:spcBef>
            </a:pPr>
            <a:endParaRPr sz="1600">
              <a:latin typeface="Times New Roman"/>
              <a:cs typeface="Times New Roman"/>
            </a:endParaRPr>
          </a:p>
          <a:p>
            <a:pPr marL="353695">
              <a:lnSpc>
                <a:spcPct val="100000"/>
              </a:lnSpc>
            </a:pPr>
            <a:r>
              <a:rPr dirty="0" sz="1600" spc="60">
                <a:latin typeface="Trebuchet MS"/>
                <a:cs typeface="Trebuchet MS"/>
              </a:rPr>
              <a:t>Logo</a:t>
            </a:r>
            <a:r>
              <a:rPr dirty="0" sz="1600" spc="25">
                <a:latin typeface="Trebuchet MS"/>
                <a:cs typeface="Trebuchet MS"/>
              </a:rPr>
              <a:t> </a:t>
            </a:r>
            <a:r>
              <a:rPr dirty="0" sz="1600" spc="65"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407664" y="2994660"/>
            <a:ext cx="1808988" cy="186232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0"/>
              <a:t>Problema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025" y="1822780"/>
            <a:ext cx="11274425" cy="4415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455545">
              <a:lnSpc>
                <a:spcPct val="100000"/>
              </a:lnSpc>
              <a:spcBef>
                <a:spcPts val="100"/>
              </a:spcBef>
            </a:pPr>
            <a:r>
              <a:rPr dirty="0" sz="1800" spc="150">
                <a:latin typeface="Trebuchet MS"/>
                <a:cs typeface="Trebuchet MS"/>
              </a:rPr>
              <a:t>¿Cómo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puede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sistema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información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automatizado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mejorar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eficiencia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el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ventas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productos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una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barbería, </a:t>
            </a:r>
            <a:r>
              <a:rPr dirty="0" sz="1800" spc="10">
                <a:latin typeface="Trebuchet MS"/>
                <a:cs typeface="Trebuchet MS"/>
              </a:rPr>
              <a:t>reemplazando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85">
                <a:latin typeface="Trebuchet MS"/>
                <a:cs typeface="Trebuchet MS"/>
              </a:rPr>
              <a:t> métodos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manuales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de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cuaderno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y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lápiz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generan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retrasos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e </a:t>
            </a:r>
            <a:r>
              <a:rPr dirty="0" sz="1800">
                <a:latin typeface="Trebuchet MS"/>
                <a:cs typeface="Trebuchet MS"/>
              </a:rPr>
              <a:t>insatisfacción</a:t>
            </a:r>
            <a:r>
              <a:rPr dirty="0" sz="1800" spc="1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entre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clientes?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spc="70">
                <a:latin typeface="Trebuchet MS"/>
                <a:cs typeface="Trebuchet MS"/>
              </a:rPr>
              <a:t>THE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BROTHERS,</a:t>
            </a:r>
            <a:r>
              <a:rPr dirty="0" sz="1800" spc="95">
                <a:latin typeface="Trebuchet MS"/>
                <a:cs typeface="Trebuchet MS"/>
              </a:rPr>
              <a:t> es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una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Barberia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ubicada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barrio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san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60">
                <a:latin typeface="Trebuchet MS"/>
                <a:cs typeface="Trebuchet MS"/>
              </a:rPr>
              <a:t>jorge",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dedicada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proveer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servicios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estética. </a:t>
            </a:r>
            <a:r>
              <a:rPr dirty="0" sz="1800">
                <a:latin typeface="Trebuchet MS"/>
                <a:cs typeface="Trebuchet MS"/>
              </a:rPr>
              <a:t>Dentro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los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procesos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más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importantes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manejan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están: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citas,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 spc="105">
                <a:latin typeface="Trebuchet MS"/>
                <a:cs typeface="Trebuchet MS"/>
              </a:rPr>
              <a:t>e-</a:t>
            </a:r>
            <a:r>
              <a:rPr dirty="0" sz="1800" spc="80">
                <a:latin typeface="Trebuchet MS"/>
                <a:cs typeface="Trebuchet MS"/>
              </a:rPr>
              <a:t>commerce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de </a:t>
            </a:r>
            <a:r>
              <a:rPr dirty="0" sz="1800" spc="70">
                <a:latin typeface="Trebuchet MS"/>
                <a:cs typeface="Trebuchet MS"/>
              </a:rPr>
              <a:t>productos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estética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y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el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stock </a:t>
            </a:r>
            <a:r>
              <a:rPr dirty="0" sz="1800" spc="10">
                <a:latin typeface="Trebuchet MS"/>
                <a:cs typeface="Trebuchet MS"/>
              </a:rPr>
              <a:t>de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estos.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Para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comprender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mejor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el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funcionamiento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10">
                <a:latin typeface="Trebuchet MS"/>
                <a:cs typeface="Trebuchet MS"/>
              </a:rPr>
              <a:t>de</a:t>
            </a:r>
            <a:r>
              <a:rPr dirty="0" sz="1800" spc="55">
                <a:latin typeface="Trebuchet MS"/>
                <a:cs typeface="Trebuchet MS"/>
              </a:rPr>
              <a:t> dichos</a:t>
            </a:r>
            <a:r>
              <a:rPr dirty="0" sz="1800" spc="50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procesos,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utilizaron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varias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técnicas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instrumentos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recolección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información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como: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Entrevista. </a:t>
            </a:r>
            <a:r>
              <a:rPr dirty="0" sz="1800" spc="65">
                <a:latin typeface="Trebuchet MS"/>
                <a:cs typeface="Trebuchet MS"/>
              </a:rPr>
              <a:t>Encuesta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(Cuestionario).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Observación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Directa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(Diario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Campo)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realizara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dueños,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trabajadores</a:t>
            </a:r>
            <a:r>
              <a:rPr dirty="0" sz="1800" spc="5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clientes.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dirty="0" sz="1800" spc="50">
                <a:latin typeface="Trebuchet MS"/>
                <a:cs typeface="Trebuchet MS"/>
              </a:rPr>
              <a:t>El </a:t>
            </a:r>
            <a:r>
              <a:rPr dirty="0" sz="1800" spc="70">
                <a:latin typeface="Trebuchet MS"/>
                <a:cs typeface="Trebuchet MS"/>
              </a:rPr>
              <a:t>proceso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inicia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cuando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dirige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local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así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solicitar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una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,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el </a:t>
            </a:r>
            <a:r>
              <a:rPr dirty="0" sz="1800">
                <a:latin typeface="Trebuchet MS"/>
                <a:cs typeface="Trebuchet MS"/>
              </a:rPr>
              <a:t>cliente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día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hora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termina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cuando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tomar </a:t>
            </a:r>
            <a:r>
              <a:rPr dirty="0" sz="1800" spc="125">
                <a:latin typeface="Trebuchet MS"/>
                <a:cs typeface="Trebuchet MS"/>
              </a:rPr>
              <a:t>su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cita. </a:t>
            </a:r>
            <a:r>
              <a:rPr dirty="0" sz="1800" spc="80">
                <a:latin typeface="Trebuchet MS"/>
                <a:cs typeface="Trebuchet MS"/>
              </a:rPr>
              <a:t>De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acuerdo</a:t>
            </a:r>
            <a:r>
              <a:rPr dirty="0" sz="1800" spc="85">
                <a:latin typeface="Trebuchet MS"/>
                <a:cs typeface="Trebuchet MS"/>
              </a:rPr>
              <a:t> con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esta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situación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,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registrar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cuaderno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325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5">
                <a:latin typeface="Trebuchet MS"/>
                <a:cs typeface="Trebuchet MS"/>
              </a:rPr>
              <a:t>puede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repercutir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la </a:t>
            </a:r>
            <a:r>
              <a:rPr dirty="0" sz="1800">
                <a:latin typeface="Trebuchet MS"/>
                <a:cs typeface="Trebuchet MS"/>
              </a:rPr>
              <a:t>perdida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información.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26423" y="426719"/>
            <a:ext cx="935735" cy="82905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90176" y="230124"/>
            <a:ext cx="2049780" cy="1013460"/>
            <a:chOff x="9790176" y="230124"/>
            <a:chExt cx="2049780" cy="1013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27664" y="316992"/>
              <a:ext cx="812292" cy="790955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3512" y="230124"/>
              <a:ext cx="1162811" cy="99060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0176" y="408432"/>
              <a:ext cx="917448" cy="83515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43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0">
                <a:solidFill>
                  <a:srgbClr val="000000"/>
                </a:solidFill>
              </a:rPr>
              <a:t>Problema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11183" y="393191"/>
            <a:ext cx="935735" cy="827531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535025" y="1910588"/>
            <a:ext cx="11023600" cy="35928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proceso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e-</a:t>
            </a:r>
            <a:r>
              <a:rPr dirty="0" sz="1800" spc="110">
                <a:latin typeface="Trebuchet MS"/>
                <a:cs typeface="Trebuchet MS"/>
              </a:rPr>
              <a:t>commers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inicia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cuando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local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pregunta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tienen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producto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su </a:t>
            </a:r>
            <a:r>
              <a:rPr dirty="0" sz="1800">
                <a:latin typeface="Trebuchet MS"/>
                <a:cs typeface="Trebuchet MS"/>
              </a:rPr>
              <a:t>interés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,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ahí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tienen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stock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no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,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proceso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termina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sea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comprándolo </a:t>
            </a:r>
            <a:r>
              <a:rPr dirty="0" sz="1800" spc="85">
                <a:latin typeface="Trebuchet MS"/>
                <a:cs typeface="Trebuchet MS"/>
              </a:rPr>
              <a:t>o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no.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De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acuerdo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con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esta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situación,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momento</a:t>
            </a:r>
            <a:r>
              <a:rPr dirty="0" sz="1800">
                <a:latin typeface="Trebuchet MS"/>
                <a:cs typeface="Trebuchet MS"/>
              </a:rPr>
              <a:t> del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ir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preguntar </a:t>
            </a:r>
            <a:r>
              <a:rPr dirty="0" sz="1800" spc="55">
                <a:latin typeface="Trebuchet MS"/>
                <a:cs typeface="Trebuchet MS"/>
              </a:rPr>
              <a:t>puede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toparse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con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la </a:t>
            </a:r>
            <a:r>
              <a:rPr dirty="0" sz="1800" spc="55">
                <a:latin typeface="Trebuchet MS"/>
                <a:cs typeface="Trebuchet MS"/>
              </a:rPr>
              <a:t>opción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no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posean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producto</a:t>
            </a:r>
            <a:r>
              <a:rPr dirty="0" sz="1800">
                <a:latin typeface="Trebuchet MS"/>
                <a:cs typeface="Trebuchet MS"/>
              </a:rPr>
              <a:t> y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pierda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su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tiempo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proceso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stock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inicia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cuando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Barberia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compra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productos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su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venta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anota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cuaderno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cantidad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ingresada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finaliza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cuando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restan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cantidad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salió.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De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acuerdo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con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esta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situación,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al </a:t>
            </a:r>
            <a:r>
              <a:rPr dirty="0" sz="1800" spc="95">
                <a:latin typeface="Trebuchet MS"/>
                <a:cs typeface="Trebuchet MS"/>
              </a:rPr>
              <a:t>momento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sacar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productos </a:t>
            </a:r>
            <a:r>
              <a:rPr dirty="0" sz="1800" spc="55">
                <a:latin typeface="Trebuchet MS"/>
                <a:cs typeface="Trebuchet MS"/>
              </a:rPr>
              <a:t>puede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85">
                <a:latin typeface="Trebuchet MS"/>
                <a:cs typeface="Trebuchet MS"/>
              </a:rPr>
              <a:t> no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anote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salida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correctamente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por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cual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hace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el </a:t>
            </a:r>
            <a:r>
              <a:rPr dirty="0" sz="1800" spc="70">
                <a:latin typeface="Trebuchet MS"/>
                <a:cs typeface="Trebuchet MS"/>
              </a:rPr>
              <a:t>proceso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sea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ineficaz.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análisis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información: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125">
                <a:latin typeface="Trebuchet MS"/>
                <a:cs typeface="Trebuchet MS"/>
              </a:rPr>
              <a:t>Se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utilizarán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las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técnicas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recolección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225">
                <a:latin typeface="Trebuchet MS"/>
                <a:cs typeface="Trebuchet MS"/>
              </a:rPr>
              <a:t>:</a:t>
            </a:r>
            <a:r>
              <a:rPr dirty="0" sz="1800" spc="1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Entrevista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.</a:t>
            </a:r>
            <a:r>
              <a:rPr dirty="0" sz="1800" spc="17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Encuesta </a:t>
            </a:r>
            <a:r>
              <a:rPr dirty="0" sz="1800">
                <a:latin typeface="Trebuchet MS"/>
                <a:cs typeface="Trebuchet MS"/>
              </a:rPr>
              <a:t>(Cuestionario).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Observación</a:t>
            </a:r>
            <a:r>
              <a:rPr dirty="0" sz="1800" spc="-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Directa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(Diario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Campo)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realizara</a:t>
            </a:r>
            <a:r>
              <a:rPr dirty="0" sz="1800" spc="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2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dueños</a:t>
            </a:r>
            <a:r>
              <a:rPr dirty="0" sz="1800" spc="10">
                <a:latin typeface="Trebuchet MS"/>
                <a:cs typeface="Trebuchet MS"/>
              </a:rPr>
              <a:t> </a:t>
            </a:r>
            <a:r>
              <a:rPr dirty="0" sz="1800" spc="-275">
                <a:latin typeface="Trebuchet MS"/>
                <a:cs typeface="Trebuchet MS"/>
              </a:rPr>
              <a:t>,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trabajadores </a:t>
            </a:r>
            <a:r>
              <a:rPr dirty="0" sz="1800" spc="-50">
                <a:latin typeface="Trebuchet MS"/>
                <a:cs typeface="Trebuchet MS"/>
              </a:rPr>
              <a:t>y </a:t>
            </a:r>
            <a:r>
              <a:rPr dirty="0" sz="1800" spc="-10">
                <a:latin typeface="Trebuchet MS"/>
                <a:cs typeface="Trebuchet MS"/>
              </a:rPr>
              <a:t>clientes.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20"/>
              <a:t>Problema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8638031" y="376427"/>
            <a:ext cx="1080770" cy="929640"/>
          </a:xfrm>
          <a:custGeom>
            <a:avLst/>
            <a:gdLst/>
            <a:ahLst/>
            <a:cxnLst/>
            <a:rect l="l" t="t" r="r" b="b"/>
            <a:pathLst>
              <a:path w="1080770" h="929640">
                <a:moveTo>
                  <a:pt x="0" y="929639"/>
                </a:moveTo>
                <a:lnTo>
                  <a:pt x="1080516" y="929639"/>
                </a:lnTo>
                <a:lnTo>
                  <a:pt x="1080516" y="0"/>
                </a:lnTo>
                <a:lnTo>
                  <a:pt x="0" y="0"/>
                </a:lnTo>
                <a:lnTo>
                  <a:pt x="0" y="929639"/>
                </a:lnTo>
                <a:close/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773921" y="602198"/>
            <a:ext cx="812800" cy="4819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805"/>
              </a:lnSpc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</a:t>
            </a:r>
            <a:endParaRPr sz="16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26423" y="426719"/>
            <a:ext cx="935735" cy="829055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239011" y="1853183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414652" y="1536014"/>
            <a:ext cx="317563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dirty="0" sz="3200" spc="-85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dirty="0" sz="3200" spc="-1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6051" y="2701798"/>
            <a:ext cx="4771390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Trebuchet MS"/>
                <a:cs typeface="Trebuchet MS"/>
              </a:rPr>
              <a:t>Desarrollar</a:t>
            </a:r>
            <a:r>
              <a:rPr dirty="0" sz="1600" spc="150">
                <a:latin typeface="Trebuchet MS"/>
                <a:cs typeface="Trebuchet MS"/>
              </a:rPr>
              <a:t> </a:t>
            </a:r>
            <a:r>
              <a:rPr dirty="0" sz="1600" spc="70">
                <a:latin typeface="Trebuchet MS"/>
                <a:cs typeface="Trebuchet MS"/>
              </a:rPr>
              <a:t>un</a:t>
            </a:r>
            <a:r>
              <a:rPr dirty="0" sz="1600" spc="12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sistema</a:t>
            </a:r>
            <a:r>
              <a:rPr dirty="0" sz="1600" spc="14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13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informacion</a:t>
            </a:r>
            <a:r>
              <a:rPr dirty="0" sz="1600" spc="1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el</a:t>
            </a:r>
            <a:r>
              <a:rPr dirty="0" sz="1600" spc="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cual</a:t>
            </a:r>
            <a:r>
              <a:rPr dirty="0" sz="1600" spc="140">
                <a:latin typeface="Trebuchet MS"/>
                <a:cs typeface="Trebuchet MS"/>
              </a:rPr>
              <a:t> </a:t>
            </a:r>
            <a:r>
              <a:rPr dirty="0" sz="1600" spc="35">
                <a:latin typeface="Trebuchet MS"/>
                <a:cs typeface="Trebuchet MS"/>
              </a:rPr>
              <a:t>sea </a:t>
            </a:r>
            <a:r>
              <a:rPr dirty="0" sz="1600">
                <a:latin typeface="Trebuchet MS"/>
                <a:cs typeface="Trebuchet MS"/>
              </a:rPr>
              <a:t>ágil</a:t>
            </a:r>
            <a:r>
              <a:rPr dirty="0" sz="1600" spc="5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y</a:t>
            </a:r>
            <a:r>
              <a:rPr dirty="0" sz="1600" spc="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eficaz</a:t>
            </a:r>
            <a:r>
              <a:rPr dirty="0" sz="1600" spc="8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para</a:t>
            </a:r>
            <a:r>
              <a:rPr dirty="0" sz="1600" spc="6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apoyar</a:t>
            </a:r>
            <a:r>
              <a:rPr dirty="0" sz="1600" spc="70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los</a:t>
            </a:r>
            <a:r>
              <a:rPr dirty="0" sz="1600" spc="65">
                <a:latin typeface="Trebuchet MS"/>
                <a:cs typeface="Trebuchet MS"/>
              </a:rPr>
              <a:t> procesos</a:t>
            </a:r>
            <a:r>
              <a:rPr dirty="0" sz="1600" spc="7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de </a:t>
            </a:r>
            <a:r>
              <a:rPr dirty="0" sz="1600">
                <a:latin typeface="Trebuchet MS"/>
                <a:cs typeface="Trebuchet MS"/>
              </a:rPr>
              <a:t>agendamiento</a:t>
            </a:r>
            <a:r>
              <a:rPr dirty="0" sz="1600" spc="1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15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citas</a:t>
            </a:r>
            <a:r>
              <a:rPr dirty="0" sz="1600" spc="185">
                <a:latin typeface="Trebuchet MS"/>
                <a:cs typeface="Trebuchet MS"/>
              </a:rPr>
              <a:t> </a:t>
            </a:r>
            <a:r>
              <a:rPr dirty="0" sz="1600" spc="50">
                <a:latin typeface="Trebuchet MS"/>
                <a:cs typeface="Trebuchet MS"/>
              </a:rPr>
              <a:t>disminuyendo</a:t>
            </a:r>
            <a:r>
              <a:rPr dirty="0" sz="1600" spc="170">
                <a:latin typeface="Trebuchet MS"/>
                <a:cs typeface="Trebuchet MS"/>
              </a:rPr>
              <a:t> </a:t>
            </a:r>
            <a:r>
              <a:rPr dirty="0" sz="1600" spc="60">
                <a:latin typeface="Trebuchet MS"/>
                <a:cs typeface="Trebuchet MS"/>
              </a:rPr>
              <a:t>los</a:t>
            </a:r>
            <a:r>
              <a:rPr dirty="0" sz="1600" spc="165">
                <a:latin typeface="Trebuchet MS"/>
                <a:cs typeface="Trebuchet MS"/>
              </a:rPr>
              <a:t> </a:t>
            </a:r>
            <a:r>
              <a:rPr dirty="0" sz="1600" spc="40">
                <a:latin typeface="Trebuchet MS"/>
                <a:cs typeface="Trebuchet MS"/>
              </a:rPr>
              <a:t>tiempos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8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espera,</a:t>
            </a:r>
            <a:r>
              <a:rPr dirty="0" sz="1600" spc="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venta</a:t>
            </a:r>
            <a:r>
              <a:rPr dirty="0" sz="1600" spc="90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de</a:t>
            </a:r>
            <a:r>
              <a:rPr dirty="0" sz="1600" spc="85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productos</a:t>
            </a:r>
            <a:r>
              <a:rPr dirty="0" sz="1600" spc="10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y</a:t>
            </a:r>
            <a:r>
              <a:rPr dirty="0" sz="1600" spc="7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control</a:t>
            </a:r>
            <a:r>
              <a:rPr dirty="0" sz="1600" spc="105">
                <a:latin typeface="Trebuchet MS"/>
                <a:cs typeface="Trebuchet MS"/>
              </a:rPr>
              <a:t> </a:t>
            </a:r>
            <a:r>
              <a:rPr dirty="0" sz="1600" spc="-25">
                <a:latin typeface="Trebuchet MS"/>
                <a:cs typeface="Trebuchet MS"/>
              </a:rPr>
              <a:t>de </a:t>
            </a:r>
            <a:r>
              <a:rPr dirty="0" sz="1600">
                <a:latin typeface="Trebuchet MS"/>
                <a:cs typeface="Trebuchet MS"/>
              </a:rPr>
              <a:t>inventario</a:t>
            </a:r>
            <a:r>
              <a:rPr dirty="0" sz="1600" spc="45">
                <a:latin typeface="Trebuchet MS"/>
                <a:cs typeface="Trebuchet MS"/>
              </a:rPr>
              <a:t> </a:t>
            </a:r>
            <a:r>
              <a:rPr dirty="0" sz="1600">
                <a:latin typeface="Trebuchet MS"/>
                <a:cs typeface="Trebuchet MS"/>
              </a:rPr>
              <a:t>para</a:t>
            </a:r>
            <a:r>
              <a:rPr dirty="0" sz="1600" spc="60">
                <a:latin typeface="Trebuchet MS"/>
                <a:cs typeface="Trebuchet MS"/>
              </a:rPr>
              <a:t> </a:t>
            </a:r>
            <a:r>
              <a:rPr dirty="0" sz="1600" spc="55">
                <a:latin typeface="Trebuchet MS"/>
                <a:cs typeface="Trebuchet MS"/>
              </a:rPr>
              <a:t>una</a:t>
            </a:r>
            <a:r>
              <a:rPr dirty="0" sz="1600" spc="40">
                <a:latin typeface="Trebuchet MS"/>
                <a:cs typeface="Trebuchet MS"/>
              </a:rPr>
              <a:t> </a:t>
            </a:r>
            <a:r>
              <a:rPr dirty="0" sz="1600" spc="-10">
                <a:latin typeface="Trebuchet MS"/>
                <a:cs typeface="Trebuchet MS"/>
              </a:rPr>
              <a:t>Barberia.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242303" y="1828800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410325" y="1536902"/>
            <a:ext cx="38525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dirty="0" sz="3200" spc="-85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dirty="0" sz="3200" spc="8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877559" y="2694182"/>
            <a:ext cx="5205095" cy="1781810"/>
          </a:xfrm>
          <a:prstGeom prst="rect">
            <a:avLst/>
          </a:prstGeom>
        </p:spPr>
        <p:txBody>
          <a:bodyPr wrap="square" lIns="0" tIns="112395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 sz="1200">
                <a:latin typeface="Trebuchet MS"/>
                <a:cs typeface="Trebuchet MS"/>
              </a:rPr>
              <a:t>Gestionar</a:t>
            </a:r>
            <a:r>
              <a:rPr dirty="0" sz="1200" spc="9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los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usuarios</a:t>
            </a:r>
            <a:r>
              <a:rPr dirty="0" sz="1200" spc="114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</a:t>
            </a:r>
            <a:r>
              <a:rPr dirty="0" sz="1200" spc="13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Barberia</a:t>
            </a:r>
            <a:r>
              <a:rPr dirty="0" sz="1200" spc="1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12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Brothers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2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 sz="1200" spc="10">
                <a:latin typeface="Trebuchet MS"/>
                <a:cs typeface="Trebuchet MS"/>
              </a:rPr>
              <a:t>Gestionar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el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agendamiento</a:t>
            </a:r>
            <a:r>
              <a:rPr dirty="0" sz="1200" spc="2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de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citas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de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la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barberia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 spc="10">
                <a:latin typeface="Trebuchet MS"/>
                <a:cs typeface="Trebuchet MS"/>
              </a:rPr>
              <a:t>The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Brothers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2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 sz="1200">
                <a:latin typeface="Trebuchet MS"/>
                <a:cs typeface="Trebuchet MS"/>
              </a:rPr>
              <a:t>Gestonar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el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 spc="70">
                <a:latin typeface="Trebuchet MS"/>
                <a:cs typeface="Trebuchet MS"/>
              </a:rPr>
              <a:t>e-commers</a:t>
            </a:r>
            <a:r>
              <a:rPr dirty="0" sz="1200" spc="2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</a:t>
            </a:r>
            <a:r>
              <a:rPr dirty="0" sz="1200" spc="8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barberia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Brothers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2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 sz="1200">
                <a:latin typeface="Trebuchet MS"/>
                <a:cs typeface="Trebuchet MS"/>
              </a:rPr>
              <a:t>crear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el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stock</a:t>
            </a:r>
            <a:r>
              <a:rPr dirty="0" sz="1200" spc="6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del</a:t>
            </a:r>
            <a:r>
              <a:rPr dirty="0" sz="1200" spc="50">
                <a:latin typeface="Trebuchet MS"/>
                <a:cs typeface="Trebuchet MS"/>
              </a:rPr>
              <a:t> </a:t>
            </a:r>
            <a:r>
              <a:rPr dirty="0" sz="1200" spc="70">
                <a:latin typeface="Trebuchet MS"/>
                <a:cs typeface="Trebuchet MS"/>
              </a:rPr>
              <a:t>e-commers</a:t>
            </a:r>
            <a:r>
              <a:rPr dirty="0" sz="1200" spc="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</a:t>
            </a:r>
            <a:r>
              <a:rPr dirty="0" sz="1200" spc="6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</a:t>
            </a:r>
            <a:r>
              <a:rPr dirty="0" sz="1200" spc="7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barberia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Brothers</a:t>
            </a:r>
            <a:endParaRPr sz="1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20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 sz="1200">
                <a:latin typeface="Trebuchet MS"/>
                <a:cs typeface="Trebuchet MS"/>
              </a:rPr>
              <a:t>Generar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los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reportes</a:t>
            </a:r>
            <a:r>
              <a:rPr dirty="0" sz="1200" spc="9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gráficos</a:t>
            </a:r>
            <a:r>
              <a:rPr dirty="0" sz="1200" spc="4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e</a:t>
            </a:r>
            <a:r>
              <a:rPr dirty="0" sz="1200" spc="105">
                <a:latin typeface="Trebuchet MS"/>
                <a:cs typeface="Trebuchet MS"/>
              </a:rPr>
              <a:t> </a:t>
            </a:r>
            <a:r>
              <a:rPr dirty="0" sz="1200" spc="50">
                <a:latin typeface="Trebuchet MS"/>
                <a:cs typeface="Trebuchet MS"/>
              </a:rPr>
              <a:t>impresos</a:t>
            </a:r>
            <a:r>
              <a:rPr dirty="0" sz="1200" spc="4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de</a:t>
            </a:r>
            <a:r>
              <a:rPr dirty="0" sz="1200" spc="8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la</a:t>
            </a:r>
            <a:r>
              <a:rPr dirty="0" sz="1200" spc="130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barberia</a:t>
            </a:r>
            <a:r>
              <a:rPr dirty="0" sz="1200" spc="55">
                <a:latin typeface="Trebuchet MS"/>
                <a:cs typeface="Trebuchet MS"/>
              </a:rPr>
              <a:t> </a:t>
            </a:r>
            <a:r>
              <a:rPr dirty="0" sz="1200">
                <a:latin typeface="Trebuchet MS"/>
                <a:cs typeface="Trebuchet MS"/>
              </a:rPr>
              <a:t>The</a:t>
            </a:r>
            <a:r>
              <a:rPr dirty="0" sz="1200" spc="75">
                <a:latin typeface="Trebuchet MS"/>
                <a:cs typeface="Trebuchet MS"/>
              </a:rPr>
              <a:t> </a:t>
            </a:r>
            <a:r>
              <a:rPr dirty="0" sz="1200" spc="-10">
                <a:latin typeface="Trebuchet MS"/>
                <a:cs typeface="Trebuchet MS"/>
              </a:rPr>
              <a:t>Brothers</a:t>
            </a:r>
            <a:endParaRPr sz="1200">
              <a:latin typeface="Trebuchet MS"/>
              <a:cs typeface="Trebuchet MS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19100"/>
            <a:ext cx="917448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42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4"/>
              <a:t>Justificación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51205" y="2411729"/>
            <a:ext cx="11278870" cy="30435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proyecto</a:t>
            </a:r>
            <a:r>
              <a:rPr dirty="0" sz="1800" spc="90">
                <a:latin typeface="Trebuchet MS"/>
                <a:cs typeface="Trebuchet MS"/>
              </a:rPr>
              <a:t> se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genera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razón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corregir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las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falencias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existen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actualmente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procesos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la </a:t>
            </a:r>
            <a:r>
              <a:rPr dirty="0" sz="1800" spc="-10">
                <a:latin typeface="Trebuchet MS"/>
                <a:cs typeface="Trebuchet MS"/>
              </a:rPr>
              <a:t>barbería,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se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mejoraran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dichos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procesos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sean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más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sencillos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así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darles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seguimiento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estos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de </a:t>
            </a:r>
            <a:r>
              <a:rPr dirty="0" sz="1800" spc="55">
                <a:latin typeface="Trebuchet MS"/>
                <a:cs typeface="Trebuchet MS"/>
              </a:rPr>
              <a:t>manera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digital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dejando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atrás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procesos</a:t>
            </a:r>
            <a:r>
              <a:rPr dirty="0" sz="1800" spc="1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manuales.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Permitirá</a:t>
            </a:r>
            <a:r>
              <a:rPr dirty="0" sz="1800" spc="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 los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dueños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trabajadores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tener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60">
                <a:latin typeface="Trebuchet MS"/>
                <a:cs typeface="Trebuchet MS"/>
              </a:rPr>
              <a:t> mayor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control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las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junto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facilidad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los </a:t>
            </a:r>
            <a:r>
              <a:rPr dirty="0" sz="1800">
                <a:latin typeface="Trebuchet MS"/>
                <a:cs typeface="Trebuchet MS"/>
              </a:rPr>
              <a:t>clientes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poder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determinar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es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135">
                <a:latin typeface="Trebuchet MS"/>
                <a:cs typeface="Trebuchet MS"/>
              </a:rPr>
              <a:t>más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conveniente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ellos.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El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100">
                <a:latin typeface="Trebuchet MS"/>
                <a:cs typeface="Trebuchet MS"/>
              </a:rPr>
              <a:t>e-</a:t>
            </a:r>
            <a:r>
              <a:rPr dirty="0" sz="1800" spc="85">
                <a:latin typeface="Trebuchet MS"/>
                <a:cs typeface="Trebuchet MS"/>
              </a:rPr>
              <a:t>commerce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expondrá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 </a:t>
            </a:r>
            <a:r>
              <a:rPr dirty="0" sz="1800">
                <a:latin typeface="Trebuchet MS"/>
                <a:cs typeface="Trebuchet MS"/>
              </a:rPr>
              <a:t>área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30">
                <a:latin typeface="Trebuchet MS"/>
                <a:cs typeface="Trebuchet MS"/>
              </a:rPr>
              <a:t>que</a:t>
            </a:r>
            <a:r>
              <a:rPr dirty="0" sz="1800" spc="5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Barberia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ha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querido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potenciar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pero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no </a:t>
            </a:r>
            <a:r>
              <a:rPr dirty="0" sz="1800" spc="55">
                <a:latin typeface="Trebuchet MS"/>
                <a:cs typeface="Trebuchet MS"/>
              </a:rPr>
              <a:t>ha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45">
                <a:latin typeface="Trebuchet MS"/>
                <a:cs typeface="Trebuchet MS"/>
              </a:rPr>
              <a:t>funcionado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manera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adecuada,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cual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beneficiara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 spc="-50">
                <a:latin typeface="Trebuchet MS"/>
                <a:cs typeface="Trebuchet MS"/>
              </a:rPr>
              <a:t>a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Barberia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120">
                <a:latin typeface="Trebuchet MS"/>
                <a:cs typeface="Trebuchet MS"/>
              </a:rPr>
              <a:t>como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clientela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debido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facilidad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adquirir</a:t>
            </a:r>
            <a:r>
              <a:rPr dirty="0" sz="1800" spc="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ciertos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productos.</a:t>
            </a:r>
            <a:r>
              <a:rPr dirty="0" sz="1800" spc="50">
                <a:latin typeface="Trebuchet MS"/>
                <a:cs typeface="Trebuchet MS"/>
              </a:rPr>
              <a:t> El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inventario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generara </a:t>
            </a:r>
            <a:r>
              <a:rPr dirty="0" sz="1800">
                <a:latin typeface="Trebuchet MS"/>
                <a:cs typeface="Trebuchet MS"/>
              </a:rPr>
              <a:t>control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parte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administrativa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debido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agilidad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del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sistema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beneficiara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al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tener </a:t>
            </a:r>
            <a:r>
              <a:rPr dirty="0" sz="1800">
                <a:latin typeface="Trebuchet MS"/>
                <a:cs typeface="Trebuchet MS"/>
              </a:rPr>
              <a:t>certeza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cantidad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productos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disponibles.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90">
                <a:latin typeface="Trebuchet MS"/>
                <a:cs typeface="Trebuchet MS"/>
              </a:rPr>
              <a:t>Esto </a:t>
            </a:r>
            <a:r>
              <a:rPr dirty="0" sz="1800" spc="-10">
                <a:latin typeface="Trebuchet MS"/>
                <a:cs typeface="Trebuchet MS"/>
              </a:rPr>
              <a:t>facilita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administrativa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empresa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the </a:t>
            </a:r>
            <a:r>
              <a:rPr dirty="0" sz="1800" spc="-10">
                <a:latin typeface="Trebuchet MS"/>
                <a:cs typeface="Trebuchet MS"/>
              </a:rPr>
              <a:t>brothers.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38031" y="34594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75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776459" y="34594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wrap="square" lIns="0" tIns="210820" rIns="0" bIns="0" rtlCol="0" vert="horz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dirty="0" sz="1600" spc="45" b="1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dirty="0" sz="1600" spc="55" b="1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11183" y="393191"/>
            <a:ext cx="935735" cy="82753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58756" y="376427"/>
            <a:ext cx="917448" cy="8366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 descr=""/>
          <p:cNvSpPr txBox="1"/>
          <p:nvPr/>
        </p:nvSpPr>
        <p:spPr>
          <a:xfrm>
            <a:off x="1140663" y="1867027"/>
            <a:ext cx="9714865" cy="35921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65">
                <a:latin typeface="Trebuchet MS"/>
                <a:cs typeface="Trebuchet MS"/>
              </a:rPr>
              <a:t>La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creación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sistema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información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agendamiento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</a:t>
            </a:r>
            <a:r>
              <a:rPr dirty="0" sz="1800" spc="16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ventas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la </a:t>
            </a:r>
            <a:r>
              <a:rPr dirty="0" sz="1800">
                <a:latin typeface="Trebuchet MS"/>
                <a:cs typeface="Trebuchet MS"/>
              </a:rPr>
              <a:t>barbería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95">
                <a:latin typeface="Trebuchet MS"/>
                <a:cs typeface="Trebuchet MS"/>
              </a:rPr>
              <a:t>es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esencial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para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automatizar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corregir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las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falencias</a:t>
            </a:r>
            <a:r>
              <a:rPr dirty="0" sz="1800" spc="1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actuales</a:t>
            </a:r>
            <a:r>
              <a:rPr dirty="0" sz="1800" spc="1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del</a:t>
            </a:r>
            <a:r>
              <a:rPr dirty="0" sz="1800" spc="12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establecimiento. </a:t>
            </a:r>
            <a:r>
              <a:rPr dirty="0" sz="1800" spc="105">
                <a:latin typeface="Trebuchet MS"/>
                <a:cs typeface="Trebuchet MS"/>
              </a:rPr>
              <a:t>En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situación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actual,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el</a:t>
            </a:r>
            <a:r>
              <a:rPr dirty="0" sz="1800" spc="50">
                <a:latin typeface="Trebuchet MS"/>
                <a:cs typeface="Trebuchet MS"/>
              </a:rPr>
              <a:t> personal</a:t>
            </a:r>
            <a:r>
              <a:rPr dirty="0" sz="1800" spc="2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barbería</a:t>
            </a:r>
            <a:r>
              <a:rPr dirty="0" sz="1800" spc="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maneja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85">
                <a:latin typeface="Trebuchet MS"/>
                <a:cs typeface="Trebuchet MS"/>
              </a:rPr>
              <a:t>procesos</a:t>
            </a:r>
            <a:r>
              <a:rPr dirty="0" sz="1800" spc="4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manera</a:t>
            </a:r>
            <a:r>
              <a:rPr dirty="0" sz="1800" spc="50">
                <a:latin typeface="Trebuchet MS"/>
                <a:cs typeface="Trebuchet MS"/>
              </a:rPr>
              <a:t> manual </a:t>
            </a:r>
            <a:r>
              <a:rPr dirty="0" sz="1800">
                <a:latin typeface="Trebuchet MS"/>
                <a:cs typeface="Trebuchet MS"/>
              </a:rPr>
              <a:t>utilizando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 spc="50">
                <a:latin typeface="Trebuchet MS"/>
                <a:cs typeface="Trebuchet MS"/>
              </a:rPr>
              <a:t>cuaderno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85">
                <a:latin typeface="Trebuchet MS"/>
                <a:cs typeface="Trebuchet MS"/>
              </a:rPr>
              <a:t> </a:t>
            </a:r>
            <a:r>
              <a:rPr dirty="0" sz="1800" spc="-25">
                <a:latin typeface="Trebuchet MS"/>
                <a:cs typeface="Trebuchet MS"/>
              </a:rPr>
              <a:t>lápiz,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lo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cual</a:t>
            </a:r>
            <a:r>
              <a:rPr dirty="0" sz="1800" spc="85">
                <a:latin typeface="Trebuchet MS"/>
                <a:cs typeface="Trebuchet MS"/>
              </a:rPr>
              <a:t> no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solo</a:t>
            </a:r>
            <a:r>
              <a:rPr dirty="0" sz="1800" spc="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genera</a:t>
            </a:r>
            <a:r>
              <a:rPr dirty="0" sz="1800" spc="5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retrasos,</a:t>
            </a:r>
            <a:r>
              <a:rPr dirty="0" sz="1800" spc="45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sino</a:t>
            </a:r>
            <a:r>
              <a:rPr dirty="0" sz="1800" spc="80">
                <a:latin typeface="Trebuchet MS"/>
                <a:cs typeface="Trebuchet MS"/>
              </a:rPr>
              <a:t> </a:t>
            </a:r>
            <a:r>
              <a:rPr dirty="0" sz="1800" spc="55">
                <a:latin typeface="Trebuchet MS"/>
                <a:cs typeface="Trebuchet MS"/>
              </a:rPr>
              <a:t>que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también</a:t>
            </a:r>
            <a:r>
              <a:rPr dirty="0" sz="1800" spc="6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provoca </a:t>
            </a:r>
            <a:r>
              <a:rPr dirty="0" sz="1800">
                <a:latin typeface="Trebuchet MS"/>
                <a:cs typeface="Trebuchet MS"/>
              </a:rPr>
              <a:t>insatisfacción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entre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 spc="70">
                <a:latin typeface="Trebuchet MS"/>
                <a:cs typeface="Trebuchet MS"/>
              </a:rPr>
              <a:t>los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clientes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debido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ineficiencia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10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citas</a:t>
            </a:r>
            <a:r>
              <a:rPr dirty="0" sz="1800" spc="13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3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ventas.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Trebuchet MS"/>
                <a:cs typeface="Trebuchet MS"/>
              </a:rPr>
              <a:t>Implementar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 spc="75">
                <a:latin typeface="Trebuchet MS"/>
                <a:cs typeface="Trebuchet MS"/>
              </a:rPr>
              <a:t>un</a:t>
            </a:r>
            <a:r>
              <a:rPr dirty="0" sz="1800" spc="300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sistema</a:t>
            </a:r>
            <a:r>
              <a:rPr dirty="0" sz="1800" spc="28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automatizado</a:t>
            </a:r>
            <a:r>
              <a:rPr dirty="0" sz="1800" spc="27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proporcionará</a:t>
            </a:r>
            <a:r>
              <a:rPr dirty="0" sz="1800" spc="24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varios</a:t>
            </a:r>
            <a:r>
              <a:rPr dirty="0" sz="1800" spc="30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beneficios</a:t>
            </a:r>
            <a:r>
              <a:rPr dirty="0" sz="1800" spc="2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clave: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 spc="55">
                <a:latin typeface="Trebuchet MS"/>
                <a:cs typeface="Trebuchet MS"/>
              </a:rPr>
              <a:t>Reducción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75">
                <a:latin typeface="Trebuchet MS"/>
                <a:cs typeface="Trebuchet MS"/>
              </a:rPr>
              <a:t> </a:t>
            </a:r>
            <a:r>
              <a:rPr dirty="0" sz="1800" spc="65">
                <a:latin typeface="Trebuchet MS"/>
                <a:cs typeface="Trebuchet MS"/>
              </a:rPr>
              <a:t>Tiempos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70">
                <a:latin typeface="Trebuchet MS"/>
                <a:cs typeface="Trebuchet MS"/>
              </a:rPr>
              <a:t> </a:t>
            </a:r>
            <a:r>
              <a:rPr dirty="0" sz="1800" spc="60">
                <a:latin typeface="Trebuchet MS"/>
                <a:cs typeface="Trebuchet MS"/>
              </a:rPr>
              <a:t>Espera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Mejora</a:t>
            </a:r>
            <a:r>
              <a:rPr dirty="0" sz="1800" spc="9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en</a:t>
            </a:r>
            <a:r>
              <a:rPr dirty="0" sz="1800" spc="114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la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Gestión</a:t>
            </a:r>
            <a:r>
              <a:rPr dirty="0" sz="1800" spc="9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1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Ventas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Optimización</a:t>
            </a:r>
            <a:r>
              <a:rPr dirty="0" sz="1800" spc="155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</a:t>
            </a:r>
            <a:r>
              <a:rPr dirty="0" sz="1800" spc="180">
                <a:latin typeface="Trebuchet MS"/>
                <a:cs typeface="Trebuchet MS"/>
              </a:rPr>
              <a:t> </a:t>
            </a:r>
            <a:r>
              <a:rPr dirty="0" sz="1800" spc="80">
                <a:latin typeface="Trebuchet MS"/>
                <a:cs typeface="Trebuchet MS"/>
              </a:rPr>
              <a:t>Procesos</a:t>
            </a:r>
            <a:r>
              <a:rPr dirty="0" sz="1800" spc="175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Operativos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Análisis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y</a:t>
            </a:r>
            <a:r>
              <a:rPr dirty="0" sz="1800" spc="160">
                <a:latin typeface="Trebuchet MS"/>
                <a:cs typeface="Trebuchet MS"/>
              </a:rPr>
              <a:t> </a:t>
            </a:r>
            <a:r>
              <a:rPr dirty="0" sz="1800" spc="40">
                <a:latin typeface="Trebuchet MS"/>
                <a:cs typeface="Trebuchet MS"/>
              </a:rPr>
              <a:t>Reportes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dirty="0" sz="1800" spc="170">
                <a:latin typeface="Trebuchet MS"/>
                <a:cs typeface="Trebuchet MS"/>
              </a:rPr>
              <a:t>-</a:t>
            </a:r>
            <a:r>
              <a:rPr dirty="0" sz="1800">
                <a:latin typeface="Trebuchet MS"/>
                <a:cs typeface="Trebuchet MS"/>
              </a:rPr>
              <a:t>Satisfacción</a:t>
            </a:r>
            <a:r>
              <a:rPr dirty="0" sz="1800" spc="320">
                <a:latin typeface="Trebuchet MS"/>
                <a:cs typeface="Trebuchet MS"/>
              </a:rPr>
              <a:t> </a:t>
            </a:r>
            <a:r>
              <a:rPr dirty="0" sz="1800">
                <a:latin typeface="Trebuchet MS"/>
                <a:cs typeface="Trebuchet MS"/>
              </a:rPr>
              <a:t>del</a:t>
            </a:r>
            <a:r>
              <a:rPr dirty="0" sz="1800" spc="280">
                <a:latin typeface="Trebuchet MS"/>
                <a:cs typeface="Trebuchet MS"/>
              </a:rPr>
              <a:t> </a:t>
            </a:r>
            <a:r>
              <a:rPr dirty="0" sz="1800" spc="-10">
                <a:latin typeface="Trebuchet MS"/>
                <a:cs typeface="Trebuchet MS"/>
              </a:rPr>
              <a:t>Cliente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43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04">
                <a:solidFill>
                  <a:srgbClr val="000000"/>
                </a:solidFill>
              </a:rPr>
              <a:t>Justificación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8633459" y="341375"/>
            <a:ext cx="2228215" cy="939165"/>
            <a:chOff x="8633459" y="341375"/>
            <a:chExt cx="2228215" cy="939165"/>
          </a:xfrm>
        </p:grpSpPr>
        <p:sp>
          <p:nvSpPr>
            <p:cNvPr id="8" name="object 8" descr=""/>
            <p:cNvSpPr/>
            <p:nvPr/>
          </p:nvSpPr>
          <p:spPr>
            <a:xfrm>
              <a:off x="8638031" y="345947"/>
              <a:ext cx="2219325" cy="929640"/>
            </a:xfrm>
            <a:custGeom>
              <a:avLst/>
              <a:gdLst/>
              <a:ahLst/>
              <a:cxnLst/>
              <a:rect l="l" t="t" r="r" b="b"/>
              <a:pathLst>
                <a:path w="2219325" h="929640">
                  <a:moveTo>
                    <a:pt x="0" y="929639"/>
                  </a:moveTo>
                  <a:lnTo>
                    <a:pt x="1080516" y="929639"/>
                  </a:lnTo>
                  <a:lnTo>
                    <a:pt x="1080516" y="0"/>
                  </a:lnTo>
                  <a:lnTo>
                    <a:pt x="0" y="0"/>
                  </a:lnTo>
                  <a:lnTo>
                    <a:pt x="0" y="929639"/>
                  </a:lnTo>
                  <a:close/>
                </a:path>
                <a:path w="2219325" h="929640">
                  <a:moveTo>
                    <a:pt x="1138427" y="929639"/>
                  </a:moveTo>
                  <a:lnTo>
                    <a:pt x="2218944" y="929639"/>
                  </a:lnTo>
                  <a:lnTo>
                    <a:pt x="2218944" y="0"/>
                  </a:lnTo>
                  <a:lnTo>
                    <a:pt x="1138427" y="0"/>
                  </a:lnTo>
                  <a:lnTo>
                    <a:pt x="1138427" y="929639"/>
                  </a:lnTo>
                  <a:close/>
                </a:path>
              </a:pathLst>
            </a:custGeom>
            <a:ln w="914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11183" y="393191"/>
              <a:ext cx="935735" cy="82753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76459" y="385571"/>
              <a:ext cx="917448" cy="83515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2025-02-18T00:50:07Z</dcterms:created>
  <dcterms:modified xsi:type="dcterms:W3CDTF">2025-02-18T00:50:07Z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2025-02-18T00:00:00Z</vt:filetime>
  </property>
  <property fmtid="{D5CDD505-2E9C-101B-9397-08002B2CF9AE}" pid="5" name="Producer">
    <vt:lpwstr>www.ilovepdf.com</vt:lpwstr>
  </property>
</Properties>
</file>