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9" r:id="rId4"/>
    <p:sldId id="277" r:id="rId5"/>
    <p:sldId id="258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  <p:sldId id="279" r:id="rId15"/>
    <p:sldId id="280" r:id="rId16"/>
    <p:sldId id="275" r:id="rId17"/>
    <p:sldId id="268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41" autoAdjust="0"/>
  </p:normalViewPr>
  <p:slideViewPr>
    <p:cSldViewPr>
      <p:cViewPr varScale="1">
        <p:scale>
          <a:sx n="78" d="100"/>
          <a:sy n="78" d="100"/>
        </p:scale>
        <p:origin x="878" y="6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5CE1-84B0-4F6B-9753-6804FA03EAE1}" type="datetimeFigureOut">
              <a:rPr lang="es-CO" smtClean="0"/>
              <a:t>8/07/2025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7E10-5180-4F5B-8ABB-2B5F2A72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8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016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13D82-BB0B-715C-7175-80AFA8029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849C382-9C37-9572-7881-487A38FD2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511DDB2-479A-287C-C5E2-D367F5900E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E116-7908-ADF8-C599-83D12A0BA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86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33D-2F5D-410B-8451-686160647FEB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D5B6-F778-46C6-B9D5-439CFB49676D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8D29-4766-4272-B394-7B2D94CA84EC}" type="datetime1">
              <a:rPr lang="en-US" smtClean="0"/>
              <a:t>7/8/2025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EB59-2D53-4D52-A615-1216927C25FE}" type="datetime1">
              <a:rPr lang="en-US" smtClean="0"/>
              <a:t>7/8/2025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0B6-7121-4FF5-A7EB-386AE14FBCEE}" type="datetime1">
              <a:rPr lang="en-US" smtClean="0"/>
              <a:t>7/8/2025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296036"/>
            <a:ext cx="67163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133" y="2009394"/>
            <a:ext cx="852551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D791-5A16-4B64-92F1-CC236E3EC932}" type="datetime1">
              <a:rPr lang="en-US" smtClean="0"/>
              <a:t>7/8/2025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ysena-my.sharepoint.com/:x:/g/personal/harold_hernandez11_soy_sena_edu_co/EWaVCI51OfFMn1LSLZegLsABKNGmMOzIaeaXrfvBR8FCsw?rtime=FdNtU5C93Ug" TargetMode="External"/><Relationship Id="rId13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hyperlink" Target="https://soysena-my.sharepoint.com/:x:/g/personal/harold_hernandez11_soy_sena_edu_co/EX0Ux3mZ5glKtMzVE4uiA_gBVkkE6_SZlxD5AtUjRM7fUg?rtime=DsCFfJC93Ug" TargetMode="Externa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ysena-my.sharepoint.com/:x:/g/personal/harold_hernandez11_soy_sena_edu_co/EePw9U_vJtZBjHtKXNJenooBTid2QJpzdewrwf_NzGjr3g?rtime=_qTDKJC93Ug" TargetMode="External"/><Relationship Id="rId11" Type="http://schemas.openxmlformats.org/officeDocument/2006/relationships/image" Target="../media/image15.png"/><Relationship Id="rId5" Type="http://schemas.openxmlformats.org/officeDocument/2006/relationships/image" Target="../media/image7.png"/><Relationship Id="rId10" Type="http://schemas.openxmlformats.org/officeDocument/2006/relationships/hyperlink" Target="https://soysena-my.sharepoint.com/:x:/g/personal/harold_hernandez11_soy_sena_edu_co/EUwpubbvXFFFsRpFbgXzSzYB0gJm6rO9OlUgnSP3q4Rplg?rtime=aeDGY5C93Ug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lcut/MysticalCut/blob/main/front/public/Documentacion/Trimestre_5/Manuales/PLAN%20DE%20RESPALDO/Plan%20de%20respaldo%20MysticalCut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lcut/MysticalCut/blob/main/front/public/Documentacion/Trimestre_5/Manuales/PLAN%20DE%20CAPACITACION/Plan%20de%20capacitacion%20MYSTICALCUT.pdf" TargetMode="External"/><Relationship Id="rId11" Type="http://schemas.openxmlformats.org/officeDocument/2006/relationships/image" Target="../media/image19.png"/><Relationship Id="rId5" Type="http://schemas.openxmlformats.org/officeDocument/2006/relationships/image" Target="../media/image7.png"/><Relationship Id="rId10" Type="http://schemas.openxmlformats.org/officeDocument/2006/relationships/hyperlink" Target="https://github.com/mysticalcut/MysticalCut/blob/main/front/public/Documentacion/Trimestre_5/Manuales/PLAN%20DE%20MIGRACION/Plan%20de%20Migracion%20(1).pdf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ysticalcut/MysticalCut/blob/main/front/public/Documentacion/Trimestre_5/Manuales/MANUAL%20DE%20USUARIO/MANUAL%20DE%20USUARIO%20MYSTICALCUT.pdf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ysticalcut/MysticalCut/blob/main/front/public/Documentacion/Trimestre_5/Manuales/MANUAL%20DE%20INSTALACION/Manual_instalacion_MysticalCut.pdf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7.png"/><Relationship Id="rId10" Type="http://schemas.openxmlformats.org/officeDocument/2006/relationships/hyperlink" Target="https://github.com/mysticalcut/MysticalCut/blob/main/front/public/Documentacion/Trimestre_5/Manuales/MANUAL%20TECNICO/Manual_tecnico_MysticalCut.pdf" TargetMode="External"/><Relationship Id="rId4" Type="http://schemas.openxmlformats.org/officeDocument/2006/relationships/image" Target="../media/image3.jp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image" Target="../media/image1.png"/><Relationship Id="rId7" Type="http://schemas.openxmlformats.org/officeDocument/2006/relationships/slide" Target="slide6.xml"/><Relationship Id="rId12" Type="http://schemas.openxmlformats.org/officeDocument/2006/relationships/slide" Target="slide1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.xml"/><Relationship Id="rId11" Type="http://schemas.openxmlformats.org/officeDocument/2006/relationships/slide" Target="slide12.xml"/><Relationship Id="rId5" Type="http://schemas.openxmlformats.org/officeDocument/2006/relationships/image" Target="../media/image7.png"/><Relationship Id="rId10" Type="http://schemas.openxmlformats.org/officeDocument/2006/relationships/slide" Target="slide11.xml"/><Relationship Id="rId4" Type="http://schemas.openxmlformats.org/officeDocument/2006/relationships/image" Target="../media/image3.jpg"/><Relationship Id="rId9" Type="http://schemas.openxmlformats.org/officeDocument/2006/relationships/slide" Target="slide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509" y="2473090"/>
            <a:ext cx="35540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MYSTICAL </a:t>
            </a:r>
            <a:r>
              <a:rPr lang="es-CO"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  </a:t>
            </a:r>
            <a:r>
              <a:rPr sz="5400" b="1" spc="210" dirty="0">
                <a:solidFill>
                  <a:srgbClr val="3E3E3E"/>
                </a:solidFill>
                <a:latin typeface="Trebuchet MS"/>
                <a:cs typeface="Trebuchet MS"/>
              </a:rPr>
              <a:t>CUT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529" y="2101205"/>
            <a:ext cx="4189729" cy="2056130"/>
          </a:xfrm>
          <a:custGeom>
            <a:avLst/>
            <a:gdLst/>
            <a:ahLst/>
            <a:cxnLst/>
            <a:rect l="l" t="t" r="r" b="b"/>
            <a:pathLst>
              <a:path w="4189729" h="2056129">
                <a:moveTo>
                  <a:pt x="0" y="2055876"/>
                </a:moveTo>
                <a:lnTo>
                  <a:pt x="2074164" y="2055876"/>
                </a:lnTo>
                <a:lnTo>
                  <a:pt x="2074164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  <a:path w="4189729" h="2056129">
                <a:moveTo>
                  <a:pt x="2113788" y="2055876"/>
                </a:moveTo>
                <a:lnTo>
                  <a:pt x="4189475" y="2055876"/>
                </a:lnTo>
                <a:lnTo>
                  <a:pt x="4189475" y="0"/>
                </a:lnTo>
                <a:lnTo>
                  <a:pt x="2113788" y="0"/>
                </a:lnTo>
                <a:lnTo>
                  <a:pt x="2113788" y="2055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905" y="2175880"/>
            <a:ext cx="1808988" cy="1862328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8136D6A3-4711-D631-EC4F-3DF215CA7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4" y="2145727"/>
            <a:ext cx="1942974" cy="194297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BE34D-B155-C787-2F40-C705CC8B78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1D021-7192-0E8E-270D-9858B808C90C}"/>
              </a:ext>
            </a:extLst>
          </p:cNvPr>
          <p:cNvSpPr txBox="1"/>
          <p:nvPr/>
        </p:nvSpPr>
        <p:spPr>
          <a:xfrm>
            <a:off x="1295400" y="465883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0663" y="1867027"/>
            <a:ext cx="9714865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La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creación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esencial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establecimiento. </a:t>
            </a:r>
            <a:r>
              <a:rPr sz="1800" spc="105" dirty="0">
                <a:latin typeface="Trebuchet MS"/>
                <a:cs typeface="Trebuchet MS"/>
              </a:rPr>
              <a:t>En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actual,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0" dirty="0">
                <a:latin typeface="Trebuchet MS"/>
                <a:cs typeface="Trebuchet MS"/>
              </a:rPr>
              <a:t> personal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50" dirty="0">
                <a:latin typeface="Trebuchet MS"/>
                <a:cs typeface="Trebuchet MS"/>
              </a:rPr>
              <a:t> manual </a:t>
            </a:r>
            <a:r>
              <a:rPr sz="1800" dirty="0">
                <a:latin typeface="Trebuchet MS"/>
                <a:cs typeface="Trebuchet MS"/>
              </a:rPr>
              <a:t>utilizando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lápiz,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retrasos,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provoca </a:t>
            </a:r>
            <a:r>
              <a:rPr sz="1800" dirty="0">
                <a:latin typeface="Trebuchet MS"/>
                <a:cs typeface="Trebuchet MS"/>
              </a:rPr>
              <a:t>insatisfacción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ineficiencia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Implementar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automatizado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proporcionará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varios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beneficios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clave: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55" dirty="0">
                <a:latin typeface="Trebuchet MS"/>
                <a:cs typeface="Trebuchet MS"/>
              </a:rPr>
              <a:t>Reducción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Espera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Mejora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lang="es-CO" spc="-10" dirty="0">
                <a:latin typeface="Trebuchet MS"/>
                <a:cs typeface="Trebuchet MS"/>
              </a:rPr>
              <a:t>productos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Optimización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Procesos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Satisfacción</a:t>
            </a:r>
            <a:r>
              <a:rPr sz="1800" spc="3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900218CF-0329-E9C2-EA45-4DBF69C80C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41783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chemeClr val="bg2"/>
                </a:solidFill>
              </a:rPr>
              <a:t>Justificación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28D3048-34F1-5624-A6C3-F03506A11675}"/>
              </a:ext>
            </a:extLst>
          </p:cNvPr>
          <p:cNvSpPr txBox="1"/>
          <p:nvPr/>
        </p:nvSpPr>
        <p:spPr>
          <a:xfrm>
            <a:off x="8594905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8293F9-7D9F-6482-26AE-92728852CBEA}"/>
              </a:ext>
            </a:extLst>
          </p:cNvPr>
          <p:cNvSpPr txBox="1"/>
          <p:nvPr/>
        </p:nvSpPr>
        <p:spPr>
          <a:xfrm>
            <a:off x="9733333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1562D87A-D3B6-8BBF-92D2-61052D39D01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5630" y="261833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D115916B-1762-17E5-ABBA-7E3403D6C3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8" y="233639"/>
            <a:ext cx="885443" cy="885443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D73D481-221E-C0EC-0A97-A7C86BCE93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Alcance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2286000"/>
            <a:ext cx="8997595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abarcará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siguientes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aspectos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funcionalidades: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10" dirty="0">
                <a:latin typeface="Trebuchet MS"/>
                <a:cs typeface="Trebuchet MS"/>
              </a:rPr>
              <a:t>Agendamiento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lang="es-CO" sz="1800" spc="-10" dirty="0">
                <a:latin typeface="Trebuchet MS"/>
                <a:cs typeface="Trebuchet MS"/>
              </a:rPr>
              <a:t>Productos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Asegura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automatizará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lang="es-CO" spc="95" dirty="0">
                <a:latin typeface="Trebuchet MS"/>
                <a:cs typeface="Trebuchet MS"/>
              </a:rPr>
              <a:t>los productos</a:t>
            </a:r>
            <a:r>
              <a:rPr sz="1800" dirty="0">
                <a:latin typeface="Trebuchet MS"/>
                <a:cs typeface="Trebuchet MS"/>
              </a:rPr>
              <a:t>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mejorará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significativamente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eficiencia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operativa,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reducirá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espera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minimizará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inconvenientes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relacionados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manual,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permitiendo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enfoque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estratégico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orientado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E3CA91F-D811-8406-F70D-7FBBD0CEEC14}"/>
              </a:ext>
            </a:extLst>
          </p:cNvPr>
          <p:cNvSpPr txBox="1"/>
          <p:nvPr/>
        </p:nvSpPr>
        <p:spPr>
          <a:xfrm>
            <a:off x="8589988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A943988-223D-FD73-9DE0-18784E2CA383}"/>
              </a:ext>
            </a:extLst>
          </p:cNvPr>
          <p:cNvSpPr txBox="1"/>
          <p:nvPr/>
        </p:nvSpPr>
        <p:spPr>
          <a:xfrm>
            <a:off x="9728416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2" name="object 8">
            <a:extLst>
              <a:ext uri="{FF2B5EF4-FFF2-40B4-BE49-F238E27FC236}">
                <a16:creationId xmlns:a16="http://schemas.microsoft.com/office/drawing/2014/main" id="{6AB3B8D7-971C-E30B-0E3C-142484CF1D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13" y="296036"/>
            <a:ext cx="917448" cy="835151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4D11C73-DFCC-7D37-59DD-A6D5FBE55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51" y="267842"/>
            <a:ext cx="885443" cy="885443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C2809D93-650C-9108-0B79-A63A1C98E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81121" y="2131224"/>
            <a:ext cx="8525510" cy="282192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Tecnologías</a:t>
            </a:r>
          </a:p>
          <a:p>
            <a:pPr marL="12700">
              <a:lnSpc>
                <a:spcPct val="100000"/>
              </a:lnSpc>
            </a:pPr>
            <a:r>
              <a:rPr spc="100" dirty="0"/>
              <a:t>Estas</a:t>
            </a:r>
            <a:r>
              <a:rPr spc="60" dirty="0"/>
              <a:t> </a:t>
            </a:r>
            <a:r>
              <a:rPr spc="125" dirty="0"/>
              <a:t>son</a:t>
            </a:r>
            <a:r>
              <a:rPr spc="60" dirty="0"/>
              <a:t> las </a:t>
            </a:r>
            <a:r>
              <a:rPr dirty="0"/>
              <a:t>tecnologías</a:t>
            </a:r>
            <a:r>
              <a:rPr spc="45" dirty="0"/>
              <a:t> </a:t>
            </a:r>
            <a:r>
              <a:rPr spc="75" dirty="0"/>
              <a:t>que</a:t>
            </a:r>
            <a:r>
              <a:rPr spc="55" dirty="0"/>
              <a:t> </a:t>
            </a:r>
            <a:r>
              <a:rPr spc="110" dirty="0"/>
              <a:t>se</a:t>
            </a:r>
            <a:r>
              <a:rPr spc="60" dirty="0"/>
              <a:t> </a:t>
            </a:r>
            <a:r>
              <a:rPr spc="50" dirty="0"/>
              <a:t>van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utilizar</a:t>
            </a:r>
            <a:r>
              <a:rPr spc="60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realizar</a:t>
            </a:r>
            <a:r>
              <a:rPr spc="55" dirty="0"/>
              <a:t> </a:t>
            </a:r>
            <a:r>
              <a:rPr dirty="0"/>
              <a:t>el</a:t>
            </a:r>
            <a:r>
              <a:rPr spc="60" dirty="0"/>
              <a:t> </a:t>
            </a:r>
            <a:r>
              <a:rPr spc="-10" dirty="0"/>
              <a:t>proyecto: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lang="es-CO" spc="-10" dirty="0"/>
          </a:p>
          <a:p>
            <a:pPr>
              <a:lnSpc>
                <a:spcPct val="100000"/>
              </a:lnSpc>
              <a:spcBef>
                <a:spcPts val="75"/>
              </a:spcBef>
            </a:pPr>
            <a:r>
              <a:rPr lang="es-CO" spc="-10" dirty="0"/>
              <a:t>Api Web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12700">
              <a:lnSpc>
                <a:spcPct val="100000"/>
              </a:lnSpc>
              <a:tabLst>
                <a:tab pos="210185" algn="l"/>
              </a:tabLst>
            </a:pPr>
            <a:r>
              <a:rPr lang="es-CO" spc="95" dirty="0"/>
              <a:t>-</a:t>
            </a:r>
            <a:r>
              <a:rPr spc="95" dirty="0"/>
              <a:t>Base</a:t>
            </a:r>
            <a:r>
              <a:rPr spc="70" dirty="0"/>
              <a:t> </a:t>
            </a:r>
            <a:r>
              <a:rPr spc="65" dirty="0"/>
              <a:t>de</a:t>
            </a:r>
            <a:r>
              <a:rPr spc="90" dirty="0"/>
              <a:t> </a:t>
            </a:r>
            <a:r>
              <a:rPr dirty="0"/>
              <a:t>Datos:</a:t>
            </a:r>
            <a:r>
              <a:rPr spc="90" dirty="0"/>
              <a:t> </a:t>
            </a:r>
            <a:r>
              <a:rPr lang="es-CO" spc="90" dirty="0"/>
              <a:t>MYSQL</a:t>
            </a:r>
            <a:endParaRPr spc="100" dirty="0"/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dirty="0"/>
              <a:t>Frontend:</a:t>
            </a:r>
            <a:r>
              <a:rPr spc="70" dirty="0"/>
              <a:t> </a:t>
            </a:r>
            <a:r>
              <a:rPr lang="es-CO" spc="70" dirty="0"/>
              <a:t>Vue.js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lang="es-CO" dirty="0"/>
              <a:t>Backend</a:t>
            </a:r>
            <a:r>
              <a:rPr lang="es-CO" spc="50" dirty="0"/>
              <a:t>: Node.js</a:t>
            </a:r>
          </a:p>
          <a:p>
            <a:pPr marL="12700">
              <a:lnSpc>
                <a:spcPct val="100000"/>
              </a:lnSpc>
            </a:pPr>
            <a:endParaRPr lang="es-CO" spc="50" dirty="0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CC81E-6551-C417-C7C5-2A71275B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410" y="3040368"/>
            <a:ext cx="3794469" cy="2210108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Tecnologías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12</a:t>
            </a:fld>
            <a:endParaRPr lang="es-CO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Pruebas de Software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13</a:t>
            </a:fld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BE8A922-697E-68B9-B55C-B5778806A121}"/>
              </a:ext>
            </a:extLst>
          </p:cNvPr>
          <p:cNvSpPr txBox="1"/>
          <p:nvPr/>
        </p:nvSpPr>
        <p:spPr>
          <a:xfrm>
            <a:off x="1371600" y="1641193"/>
            <a:ext cx="4191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</a:pPr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Estimación QA Software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7930259" y="170765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pruebas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4658161" y="4228714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prueba Módulos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6"/>
            <a:extLst>
              <a:ext uri="{FF2B5EF4-FFF2-40B4-BE49-F238E27FC236}">
                <a16:creationId xmlns:a16="http://schemas.microsoft.com/office/drawing/2014/main" id="{6CD0ABD1-8BAB-6777-5134-79ED9A453A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2076991"/>
            <a:ext cx="3200400" cy="1919078"/>
          </a:xfrm>
          <a:prstGeom prst="rect">
            <a:avLst/>
          </a:prstGeom>
        </p:spPr>
      </p:pic>
      <p:pic>
        <p:nvPicPr>
          <p:cNvPr id="10" name="Imagen 9">
            <a:hlinkClick r:id="rId8"/>
            <a:extLst>
              <a:ext uri="{FF2B5EF4-FFF2-40B4-BE49-F238E27FC236}">
                <a16:creationId xmlns:a16="http://schemas.microsoft.com/office/drawing/2014/main" id="{83C750F6-D4F8-2810-D5CD-69BA5A816E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51419" y="2083289"/>
            <a:ext cx="3416581" cy="1802911"/>
          </a:xfrm>
          <a:prstGeom prst="rect">
            <a:avLst/>
          </a:prstGeom>
        </p:spPr>
      </p:pic>
      <p:pic>
        <p:nvPicPr>
          <p:cNvPr id="12" name="Imagen 11">
            <a:hlinkClick r:id="rId10"/>
            <a:extLst>
              <a:ext uri="{FF2B5EF4-FFF2-40B4-BE49-F238E27FC236}">
                <a16:creationId xmlns:a16="http://schemas.microsoft.com/office/drawing/2014/main" id="{4507499F-3EC0-3394-9947-E2EE940D72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295797" y="4607563"/>
            <a:ext cx="2590801" cy="1779894"/>
          </a:xfrm>
          <a:prstGeom prst="rect">
            <a:avLst/>
          </a:prstGeom>
        </p:spPr>
      </p:pic>
      <p:pic>
        <p:nvPicPr>
          <p:cNvPr id="14" name="Imagen 13">
            <a:hlinkClick r:id="rId12"/>
            <a:extLst>
              <a:ext uri="{FF2B5EF4-FFF2-40B4-BE49-F238E27FC236}">
                <a16:creationId xmlns:a16="http://schemas.microsoft.com/office/drawing/2014/main" id="{71768069-DF49-1570-95CD-EFB5B8BF3DA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31963" y="4639518"/>
            <a:ext cx="2400912" cy="1743271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E49501B3-91CF-CBD6-9C01-771F538177E3}"/>
              </a:ext>
            </a:extLst>
          </p:cNvPr>
          <p:cNvSpPr txBox="1"/>
          <p:nvPr/>
        </p:nvSpPr>
        <p:spPr>
          <a:xfrm>
            <a:off x="3408846" y="643572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MODULO SERVICIOS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3BCBFD5-052E-7661-5838-44190C293169}"/>
              </a:ext>
            </a:extLst>
          </p:cNvPr>
          <p:cNvSpPr txBox="1"/>
          <p:nvPr/>
        </p:nvSpPr>
        <p:spPr>
          <a:xfrm>
            <a:off x="6131963" y="6399747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MODULO USUARIOS</a:t>
            </a:r>
          </a:p>
        </p:txBody>
      </p:sp>
    </p:spTree>
    <p:extLst>
      <p:ext uri="{BB962C8B-B14F-4D97-AF65-F5344CB8AC3E}">
        <p14:creationId xmlns:p14="http://schemas.microsoft.com/office/powerpoint/2010/main" val="211912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9832" y="-81870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Documentación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14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7846295" y="2727629"/>
            <a:ext cx="2286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Respaldo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914400" y="2710423"/>
            <a:ext cx="26670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Capacitación</a:t>
            </a:r>
          </a:p>
        </p:txBody>
      </p:sp>
      <p:pic>
        <p:nvPicPr>
          <p:cNvPr id="10" name="Imagen 9">
            <a:hlinkClick r:id="rId6"/>
            <a:extLst>
              <a:ext uri="{FF2B5EF4-FFF2-40B4-BE49-F238E27FC236}">
                <a16:creationId xmlns:a16="http://schemas.microsoft.com/office/drawing/2014/main" id="{88ECAA62-5EF3-5FBB-3001-43AA28FEB6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800" y="3222973"/>
            <a:ext cx="1795681" cy="2063123"/>
          </a:xfrm>
          <a:prstGeom prst="rect">
            <a:avLst/>
          </a:prstGeom>
        </p:spPr>
      </p:pic>
      <p:pic>
        <p:nvPicPr>
          <p:cNvPr id="12" name="Imagen 11">
            <a:hlinkClick r:id="rId8"/>
            <a:extLst>
              <a:ext uri="{FF2B5EF4-FFF2-40B4-BE49-F238E27FC236}">
                <a16:creationId xmlns:a16="http://schemas.microsoft.com/office/drawing/2014/main" id="{495EC3FC-E733-368B-FEE0-93C853138D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53912" y="3429000"/>
            <a:ext cx="1870765" cy="1719897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CB672BB8-C389-146D-3F13-8C129D9B6C1B}"/>
              </a:ext>
            </a:extLst>
          </p:cNvPr>
          <p:cNvSpPr txBox="1"/>
          <p:nvPr/>
        </p:nvSpPr>
        <p:spPr>
          <a:xfrm>
            <a:off x="4505632" y="2678468"/>
            <a:ext cx="242856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</a:t>
            </a:r>
            <a:r>
              <a:rPr lang="es-CO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Migración</a:t>
            </a:r>
            <a:endParaRPr lang="es-CO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Imagen 7">
            <a:hlinkClick r:id="rId10"/>
            <a:extLst>
              <a:ext uri="{FF2B5EF4-FFF2-40B4-BE49-F238E27FC236}">
                <a16:creationId xmlns:a16="http://schemas.microsoft.com/office/drawing/2014/main" id="{FD775483-3263-719A-A442-46F8D817FCC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98580" y="3380720"/>
            <a:ext cx="1795681" cy="195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19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42402"/>
            <a:ext cx="12192000" cy="6857999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Manuales </a:t>
            </a: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15</a:t>
            </a:fld>
            <a:endParaRPr lang="es-CO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62A22A0-2250-EF23-B800-FEB9E38ACE83}"/>
              </a:ext>
            </a:extLst>
          </p:cNvPr>
          <p:cNvSpPr txBox="1"/>
          <p:nvPr/>
        </p:nvSpPr>
        <p:spPr>
          <a:xfrm>
            <a:off x="8820784" y="2780233"/>
            <a:ext cx="1585722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01DD4CE-3C10-1418-DADB-4AF4044CC18A}"/>
              </a:ext>
            </a:extLst>
          </p:cNvPr>
          <p:cNvSpPr txBox="1"/>
          <p:nvPr/>
        </p:nvSpPr>
        <p:spPr>
          <a:xfrm>
            <a:off x="4876800" y="2814646"/>
            <a:ext cx="1734721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</a:p>
        </p:txBody>
      </p:sp>
      <p:pic>
        <p:nvPicPr>
          <p:cNvPr id="4" name="Imagen 3">
            <a:hlinkClick r:id="rId6"/>
            <a:extLst>
              <a:ext uri="{FF2B5EF4-FFF2-40B4-BE49-F238E27FC236}">
                <a16:creationId xmlns:a16="http://schemas.microsoft.com/office/drawing/2014/main" id="{2A7DC9DF-E954-47E3-F7B1-F6302D1E3A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9939" y="3293395"/>
            <a:ext cx="1870765" cy="16764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C8CA62-C5FB-4A3B-1381-71A31701D5BD}"/>
              </a:ext>
            </a:extLst>
          </p:cNvPr>
          <p:cNvSpPr txBox="1"/>
          <p:nvPr/>
        </p:nvSpPr>
        <p:spPr>
          <a:xfrm>
            <a:off x="1219200" y="2814646"/>
            <a:ext cx="2438400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>
              <a:lnSpc>
                <a:spcPct val="107000"/>
              </a:lnSpc>
              <a:spcAft>
                <a:spcPts val="800"/>
              </a:spcAft>
            </a:pPr>
            <a:r>
              <a:rPr lang="es-CO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</a:t>
            </a:r>
          </a:p>
        </p:txBody>
      </p:sp>
      <p:pic>
        <p:nvPicPr>
          <p:cNvPr id="10" name="Imagen 9">
            <a:hlinkClick r:id="rId8"/>
            <a:extLst>
              <a:ext uri="{FF2B5EF4-FFF2-40B4-BE49-F238E27FC236}">
                <a16:creationId xmlns:a16="http://schemas.microsoft.com/office/drawing/2014/main" id="{8EA14140-C230-5DC3-44FF-C75535C97DC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76800" y="3293395"/>
            <a:ext cx="1870765" cy="2272792"/>
          </a:xfrm>
          <a:prstGeom prst="rect">
            <a:avLst/>
          </a:prstGeom>
        </p:spPr>
      </p:pic>
      <p:pic>
        <p:nvPicPr>
          <p:cNvPr id="12" name="Imagen 11">
            <a:hlinkClick r:id="rId10"/>
            <a:extLst>
              <a:ext uri="{FF2B5EF4-FFF2-40B4-BE49-F238E27FC236}">
                <a16:creationId xmlns:a16="http://schemas.microsoft.com/office/drawing/2014/main" id="{1CFE5964-88B6-C2E1-5F45-649DE3724D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80598" y="3293395"/>
            <a:ext cx="1870765" cy="210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040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D3BCED02-20B4-061D-D674-432C44700F69}"/>
              </a:ext>
            </a:extLst>
          </p:cNvPr>
          <p:cNvGrpSpPr/>
          <p:nvPr/>
        </p:nvGrpSpPr>
        <p:grpSpPr>
          <a:xfrm>
            <a:off x="0" y="-14748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A71810-BF77-F713-B035-8AC8BD63D8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15B5F79-24E7-10B8-4C72-4AFB4E26EC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16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D49D3A-F053-C0E4-8AEC-8096E5E51F90}"/>
              </a:ext>
            </a:extLst>
          </p:cNvPr>
          <p:cNvSpPr txBox="1"/>
          <p:nvPr/>
        </p:nvSpPr>
        <p:spPr>
          <a:xfrm>
            <a:off x="2438400" y="2362200"/>
            <a:ext cx="83058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</a:rPr>
              <a:t>Preguntas</a:t>
            </a:r>
            <a:r>
              <a:rPr lang="es-CO" sz="11500" dirty="0"/>
              <a:t> </a:t>
            </a:r>
            <a:r>
              <a:rPr lang="es-CO" sz="1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A3C4A6-7715-8456-E1BB-E401CD96C2AE}"/>
              </a:ext>
            </a:extLst>
          </p:cNvPr>
          <p:cNvSpPr txBox="1"/>
          <p:nvPr/>
        </p:nvSpPr>
        <p:spPr>
          <a:xfrm>
            <a:off x="1426464" y="600860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7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17</a:t>
            </a:fld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4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445" y="664286"/>
            <a:ext cx="43110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 marR="5080" indent="-1259205">
              <a:lnSpc>
                <a:spcPct val="100000"/>
              </a:lnSpc>
              <a:spcBef>
                <a:spcPts val="100"/>
              </a:spcBef>
            </a:pPr>
            <a:r>
              <a:rPr sz="7200" spc="300" dirty="0"/>
              <a:t>MYSTICAL </a:t>
            </a:r>
            <a:r>
              <a:rPr sz="7200" spc="190" dirty="0"/>
              <a:t>CUT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5227320" y="3322320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2700" y="3444225"/>
            <a:ext cx="5544821" cy="1158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Castañeda</a:t>
            </a:r>
            <a:r>
              <a:rPr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Vargas</a:t>
            </a:r>
            <a:r>
              <a:rPr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FFFFFF"/>
                </a:solidFill>
                <a:latin typeface="Trebuchet MS"/>
                <a:cs typeface="Trebuchet MS"/>
              </a:rPr>
              <a:t>Andrés</a:t>
            </a:r>
            <a:r>
              <a:rPr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45" dirty="0">
                <a:solidFill>
                  <a:srgbClr val="FFFFFF"/>
                </a:solidFill>
                <a:latin typeface="Trebuchet MS"/>
                <a:cs typeface="Trebuchet MS"/>
              </a:rPr>
              <a:t>Esteban </a:t>
            </a:r>
            <a:endParaRPr lang="es-CO" spc="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55" dirty="0">
                <a:solidFill>
                  <a:srgbClr val="FFFFFF"/>
                </a:solidFill>
                <a:latin typeface="Trebuchet MS"/>
                <a:cs typeface="Trebuchet MS"/>
              </a:rPr>
              <a:t>Sabogal</a:t>
            </a:r>
            <a:r>
              <a:rPr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Mancipe</a:t>
            </a:r>
            <a:r>
              <a:rPr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Kevin</a:t>
            </a:r>
            <a:r>
              <a:rPr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Hernández</a:t>
            </a:r>
            <a:r>
              <a:rPr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Vázquez</a:t>
            </a:r>
            <a:r>
              <a:rPr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Harold</a:t>
            </a:r>
            <a:r>
              <a:rPr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CO" spc="-20" dirty="0">
                <a:solidFill>
                  <a:srgbClr val="FFFFFF"/>
                </a:solidFill>
                <a:latin typeface="Trebuchet MS"/>
                <a:cs typeface="Trebuchet MS"/>
              </a:rPr>
              <a:t>León Galarza Oscar Andrés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941" y="5304790"/>
            <a:ext cx="780034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6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600" dirty="0">
              <a:latin typeface="Trebuchet MS"/>
              <a:cs typeface="Trebuchet MS"/>
            </a:endParaRPr>
          </a:p>
          <a:p>
            <a:pPr marL="698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 dirty="0"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Técn</a:t>
            </a:r>
            <a:r>
              <a:rPr lang="es-CO"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ologo</a:t>
            </a:r>
            <a:r>
              <a:rPr lang="es-CO" sz="1600" b="1" dirty="0">
                <a:solidFill>
                  <a:srgbClr val="FFFFFF"/>
                </a:solidFill>
                <a:latin typeface="Trebuchet MS"/>
                <a:cs typeface="Trebuchet MS"/>
              </a:rPr>
              <a:t> En Análisis y Desarrollo de Software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lang="es-CO"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Cuarto</a:t>
            </a: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Trimest</a:t>
            </a:r>
            <a:r>
              <a:rPr lang="es-CO"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Bogotá,</a:t>
            </a:r>
            <a:r>
              <a:rPr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23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Abril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s-CO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DE9C7-1358-1A85-1466-DE26BD242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2</a:t>
            </a:fld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67ED42A-8F33-EBB6-CE6E-F02F3F194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741BFEE-988B-7EC1-69B2-85BFD610D6A8}"/>
              </a:ext>
            </a:extLst>
          </p:cNvPr>
          <p:cNvSpPr txBox="1"/>
          <p:nvPr/>
        </p:nvSpPr>
        <p:spPr>
          <a:xfrm>
            <a:off x="8609075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81DD5-2D92-1C2F-0C9A-42A976E8F96A}"/>
              </a:ext>
            </a:extLst>
          </p:cNvPr>
          <p:cNvSpPr txBox="1"/>
          <p:nvPr/>
        </p:nvSpPr>
        <p:spPr>
          <a:xfrm>
            <a:off x="9747503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2FF3F6CF-8F6A-88D4-83F4-2A379511B0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800" y="228600"/>
            <a:ext cx="917448" cy="835151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1E57F7D-FBEE-8DAE-1EE6-6D06C93F55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738" y="200406"/>
            <a:ext cx="885443" cy="885443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C7F0E31-387C-CBB9-4CEC-3B750FA44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68" y="228600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Tabla De Contenido</a:t>
            </a:r>
            <a:endParaRPr spc="220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705E542-D686-D39C-B0BC-2B07D10D3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3</a:t>
            </a:fld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F5187F-697E-7FD0-3884-0C36D70B4D5A}"/>
              </a:ext>
            </a:extLst>
          </p:cNvPr>
          <p:cNvSpPr txBox="1"/>
          <p:nvPr/>
        </p:nvSpPr>
        <p:spPr>
          <a:xfrm>
            <a:off x="1524000" y="1828800"/>
            <a:ext cx="9144000" cy="4196020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/>
              <a:t>1. </a:t>
            </a:r>
            <a:r>
              <a:rPr lang="es-CO" b="1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 ………………………….4</a:t>
            </a:r>
            <a:br>
              <a:rPr lang="es-CO" b="1" dirty="0">
                <a:solidFill>
                  <a:schemeClr val="tx1"/>
                </a:solidFill>
              </a:rPr>
            </a:br>
            <a:r>
              <a:rPr lang="es-CO" b="1" dirty="0">
                <a:solidFill>
                  <a:schemeClr val="tx1"/>
                </a:solidFill>
              </a:rPr>
              <a:t>2. </a:t>
            </a:r>
            <a:r>
              <a:rPr lang="es-CO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………………………………………………………………………………....5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3.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…………………………………………………………………………………7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3.1.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………………………………………………………………....7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3.2.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Especifico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4. </a:t>
            </a:r>
            <a:r>
              <a:rPr lang="es-CO" b="1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……………………………………………………………………………..8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5. </a:t>
            </a:r>
            <a:r>
              <a:rPr lang="es-CO" b="1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…………………………………………………………………………….........10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6. </a:t>
            </a:r>
            <a:r>
              <a:rPr lang="es-CO" b="1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Tecnologías</a:t>
            </a:r>
            <a:r>
              <a:rPr lang="es-CO" dirty="0"/>
              <a:t>……………………………………………………………………………..11</a:t>
            </a:r>
          </a:p>
          <a:p>
            <a:pPr>
              <a:lnSpc>
                <a:spcPct val="150000"/>
              </a:lnSpc>
            </a:pPr>
            <a:r>
              <a:rPr lang="es-CO" b="1" dirty="0"/>
              <a:t>7.</a:t>
            </a:r>
            <a:r>
              <a:rPr lang="es-CO" dirty="0"/>
              <a:t> </a:t>
            </a:r>
            <a:r>
              <a:rPr lang="es-CO" b="1" dirty="0">
                <a:solidFill>
                  <a:schemeClr val="tx1">
                    <a:lumMod val="95000"/>
                    <a:lumOff val="5000"/>
                  </a:schemeClr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De Calidad</a:t>
            </a:r>
            <a:r>
              <a:rPr lang="es-CO" dirty="0"/>
              <a:t>……………………………………………………………………..12</a:t>
            </a:r>
          </a:p>
          <a:p>
            <a:pPr>
              <a:lnSpc>
                <a:spcPct val="150000"/>
              </a:lnSpc>
            </a:pPr>
            <a:r>
              <a:rPr lang="es-CO" b="1" dirty="0"/>
              <a:t>8. </a:t>
            </a:r>
            <a:r>
              <a:rPr lang="es-CO" b="1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Metodología ágil</a:t>
            </a:r>
            <a:r>
              <a:rPr lang="es-CO" dirty="0"/>
              <a:t>………………………………………………………………………..13</a:t>
            </a:r>
          </a:p>
        </p:txBody>
      </p:sp>
    </p:spTree>
    <p:extLst>
      <p:ext uri="{BB962C8B-B14F-4D97-AF65-F5344CB8AC3E}">
        <p14:creationId xmlns:p14="http://schemas.microsoft.com/office/powerpoint/2010/main" val="30407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15B221-4D95-837E-93DE-1FADB1332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1F08C1F4-5A36-3317-1B51-4162B0A3AC8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2B87DD48-2443-51D8-1F88-B27E6FB719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67063"/>
            <a:ext cx="6172200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Cosas Para Presentar</a:t>
            </a:r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28A63D7F-8C65-720B-3C8D-28758863A53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4</a:t>
            </a:fld>
            <a:endParaRPr lang="es-CO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9754385-ABBD-A104-1DFA-542A17AF616C}"/>
              </a:ext>
            </a:extLst>
          </p:cNvPr>
          <p:cNvSpPr txBox="1"/>
          <p:nvPr/>
        </p:nvSpPr>
        <p:spPr>
          <a:xfrm>
            <a:off x="1600200" y="2446395"/>
            <a:ext cx="4038600" cy="2801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Codificación del proyecto 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Pruebas de Software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Estimación QA Software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pruebas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MX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Casos de prueba Módulos</a:t>
            </a:r>
            <a:endParaRPr lang="es-CO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instalación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Respaldo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Plan de Migración y Capacitación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Manuales 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Instalación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Técnico</a:t>
            </a:r>
          </a:p>
          <a:p>
            <a:pPr marL="742950" lvl="1" indent="-285750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Usuario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Despliegue Del aplicativo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de versiones</a:t>
            </a:r>
          </a:p>
        </p:txBody>
      </p:sp>
      <p:pic>
        <p:nvPicPr>
          <p:cNvPr id="3" name="object 6">
            <a:extLst>
              <a:ext uri="{FF2B5EF4-FFF2-40B4-BE49-F238E27FC236}">
                <a16:creationId xmlns:a16="http://schemas.microsoft.com/office/drawing/2014/main" id="{26E8D2F6-AFEE-6304-2CD2-42781C9C234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91600" y="2538491"/>
            <a:ext cx="2804161" cy="2373816"/>
          </a:xfrm>
          <a:prstGeom prst="rect">
            <a:avLst/>
          </a:prstGeom>
        </p:spPr>
      </p:pic>
      <p:pic>
        <p:nvPicPr>
          <p:cNvPr id="9" name="Imagen 8" descr="Logotipo&#10;&#10;Descripción generada automáticamente">
            <a:extLst>
              <a:ext uri="{FF2B5EF4-FFF2-40B4-BE49-F238E27FC236}">
                <a16:creationId xmlns:a16="http://schemas.microsoft.com/office/drawing/2014/main" id="{6DA2BB40-5AE7-DADC-26DE-3F3F094935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89799"/>
            <a:ext cx="25146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35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998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6716" y="2685288"/>
              <a:ext cx="2941320" cy="347980"/>
            </a:xfrm>
            <a:custGeom>
              <a:avLst/>
              <a:gdLst/>
              <a:ahLst/>
              <a:cxnLst/>
              <a:rect l="l" t="t" r="r" b="b"/>
              <a:pathLst>
                <a:path w="2941320" h="347980">
                  <a:moveTo>
                    <a:pt x="29413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41320" y="347472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363" y="2352547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8AA00"/>
                </a:solidFill>
              </a:rPr>
              <a:t>Introducción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6800" y="3338230"/>
            <a:ext cx="3481704" cy="147732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MX" sz="1600" spc="85" dirty="0">
                <a:latin typeface="Trebuchet MS"/>
              </a:rPr>
              <a:t>Se expondrá la informacion recolectada sobre el proyecto mystical cut , En la cual se explicará el problema , justificación, alcance, tecnologías.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FE0A8-3949-B297-CD88-C81DBFC0A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5</a:t>
            </a:fld>
            <a:endParaRPr lang="es-CO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6A4AF294-9119-E15C-B488-CE6730D1E1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98" y="10651"/>
            <a:ext cx="12192000" cy="1308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0"/>
            <a:ext cx="6857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65" y="279906"/>
            <a:ext cx="6716395" cy="1122680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66" y="1675118"/>
            <a:ext cx="1127442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5545">
              <a:spcBef>
                <a:spcPts val="100"/>
              </a:spcBef>
            </a:pPr>
            <a:r>
              <a:rPr sz="1800" spc="150" dirty="0">
                <a:latin typeface="Trebuchet MS"/>
                <a:cs typeface="Trebuchet MS"/>
              </a:rPr>
              <a:t>¿</a:t>
            </a:r>
            <a:r>
              <a:rPr spc="85" dirty="0">
                <a:latin typeface="Trebuchet MS"/>
              </a:rPr>
              <a:t>Cómo puede un sistema de información automatizado mejorar la eficiencia en el agendamiento de citas y la gestión de ventas de productos en una barbería, reemplazando los métodos manuales de cuaderno y lápiz que generan retrasos e insatisfacción entre los </a:t>
            </a:r>
            <a:r>
              <a:rPr spc="85" dirty="0" err="1">
                <a:latin typeface="Trebuchet MS"/>
              </a:rPr>
              <a:t>clientes</a:t>
            </a:r>
            <a:r>
              <a:rPr spc="85" dirty="0">
                <a:latin typeface="Trebuchet MS"/>
              </a:rPr>
              <a:t>?</a:t>
            </a:r>
            <a:r>
              <a:rPr lang="es-CO" spc="85" dirty="0">
                <a:latin typeface="Trebuchet MS"/>
              </a:rPr>
              <a:t> 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70" dirty="0">
                <a:latin typeface="Trebuchet MS"/>
                <a:cs typeface="Trebuchet MS"/>
              </a:rPr>
              <a:t>THE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BROTHERS,</a:t>
            </a:r>
            <a:r>
              <a:rPr sz="1800" spc="95" dirty="0">
                <a:latin typeface="Trebuchet MS"/>
                <a:cs typeface="Trebuchet MS"/>
              </a:rPr>
              <a:t> 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una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ubicada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barrio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san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jorge",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dedicada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proveer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servicios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estética. </a:t>
            </a:r>
            <a:r>
              <a:rPr sz="1800" dirty="0">
                <a:latin typeface="Trebuchet MS"/>
                <a:cs typeface="Trebuchet MS"/>
              </a:rPr>
              <a:t>Dentro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están: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e-</a:t>
            </a:r>
            <a:r>
              <a:rPr sz="1800" spc="80" dirty="0">
                <a:latin typeface="Trebuchet MS"/>
                <a:cs typeface="Trebuchet MS"/>
              </a:rPr>
              <a:t>commerce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estética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estos.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comprender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mejor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funcionamiento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dichos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procesos,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utilizaron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varias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instrumentos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como: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Entrevista. </a:t>
            </a:r>
            <a:r>
              <a:rPr sz="1800" spc="65" dirty="0">
                <a:latin typeface="Trebuchet MS"/>
                <a:cs typeface="Trebuchet MS"/>
              </a:rPr>
              <a:t>Encuesta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dueños,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trabajadores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  <a:tabLst>
                <a:tab pos="8454390" algn="l"/>
              </a:tabLst>
            </a:pPr>
            <a:r>
              <a:rPr sz="1800" spc="50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dirige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solicitar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día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tomar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cita.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85" dirty="0">
                <a:latin typeface="Trebuchet MS"/>
                <a:cs typeface="Trebuchet MS"/>
              </a:rPr>
              <a:t> con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registrar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repercutir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perdida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información.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756" y="426719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62E11AB-593D-218D-F7EC-CFC6F456F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94" y="398525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D470761-6CD2-D00B-2DB2-7757B0A31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6</a:t>
            </a:fld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E8F33A56-0ADA-21D1-82B7-F7655A687E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025" y="1910588"/>
            <a:ext cx="11023600" cy="36394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lang="es-CO" spc="95" dirty="0">
                <a:latin typeface="Trebuchet MS"/>
                <a:cs typeface="Trebuchet MS"/>
              </a:rPr>
              <a:t>los productos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su </a:t>
            </a:r>
            <a:r>
              <a:rPr sz="1800" dirty="0">
                <a:latin typeface="Trebuchet MS"/>
                <a:cs typeface="Trebuchet MS"/>
              </a:rPr>
              <a:t>interés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ahí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comprándolo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dirty="0">
                <a:latin typeface="Trebuchet MS"/>
                <a:cs typeface="Trebuchet MS"/>
              </a:rPr>
              <a:t> del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preguntar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toparse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55" dirty="0">
                <a:latin typeface="Trebuchet MS"/>
                <a:cs typeface="Trebuchet MS"/>
              </a:rPr>
              <a:t>opción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posean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pierda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tiempo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889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compra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ingresada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finaliza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restan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salió.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sacar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salida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correctamente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por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hace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ineficaz.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648335">
              <a:lnSpc>
                <a:spcPct val="100000"/>
              </a:lnSpc>
              <a:spcBef>
                <a:spcPts val="5"/>
              </a:spcBef>
              <a:tabLst>
                <a:tab pos="4595495" algn="l"/>
              </a:tabLst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información: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utilizarán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: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Entrevista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.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Encuesta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B21A3CD-5451-3CD2-D543-AD9C5D1737F4}"/>
              </a:ext>
            </a:extLst>
          </p:cNvPr>
          <p:cNvSpPr txBox="1"/>
          <p:nvPr/>
        </p:nvSpPr>
        <p:spPr>
          <a:xfrm>
            <a:off x="8614569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27EF941-E569-FE43-0BFB-87DBE7207325}"/>
              </a:ext>
            </a:extLst>
          </p:cNvPr>
          <p:cNvSpPr txBox="1"/>
          <p:nvPr/>
        </p:nvSpPr>
        <p:spPr>
          <a:xfrm>
            <a:off x="9752997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EA72966-A2BA-436C-C069-2097B672D9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5294" y="341376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C748AFB-A77C-F13B-42B8-9A5B55F2A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2" y="313182"/>
            <a:ext cx="885443" cy="885443"/>
          </a:xfrm>
          <a:prstGeom prst="rect">
            <a:avLst/>
          </a:prstGeo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F63D3A-A755-5231-5CA0-B1E2A3795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7</a:t>
            </a:fld>
            <a:endParaRPr lang="es-CO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Objetivos</a:t>
            </a:r>
            <a:endParaRPr spc="220" dirty="0"/>
          </a:p>
        </p:txBody>
      </p:sp>
      <p:sp>
        <p:nvSpPr>
          <p:cNvPr id="7" name="object 7"/>
          <p:cNvSpPr/>
          <p:nvPr/>
        </p:nvSpPr>
        <p:spPr>
          <a:xfrm>
            <a:off x="880035" y="2240598"/>
            <a:ext cx="3528060" cy="347980"/>
          </a:xfrm>
          <a:custGeom>
            <a:avLst/>
            <a:gdLst/>
            <a:ahLst/>
            <a:cxnLst/>
            <a:rect l="l" t="t" r="r" b="b"/>
            <a:pathLst>
              <a:path w="3528060" h="347980">
                <a:moveTo>
                  <a:pt x="3528060" y="0"/>
                </a:moveTo>
                <a:lnTo>
                  <a:pt x="0" y="0"/>
                </a:lnTo>
                <a:lnTo>
                  <a:pt x="0" y="347472"/>
                </a:lnTo>
                <a:lnTo>
                  <a:pt x="3528060" y="347472"/>
                </a:lnTo>
                <a:lnTo>
                  <a:pt x="352806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1919605"/>
            <a:ext cx="3175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38AA00"/>
                </a:solidFill>
                <a:latin typeface="Trebuchet MS"/>
                <a:cs typeface="Trebuchet MS"/>
              </a:rPr>
              <a:t>General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514" y="2956424"/>
            <a:ext cx="3298749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Desarrollar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un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sistema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informacion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cual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sea </a:t>
            </a:r>
            <a:r>
              <a:rPr sz="2000" dirty="0">
                <a:latin typeface="Trebuchet MS"/>
                <a:cs typeface="Trebuchet MS"/>
              </a:rPr>
              <a:t>ágil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eficaz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apoyar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65" dirty="0">
                <a:latin typeface="Trebuchet MS"/>
                <a:cs typeface="Trebuchet MS"/>
              </a:rPr>
              <a:t> procesos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agendamiento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citas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disminuyendo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tiempos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espera,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venta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productos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inventario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una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Barberia.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2302" y="2184059"/>
            <a:ext cx="4165600" cy="347980"/>
          </a:xfrm>
          <a:custGeom>
            <a:avLst/>
            <a:gdLst/>
            <a:ahLst/>
            <a:cxnLst/>
            <a:rect l="l" t="t" r="r" b="b"/>
            <a:pathLst>
              <a:path w="4165600" h="347980">
                <a:moveTo>
                  <a:pt x="4165092" y="0"/>
                </a:moveTo>
                <a:lnTo>
                  <a:pt x="0" y="0"/>
                </a:lnTo>
                <a:lnTo>
                  <a:pt x="0" y="347472"/>
                </a:lnTo>
                <a:lnTo>
                  <a:pt x="4165092" y="347472"/>
                </a:lnTo>
                <a:lnTo>
                  <a:pt x="41650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8830" y="1919605"/>
            <a:ext cx="3852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195" y="2692882"/>
            <a:ext cx="5814804" cy="2619307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Gestionar</a:t>
            </a:r>
            <a:r>
              <a:rPr spc="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usuarios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145" dirty="0">
                <a:latin typeface="Trebuchet MS"/>
                <a:cs typeface="Trebuchet MS"/>
              </a:rPr>
              <a:t> </a:t>
            </a:r>
            <a:r>
              <a:rPr lang="es-CO" spc="14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he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pc="10" dirty="0">
                <a:latin typeface="Trebuchet MS"/>
                <a:cs typeface="Trebuchet MS"/>
              </a:rPr>
              <a:t>Gestionar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el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agendamiento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citas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la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barberia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The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crear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stock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7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Generar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reportes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gráficos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impresos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82BE6A8-F626-FF90-BC28-AB65ACE71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8</a:t>
            </a:fld>
            <a:endParaRPr lang="es-CO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04B84C3-19DD-A8F0-83D2-A07D1FA73183}"/>
              </a:ext>
            </a:extLst>
          </p:cNvPr>
          <p:cNvSpPr txBox="1"/>
          <p:nvPr/>
        </p:nvSpPr>
        <p:spPr>
          <a:xfrm>
            <a:off x="8532875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5BBE8A2-3ADC-4B6F-674E-3F8558E304B7}"/>
              </a:ext>
            </a:extLst>
          </p:cNvPr>
          <p:cNvSpPr txBox="1"/>
          <p:nvPr/>
        </p:nvSpPr>
        <p:spPr>
          <a:xfrm>
            <a:off x="9671303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0" name="object 8">
            <a:extLst>
              <a:ext uri="{FF2B5EF4-FFF2-40B4-BE49-F238E27FC236}">
                <a16:creationId xmlns:a16="http://schemas.microsoft.com/office/drawing/2014/main" id="{C3A02F19-4068-719B-F1D1-17FF7D9D6A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297238"/>
            <a:ext cx="917448" cy="835151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9CCB4FF-13EF-D77E-FE92-1136F9418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9044"/>
            <a:ext cx="885443" cy="8854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Justificación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1" y="2286000"/>
            <a:ext cx="102870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90" dirty="0">
                <a:latin typeface="Trebuchet MS"/>
                <a:cs typeface="Trebuchet MS"/>
              </a:rPr>
              <a:t> se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razón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existen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-10" dirty="0">
                <a:latin typeface="Trebuchet MS"/>
                <a:cs typeface="Trebuchet MS"/>
              </a:rPr>
              <a:t>barbería,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mejoraran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dichos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sencillos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darles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seguimiento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estos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digital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dejando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atrás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manuales.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Permitirá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los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tener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60" dirty="0">
                <a:latin typeface="Trebuchet MS"/>
                <a:cs typeface="Trebuchet MS"/>
              </a:rPr>
              <a:t> mayor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junto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los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poder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determinar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conveniente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ellos.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45" dirty="0" err="1">
                <a:latin typeface="Trebuchet MS"/>
                <a:cs typeface="Trebuchet MS"/>
              </a:rPr>
              <a:t>expondrá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 </a:t>
            </a:r>
            <a:r>
              <a:rPr sz="1800" dirty="0">
                <a:latin typeface="Trebuchet MS"/>
                <a:cs typeface="Trebuchet MS"/>
              </a:rPr>
              <a:t>área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querido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potenciar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funcionado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adecuada,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clientela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adquirir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ciertos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productos.</a:t>
            </a:r>
            <a:r>
              <a:rPr sz="1800" spc="50" dirty="0">
                <a:latin typeface="Trebuchet MS"/>
                <a:cs typeface="Trebuchet MS"/>
              </a:rPr>
              <a:t> 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inventario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generara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agilidad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tener </a:t>
            </a:r>
            <a:r>
              <a:rPr sz="1800" dirty="0">
                <a:latin typeface="Trebuchet MS"/>
                <a:cs typeface="Trebuchet MS"/>
              </a:rPr>
              <a:t>certeza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disponibles.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Esto </a:t>
            </a:r>
            <a:r>
              <a:rPr sz="1800" spc="-10" dirty="0">
                <a:latin typeface="Trebuchet MS"/>
                <a:cs typeface="Trebuchet MS"/>
              </a:rPr>
              <a:t>facilita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empresa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brothers.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60346CC-1AE4-E5D3-B8CE-27B4C103C91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D3E4F1-ED62-5650-A595-C9ED9C12101C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75A0AA3A-C048-8F63-2AC6-97E551FBDD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75C4517C-8340-4AE0-4D22-D0ED57A31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61F847-F61C-71ED-767C-7528C3862C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975</TotalTime>
  <Words>1131</Words>
  <Application>Microsoft Office PowerPoint</Application>
  <PresentationFormat>Panorámica</PresentationFormat>
  <Paragraphs>151</Paragraphs>
  <Slides>17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Aptos</vt:lpstr>
      <vt:lpstr>Arial MT</vt:lpstr>
      <vt:lpstr>Calibri</vt:lpstr>
      <vt:lpstr>Courier New</vt:lpstr>
      <vt:lpstr>Lato</vt:lpstr>
      <vt:lpstr>Symbol</vt:lpstr>
      <vt:lpstr>Times New Roman</vt:lpstr>
      <vt:lpstr>Trebuchet MS</vt:lpstr>
      <vt:lpstr>Office Theme</vt:lpstr>
      <vt:lpstr>MYSTICAL   CUT</vt:lpstr>
      <vt:lpstr>MYSTICAL CUT</vt:lpstr>
      <vt:lpstr>Tabla De Contenido</vt:lpstr>
      <vt:lpstr>Cosas Para Presentar</vt:lpstr>
      <vt:lpstr>Introducción</vt:lpstr>
      <vt:lpstr>Problema</vt:lpstr>
      <vt:lpstr>Problema</vt:lpstr>
      <vt:lpstr>Objetivos</vt:lpstr>
      <vt:lpstr>Justificación</vt:lpstr>
      <vt:lpstr>Justificación</vt:lpstr>
      <vt:lpstr>Alcance</vt:lpstr>
      <vt:lpstr>Tecnologías</vt:lpstr>
      <vt:lpstr>Pruebas de Software</vt:lpstr>
      <vt:lpstr>Documentación</vt:lpstr>
      <vt:lpstr>Manuales 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MYSTICAL   CUT</dc:title>
  <cp:lastModifiedBy>hharold855@gmail.com</cp:lastModifiedBy>
  <cp:revision>38</cp:revision>
  <dcterms:created xsi:type="dcterms:W3CDTF">2024-09-04T18:47:09Z</dcterms:created>
  <dcterms:modified xsi:type="dcterms:W3CDTF">2025-07-09T01:32:25Z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  <property fmtid="{D5CDD505-2E9C-101B-9397-08002B2CF9AE}" pid="5" name="Producer">
    <vt:lpwstr>www.ilovepdf.com</vt:lpwstr>
  </property>
</Properties>
</file>