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arlow Bold" panose="00000800000000000000" pitchFamily="2" charset="-120"/>
      <p:bold r:id="rId9"/>
    </p:embeddedFont>
    <p:embeddedFont>
      <p:font typeface="Barlow Light" panose="00000400000000000000" pitchFamily="2" charset="0"/>
      <p:regular r:id="rId10"/>
    </p:embeddedFont>
    <p:embeddedFont>
      <p:font typeface="Montserrat" panose="00000500000000000000" pitchFamily="2" charset="-52"/>
      <p:regular r:id="rId1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80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3159"/>
            <a:ext cx="13113782" cy="124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Библиотечный сервис: </a:t>
            </a:r>
            <a:r>
              <a:rPr lang="en-US" sz="3900" b="1" dirty="0">
                <a:solidFill>
                  <a:srgbClr val="2589C9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Цифровизация доступа</a:t>
            </a:r>
            <a:r>
              <a:rPr lang="en-US" sz="39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к литературе и образовательным ресурсам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58309" y="4039314"/>
            <a:ext cx="13113782" cy="758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Стратегический проект по повышению доступности, эффективности и качества библиотечных услуг для широкой аудитории.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1042630" y="5223986"/>
            <a:ext cx="12829461" cy="379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Михайлов </a:t>
            </a:r>
            <a:r>
              <a:rPr lang="en-US" sz="185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Дмитрий</a:t>
            </a: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85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Андреевич</a:t>
            </a:r>
            <a:endParaRPr lang="ru-RU" sz="1850" dirty="0">
              <a:solidFill>
                <a:srgbClr val="384653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l">
              <a:lnSpc>
                <a:spcPts val="2950"/>
              </a:lnSpc>
              <a:buNone/>
            </a:pPr>
            <a:r>
              <a:rPr lang="ru-RU" sz="1850" dirty="0">
                <a:solidFill>
                  <a:srgbClr val="384653"/>
                </a:solidFill>
                <a:latin typeface="Montserrat" pitchFamily="34" charset="0"/>
              </a:rPr>
              <a:t>Мищенко </a:t>
            </a:r>
            <a:r>
              <a:rPr lang="ru-RU" sz="1850">
                <a:solidFill>
                  <a:srgbClr val="384653"/>
                </a:solidFill>
                <a:latin typeface="Montserrat" pitchFamily="34" charset="0"/>
              </a:rPr>
              <a:t>Роман Андреевич</a:t>
            </a:r>
            <a:endParaRPr lang="en-US" sz="1850" dirty="0"/>
          </a:p>
        </p:txBody>
      </p:sp>
      <p:sp>
        <p:nvSpPr>
          <p:cNvPr id="5" name="Shape 3"/>
          <p:cNvSpPr/>
          <p:nvPr/>
        </p:nvSpPr>
        <p:spPr>
          <a:xfrm>
            <a:off x="758309" y="5010745"/>
            <a:ext cx="22860" cy="805577"/>
          </a:xfrm>
          <a:prstGeom prst="rect">
            <a:avLst/>
          </a:prstGeom>
          <a:solidFill>
            <a:srgbClr val="75BAE6"/>
          </a:solidFill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711" y="507206"/>
            <a:ext cx="46573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1: Почему выбрал этот проект?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737711" y="1087041"/>
            <a:ext cx="13154977" cy="1674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50"/>
              </a:lnSpc>
              <a:buNone/>
            </a:pPr>
            <a:r>
              <a:rPr lang="en-US" sz="52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Проблемы </a:t>
            </a:r>
            <a:r>
              <a:rPr lang="en-US" sz="5250" b="1" dirty="0">
                <a:solidFill>
                  <a:srgbClr val="75BAE6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Современной Библиотечной Сети</a:t>
            </a:r>
            <a:endParaRPr lang="en-US" sz="5250" dirty="0"/>
          </a:p>
        </p:txBody>
      </p:sp>
      <p:sp>
        <p:nvSpPr>
          <p:cNvPr id="4" name="Shape 2"/>
          <p:cNvSpPr/>
          <p:nvPr/>
        </p:nvSpPr>
        <p:spPr>
          <a:xfrm>
            <a:off x="737711" y="3038118"/>
            <a:ext cx="6485215" cy="2069306"/>
          </a:xfrm>
          <a:prstGeom prst="roundRect">
            <a:avLst>
              <a:gd name="adj" fmla="val 5303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" y="3038118"/>
            <a:ext cx="91440" cy="206930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13579" y="3245406"/>
            <a:ext cx="5156597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Недостаточная доступность услуг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013579" y="3719989"/>
            <a:ext cx="6002060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Ограничения по времени (отсутствие расширенных часов), географические барьеры и недостаточная доступность материалов в различных цифровых форматах. Это снижает общую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вовлеченность пользователей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407354" y="3038118"/>
            <a:ext cx="6485334" cy="2069306"/>
          </a:xfrm>
          <a:prstGeom prst="roundRect">
            <a:avLst>
              <a:gd name="adj" fmla="val 5303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94" y="3038118"/>
            <a:ext cx="91440" cy="206930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83222" y="3245406"/>
            <a:ext cx="5618321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Сложность формирования очередей</a:t>
            </a:r>
            <a:endParaRPr lang="en-US" sz="2250" dirty="0"/>
          </a:p>
        </p:txBody>
      </p:sp>
      <p:sp>
        <p:nvSpPr>
          <p:cNvPr id="11" name="Text 7"/>
          <p:cNvSpPr/>
          <p:nvPr/>
        </p:nvSpPr>
        <p:spPr>
          <a:xfrm>
            <a:off x="7683222" y="3719989"/>
            <a:ext cx="6002179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Система, требующая исключительного физического контакта, приводит к скоплениям читателей,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длительному времени ожидания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неэффективному использованию рабочего времени персонала.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737711" y="5291852"/>
            <a:ext cx="6485215" cy="2433280"/>
          </a:xfrm>
          <a:prstGeom prst="roundRect">
            <a:avLst>
              <a:gd name="adj" fmla="val 4509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51" y="5291852"/>
            <a:ext cx="91440" cy="24332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13579" y="5499140"/>
            <a:ext cx="5385197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Усложнённый контроль просрочки</a:t>
            </a:r>
            <a:endParaRPr lang="en-US" sz="2250" dirty="0"/>
          </a:p>
        </p:txBody>
      </p:sp>
      <p:sp>
        <p:nvSpPr>
          <p:cNvPr id="15" name="Text 10"/>
          <p:cNvSpPr/>
          <p:nvPr/>
        </p:nvSpPr>
        <p:spPr>
          <a:xfrm>
            <a:off x="1013579" y="5973723"/>
            <a:ext cx="6002060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Трудности в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автоматическом отслеживании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сроков возврата, своевременном информировании читателей о просрочке и автоматической блокировке аккаунтов. Процесс требует значительных ручных усилий.</a:t>
            </a:r>
            <a:endParaRPr lang="en-US" sz="1450" dirty="0"/>
          </a:p>
        </p:txBody>
      </p:sp>
      <p:sp>
        <p:nvSpPr>
          <p:cNvPr id="16" name="Shape 11"/>
          <p:cNvSpPr/>
          <p:nvPr/>
        </p:nvSpPr>
        <p:spPr>
          <a:xfrm>
            <a:off x="7407354" y="5291852"/>
            <a:ext cx="6485334" cy="2433280"/>
          </a:xfrm>
          <a:prstGeom prst="roundRect">
            <a:avLst>
              <a:gd name="adj" fmla="val 4509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94" y="5291852"/>
            <a:ext cx="91440" cy="243328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83222" y="5499140"/>
            <a:ext cx="6002179" cy="727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Отсутствие комплексной автоматизации</a:t>
            </a:r>
            <a:endParaRPr lang="en-US" sz="2250" dirty="0"/>
          </a:p>
        </p:txBody>
      </p:sp>
      <p:sp>
        <p:nvSpPr>
          <p:cNvPr id="19" name="Text 13"/>
          <p:cNvSpPr/>
          <p:nvPr/>
        </p:nvSpPr>
        <p:spPr>
          <a:xfrm>
            <a:off x="7683222" y="6337697"/>
            <a:ext cx="6002179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Многие процессы обслуживания остаются ручными (выдача, приём, учет), что ведет к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высокому риску ошибок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задержкам в обработке запросов и низкой масштабируемости сервисов.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90801"/>
            <a:ext cx="5360194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2: Для кого разрабатывается проект?</a:t>
            </a:r>
            <a:endParaRPr lang="en-US" sz="1850" dirty="0"/>
          </a:p>
        </p:txBody>
      </p:sp>
      <p:sp>
        <p:nvSpPr>
          <p:cNvPr id="3" name="Text 1"/>
          <p:cNvSpPr/>
          <p:nvPr/>
        </p:nvSpPr>
        <p:spPr>
          <a:xfrm>
            <a:off x="758309" y="1256943"/>
            <a:ext cx="10372963" cy="817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400"/>
              </a:lnSpc>
              <a:buNone/>
            </a:pP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Ключевая Целевая Аудитория</a:t>
            </a:r>
            <a:endParaRPr lang="en-US" sz="5100" dirty="0"/>
          </a:p>
        </p:txBody>
      </p:sp>
      <p:sp>
        <p:nvSpPr>
          <p:cNvPr id="4" name="Text 2"/>
          <p:cNvSpPr/>
          <p:nvPr/>
        </p:nvSpPr>
        <p:spPr>
          <a:xfrm>
            <a:off x="758309" y="2344460"/>
            <a:ext cx="13113782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Мой проект направлен на удовлетворение специфических потребностей различных групп читателей, обеспечивая инклюзивность и удобство.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758309" y="3123248"/>
            <a:ext cx="4251246" cy="540187"/>
          </a:xfrm>
          <a:prstGeom prst="roundRect">
            <a:avLst>
              <a:gd name="adj" fmla="val 480102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748915" y="3224451"/>
            <a:ext cx="270034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938332" y="3843457"/>
            <a:ext cx="355163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Студенты и Школьники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38332" y="4306848"/>
            <a:ext cx="3891201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Требуют </a:t>
            </a:r>
            <a:r>
              <a:rPr lang="en-US" sz="14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быстрого доступа</a:t>
            </a: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к учебной литературе, методическим пособиям и материалам для курсовых работ. Важна возможность бронирования и предзаказа.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5189577" y="3123248"/>
            <a:ext cx="4251246" cy="540187"/>
          </a:xfrm>
          <a:prstGeom prst="roundRect">
            <a:avLst>
              <a:gd name="adj" fmla="val 480102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8"/>
          <p:cNvSpPr/>
          <p:nvPr/>
        </p:nvSpPr>
        <p:spPr>
          <a:xfrm>
            <a:off x="7180183" y="3224451"/>
            <a:ext cx="270034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369600" y="3843457"/>
            <a:ext cx="3891201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Учителя и Преподаватели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369600" y="4662249"/>
            <a:ext cx="3891201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Нуждаются в оперативном поиске </a:t>
            </a:r>
            <a:r>
              <a:rPr lang="en-US" sz="14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методических рекомендаций</a:t>
            </a: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научных статей и справочников, часто для планирования уроков или лекций.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9620845" y="3123248"/>
            <a:ext cx="4251246" cy="540187"/>
          </a:xfrm>
          <a:prstGeom prst="roundRect">
            <a:avLst>
              <a:gd name="adj" fmla="val 480102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2"/>
          <p:cNvSpPr/>
          <p:nvPr/>
        </p:nvSpPr>
        <p:spPr>
          <a:xfrm>
            <a:off x="11611451" y="3224451"/>
            <a:ext cx="270034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9800868" y="3843457"/>
            <a:ext cx="3891201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Пожилые Читатели и Люди с Ограничениями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00868" y="4662249"/>
            <a:ext cx="3891201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Критически нуждаются в </a:t>
            </a:r>
            <a:r>
              <a:rPr lang="en-US" sz="14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упрощении навигации</a:t>
            </a: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доступности материалов (крупный шрифт, аудио) и возможности заказа/получения материалов без необходимости посещать библиотеку.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758309" y="6485453"/>
            <a:ext cx="13113782" cy="1053346"/>
          </a:xfrm>
          <a:prstGeom prst="roundRect">
            <a:avLst>
              <a:gd name="adj" fmla="val 25647"/>
            </a:avLst>
          </a:prstGeom>
          <a:solidFill>
            <a:srgbClr val="BEDFF3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2" y="6758702"/>
            <a:ext cx="225028" cy="180023"/>
          </a:xfrm>
          <a:prstGeom prst="rect">
            <a:avLst/>
          </a:prstGeom>
        </p:spPr>
      </p:pic>
      <p:sp>
        <p:nvSpPr>
          <p:cNvPr id="19" name="Text 16"/>
          <p:cNvSpPr/>
          <p:nvPr/>
        </p:nvSpPr>
        <p:spPr>
          <a:xfrm>
            <a:off x="1343382" y="6710482"/>
            <a:ext cx="12348686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Цифровая трансформация должна не только ускорить процесс, но и обеспечить </a:t>
            </a:r>
            <a:r>
              <a:rPr lang="en-US" sz="14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равный доступ</a:t>
            </a:r>
            <a:r>
              <a:rPr lang="en-US" sz="14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для всех слоев населения, включая маломобильные группы.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585788"/>
            <a:ext cx="7944445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3: Какие задачи поставлены в рамках разработки? Часть I</a:t>
            </a:r>
            <a:endParaRPr lang="en-US" sz="1850" dirty="0"/>
          </a:p>
        </p:txBody>
      </p:sp>
      <p:sp>
        <p:nvSpPr>
          <p:cNvPr id="3" name="Text 1"/>
          <p:cNvSpPr/>
          <p:nvPr/>
        </p:nvSpPr>
        <p:spPr>
          <a:xfrm>
            <a:off x="758309" y="1151930"/>
            <a:ext cx="13113782" cy="1634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00"/>
              </a:lnSpc>
              <a:buNone/>
            </a:pP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Оптимизация </a:t>
            </a:r>
            <a:r>
              <a:rPr lang="en-US" sz="5100" b="1" dirty="0">
                <a:solidFill>
                  <a:srgbClr val="2589C9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Процесса Бронирования</a:t>
            </a: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и Выдачи</a:t>
            </a:r>
            <a:endParaRPr lang="en-US" sz="5100" dirty="0"/>
          </a:p>
        </p:txBody>
      </p:sp>
      <p:sp>
        <p:nvSpPr>
          <p:cNvPr id="4" name="Text 2"/>
          <p:cNvSpPr/>
          <p:nvPr/>
        </p:nvSpPr>
        <p:spPr>
          <a:xfrm>
            <a:off x="758309" y="3056930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01</a:t>
            </a:r>
            <a:endParaRPr lang="en-US" sz="1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340060"/>
            <a:ext cx="4251246" cy="228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8309" y="3475792"/>
            <a:ext cx="406217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Единая онлайн-платформа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8309" y="3939183"/>
            <a:ext cx="4251246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интуитивно понятного портала, где пользователь может найти, забронировать и оформить выдачу материала всего за несколько кликов.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5189577" y="3056930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02</a:t>
            </a:r>
            <a:endParaRPr lang="en-US" sz="1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77" y="3340060"/>
            <a:ext cx="4251246" cy="2286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189577" y="3475792"/>
            <a:ext cx="3815001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Система временных окон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189577" y="3939183"/>
            <a:ext cx="4251246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Введение фиксированных интервалов для выдачи (например, 15 минут), что позволяет равномерно распределить нагрузку и избежать очередей.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9620845" y="3056930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03</a:t>
            </a:r>
            <a:endParaRPr lang="en-US" sz="1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845" y="3340060"/>
            <a:ext cx="4251246" cy="2286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620845" y="3475792"/>
            <a:ext cx="4251246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Быстрая выдача с автоматизацией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620845" y="4294584"/>
            <a:ext cx="4251246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Интеграция системы бронирования с кассой выдачи и сканером штрихкодов. Это минимизирует ручной труд при подборе и регистрации материала.</a:t>
            </a:r>
            <a:endParaRPr lang="en-US" sz="1400" dirty="0"/>
          </a:p>
        </p:txBody>
      </p:sp>
      <p:sp>
        <p:nvSpPr>
          <p:cNvPr id="16" name="Text 11"/>
          <p:cNvSpPr/>
          <p:nvPr/>
        </p:nvSpPr>
        <p:spPr>
          <a:xfrm>
            <a:off x="758309" y="5762149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04</a:t>
            </a:r>
            <a:endParaRPr lang="en-US" sz="14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6027301"/>
            <a:ext cx="6466880" cy="2286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8309" y="6181011"/>
            <a:ext cx="5806916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Автоматизация очередей и приоритет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58309" y="6644402"/>
            <a:ext cx="6466880" cy="864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Динамическое управление очередью на основе статуса пользователя (например, преподаватель или студент), гарантируя честное и быстрое обслуживание.</a:t>
            </a:r>
            <a:endParaRPr lang="en-US" sz="1400" dirty="0"/>
          </a:p>
        </p:txBody>
      </p:sp>
      <p:sp>
        <p:nvSpPr>
          <p:cNvPr id="20" name="Text 14"/>
          <p:cNvSpPr/>
          <p:nvPr/>
        </p:nvSpPr>
        <p:spPr>
          <a:xfrm>
            <a:off x="7405211" y="5762149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05</a:t>
            </a:r>
            <a:endParaRPr lang="en-US" sz="140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211" y="6027301"/>
            <a:ext cx="6466880" cy="2286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405211" y="6181011"/>
            <a:ext cx="4506278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Своевременные уведомления</a:t>
            </a:r>
            <a:endParaRPr lang="en-US" sz="2200" dirty="0"/>
          </a:p>
        </p:txBody>
      </p:sp>
      <p:sp>
        <p:nvSpPr>
          <p:cNvPr id="23" name="Text 16"/>
          <p:cNvSpPr/>
          <p:nvPr/>
        </p:nvSpPr>
        <p:spPr>
          <a:xfrm>
            <a:off x="7405211" y="6644402"/>
            <a:ext cx="6466880" cy="864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Отправка автоматических напоминаний по электронной почте о готовности к выдаче (за 24 и 2 часа), а также об изменении статуса бронирования.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63072"/>
            <a:ext cx="6336149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4: Какие задачи поставлены в рамках разработки? Часть II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758309" y="1210032"/>
            <a:ext cx="13113782" cy="1290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Усовершенствованный Поиск и </a:t>
            </a:r>
            <a:r>
              <a:rPr lang="en-US" sz="4050" b="1" dirty="0">
                <a:solidFill>
                  <a:srgbClr val="75BAE6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Навигация по Каталогу</a:t>
            </a:r>
            <a:endParaRPr lang="en-US" sz="4050" dirty="0"/>
          </a:p>
        </p:txBody>
      </p:sp>
      <p:sp>
        <p:nvSpPr>
          <p:cNvPr id="4" name="Text 2"/>
          <p:cNvSpPr/>
          <p:nvPr/>
        </p:nvSpPr>
        <p:spPr>
          <a:xfrm>
            <a:off x="758309" y="2856309"/>
            <a:ext cx="4061341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Продвинутый функционал поиска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375005"/>
            <a:ext cx="71080" cy="710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1550" y="3296841"/>
            <a:ext cx="4824174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Гибкие </a:t>
            </a:r>
            <a:r>
              <a:rPr lang="en-US" sz="11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фильтры</a:t>
            </a: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по жанру, автору, году, формату (бумага, аудио, e-book) и языку, а также доступности.</a:t>
            </a:r>
            <a:endParaRPr lang="en-US" sz="11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4114145"/>
            <a:ext cx="71080" cy="710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71550" y="4035981"/>
            <a:ext cx="4824174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Полнотекстовый поиск</a:t>
            </a: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возможность искать по содержанию аннотаций, оглавлений и метаданным для максимальной точности.</a:t>
            </a:r>
            <a:endParaRPr lang="en-US" sz="1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5080695"/>
            <a:ext cx="71080" cy="710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50" y="5002530"/>
            <a:ext cx="4824174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Масштабируемый каталог</a:t>
            </a: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поддержка импорта и интеграции с внешними образовательными и научными базами данных.</a:t>
            </a:r>
            <a:endParaRPr lang="en-US" sz="1100" dirty="0"/>
          </a:p>
        </p:txBody>
      </p:sp>
      <p:sp>
        <p:nvSpPr>
          <p:cNvPr id="11" name="Text 6"/>
          <p:cNvSpPr/>
          <p:nvPr/>
        </p:nvSpPr>
        <p:spPr>
          <a:xfrm>
            <a:off x="758309" y="5617250"/>
            <a:ext cx="2459474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Карточка материала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58309" y="6040041"/>
            <a:ext cx="5037415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Краткое описание, обложка, формат, срок доступа и точное наличие доступных копий. Возможность быстрого предпросмотра фрагментов.</a:t>
            </a:r>
            <a:endParaRPr lang="en-US" sz="11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54" y="2874050"/>
            <a:ext cx="355402" cy="35540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150054" y="3407093"/>
            <a:ext cx="2928938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Персонализация результатов</a:t>
            </a:r>
            <a:endParaRPr lang="en-US" sz="1450" dirty="0"/>
          </a:p>
        </p:txBody>
      </p:sp>
      <p:sp>
        <p:nvSpPr>
          <p:cNvPr id="15" name="Text 9"/>
          <p:cNvSpPr/>
          <p:nvPr/>
        </p:nvSpPr>
        <p:spPr>
          <a:xfrm>
            <a:off x="6150054" y="3782973"/>
            <a:ext cx="7729538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 рекомендаций на основе истории поиска и бронирований, а также публичные рейтинги материалов.</a:t>
            </a:r>
            <a:endParaRPr lang="en-US" sz="11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054" y="4522113"/>
            <a:ext cx="355402" cy="355402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0054" y="5055156"/>
            <a:ext cx="2062996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Сохраненные списки</a:t>
            </a:r>
            <a:endParaRPr lang="en-US" sz="1450" dirty="0"/>
          </a:p>
        </p:txBody>
      </p:sp>
      <p:sp>
        <p:nvSpPr>
          <p:cNvPr id="18" name="Text 11"/>
          <p:cNvSpPr/>
          <p:nvPr/>
        </p:nvSpPr>
        <p:spPr>
          <a:xfrm>
            <a:off x="6150054" y="5431036"/>
            <a:ext cx="7729538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Функционал «хочу почитать» и персональные подборки с уведомлениями о появлении материала в доступе.</a:t>
            </a:r>
            <a:endParaRPr lang="en-US" sz="110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054" y="6170176"/>
            <a:ext cx="355402" cy="355402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150054" y="6703219"/>
            <a:ext cx="1931432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Удобная навигация</a:t>
            </a:r>
            <a:endParaRPr lang="en-US" sz="1450" dirty="0"/>
          </a:p>
        </p:txBody>
      </p:sp>
      <p:sp>
        <p:nvSpPr>
          <p:cNvPr id="21" name="Text 13"/>
          <p:cNvSpPr/>
          <p:nvPr/>
        </p:nvSpPr>
        <p:spPr>
          <a:xfrm>
            <a:off x="6150054" y="7079099"/>
            <a:ext cx="7729538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Тематические каталоги и подборки, связанные с событиями библиотеки и читательскими клубами.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90099"/>
            <a:ext cx="8494633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5: Какие задачи поставлены в рамках разработки? Часть III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758309" y="1386126"/>
            <a:ext cx="13113782" cy="1720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54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Автоматизация </a:t>
            </a:r>
            <a:r>
              <a:rPr lang="en-US" sz="5400" b="1" dirty="0">
                <a:solidFill>
                  <a:srgbClr val="063E5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Контроля Просрочки</a:t>
            </a:r>
            <a:r>
              <a:rPr lang="en-US" sz="54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и Оплаты Штрафов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758309" y="3391376"/>
            <a:ext cx="1311378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Внедрение автоматизированной системы контроля просрочки повысит ответственность читателей и сократит потери библиотечного фонда.</a:t>
            </a:r>
            <a:endParaRPr lang="en-US" sz="1450" dirty="0"/>
          </a:p>
        </p:txBody>
      </p:sp>
      <p:sp>
        <p:nvSpPr>
          <p:cNvPr id="5" name="Shape 3"/>
          <p:cNvSpPr/>
          <p:nvPr/>
        </p:nvSpPr>
        <p:spPr>
          <a:xfrm>
            <a:off x="758309" y="4211122"/>
            <a:ext cx="13113782" cy="2772489"/>
          </a:xfrm>
          <a:prstGeom prst="roundRect">
            <a:avLst>
              <a:gd name="adj" fmla="val 10257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Shape 4"/>
          <p:cNvSpPr/>
          <p:nvPr/>
        </p:nvSpPr>
        <p:spPr>
          <a:xfrm>
            <a:off x="765929" y="4218742"/>
            <a:ext cx="4366141" cy="2757249"/>
          </a:xfrm>
          <a:prstGeom prst="roundRect">
            <a:avLst>
              <a:gd name="adj" fmla="val 10314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5"/>
          <p:cNvSpPr/>
          <p:nvPr/>
        </p:nvSpPr>
        <p:spPr>
          <a:xfrm>
            <a:off x="955477" y="4408289"/>
            <a:ext cx="3987046" cy="748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Автоматический расчет штрафов</a:t>
            </a:r>
            <a:endParaRPr lang="en-US" sz="2350" dirty="0"/>
          </a:p>
        </p:txBody>
      </p:sp>
      <p:sp>
        <p:nvSpPr>
          <p:cNvPr id="8" name="Text 6"/>
          <p:cNvSpPr/>
          <p:nvPr/>
        </p:nvSpPr>
        <p:spPr>
          <a:xfrm>
            <a:off x="955477" y="5270182"/>
            <a:ext cx="3987046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Система, интегрированная с внутренними правилами, автоматически рассчитывает сумму штрафа в момент фиксации просрочки.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5132070" y="4218742"/>
            <a:ext cx="4366141" cy="2757249"/>
          </a:xfrm>
          <a:prstGeom prst="rect">
            <a:avLst/>
          </a:prstGeom>
          <a:solidFill>
            <a:srgbClr val="D4E9F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Shape 8"/>
          <p:cNvSpPr/>
          <p:nvPr/>
        </p:nvSpPr>
        <p:spPr>
          <a:xfrm>
            <a:off x="5132070" y="4218742"/>
            <a:ext cx="22860" cy="2757249"/>
          </a:xfrm>
          <a:prstGeom prst="roundRect">
            <a:avLst>
              <a:gd name="adj" fmla="val 1243960"/>
            </a:avLst>
          </a:prstGeom>
          <a:solidFill>
            <a:srgbClr val="BACF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9"/>
          <p:cNvSpPr/>
          <p:nvPr/>
        </p:nvSpPr>
        <p:spPr>
          <a:xfrm>
            <a:off x="5321618" y="4408289"/>
            <a:ext cx="3987046" cy="748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Многоканальные уведомления</a:t>
            </a:r>
            <a:endParaRPr lang="en-US" sz="2350" dirty="0"/>
          </a:p>
        </p:txBody>
      </p:sp>
      <p:sp>
        <p:nvSpPr>
          <p:cNvPr id="12" name="Text 10"/>
          <p:cNvSpPr/>
          <p:nvPr/>
        </p:nvSpPr>
        <p:spPr>
          <a:xfrm>
            <a:off x="5321618" y="5270182"/>
            <a:ext cx="3987046" cy="1516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Последовательная отправка оповещений: за 1 день до истечения срока, в день просрочки, и повторные уведомления в случае длительной неоплаты.</a:t>
            </a:r>
            <a:endParaRPr lang="en-US" sz="1450" dirty="0"/>
          </a:p>
        </p:txBody>
      </p:sp>
      <p:sp>
        <p:nvSpPr>
          <p:cNvPr id="13" name="Shape 11"/>
          <p:cNvSpPr/>
          <p:nvPr/>
        </p:nvSpPr>
        <p:spPr>
          <a:xfrm>
            <a:off x="9498211" y="4218742"/>
            <a:ext cx="4366141" cy="2757249"/>
          </a:xfrm>
          <a:prstGeom prst="rect">
            <a:avLst/>
          </a:prstGeom>
          <a:solidFill>
            <a:srgbClr val="D4E9F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Shape 12"/>
          <p:cNvSpPr/>
          <p:nvPr/>
        </p:nvSpPr>
        <p:spPr>
          <a:xfrm>
            <a:off x="9498211" y="4218742"/>
            <a:ext cx="22860" cy="2757249"/>
          </a:xfrm>
          <a:prstGeom prst="roundRect">
            <a:avLst>
              <a:gd name="adj" fmla="val 1243960"/>
            </a:avLst>
          </a:prstGeom>
          <a:solidFill>
            <a:srgbClr val="BACF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9687758" y="4408289"/>
            <a:ext cx="3886081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Онлайн оплата штрафов</a:t>
            </a:r>
            <a:endParaRPr lang="en-US" sz="2350" dirty="0"/>
          </a:p>
        </p:txBody>
      </p:sp>
      <p:sp>
        <p:nvSpPr>
          <p:cNvPr id="16" name="Text 14"/>
          <p:cNvSpPr/>
          <p:nvPr/>
        </p:nvSpPr>
        <p:spPr>
          <a:xfrm>
            <a:off x="9687758" y="4896088"/>
            <a:ext cx="3987046" cy="1516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Интеграция с основными платежными системами (карты, онлайн-кошельки, банковские переводы) для удобной оплаты штрафов через мобильное приложение или веб-портал.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758309" y="7196852"/>
            <a:ext cx="13113782" cy="242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Данный подход позволяет сократить административные расходы на ручной учет и повысить оборачиваемость библиотечного фонда.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696</Words>
  <Application>Microsoft Office PowerPoint</Application>
  <PresentationFormat>Произвольный</PresentationFormat>
  <Paragraphs>74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Montserrat</vt:lpstr>
      <vt:lpstr>Barlow Bold</vt:lpstr>
      <vt:lpstr>Barlow Light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Koli AR</cp:lastModifiedBy>
  <cp:revision>3</cp:revision>
  <dcterms:created xsi:type="dcterms:W3CDTF">2025-10-13T05:58:04Z</dcterms:created>
  <dcterms:modified xsi:type="dcterms:W3CDTF">2025-10-14T08:42:33Z</dcterms:modified>
</cp:coreProperties>
</file>