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71" r:id="rId18"/>
    <p:sldId id="275" r:id="rId19"/>
    <p:sldId id="276" r:id="rId20"/>
    <p:sldId id="284" r:id="rId21"/>
    <p:sldId id="272" r:id="rId22"/>
    <p:sldId id="273" r:id="rId23"/>
    <p:sldId id="27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5" r:id="rId33"/>
    <p:sldId id="26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E507-6539-43B2-8B11-3F9500BB6AE5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D7DD2-22C8-4D58-8950-26C0187D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D7DD2-22C8-4D58-8950-26C0187D55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기준으로 판단하기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D7DD2-22C8-4D58-8950-26C0187D55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3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3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0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5196-AC84-4B26-AB14-760F1254F3B4}" type="datetimeFigureOut">
              <a:rPr lang="ko-KR" altLang="en-US" smtClean="0"/>
              <a:t>2015-02-14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EF01-59A1-46E3-8361-A9136E787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김도형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5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연산자 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3456384" cy="561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1048"/>
            <a:ext cx="3590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기본형의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교환 법칙 불가능 </a:t>
            </a:r>
            <a:r>
              <a:rPr lang="en-US" altLang="ko-KR" dirty="0" smtClean="0"/>
              <a:t>ex) A=A+5, A=5+A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328391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289425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395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friend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3176"/>
            <a:ext cx="3857887" cy="124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88" y="3933056"/>
            <a:ext cx="3741639" cy="206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2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연선자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단항</a:t>
            </a:r>
            <a:r>
              <a:rPr lang="ko-KR" altLang="en-US" sz="2400" dirty="0" smtClean="0"/>
              <a:t> 연산자 </a:t>
            </a:r>
            <a:r>
              <a:rPr lang="en-US" altLang="ko-KR" sz="2400" dirty="0" smtClean="0"/>
              <a:t>: ++, --, ~, ! </a:t>
            </a:r>
          </a:p>
          <a:p>
            <a:r>
              <a:rPr lang="ko-KR" altLang="en-US" sz="2400" dirty="0" smtClean="0"/>
              <a:t>멤버함수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전역함수 에 의한 오버로딩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6484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88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연산자의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연산과 후 연산의 구분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5112568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++p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++();</a:t>
            </a:r>
          </a:p>
          <a:p>
            <a:r>
              <a:rPr lang="en-US" altLang="ko-KR" dirty="0" smtClean="0"/>
              <a:t>P++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++(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4509120"/>
            <a:ext cx="5112568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--p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--();</a:t>
            </a:r>
          </a:p>
          <a:p>
            <a:r>
              <a:rPr lang="en-US" altLang="ko-KR" dirty="0" smtClean="0"/>
              <a:t>P-- -&gt; </a:t>
            </a:r>
            <a:r>
              <a:rPr lang="en-US" altLang="ko-KR" dirty="0" err="1" smtClean="0"/>
              <a:t>p.operator</a:t>
            </a:r>
            <a:r>
              <a:rPr lang="en-US" altLang="ko-KR" dirty="0" smtClean="0"/>
              <a:t>--(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2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연산자의 예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30384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34385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8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C++ 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입출력 연산자 </a:t>
            </a:r>
            <a:r>
              <a:rPr lang="en-US" altLang="ko-KR" sz="1800" dirty="0" smtClean="0"/>
              <a:t>&lt;&lt;, &gt;&gt; </a:t>
            </a:r>
            <a:r>
              <a:rPr lang="ko-KR" altLang="en-US" sz="1800" dirty="0" smtClean="0"/>
              <a:t>도 연산자 오버로딩에 의해 구현된 것 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이름 영역  </a:t>
            </a:r>
            <a:r>
              <a:rPr lang="en-US" altLang="ko-KR" sz="1600" dirty="0" err="1" smtClean="0"/>
              <a:t>std</a:t>
            </a:r>
            <a:r>
              <a:rPr lang="ko-KR" altLang="en-US" sz="1600" dirty="0" smtClean="0"/>
              <a:t>의 클래스 </a:t>
            </a:r>
            <a:r>
              <a:rPr lang="en-US" altLang="ko-KR" sz="1600" dirty="0" err="1" smtClean="0"/>
              <a:t>ostream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istream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정의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미리 정의된 </a:t>
            </a:r>
            <a:r>
              <a:rPr lang="ko-KR" altLang="en-US" sz="1600" dirty="0" err="1" smtClean="0"/>
              <a:t>자료형에</a:t>
            </a:r>
            <a:r>
              <a:rPr lang="ko-KR" altLang="en-US" sz="1600" dirty="0" smtClean="0"/>
              <a:t> 대해 입출력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040560" cy="245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1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출력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08" y="1628800"/>
            <a:ext cx="4905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6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024336" cy="540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78" y="1336216"/>
            <a:ext cx="2600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7" y="2708920"/>
            <a:ext cx="4164353" cy="272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51" y="5085184"/>
            <a:ext cx="44386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가상 함수란 클래스 타입의 포인터로 멤버 함수를 호출할 때 동작하는 특별한 함수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부모 클래스  </a:t>
            </a:r>
            <a:r>
              <a:rPr lang="en-US" altLang="ko-KR" sz="2000" dirty="0" smtClean="0"/>
              <a:t>H</a:t>
            </a:r>
          </a:p>
          <a:p>
            <a:r>
              <a:rPr lang="ko-KR" altLang="en-US" sz="2000" dirty="0" smtClean="0"/>
              <a:t>자식 클래스  </a:t>
            </a:r>
            <a:r>
              <a:rPr lang="en-US" altLang="ko-KR" sz="2000" dirty="0" smtClean="0"/>
              <a:t>S </a:t>
            </a:r>
          </a:p>
          <a:p>
            <a:r>
              <a:rPr lang="en-US" altLang="ko-KR" sz="2000" dirty="0" smtClean="0"/>
              <a:t>H = S //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가능 </a:t>
            </a:r>
            <a:endParaRPr lang="en-US" altLang="ko-KR" sz="2000" dirty="0" smtClean="0"/>
          </a:p>
          <a:p>
            <a:r>
              <a:rPr lang="en-US" altLang="ko-KR" sz="2000" dirty="0" smtClean="0"/>
              <a:t>S = H // </a:t>
            </a:r>
            <a:r>
              <a:rPr lang="ko-KR" altLang="en-US" sz="2000" dirty="0" smtClean="0"/>
              <a:t>불가능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부모는 자식을 가리킬 수 없다</a:t>
            </a:r>
            <a:r>
              <a:rPr lang="en-US" altLang="ko-KR" sz="2000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6146" name="Picture 2" descr="C:\Users\Dohyeong\AppData\Local\Temp\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09464"/>
            <a:ext cx="394564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31649"/>
            <a:ext cx="4932040" cy="42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93" y="1850262"/>
            <a:ext cx="4331053" cy="398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이미 </a:t>
            </a:r>
            <a:r>
              <a:rPr lang="ko-KR" altLang="en-US" sz="2000" dirty="0"/>
              <a:t>정의되어 있는 클래스의 모든 특성을 물려 받아 새로운 클래스를 작성하는 기법을 상속이라고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상속의 목적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기존의 클래스를 재활용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공통되는 부분을 상위클래스에 통합하여 반복을 제거하고 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보수를 편리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계층을 만듦으로써 객체의 집합에 </a:t>
            </a:r>
            <a:r>
              <a:rPr lang="ko-KR" altLang="en-US" sz="1600" dirty="0" err="1" smtClean="0"/>
              <a:t>다형성을</a:t>
            </a:r>
            <a:r>
              <a:rPr lang="ko-KR" altLang="en-US" sz="1600" dirty="0" smtClean="0"/>
              <a:t> 부여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재활용 예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5523323" cy="165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57" y="4509120"/>
            <a:ext cx="42195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가상 함수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실제로 가리키는 객체에 따라 실행 코드가 달라지고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재정의 할 수 있는 함수</a:t>
            </a:r>
            <a:endParaRPr lang="en-US" altLang="ko-KR" sz="1400" dirty="0" smtClean="0"/>
          </a:p>
          <a:p>
            <a:r>
              <a:rPr lang="ko-KR" altLang="en-US" sz="1400" dirty="0" smtClean="0"/>
              <a:t>순수 가상 함수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함수의 선언만 있고 정의는 없는 것으로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자식 클래스에서 반드시 재정의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31" y="2348880"/>
            <a:ext cx="54959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663330"/>
            <a:ext cx="54959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611560" y="3645024"/>
            <a:ext cx="74168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4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0194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1656184" cy="426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79" y="2363122"/>
            <a:ext cx="4046980" cy="407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>
            <a:stCxn id="1026" idx="2"/>
          </p:cNvCxnSpPr>
          <p:nvPr/>
        </p:nvCxnSpPr>
        <p:spPr>
          <a:xfrm>
            <a:off x="1905249" y="2385467"/>
            <a:ext cx="2455" cy="4226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0510" y="314096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명칭 충돌이 문제가 될 때 </a:t>
            </a:r>
            <a:r>
              <a:rPr lang="en-US" altLang="ko-KR" sz="1600" dirty="0" smtClean="0"/>
              <a:t>: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외부 라이브러리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직접 라이브러리 작성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79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작성 규칙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49560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9888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가능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56" y="2286164"/>
            <a:ext cx="2014775" cy="20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91880" y="194294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네임 스페이스 개방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45" y="2371724"/>
            <a:ext cx="2064048" cy="116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2373" y="199676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없어도 됨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29125"/>
            <a:ext cx="4038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3" y="4420036"/>
            <a:ext cx="42100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691680" y="5085184"/>
            <a:ext cx="1008112" cy="1008112"/>
          </a:xfrm>
          <a:prstGeom prst="ellipse">
            <a:avLst/>
          </a:prstGeom>
          <a:noFill/>
          <a:ln w="76200">
            <a:solidFill>
              <a:schemeClr val="accent2">
                <a:shade val="95000"/>
                <a:satMod val="105000"/>
                <a:alpha val="19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012160" y="5229200"/>
            <a:ext cx="864096" cy="720080"/>
          </a:xfrm>
          <a:prstGeom prst="line">
            <a:avLst/>
          </a:prstGeom>
          <a:ln w="76200">
            <a:solidFill>
              <a:schemeClr val="accent2">
                <a:alpha val="31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6012160" y="5229200"/>
            <a:ext cx="864096" cy="720080"/>
          </a:xfrm>
          <a:prstGeom prst="line">
            <a:avLst/>
          </a:prstGeom>
          <a:ln w="76200">
            <a:solidFill>
              <a:schemeClr val="accent2">
                <a:alpha val="31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 스페이스 사용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0697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3" y="3410953"/>
            <a:ext cx="2728401" cy="23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3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– catch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예외란 버그와는 달리 제대로 만들었지만 </a:t>
            </a:r>
            <a:r>
              <a:rPr lang="ko-KR" altLang="en-US" sz="2000" dirty="0" err="1"/>
              <a:t>원하는대로</a:t>
            </a:r>
            <a:r>
              <a:rPr lang="ko-KR" altLang="en-US" sz="2000" dirty="0"/>
              <a:t> 동작하지 못하게 방해하는 외부의 불가항력적인 상황을 말한다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  <a:p>
            <a:r>
              <a:rPr lang="en-US" altLang="ko-KR" sz="1800" dirty="0"/>
              <a:t>try : </a:t>
            </a:r>
            <a:r>
              <a:rPr lang="ko-KR" altLang="en-US" sz="1800" dirty="0"/>
              <a:t>예외가 발생할만한 코드 블록을 지정하는데 </a:t>
            </a:r>
            <a:r>
              <a:rPr lang="en-US" altLang="ko-KR" sz="1800" dirty="0"/>
              <a:t>try </a:t>
            </a:r>
            <a:r>
              <a:rPr lang="ko-KR" altLang="en-US" sz="1800" dirty="0"/>
              <a:t>다음의 </a:t>
            </a:r>
            <a:r>
              <a:rPr lang="en-US" altLang="ko-KR" sz="1800" dirty="0"/>
              <a:t>{ } </a:t>
            </a:r>
            <a:r>
              <a:rPr lang="ko-KR" altLang="en-US" sz="1800" dirty="0" err="1"/>
              <a:t>괄호안에</a:t>
            </a:r>
            <a:r>
              <a:rPr lang="ko-KR" altLang="en-US" sz="1800" dirty="0"/>
              <a:t> 예외 처리 대상 코드를 작성한다</a:t>
            </a:r>
            <a:r>
              <a:rPr lang="en-US" altLang="ko-KR" sz="1800" dirty="0"/>
              <a:t>. </a:t>
            </a:r>
            <a:endParaRPr lang="ko-KR" altLang="en-US" sz="1800" dirty="0"/>
          </a:p>
          <a:p>
            <a:r>
              <a:rPr lang="en-US" altLang="ko-KR" sz="1800" dirty="0"/>
              <a:t>throw : </a:t>
            </a:r>
            <a:r>
              <a:rPr lang="ko-KR" altLang="en-US" sz="1800" dirty="0"/>
              <a:t>프로그램이 정상적으로 실행될 수 없는 상황일 때 이 명령으로 예외를 던진다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en-US" altLang="ko-KR" sz="1800" dirty="0"/>
              <a:t>catch : try </a:t>
            </a:r>
            <a:r>
              <a:rPr lang="ko-KR" altLang="en-US" sz="1800" dirty="0"/>
              <a:t>블록 다음에 이어지며 던져진 예외를 받아서 처리한다</a:t>
            </a:r>
            <a:r>
              <a:rPr lang="en-US" altLang="ko-KR" sz="1800" dirty="0"/>
              <a:t>. 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1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- catch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96752"/>
            <a:ext cx="3906774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" y="3063286"/>
            <a:ext cx="3759249" cy="3794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66" y="3083050"/>
            <a:ext cx="4263792" cy="3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0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- catch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1772816"/>
            <a:ext cx="4957218" cy="48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함수와 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54849"/>
            <a:ext cx="3456384" cy="5669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098349" cy="4963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398" y="3645024"/>
            <a:ext cx="221106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3" y="1570912"/>
            <a:ext cx="4277933" cy="52870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-12216"/>
            <a:ext cx="3955529" cy="4442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157" y="3571874"/>
            <a:ext cx="36290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① 구조적 프로그래밍 </a:t>
            </a:r>
            <a:r>
              <a:rPr lang="en-US" altLang="ko-KR" sz="1200" dirty="0"/>
              <a:t>: C</a:t>
            </a:r>
            <a:r>
              <a:rPr lang="ko-KR" altLang="en-US" sz="1200" dirty="0"/>
              <a:t>언어에서와 마찬가지로 함수 위주로 프로그램을 작성할 수 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 smtClean="0"/>
              <a:t>② </a:t>
            </a:r>
            <a:r>
              <a:rPr lang="ko-KR" altLang="en-US" sz="1200" dirty="0"/>
              <a:t>객체 지향 프로그래밍 </a:t>
            </a:r>
            <a:r>
              <a:rPr lang="en-US" altLang="ko-KR" sz="1200" dirty="0"/>
              <a:t>: </a:t>
            </a:r>
            <a:r>
              <a:rPr lang="ko-KR" altLang="en-US" sz="1200" dirty="0"/>
              <a:t>캡슐화</a:t>
            </a:r>
            <a:r>
              <a:rPr lang="en-US" altLang="ko-KR" sz="1200" dirty="0"/>
              <a:t>, </a:t>
            </a:r>
            <a:r>
              <a:rPr lang="ko-KR" altLang="en-US" sz="1200" dirty="0"/>
              <a:t>추상화를 통해 현실 세계의 사물을 </a:t>
            </a:r>
            <a:r>
              <a:rPr lang="ko-KR" altLang="en-US" sz="1200" dirty="0" err="1"/>
              <a:t>모델링할</a:t>
            </a:r>
            <a:r>
              <a:rPr lang="ko-KR" altLang="en-US" sz="1200" dirty="0"/>
              <a:t> 수 있으며 상속과 </a:t>
            </a:r>
            <a:r>
              <a:rPr lang="ko-KR" altLang="en-US" sz="1200" dirty="0" err="1"/>
              <a:t>다형성을</a:t>
            </a:r>
            <a:r>
              <a:rPr lang="ko-KR" altLang="en-US" sz="1200" dirty="0"/>
              <a:t> 지원하기 위한 여러 가지 언어적 장치를 제공한다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③ 일반화 프로그래밍 </a:t>
            </a:r>
            <a:r>
              <a:rPr lang="en-US" altLang="ko-KR" sz="1200" dirty="0"/>
              <a:t>: </a:t>
            </a:r>
            <a:r>
              <a:rPr lang="ko-KR" altLang="en-US" sz="1200" dirty="0"/>
              <a:t>임의 타입에 대해 동작하는 함수나 클래스를 작성할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객체 지향보다 재사용성과 편의성이 더 </a:t>
            </a:r>
            <a:r>
              <a:rPr lang="ko-KR" altLang="en-US" sz="1200" dirty="0" smtClean="0"/>
              <a:t>우수하다</a:t>
            </a:r>
            <a:endParaRPr lang="en-US" altLang="ko-KR" sz="1200" dirty="0" smtClean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sz="1400" dirty="0"/>
              <a:t>템플릿은 </a:t>
            </a:r>
            <a:r>
              <a:rPr lang="en-US" altLang="ko-KR" sz="1400" dirty="0"/>
              <a:t>C++</a:t>
            </a:r>
            <a:r>
              <a:rPr lang="ko-KR" altLang="en-US" sz="1400" dirty="0"/>
              <a:t>이 일반화를 위해 제공하는 가장 기본적인 문법</a:t>
            </a:r>
            <a:endParaRPr lang="ko-KR" altLang="en-US" sz="1400" dirty="0"/>
          </a:p>
          <a:p>
            <a:r>
              <a:rPr lang="ko-KR" altLang="en-US" sz="1400" dirty="0"/>
              <a:t>템플릿</a:t>
            </a:r>
            <a:r>
              <a:rPr lang="en-US" altLang="ko-KR" sz="1400" dirty="0"/>
              <a:t>(Template)</a:t>
            </a:r>
            <a:r>
              <a:rPr lang="ko-KR" altLang="en-US" sz="1400" dirty="0"/>
              <a:t>이란 무엇인가를 만들기 위한 형틀이라는 뜻</a:t>
            </a:r>
            <a:endParaRPr lang="ko-KR" altLang="en-US" sz="1400" dirty="0"/>
          </a:p>
          <a:p>
            <a:r>
              <a:rPr lang="ko-KR" altLang="en-US" sz="1400" dirty="0"/>
              <a:t>템플릿은 모양에 대한 본을 떠 놓은 것이며 한 번만 잘 만들어 놓으면 이후부터 재료만 집어 넣어서 똑같은 모양을 손쉽게 여러 번 찍어 낼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9612"/>
            <a:ext cx="5112568" cy="69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72641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3919" y="371703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r>
              <a:rPr lang="ko-KR" altLang="en-US" dirty="0" smtClean="0"/>
              <a:t>파생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자식 클래스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149080"/>
            <a:ext cx="223224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382574"/>
            <a:ext cx="3528392" cy="5191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03" y="2276872"/>
            <a:ext cx="504779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명시적 구체화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3260740" cy="4320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35" y="5250573"/>
            <a:ext cx="1898449" cy="105815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550604" y="5648440"/>
            <a:ext cx="449651" cy="262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오버로딩의 예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423"/>
            <a:ext cx="20000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05" y="2125175"/>
            <a:ext cx="2149006" cy="41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5" y="6333847"/>
            <a:ext cx="1384351" cy="48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1693941" cy="32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25175"/>
            <a:ext cx="15954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정보 은폐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59280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65" y="2204864"/>
            <a:ext cx="567335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6" y="3140968"/>
            <a:ext cx="4155658" cy="396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6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액세스 지정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9" y="1700808"/>
            <a:ext cx="332436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83097"/>
            <a:ext cx="7103419" cy="276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627784" y="2371668"/>
            <a:ext cx="0" cy="8342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1203"/>
            <a:ext cx="25908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2784"/>
            <a:ext cx="34385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22772"/>
            <a:ext cx="34004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89622"/>
            <a:ext cx="2880320" cy="435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5466324" y="5373216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70580" y="5013176"/>
            <a:ext cx="12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B::a=3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5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기반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780928"/>
            <a:ext cx="59093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8" y="1916832"/>
            <a:ext cx="3595590" cy="13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2" y="3349887"/>
            <a:ext cx="282153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1"/>
            <a:ext cx="5148064" cy="535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53178" y="5805264"/>
            <a:ext cx="178697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84285"/>
            <a:ext cx="3291933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9777"/>
            <a:ext cx="3456384" cy="639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함수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47664" y="5157192"/>
            <a:ext cx="1404156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380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 = A + B;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31840" y="242088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432" y="299695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onst</a:t>
            </a:r>
            <a:r>
              <a:rPr lang="en-US" altLang="ko-KR" sz="1600" dirty="0" smtClean="0"/>
              <a:t> Time operator +(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Time &amp;T) </a:t>
            </a:r>
            <a:r>
              <a:rPr lang="en-US" altLang="ko-KR" sz="1600" dirty="0" err="1" smtClean="0"/>
              <a:t>const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{..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151" y="1796924"/>
            <a:ext cx="4378114" cy="11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38671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32240" y="4221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다른 예</a:t>
            </a:r>
            <a:r>
              <a:rPr lang="ko-KR" altLang="en-US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232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363</Words>
  <Application>Microsoft Office PowerPoint</Application>
  <PresentationFormat>화면 슬라이드 쇼(4:3)</PresentationFormat>
  <Paragraphs>100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김도형</vt:lpstr>
      <vt:lpstr>클래스 상속</vt:lpstr>
      <vt:lpstr>상속의 예</vt:lpstr>
      <vt:lpstr>상속과 정보 은폐</vt:lpstr>
      <vt:lpstr>상속 액세스 지정</vt:lpstr>
      <vt:lpstr>다중 상속</vt:lpstr>
      <vt:lpstr>가상 기반 클래스</vt:lpstr>
      <vt:lpstr>연산자 함수</vt:lpstr>
      <vt:lpstr>연산자 함수</vt:lpstr>
      <vt:lpstr>전역 연산자 함수</vt:lpstr>
      <vt:lpstr>객체와 기본형의 연산</vt:lpstr>
      <vt:lpstr>단항 연선자 오버로딩</vt:lpstr>
      <vt:lpstr>단항 연산자의 오버로딩</vt:lpstr>
      <vt:lpstr>단항 연산자의 예</vt:lpstr>
      <vt:lpstr>입출력 연산자</vt:lpstr>
      <vt:lpstr>사용자 정의 객체 출력 예</vt:lpstr>
      <vt:lpstr>대입 연산자</vt:lpstr>
      <vt:lpstr>가상 함수</vt:lpstr>
      <vt:lpstr>가상 함수 </vt:lpstr>
      <vt:lpstr>순수 가상 함수</vt:lpstr>
      <vt:lpstr>Namespace</vt:lpstr>
      <vt:lpstr>Namespace 작성 규칙</vt:lpstr>
      <vt:lpstr>네임 스페이스 사용</vt:lpstr>
      <vt:lpstr>Try – catch</vt:lpstr>
      <vt:lpstr>Try - catch</vt:lpstr>
      <vt:lpstr>Try - catch</vt:lpstr>
      <vt:lpstr>함수와 예외처리</vt:lpstr>
      <vt:lpstr>예외 객체</vt:lpstr>
      <vt:lpstr>템플릿</vt:lpstr>
      <vt:lpstr>템플릿</vt:lpstr>
      <vt:lpstr>템플릿</vt:lpstr>
      <vt:lpstr>QnA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김도형</dc:title>
  <dc:creator>Dohyeong</dc:creator>
  <cp:lastModifiedBy>kdh</cp:lastModifiedBy>
  <cp:revision>43</cp:revision>
  <dcterms:created xsi:type="dcterms:W3CDTF">2015-02-09T01:19:31Z</dcterms:created>
  <dcterms:modified xsi:type="dcterms:W3CDTF">2015-02-14T14:21:12Z</dcterms:modified>
</cp:coreProperties>
</file>