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9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7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4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240D-1201-40FD-B8F6-DC13A8AADDF5}" type="datetimeFigureOut">
              <a:rPr lang="ko-KR" altLang="en-US" smtClean="0"/>
              <a:t>2015-02-15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F68F-1D4B-46F6-934C-5E4E7DA35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 programming syntax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입출력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제어문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관계 연산자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논리 연산자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비트 연산자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쉬프트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연산자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연산 규칙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김혜민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(String)</a:t>
            </a:r>
            <a:r>
              <a:rPr lang="ko-KR" altLang="en-US" sz="1400" dirty="0" smtClean="0"/>
              <a:t>은 일련의 문자가 연속되어 있는 것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문자의 집합이 문자열</a:t>
            </a:r>
            <a:endParaRPr lang="en-US" altLang="ko-KR" sz="1400" dirty="0" smtClean="0"/>
          </a:p>
          <a:p>
            <a:r>
              <a:rPr lang="ko-KR" altLang="en-US" sz="1400" dirty="0" smtClean="0"/>
              <a:t>문자열 상수는 문자 상수와 달리 </a:t>
            </a:r>
            <a:r>
              <a:rPr lang="ko-KR" altLang="en-US" sz="1400" dirty="0" err="1" smtClean="0"/>
              <a:t>겹따옴표로</a:t>
            </a:r>
            <a:r>
              <a:rPr lang="ko-KR" altLang="en-US" sz="1400" dirty="0" smtClean="0"/>
              <a:t> 감싸서 표현함</a:t>
            </a:r>
            <a:endParaRPr lang="en-US" altLang="ko-KR" sz="1400" dirty="0" smtClean="0"/>
          </a:p>
          <a:p>
            <a:r>
              <a:rPr lang="en-US" altLang="ko-KR" sz="1400" dirty="0" smtClean="0"/>
              <a:t>C</a:t>
            </a:r>
            <a:r>
              <a:rPr lang="ko-KR" altLang="en-US" sz="1400" dirty="0" smtClean="0"/>
              <a:t>언어는 별도의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문자열 타입을 제공하지 않고 배열로 문자열을 표현하도록 되어 있음</a:t>
            </a:r>
            <a:endParaRPr lang="en-US" altLang="ko-KR" sz="1400" dirty="0" smtClean="0"/>
          </a:p>
          <a:p>
            <a:r>
              <a:rPr lang="ko-KR" altLang="en-US" sz="1400" dirty="0" smtClean="0"/>
              <a:t>따라서 문자열을 다루기 위해서는 배열에 대해 익숙해져야 함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중 문자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Trigraph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세 개의 연속된 문자를 하나의 문자로 대체하는 표현</a:t>
            </a: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3775713"/>
            <a:ext cx="4400550" cy="1190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5213190"/>
            <a:ext cx="3238500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1100" y="5080000"/>
            <a:ext cx="4457700" cy="1346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열거형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열거형</a:t>
            </a:r>
            <a:r>
              <a:rPr lang="en-US" altLang="ko-KR" sz="1400" dirty="0" smtClean="0"/>
              <a:t>(Enumeration)</a:t>
            </a:r>
            <a:r>
              <a:rPr lang="ko-KR" altLang="en-US" sz="1400" dirty="0" smtClean="0"/>
              <a:t>은 변수가 가질 수 있는 가능한 값들을 나열해 놓은 타입</a:t>
            </a:r>
            <a:endParaRPr lang="en-US" altLang="ko-KR" sz="1400" dirty="0" smtClean="0"/>
          </a:p>
          <a:p>
            <a:r>
              <a:rPr lang="ko-KR" altLang="en-US" sz="1400" dirty="0" smtClean="0"/>
              <a:t>어떤 변수가 가질 수 있는 값의 종류가 일정한 범위로 정해져 있다면 정수형 대신 </a:t>
            </a:r>
            <a:r>
              <a:rPr lang="ko-KR" altLang="en-US" sz="1400" dirty="0" err="1" smtClean="0"/>
              <a:t>열거형을</a:t>
            </a:r>
            <a:r>
              <a:rPr lang="ko-KR" altLang="en-US" sz="1400" dirty="0" smtClean="0"/>
              <a:t> 쓰는 것이 편리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열거형</a:t>
            </a:r>
            <a:r>
              <a:rPr lang="ko-KR" altLang="en-US" sz="1400" dirty="0" smtClean="0"/>
              <a:t> 변수를 </a:t>
            </a:r>
            <a:r>
              <a:rPr lang="ko-KR" altLang="en-US" sz="1400" dirty="0" err="1" smtClean="0"/>
              <a:t>선언시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enum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키워드 사용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열거형은</a:t>
            </a:r>
            <a:r>
              <a:rPr lang="ko-KR" altLang="en-US" sz="1400" dirty="0" smtClean="0"/>
              <a:t> 내부적으로 정수로 처리됨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열거 멤버는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씩 증가하는 </a:t>
            </a:r>
            <a:r>
              <a:rPr lang="ko-KR" altLang="en-US" sz="1400" dirty="0" err="1" smtClean="0"/>
              <a:t>정수값을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r>
              <a:rPr lang="ko-KR" altLang="en-US" sz="1400" dirty="0" smtClean="0"/>
              <a:t>위 예에서 </a:t>
            </a:r>
            <a:r>
              <a:rPr lang="en-US" altLang="ko-KR" sz="1400" dirty="0" smtClean="0"/>
              <a:t>EAST = 0, WEST= 1, SOUTH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NORTH</a:t>
            </a:r>
            <a:r>
              <a:rPr lang="ko-KR" altLang="en-US" sz="1400" dirty="0" smtClean="0"/>
              <a:t>는 각각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이다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778125"/>
            <a:ext cx="2076450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3191669"/>
            <a:ext cx="3000375" cy="1428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6475" y="3137852"/>
            <a:ext cx="3565525" cy="1637348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열거형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열거형은</a:t>
            </a:r>
            <a:r>
              <a:rPr lang="ko-KR" altLang="en-US" sz="1400" dirty="0" smtClean="0"/>
              <a:t> 타입을 먼저 정의하고 이 타입으로부터 변수를 선언하는 방법이 더 많이 사용됨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열거 멤버의 이름은 </a:t>
            </a:r>
            <a:r>
              <a:rPr lang="ko-KR" altLang="en-US" sz="1400" dirty="0" err="1" smtClean="0"/>
              <a:t>컴파일중에만</a:t>
            </a:r>
            <a:r>
              <a:rPr lang="ko-KR" altLang="en-US" sz="1400" dirty="0" smtClean="0"/>
              <a:t> 사용되는 </a:t>
            </a:r>
            <a:r>
              <a:rPr lang="ko-KR" altLang="en-US" sz="1400" dirty="0" err="1" smtClean="0"/>
              <a:t>임시값</a:t>
            </a:r>
            <a:endParaRPr lang="en-US" altLang="ko-KR" sz="1400" dirty="0" smtClean="0"/>
          </a:p>
          <a:p>
            <a:r>
              <a:rPr lang="ko-KR" altLang="en-US" sz="1400" dirty="0" smtClean="0"/>
              <a:t>사람의 기억력을 도와주고 실수를 방지하기 위해 컴파일러가 사용하는 임시적인 값에 불과함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컴파일된</a:t>
            </a:r>
            <a:r>
              <a:rPr lang="ko-KR" altLang="en-US" sz="1400" dirty="0" smtClean="0"/>
              <a:t> 후에는 정수 상수와 같아짐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 </a:t>
            </a:r>
            <a:r>
              <a:rPr lang="ko-KR" altLang="en-US" sz="1400" dirty="0" err="1" smtClean="0"/>
              <a:t>실행중에</a:t>
            </a:r>
            <a:r>
              <a:rPr lang="ko-KR" altLang="en-US" sz="1400" dirty="0" smtClean="0"/>
              <a:t> 열거 멤버의 이름을 알 수 있는 방법은 없음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163763"/>
            <a:ext cx="2247900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536950"/>
            <a:ext cx="2667000" cy="1495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49350" y="3433762"/>
            <a:ext cx="3511550" cy="1701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유도형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유도형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기본형의 조합에 의해 만들어지는 타입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기본형 변수 여러 개를 모아서 또는 기본형을 약간 변형하여 만들어지는 타입</a:t>
            </a:r>
            <a:endParaRPr lang="en-US" altLang="ko-KR" sz="1400" dirty="0" smtClean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배열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동일한 타입을 가지는 자료들의 집합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개별 변수들을 여러 개 묶어서 하나의 이름으로 선언한 것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구조체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서로 다른 타입의 집합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err="1" smtClean="0"/>
              <a:t>공용체</a:t>
            </a:r>
            <a:r>
              <a:rPr lang="en-US" altLang="ko-KR" sz="1400" dirty="0" smtClean="0"/>
              <a:t>(Union) : </a:t>
            </a:r>
            <a:r>
              <a:rPr lang="ko-KR" altLang="en-US" sz="1400" dirty="0" smtClean="0"/>
              <a:t>구조체와 유사하지만 멤버끼리 기억 공간을 같이 공유함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90887"/>
            <a:ext cx="1905000" cy="276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67112"/>
            <a:ext cx="3848100" cy="38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78361"/>
            <a:ext cx="126682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0" y="4540248"/>
            <a:ext cx="1276350" cy="8572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075" y="5614988"/>
            <a:ext cx="3524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사용자 정의형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사용자가 새로운 타입을 정의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모든 면에서 기존 타입과 동등한 자격을 </a:t>
            </a:r>
            <a:r>
              <a:rPr lang="ko-KR" altLang="en-US" sz="1400" dirty="0" err="1" smtClean="0"/>
              <a:t>갖음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 정의형 배열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포인터도 가능</a:t>
            </a:r>
            <a:endParaRPr lang="en-US" altLang="ko-KR" sz="1400" dirty="0" smtClean="0"/>
          </a:p>
          <a:p>
            <a:r>
              <a:rPr lang="ko-KR" altLang="en-US" sz="1400" dirty="0" err="1" smtClean="0"/>
              <a:t>가독성을</a:t>
            </a:r>
            <a:r>
              <a:rPr lang="ko-KR" altLang="en-US" sz="1400" dirty="0" smtClean="0"/>
              <a:t> 높이며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구조체같이 큰 타입에 대해 별도의 타입을 정의하여 사용하는 경우가 많음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102168"/>
            <a:ext cx="199072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404744"/>
            <a:ext cx="22955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논리형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논리형은 참 또는 거짓 둘 중의 하나의 값을 가지는 타입</a:t>
            </a:r>
            <a:endParaRPr lang="en-US" altLang="ko-KR" sz="1400" dirty="0"/>
          </a:p>
          <a:p>
            <a:r>
              <a:rPr lang="en-US" altLang="ko-KR" sz="1400" dirty="0" smtClean="0"/>
              <a:t>C </a:t>
            </a:r>
            <a:r>
              <a:rPr lang="ko-KR" altLang="en-US" sz="1400" dirty="0" smtClean="0"/>
              <a:t>문법은 논리형을 별도의 기본형 타입으로 인정하지 않음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C++</a:t>
            </a:r>
            <a:r>
              <a:rPr lang="ko-KR" altLang="en-US" sz="1400" dirty="0" smtClean="0"/>
              <a:t>에서는 </a:t>
            </a:r>
            <a:r>
              <a:rPr lang="en-US" altLang="ko-KR" sz="1400" dirty="0" err="1" smtClean="0"/>
              <a:t>bool</a:t>
            </a:r>
            <a:r>
              <a:rPr lang="ko-KR" altLang="en-US" sz="1400" dirty="0" smtClean="0"/>
              <a:t>형을 별도의 기본 타입으로 정의</a:t>
            </a:r>
            <a:endParaRPr lang="en-US" altLang="ko-KR" sz="1400" dirty="0" smtClean="0"/>
          </a:p>
          <a:p>
            <a:r>
              <a:rPr lang="en-US" altLang="ko-KR" sz="1400" dirty="0" smtClean="0"/>
              <a:t>True/false</a:t>
            </a:r>
            <a:r>
              <a:rPr lang="ko-KR" altLang="en-US" sz="1400" dirty="0" smtClean="0"/>
              <a:t>값 중 하나를 가질 수 있음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" y="2443162"/>
            <a:ext cx="1300163" cy="8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if</a:t>
            </a:r>
            <a:r>
              <a:rPr lang="ko-KR" altLang="en-US" sz="2000" dirty="0" smtClean="0"/>
              <a:t>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주어진 조건에 따라 명령의 실행 여부를 결정하는 문장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163763"/>
            <a:ext cx="1047750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608103"/>
            <a:ext cx="3257550" cy="1381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3" y="2582863"/>
            <a:ext cx="2371725" cy="1695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975" y="2397125"/>
            <a:ext cx="3629025" cy="20288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83113" y="2471101"/>
            <a:ext cx="3511550" cy="1932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75" y="2149475"/>
            <a:ext cx="3562350" cy="2476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t="9739"/>
          <a:stretch/>
        </p:blipFill>
        <p:spPr>
          <a:xfrm>
            <a:off x="4710113" y="4477700"/>
            <a:ext cx="2647950" cy="208914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583113" y="4515486"/>
            <a:ext cx="3511550" cy="212533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834" y="4557075"/>
            <a:ext cx="2710966" cy="20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for </a:t>
            </a:r>
            <a:r>
              <a:rPr lang="ko-KR" altLang="en-US" sz="2000" dirty="0" err="1" smtClean="0"/>
              <a:t>반복문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비슷한 명령들을 여러 번 실행하는 제어 구조</a:t>
            </a:r>
            <a:endParaRPr lang="en-US" altLang="ko-KR" sz="1400" dirty="0" smtClean="0"/>
          </a:p>
          <a:p>
            <a:r>
              <a:rPr lang="ko-KR" altLang="en-US" sz="1400" dirty="0" smtClean="0"/>
              <a:t>반복되는 부분을 루프</a:t>
            </a:r>
            <a:r>
              <a:rPr lang="en-US" altLang="ko-KR" sz="1400" dirty="0" smtClean="0"/>
              <a:t>(loop)</a:t>
            </a:r>
            <a:r>
              <a:rPr lang="ko-KR" altLang="en-US" sz="1400" dirty="0" smtClean="0"/>
              <a:t>라고 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무한루프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반복 횟수가 미리 정해져 있지 않고 무한히 반복되는 루프</a:t>
            </a:r>
            <a:endParaRPr lang="en-US" altLang="ko-KR" sz="1400" dirty="0" smtClean="0"/>
          </a:p>
          <a:p>
            <a:r>
              <a:rPr lang="ko-KR" altLang="en-US" sz="1400" dirty="0" smtClean="0"/>
              <a:t>조건식이 생략되면 항상 </a:t>
            </a:r>
            <a:r>
              <a:rPr lang="en-US" altLang="ko-KR" sz="1400" dirty="0" smtClean="0"/>
              <a:t>TURE</a:t>
            </a:r>
            <a:r>
              <a:rPr lang="ko-KR" altLang="en-US" sz="1400" dirty="0" smtClean="0"/>
              <a:t>로 평가되므로 무한히 반복함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924174"/>
            <a:ext cx="2238375" cy="12858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2" y="2536348"/>
            <a:ext cx="2447925" cy="2762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12" y="4952998"/>
            <a:ext cx="8953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for </a:t>
            </a:r>
            <a:r>
              <a:rPr lang="ko-KR" altLang="en-US" sz="2000" dirty="0" err="1" smtClean="0"/>
              <a:t>반복문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비슷한 명령들을 여러 번 실행하는 제어 구조</a:t>
            </a:r>
            <a:endParaRPr lang="en-US" altLang="ko-KR" sz="1400" dirty="0" smtClean="0"/>
          </a:p>
          <a:p>
            <a:r>
              <a:rPr lang="ko-KR" altLang="en-US" sz="1400" dirty="0" smtClean="0"/>
              <a:t>반복되는 부분을 루프</a:t>
            </a:r>
            <a:r>
              <a:rPr lang="en-US" altLang="ko-KR" sz="1400" dirty="0" smtClean="0"/>
              <a:t>(loop)</a:t>
            </a:r>
            <a:r>
              <a:rPr lang="ko-KR" altLang="en-US" sz="1400" dirty="0" smtClean="0"/>
              <a:t>라고 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무한루프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반복 횟수가 미리 정해져 있지 않고 무한히 반복되는 루프</a:t>
            </a:r>
            <a:endParaRPr lang="en-US" altLang="ko-KR" sz="1400" dirty="0" smtClean="0"/>
          </a:p>
          <a:p>
            <a:r>
              <a:rPr lang="ko-KR" altLang="en-US" sz="1400" dirty="0" smtClean="0"/>
              <a:t>조건식이 생략되면 항상 </a:t>
            </a:r>
            <a:r>
              <a:rPr lang="en-US" altLang="ko-KR" sz="1400" dirty="0" smtClean="0"/>
              <a:t>TURE</a:t>
            </a:r>
            <a:r>
              <a:rPr lang="ko-KR" altLang="en-US" sz="1400" dirty="0" smtClean="0"/>
              <a:t>로 평가되므로 무한히 반복함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2924174"/>
            <a:ext cx="2238375" cy="12858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12" y="2536348"/>
            <a:ext cx="2447925" cy="2762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12" y="4952998"/>
            <a:ext cx="895350" cy="5810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79512" y="2886550"/>
            <a:ext cx="3532188" cy="1323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3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while </a:t>
            </a:r>
            <a:r>
              <a:rPr lang="ko-KR" altLang="en-US" sz="2000" dirty="0" err="1" smtClean="0"/>
              <a:t>반복문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While</a:t>
            </a:r>
            <a:r>
              <a:rPr lang="ko-KR" altLang="en-US" sz="1400" dirty="0" smtClean="0"/>
              <a:t>문은 조건을 </a:t>
            </a:r>
            <a:r>
              <a:rPr lang="ko-KR" altLang="en-US" sz="1400" dirty="0" err="1" smtClean="0"/>
              <a:t>만족하는동안</a:t>
            </a:r>
            <a:r>
              <a:rPr lang="ko-KR" altLang="en-US" sz="1400" dirty="0" smtClean="0"/>
              <a:t> 명령을 계속 실행함</a:t>
            </a:r>
            <a:endParaRPr lang="en-US" altLang="ko-KR" sz="1400" dirty="0" smtClean="0"/>
          </a:p>
          <a:p>
            <a:r>
              <a:rPr lang="ko-KR" altLang="en-US" sz="1400" dirty="0" smtClean="0"/>
              <a:t>조건이 참인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동안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명령을 계속 반복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반복문</a:t>
            </a:r>
            <a:r>
              <a:rPr lang="ko-KR" altLang="en-US" sz="1400" dirty="0" smtClean="0"/>
              <a:t> 비교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432050"/>
            <a:ext cx="1371600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772726"/>
            <a:ext cx="2543175" cy="1885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17600" y="2698750"/>
            <a:ext cx="3797300" cy="205105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37" y="4889114"/>
            <a:ext cx="4297363" cy="18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프로그램의 구성 요소</a:t>
            </a:r>
            <a:r>
              <a:rPr lang="en-US" altLang="ko-KR" sz="2000" dirty="0" smtClean="0"/>
              <a:t>-1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일곱 개의 구성 요소로 나누어짐</a:t>
            </a:r>
            <a:endParaRPr lang="en-US" altLang="ko-KR" sz="1800" dirty="0" smtClean="0"/>
          </a:p>
          <a:p>
            <a:r>
              <a:rPr lang="ko-KR" altLang="en-US" sz="1800" dirty="0" smtClean="0"/>
              <a:t>고유한 특징을 가짐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smtClean="0"/>
              <a:t>키워드</a:t>
            </a:r>
            <a:r>
              <a:rPr lang="en-US" altLang="ko-KR" sz="1800" dirty="0" smtClean="0"/>
              <a:t>(Keyword)</a:t>
            </a:r>
          </a:p>
          <a:p>
            <a:pPr lvl="1"/>
            <a:r>
              <a:rPr lang="en-US" altLang="ko-KR" sz="1400" dirty="0" smtClean="0"/>
              <a:t>C</a:t>
            </a:r>
            <a:r>
              <a:rPr lang="ko-KR" altLang="en-US" sz="1400" dirty="0" smtClean="0"/>
              <a:t>언어 자체가 의미를 미리 정해 놓은 단어들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(=</a:t>
            </a:r>
            <a:r>
              <a:rPr lang="ko-KR" altLang="en-US" sz="1400" dirty="0" err="1" smtClean="0"/>
              <a:t>예약어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Reserved word)</a:t>
            </a:r>
          </a:p>
          <a:p>
            <a:pPr lvl="1"/>
            <a:r>
              <a:rPr lang="ko-KR" altLang="en-US" sz="1400" dirty="0" smtClean="0"/>
              <a:t>키워드와 똑같은 이름의 변수나 함수를 만들 수 없음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 : auto, case, </a:t>
            </a:r>
            <a:r>
              <a:rPr lang="en-US" altLang="ko-KR" sz="1400" dirty="0" err="1" smtClean="0"/>
              <a:t>cdecl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, char, continue, default, do, double, else, </a:t>
            </a:r>
            <a:r>
              <a:rPr lang="en-US" altLang="ko-KR" sz="1400" dirty="0" err="1" smtClean="0"/>
              <a:t>enum</a:t>
            </a:r>
            <a:r>
              <a:rPr lang="en-US" altLang="ko-KR" sz="1400" dirty="0" smtClean="0"/>
              <a:t>, extern, float, for, </a:t>
            </a:r>
            <a:r>
              <a:rPr lang="en-US" altLang="ko-KR" sz="1400" dirty="0" err="1" smtClean="0"/>
              <a:t>goto</a:t>
            </a:r>
            <a:r>
              <a:rPr lang="en-US" altLang="ko-KR" sz="1400" dirty="0" smtClean="0"/>
              <a:t>, if,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long, register, return, short, signed, </a:t>
            </a:r>
            <a:r>
              <a:rPr lang="en-US" altLang="ko-KR" sz="1400" dirty="0" err="1" smtClean="0"/>
              <a:t>sizeof</a:t>
            </a:r>
            <a:r>
              <a:rPr lang="en-US" altLang="ko-KR" sz="1400" dirty="0" smtClean="0"/>
              <a:t>, static,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, switch, </a:t>
            </a:r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, union, unsigned, void, volatile, while</a:t>
            </a:r>
          </a:p>
          <a:p>
            <a:pPr lvl="1"/>
            <a:r>
              <a:rPr lang="en-US" altLang="ko-KR" sz="1400" dirty="0" smtClean="0"/>
              <a:t>C++ : </a:t>
            </a:r>
            <a:r>
              <a:rPr lang="en-US" altLang="ko-KR" sz="1400" dirty="0" err="1" smtClean="0"/>
              <a:t>asm</a:t>
            </a:r>
            <a:r>
              <a:rPr lang="en-US" altLang="ko-KR" sz="1400" dirty="0" smtClean="0"/>
              <a:t>, class, delete, friend, inline, mutable, new, operator, private, protected, public, template, this, virtual, explicit</a:t>
            </a:r>
          </a:p>
          <a:p>
            <a:pPr marL="0" indent="0">
              <a:buNone/>
            </a:pPr>
            <a:r>
              <a:rPr lang="en-US" altLang="ko-KR" sz="1800" dirty="0" smtClean="0"/>
              <a:t>2.  </a:t>
            </a:r>
            <a:r>
              <a:rPr lang="ko-KR" altLang="en-US" sz="1800" dirty="0" smtClean="0"/>
              <a:t>명칭</a:t>
            </a:r>
            <a:r>
              <a:rPr lang="en-US" altLang="ko-KR" sz="1800" dirty="0" smtClean="0"/>
              <a:t>(Identifier)</a:t>
            </a:r>
          </a:p>
          <a:p>
            <a:pPr lvl="1"/>
            <a:r>
              <a:rPr lang="ko-KR" altLang="en-US" sz="1400" dirty="0" smtClean="0"/>
              <a:t>사용자가 직접 만들어서 사용하는 변수나 함수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고유한 이름을 가져야 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적당한 길이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기억하기 쉽도록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키워드 불가능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알파벳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밑줄기호</a:t>
            </a:r>
            <a:r>
              <a:rPr lang="en-US" altLang="ko-KR" sz="1400" dirty="0" smtClean="0"/>
              <a:t>(_)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대소문자 구분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첫 문자는 알파벳이나 밑줄기호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switch </a:t>
            </a:r>
            <a:r>
              <a:rPr lang="ko-KR" altLang="en-US" sz="2000" dirty="0" smtClean="0"/>
              <a:t>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하나의 </a:t>
            </a:r>
            <a:r>
              <a:rPr lang="ko-KR" altLang="en-US" sz="1400" dirty="0" err="1" smtClean="0"/>
              <a:t>변수값을</a:t>
            </a:r>
            <a:r>
              <a:rPr lang="ko-KR" altLang="en-US" sz="1400" dirty="0" smtClean="0"/>
              <a:t> 평가하여 각 값에 대해 개별적인 처리를 지정함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일종의 조건 </a:t>
            </a:r>
            <a:r>
              <a:rPr lang="ko-KR" altLang="en-US" sz="1400" dirty="0" err="1" smtClean="0"/>
              <a:t>판단문이므로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if else if </a:t>
            </a:r>
            <a:r>
              <a:rPr lang="ko-KR" altLang="en-US" sz="1400" dirty="0" smtClean="0"/>
              <a:t>문으로 변경 가능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163762"/>
            <a:ext cx="1873250" cy="12696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507385"/>
            <a:ext cx="2905125" cy="29297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98550" y="3433408"/>
            <a:ext cx="3797300" cy="323409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25" y="3433408"/>
            <a:ext cx="4476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goto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/>
              <a:t>Goto</a:t>
            </a:r>
            <a:r>
              <a:rPr lang="ko-KR" altLang="en-US" sz="1400" dirty="0" smtClean="0"/>
              <a:t>문은 지정한 곳으로 무조건 점프하는 </a:t>
            </a:r>
            <a:r>
              <a:rPr lang="ko-KR" altLang="en-US" sz="1400" dirty="0" err="1" smtClean="0"/>
              <a:t>제어문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goto</a:t>
            </a:r>
            <a:r>
              <a:rPr lang="ko-KR" altLang="en-US" sz="1400" dirty="0" smtClean="0"/>
              <a:t>로 제어를 옮길 지점은 레이블</a:t>
            </a:r>
            <a:r>
              <a:rPr lang="en-US" altLang="ko-KR" sz="1400" dirty="0" smtClean="0"/>
              <a:t>(label)</a:t>
            </a:r>
            <a:r>
              <a:rPr lang="ko-KR" altLang="en-US" sz="1400" dirty="0" smtClean="0"/>
              <a:t>이라는 것으로 표식을 담</a:t>
            </a:r>
            <a:endParaRPr lang="en-US" altLang="ko-KR" sz="1400" dirty="0" smtClean="0"/>
          </a:p>
          <a:p>
            <a:r>
              <a:rPr lang="ko-KR" altLang="en-US" sz="1400" dirty="0" smtClean="0"/>
              <a:t>블록의 끝만 제외하고 프로그램의 어느 곳에나 레이블을 배치해 놓고 </a:t>
            </a:r>
            <a:r>
              <a:rPr lang="en-US" altLang="ko-KR" sz="1400" dirty="0" err="1" smtClean="0"/>
              <a:t>goto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레이블명</a:t>
            </a:r>
            <a:r>
              <a:rPr lang="en-US" altLang="ko-KR" sz="1400" dirty="0" smtClean="0"/>
              <a:t>; </a:t>
            </a:r>
            <a:r>
              <a:rPr lang="ko-KR" altLang="en-US" sz="1400" dirty="0" smtClean="0"/>
              <a:t>으로 즉시 이동가능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goto</a:t>
            </a:r>
            <a:r>
              <a:rPr lang="ko-KR" altLang="en-US" sz="1400" dirty="0" smtClean="0"/>
              <a:t>문의 사용은 코드를 복잡하게 만들며 구조를 해치기 때문에 자주 사용하지는 않음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3246436"/>
            <a:ext cx="2638425" cy="2190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81087" y="3246437"/>
            <a:ext cx="3797300" cy="226472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break </a:t>
            </a:r>
            <a:r>
              <a:rPr lang="ko-KR" altLang="en-US" sz="2000" dirty="0" smtClean="0"/>
              <a:t>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반복문이나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switch </a:t>
            </a:r>
            <a:r>
              <a:rPr lang="ko-KR" altLang="en-US" sz="1400" dirty="0" smtClean="0"/>
              <a:t>문 내에서 사용되며 루프를 강제로 벗어날 때 사용함</a:t>
            </a:r>
            <a:endParaRPr lang="en-US" altLang="ko-KR" sz="1400" dirty="0" smtClean="0"/>
          </a:p>
          <a:p>
            <a:r>
              <a:rPr lang="ko-KR" altLang="en-US" sz="1400" dirty="0" smtClean="0"/>
              <a:t>보통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조건문과 함께 사용되며 무한 루프에서 루프를 끝낼 조건이 되었을 때 </a:t>
            </a:r>
            <a:r>
              <a:rPr lang="en-US" altLang="ko-KR" sz="1400" dirty="0" smtClean="0"/>
              <a:t>break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ko-KR" altLang="en-US" sz="1400" dirty="0" smtClean="0"/>
              <a:t>여러 개의 루프가 중첩되어 있는 다중 루프에서 </a:t>
            </a:r>
            <a:r>
              <a:rPr lang="en-US" altLang="ko-KR" sz="1400" dirty="0" smtClean="0"/>
              <a:t>break</a:t>
            </a:r>
            <a:r>
              <a:rPr lang="ko-KR" altLang="en-US" sz="1400" dirty="0" smtClean="0"/>
              <a:t>문이 사용되면 현재 루프 하나만 탈출함</a:t>
            </a: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제어문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continue </a:t>
            </a:r>
            <a:r>
              <a:rPr lang="ko-KR" altLang="en-US" sz="2000" dirty="0" smtClean="0"/>
              <a:t>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Continue</a:t>
            </a:r>
            <a:r>
              <a:rPr lang="ko-KR" altLang="en-US" sz="1400" dirty="0" smtClean="0"/>
              <a:t>는 루프의 나머지 부분을 무시하고 조건 </a:t>
            </a:r>
            <a:r>
              <a:rPr lang="ko-KR" altLang="en-US" sz="1400" dirty="0" err="1" smtClean="0"/>
              <a:t>점검부로</a:t>
            </a:r>
            <a:r>
              <a:rPr lang="ko-KR" altLang="en-US" sz="1400" dirty="0" smtClean="0"/>
              <a:t> 점프하여 루프의 다음 값을 실행하도록 함</a:t>
            </a:r>
            <a:endParaRPr lang="en-US" altLang="ko-KR" sz="1400" dirty="0" smtClean="0"/>
          </a:p>
          <a:p>
            <a:r>
              <a:rPr lang="ko-KR" altLang="en-US" sz="1400" dirty="0" smtClean="0"/>
              <a:t>루프를 처음부터 다시 시작하는 것은 아니므로 제어 변수의 값은 그대로 유지되며 다음 </a:t>
            </a:r>
            <a:r>
              <a:rPr lang="ko-KR" altLang="en-US" sz="1400" dirty="0" err="1" smtClean="0"/>
              <a:t>증감문으로</a:t>
            </a:r>
            <a:r>
              <a:rPr lang="ko-KR" altLang="en-US" sz="1400" dirty="0" smtClean="0"/>
              <a:t> 이동함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Ex) 3</a:t>
            </a:r>
            <a:r>
              <a:rPr lang="ko-KR" altLang="en-US" sz="1400" dirty="0" smtClean="0"/>
              <a:t>의 배수들을 찾아 출력하되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의 배수는 제외</a:t>
            </a:r>
            <a:endParaRPr lang="en-US" altLang="ko-KR" sz="1400" dirty="0" smtClean="0"/>
          </a:p>
          <a:p>
            <a:r>
              <a:rPr lang="en-US" altLang="ko-KR" sz="1400" dirty="0" smtClean="0"/>
              <a:t>9</a:t>
            </a:r>
            <a:r>
              <a:rPr lang="ko-KR" altLang="en-US" sz="1400" dirty="0" smtClean="0"/>
              <a:t>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배수이면 뒤에 있는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의 배수 </a:t>
            </a:r>
            <a:r>
              <a:rPr lang="ko-KR" altLang="en-US" sz="1400" dirty="0" err="1" smtClean="0"/>
              <a:t>점검문을</a:t>
            </a:r>
            <a:r>
              <a:rPr lang="ko-KR" altLang="en-US" sz="1400" dirty="0" smtClean="0"/>
              <a:t> 무시하고 루프의 </a:t>
            </a:r>
            <a:r>
              <a:rPr lang="ko-KR" altLang="en-US" sz="1400" dirty="0" err="1" smtClean="0"/>
              <a:t>증감문으로</a:t>
            </a:r>
            <a:r>
              <a:rPr lang="ko-KR" altLang="en-US" sz="1400" dirty="0" smtClean="0"/>
              <a:t> 점프</a:t>
            </a: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2439483"/>
            <a:ext cx="2357438" cy="193457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5062" y="2439483"/>
            <a:ext cx="3797300" cy="19345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연산자의 기능별 분류</a:t>
            </a: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2163763"/>
            <a:ext cx="3467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산술 연산자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대입 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산술 연산자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사칙연산 </a:t>
            </a:r>
            <a:r>
              <a:rPr lang="en-US" altLang="ko-KR" sz="1400" dirty="0" smtClean="0"/>
              <a:t>( +, -, *, / )</a:t>
            </a:r>
          </a:p>
          <a:p>
            <a:r>
              <a:rPr lang="en-US" altLang="ko-KR" sz="1400" dirty="0" smtClean="0"/>
              <a:t>/ </a:t>
            </a:r>
            <a:r>
              <a:rPr lang="ko-KR" altLang="en-US" sz="1400" dirty="0" smtClean="0"/>
              <a:t>연산자는 </a:t>
            </a:r>
            <a:r>
              <a:rPr lang="ko-KR" altLang="en-US" sz="1400" dirty="0" err="1" smtClean="0"/>
              <a:t>피연산자의</a:t>
            </a:r>
            <a:r>
              <a:rPr lang="ko-KR" altLang="en-US" sz="1400" dirty="0" smtClean="0"/>
              <a:t> 타입에 따라 연산의 결과가 달라짐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피연산자가</a:t>
            </a:r>
            <a:r>
              <a:rPr lang="ko-KR" altLang="en-US" sz="1400" dirty="0" smtClean="0"/>
              <a:t> 모두 정수형이면 결과도 정수형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피연산자중에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실수형이</a:t>
            </a:r>
            <a:r>
              <a:rPr lang="ko-KR" altLang="en-US" sz="1400" dirty="0" smtClean="0"/>
              <a:t> 있으면 결과도 </a:t>
            </a:r>
            <a:r>
              <a:rPr lang="ko-KR" altLang="en-US" sz="1400" dirty="0" err="1" smtClean="0"/>
              <a:t>실수형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대입 연산자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변수의 값을 변경할 때 사용함</a:t>
            </a:r>
            <a:endParaRPr lang="en-US" altLang="ko-KR" sz="1400" dirty="0" smtClean="0"/>
          </a:p>
          <a:p>
            <a:r>
              <a:rPr lang="ko-KR" altLang="en-US" sz="1400" dirty="0" smtClean="0"/>
              <a:t>연산자의 </a:t>
            </a:r>
            <a:r>
              <a:rPr lang="ko-KR" altLang="en-US" sz="1400" dirty="0" err="1" smtClean="0"/>
              <a:t>리턴값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C</a:t>
            </a:r>
            <a:r>
              <a:rPr lang="ko-KR" altLang="en-US" sz="1400" dirty="0" smtClean="0"/>
              <a:t>의 모든 연산자는 연산 후 그 결과를 돌려주고 이를 </a:t>
            </a:r>
            <a:r>
              <a:rPr lang="ko-KR" altLang="en-US" sz="1400" dirty="0" err="1" smtClean="0"/>
              <a:t>리턴값이라</a:t>
            </a:r>
            <a:r>
              <a:rPr lang="ko-KR" altLang="en-US" sz="1400" dirty="0" smtClean="0"/>
              <a:t>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복합 대입 연산자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대입 연산자와 다른 </a:t>
            </a:r>
            <a:r>
              <a:rPr lang="ko-KR" altLang="en-US" sz="1400" dirty="0" err="1" smtClean="0"/>
              <a:t>연산가자</a:t>
            </a:r>
            <a:r>
              <a:rPr lang="ko-KR" altLang="en-US" sz="1400" dirty="0" smtClean="0"/>
              <a:t> 결합된 연산자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7" y="3681412"/>
            <a:ext cx="1952625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5417343"/>
            <a:ext cx="2905125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37" y="5891369"/>
            <a:ext cx="25431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관계 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논리 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비트 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smtClean="0"/>
              <a:t>관계 연산자</a:t>
            </a:r>
            <a:r>
              <a:rPr lang="en-US" altLang="ko-KR" sz="1400" dirty="0" smtClean="0"/>
              <a:t>(Relational Operator)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피연산자를</a:t>
            </a:r>
            <a:r>
              <a:rPr lang="ko-KR" altLang="en-US" sz="1400" dirty="0" smtClean="0"/>
              <a:t> 두 개 취하는 이항 연산자이며 좌변과 우변을 비교함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논리 연산자는 주로 관계 연산자와 함께 사용되며 두 개 이상의 </a:t>
            </a:r>
            <a:r>
              <a:rPr lang="ko-KR" altLang="en-US" sz="1400" dirty="0" err="1" smtClean="0"/>
              <a:t>조건식을</a:t>
            </a:r>
            <a:r>
              <a:rPr lang="ko-KR" altLang="en-US" sz="1400" dirty="0" smtClean="0"/>
              <a:t> 결합하여 하나의 </a:t>
            </a:r>
            <a:r>
              <a:rPr lang="ko-KR" altLang="en-US" sz="1400" dirty="0" err="1" smtClean="0"/>
              <a:t>진리값을</a:t>
            </a:r>
            <a:r>
              <a:rPr lang="ko-KR" altLang="en-US" sz="1400" dirty="0" smtClean="0"/>
              <a:t> 만들어 냄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비트 연산자는 논리 연산자와 비슷하지만 </a:t>
            </a:r>
            <a:r>
              <a:rPr lang="ko-KR" altLang="en-US" sz="1400" dirty="0" err="1" smtClean="0"/>
              <a:t>비트를</a:t>
            </a:r>
            <a:r>
              <a:rPr lang="ko-KR" altLang="en-US" sz="1400" dirty="0" smtClean="0"/>
              <a:t> 연산 대상으로 한다는 점이 다름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163763"/>
            <a:ext cx="3638550" cy="1362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024312"/>
            <a:ext cx="4933950" cy="866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5345429"/>
            <a:ext cx="4029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쉬프트</a:t>
            </a:r>
            <a:r>
              <a:rPr lang="ko-KR" altLang="en-US" sz="2000" dirty="0" smtClean="0"/>
              <a:t> 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쉬프트</a:t>
            </a:r>
            <a:r>
              <a:rPr lang="en-US" altLang="ko-KR" sz="1400" dirty="0" smtClean="0"/>
              <a:t>(Shift) </a:t>
            </a:r>
            <a:r>
              <a:rPr lang="ko-KR" altLang="en-US" sz="1400" dirty="0" smtClean="0"/>
              <a:t>연산자는 비트들을 지정한 수만큼 좌우로 이동시킴</a:t>
            </a:r>
            <a:endParaRPr lang="en-US" altLang="ko-KR" sz="1400" dirty="0" smtClean="0"/>
          </a:p>
          <a:p>
            <a:endParaRPr lang="en-US" altLang="ko-KR" sz="1400" dirty="0" err="1" smtClean="0"/>
          </a:p>
          <a:p>
            <a:endParaRPr lang="en-US" altLang="ko-KR" sz="1400" dirty="0" err="1"/>
          </a:p>
          <a:p>
            <a:endParaRPr lang="en-US" altLang="ko-KR" sz="1400" dirty="0" err="1" smtClean="0"/>
          </a:p>
          <a:p>
            <a:r>
              <a:rPr lang="ko-KR" altLang="en-US" sz="1400" dirty="0" err="1" smtClean="0"/>
              <a:t>쉬프트</a:t>
            </a:r>
            <a:r>
              <a:rPr lang="ko-KR" altLang="en-US" sz="1400" dirty="0" smtClean="0"/>
              <a:t> 연산은 곱셈과 나눗셈의 대용으로 사용가능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거듭승에</a:t>
            </a:r>
            <a:r>
              <a:rPr lang="ko-KR" altLang="en-US" sz="1400" dirty="0" smtClean="0"/>
              <a:t> 대해서만 곱셈이 가능하지만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쉬프트</a:t>
            </a:r>
            <a:r>
              <a:rPr lang="ko-KR" altLang="en-US" sz="1400" dirty="0" smtClean="0"/>
              <a:t> 연산과 덧셈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뺄셈을 잘 조합하면 다른 연산이 가능해지기도 함</a:t>
            </a:r>
            <a:endParaRPr lang="en-US" altLang="ko-KR" sz="1400" dirty="0" smtClean="0"/>
          </a:p>
          <a:p>
            <a:r>
              <a:rPr lang="ko-KR" altLang="en-US" sz="1400" dirty="0" smtClean="0"/>
              <a:t>정밀하게 측정해 보면 이런 연산들이 곱셈보다 수배</a:t>
            </a:r>
            <a:r>
              <a:rPr lang="en-US" altLang="ko-KR" sz="1400" dirty="0" smtClean="0"/>
              <a:t>~</a:t>
            </a:r>
            <a:r>
              <a:rPr lang="ko-KR" altLang="en-US" sz="1400" dirty="0" err="1" smtClean="0"/>
              <a:t>수십배</a:t>
            </a:r>
            <a:r>
              <a:rPr lang="ko-KR" altLang="en-US" sz="1400" dirty="0" smtClean="0"/>
              <a:t> 더 빠름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7" y="2163763"/>
            <a:ext cx="2219325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68" y="2163763"/>
            <a:ext cx="2257425" cy="781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37" y="3430587"/>
            <a:ext cx="2019300" cy="12668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12837" y="3374521"/>
            <a:ext cx="3797300" cy="14133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837" y="5677984"/>
            <a:ext cx="1883511" cy="8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삼항</a:t>
            </a:r>
            <a:r>
              <a:rPr lang="ko-KR" altLang="en-US" sz="2000" dirty="0" smtClean="0"/>
              <a:t> 조건 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쉼표 연산자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삼항</a:t>
            </a:r>
            <a:r>
              <a:rPr lang="ko-KR" altLang="en-US" sz="1400" dirty="0" smtClean="0"/>
              <a:t> 조건 연산자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조건식을</a:t>
            </a:r>
            <a:r>
              <a:rPr lang="ko-KR" altLang="en-US" sz="1400" dirty="0" smtClean="0"/>
              <a:t> 평가해 보고 참이면 값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리턴하고</a:t>
            </a:r>
            <a:r>
              <a:rPr lang="ko-KR" altLang="en-US" sz="1400" dirty="0" smtClean="0"/>
              <a:t> 거짓이면 값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리턴함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조건식</a:t>
            </a:r>
            <a:r>
              <a:rPr lang="ko-KR" altLang="en-US" sz="1400" dirty="0" smtClean="0"/>
              <a:t> 자리에는 보통 변수의 값을 비교하는 관계 </a:t>
            </a:r>
            <a:r>
              <a:rPr lang="ko-KR" altLang="en-US" sz="1400" dirty="0" err="1" smtClean="0"/>
              <a:t>연산문이</a:t>
            </a:r>
            <a:r>
              <a:rPr lang="ko-KR" altLang="en-US" sz="1400" dirty="0" smtClean="0"/>
              <a:t> 오지만 </a:t>
            </a:r>
            <a:r>
              <a:rPr lang="ko-KR" altLang="en-US" sz="1400" dirty="0" err="1" smtClean="0"/>
              <a:t>조건식으로</a:t>
            </a:r>
            <a:r>
              <a:rPr lang="ko-KR" altLang="en-US" sz="1400" dirty="0" smtClean="0"/>
              <a:t> 사용될 수 있는 식이면 어떤 것이든지 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쉼표 연산자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어떤 연산을 한다기보다는 </a:t>
            </a:r>
            <a:r>
              <a:rPr lang="ko-KR" altLang="en-US" sz="1400" dirty="0" err="1" smtClean="0"/>
              <a:t>두연산식을</a:t>
            </a:r>
            <a:r>
              <a:rPr lang="ko-KR" altLang="en-US" sz="1400" dirty="0" smtClean="0"/>
              <a:t> 하나로 묶는 역할만 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연산자를 사용하여 두 개의 </a:t>
            </a:r>
            <a:r>
              <a:rPr lang="ko-KR" altLang="en-US" sz="1400" dirty="0" err="1" smtClean="0"/>
              <a:t>표현식을</a:t>
            </a:r>
            <a:r>
              <a:rPr lang="ko-KR" altLang="en-US" sz="1400" dirty="0" smtClean="0"/>
              <a:t> 하나로 합칠 수 있음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403475"/>
            <a:ext cx="1390650" cy="247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228976"/>
            <a:ext cx="1962150" cy="1276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3767138"/>
            <a:ext cx="7905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캐스트 연산자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연산 순위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/>
              <a:t>수식내에서</a:t>
            </a:r>
            <a:r>
              <a:rPr lang="ko-KR" altLang="en-US" sz="1400" dirty="0" smtClean="0"/>
              <a:t> 변수의 타입을 강제로 다른 타입으로 바꾼다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, double, char </a:t>
            </a:r>
            <a:r>
              <a:rPr lang="ko-KR" altLang="en-US" sz="1400" dirty="0" err="1" smtClean="0"/>
              <a:t>드의</a:t>
            </a:r>
            <a:r>
              <a:rPr lang="ko-KR" altLang="en-US" sz="1400" dirty="0" smtClean="0"/>
              <a:t> 기본형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포인터형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열거형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배열형</a:t>
            </a:r>
            <a:r>
              <a:rPr lang="ko-KR" altLang="en-US" sz="1400" dirty="0" smtClean="0"/>
              <a:t> 등 모든 타입을 캐스트 연산에 사용할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사용자가 만든 타입까지도 캐스트 연산의 대상이 될 수 있음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연산 순위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수식내에</a:t>
            </a:r>
            <a:r>
              <a:rPr lang="ko-KR" altLang="en-US" sz="1400" dirty="0" smtClean="0"/>
              <a:t> 여러 가지 연산자가 있을 경우 어떤 연산을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먼저 처리 하는가를 지정하는 것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87" y="2655886"/>
            <a:ext cx="36290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2" y="3441698"/>
            <a:ext cx="49625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프로그램의 구성 요소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상수</a:t>
            </a:r>
            <a:r>
              <a:rPr lang="en-US" altLang="ko-KR" sz="1800" dirty="0" smtClean="0"/>
              <a:t>(Constant)</a:t>
            </a:r>
          </a:p>
          <a:p>
            <a:pPr lvl="1"/>
            <a:r>
              <a:rPr lang="ko-KR" altLang="en-US" sz="1400" dirty="0" smtClean="0"/>
              <a:t>고정된 값을 가지는 식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숫자 </a:t>
            </a:r>
            <a:r>
              <a:rPr lang="ko-KR" altLang="en-US" sz="1400" dirty="0" err="1" smtClean="0"/>
              <a:t>상수외에</a:t>
            </a:r>
            <a:r>
              <a:rPr lang="ko-KR" altLang="en-US" sz="1400" dirty="0" smtClean="0"/>
              <a:t> 문자 상수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 상수도 존재 </a:t>
            </a:r>
            <a:r>
              <a:rPr lang="en-US" altLang="ko-KR" sz="1400" dirty="0" smtClean="0"/>
              <a:t>ex) ‘A’, ‘8’, “Korea”</a:t>
            </a:r>
          </a:p>
          <a:p>
            <a:pPr marL="0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연산자</a:t>
            </a:r>
            <a:r>
              <a:rPr lang="en-US" altLang="ko-KR" sz="1800" dirty="0" smtClean="0"/>
              <a:t>(Operator)</a:t>
            </a:r>
          </a:p>
          <a:p>
            <a:pPr lvl="1"/>
            <a:r>
              <a:rPr lang="ko-KR" altLang="en-US" sz="1400" dirty="0" smtClean="0"/>
              <a:t>계산을 지시하는 기호 </a:t>
            </a:r>
            <a:r>
              <a:rPr lang="en-US" altLang="ko-KR" sz="1400" dirty="0" smtClean="0"/>
              <a:t>+, -, *, /</a:t>
            </a:r>
          </a:p>
          <a:p>
            <a:pPr lvl="1"/>
            <a:r>
              <a:rPr lang="en-US" altLang="ko-KR" sz="1400" dirty="0" smtClean="0"/>
              <a:t>C : </a:t>
            </a:r>
            <a:r>
              <a:rPr lang="ko-KR" altLang="en-US" sz="1400" dirty="0" smtClean="0"/>
              <a:t>포인터 연산자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삼항</a:t>
            </a:r>
            <a:r>
              <a:rPr lang="ko-KR" altLang="en-US" sz="1400" dirty="0" smtClean="0"/>
              <a:t> 연산자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구두점</a:t>
            </a:r>
            <a:r>
              <a:rPr lang="en-US" altLang="ko-KR" sz="1800" dirty="0" smtClean="0"/>
              <a:t>(Punctuator)</a:t>
            </a:r>
          </a:p>
          <a:p>
            <a:pPr lvl="1"/>
            <a:r>
              <a:rPr lang="ko-KR" altLang="en-US" sz="1400" dirty="0" smtClean="0"/>
              <a:t>구성 요소를 구분하여 좀 더 분명한 의미를 가지도록 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쉼표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따옴표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세미콜론 등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 smtClean="0"/>
              <a:t>6. </a:t>
            </a:r>
            <a:r>
              <a:rPr lang="ko-KR" altLang="en-US" sz="1800" dirty="0" smtClean="0"/>
              <a:t>공백 문자</a:t>
            </a:r>
            <a:r>
              <a:rPr lang="en-US" altLang="ko-KR" sz="1800" dirty="0" smtClean="0"/>
              <a:t>(White Space)</a:t>
            </a:r>
          </a:p>
          <a:p>
            <a:pPr lvl="1"/>
            <a:r>
              <a:rPr lang="ko-KR" altLang="en-US" sz="1400" dirty="0" smtClean="0"/>
              <a:t>스페이스와 탭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개행</a:t>
            </a:r>
            <a:r>
              <a:rPr lang="ko-KR" altLang="en-US" sz="1400" dirty="0" smtClean="0"/>
              <a:t> 코드 등이 공백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 smtClean="0"/>
              <a:t>7. </a:t>
            </a:r>
            <a:r>
              <a:rPr lang="ko-KR" altLang="en-US" sz="1800" dirty="0" smtClean="0"/>
              <a:t>주석</a:t>
            </a:r>
            <a:r>
              <a:rPr lang="en-US" altLang="ko-KR" sz="1800" dirty="0" smtClean="0"/>
              <a:t>(Comment)</a:t>
            </a:r>
          </a:p>
          <a:p>
            <a:pPr lvl="1"/>
            <a:r>
              <a:rPr lang="ko-KR" altLang="en-US" sz="1400" dirty="0" smtClean="0"/>
              <a:t>설명을 위해 삽입되는 문자열</a:t>
            </a:r>
            <a:endParaRPr lang="en-US" altLang="ko-KR" sz="1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3391694"/>
            <a:ext cx="3857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변수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수치값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포인터를 저장</a:t>
            </a:r>
            <a:endParaRPr lang="en-US" altLang="ko-KR" sz="1400" dirty="0" smtClean="0"/>
          </a:p>
          <a:p>
            <a:r>
              <a:rPr lang="ko-KR" altLang="en-US" sz="1400" dirty="0" smtClean="0"/>
              <a:t>번지는 기억하기 힘들기 때문에 직접 사용하는 대신 기억하기 쉬운 변수를 사용함</a:t>
            </a:r>
            <a:endParaRPr lang="en-US" altLang="ko-KR" sz="1400" dirty="0" smtClean="0"/>
          </a:p>
          <a:p>
            <a:r>
              <a:rPr lang="ko-KR" altLang="en-US" sz="1400" dirty="0" smtClean="0"/>
              <a:t>숫자로 된 번지에 별도의 이름을 붙여 놓은 것이 변수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759"/>
            <a:ext cx="5052296" cy="26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입출력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printf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 smtClean="0"/>
              <a:t>괄호안의</a:t>
            </a:r>
            <a:r>
              <a:rPr lang="ko-KR" altLang="en-US" sz="1400" dirty="0" smtClean="0"/>
              <a:t> 문자열을 화면에 출력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함수는 서식 </a:t>
            </a:r>
            <a:r>
              <a:rPr lang="en-US" altLang="ko-KR" sz="1400" dirty="0" smtClean="0"/>
              <a:t>%d, %c </a:t>
            </a:r>
            <a:r>
              <a:rPr lang="ko-KR" altLang="en-US" sz="1400" dirty="0" smtClean="0"/>
              <a:t>등의 서식을 포함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문자열내의 서식을 대응되는 실제 </a:t>
            </a:r>
            <a:r>
              <a:rPr lang="ko-KR" altLang="en-US" sz="1400" dirty="0" err="1" smtClean="0"/>
              <a:t>변수값으로</a:t>
            </a:r>
            <a:r>
              <a:rPr lang="ko-KR" altLang="en-US" sz="1400" dirty="0" smtClean="0"/>
              <a:t> 바꾸어 화면에 출력함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102168"/>
            <a:ext cx="2609850" cy="361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2106"/>
            <a:ext cx="4972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입출력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scanf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사용자로부터 정보를 </a:t>
            </a:r>
            <a:r>
              <a:rPr lang="ko-KR" altLang="en-US" sz="1400" dirty="0" err="1" smtClean="0"/>
              <a:t>입력받는</a:t>
            </a:r>
            <a:r>
              <a:rPr lang="ko-KR" altLang="en-US" sz="1400" dirty="0" smtClean="0"/>
              <a:t> 기본 함수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02168"/>
            <a:ext cx="2514600" cy="857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235961"/>
            <a:ext cx="3822700" cy="276561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81100" y="3073400"/>
            <a:ext cx="3848100" cy="3238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정수형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정수</a:t>
            </a:r>
            <a:r>
              <a:rPr lang="en-US" altLang="ko-KR" sz="1400" dirty="0" smtClean="0"/>
              <a:t>(Integer) : </a:t>
            </a:r>
            <a:r>
              <a:rPr lang="ko-KR" altLang="en-US" sz="1400" dirty="0" smtClean="0"/>
              <a:t>부호는 있지만 소수점 이하를 표현하지 못하는 수</a:t>
            </a:r>
            <a:endParaRPr lang="en-US" altLang="ko-KR" sz="1400" dirty="0" smtClean="0"/>
          </a:p>
          <a:p>
            <a:r>
              <a:rPr lang="ko-KR" altLang="en-US" sz="1400" dirty="0" smtClean="0"/>
              <a:t>컴퓨터의 메모리는 유한하기 때문에 무한대의 범위를 지원하지 않음</a:t>
            </a:r>
            <a:endParaRPr lang="en-US" altLang="ko-KR" sz="1400" dirty="0" smtClean="0"/>
          </a:p>
          <a:p>
            <a:r>
              <a:rPr lang="ko-KR" altLang="en-US" sz="1400" dirty="0" smtClean="0"/>
              <a:t>정수형이란 이런 </a:t>
            </a:r>
            <a:r>
              <a:rPr lang="ko-KR" altLang="en-US" sz="1400" dirty="0" err="1" smtClean="0"/>
              <a:t>정수값을</a:t>
            </a:r>
            <a:r>
              <a:rPr lang="ko-KR" altLang="en-US" sz="1400" dirty="0" smtClean="0"/>
              <a:t> 저장할 수 있는 타입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3763327"/>
            <a:ext cx="5124450" cy="1152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3035618"/>
            <a:ext cx="3257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실수형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실수</a:t>
            </a:r>
            <a:r>
              <a:rPr lang="en-US" altLang="ko-KR" sz="1400" dirty="0" smtClean="0"/>
              <a:t>(Real Number) : </a:t>
            </a:r>
            <a:r>
              <a:rPr lang="ko-KR" altLang="en-US" sz="1400" dirty="0" smtClean="0"/>
              <a:t>소수점 이하를 가지는 수이며 정수보다는 한 단계 더 확장된 범위를 포괄함</a:t>
            </a:r>
            <a:endParaRPr lang="en-US" altLang="ko-KR" sz="1400" dirty="0" smtClean="0"/>
          </a:p>
          <a:p>
            <a:r>
              <a:rPr lang="en-US" altLang="ko-KR" sz="1400" dirty="0" smtClean="0"/>
              <a:t>3.14 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57.4 </a:t>
            </a:r>
            <a:r>
              <a:rPr lang="ko-KR" altLang="en-US" sz="1400" dirty="0" smtClean="0"/>
              <a:t>같이 정수부 다음에 소수점과 </a:t>
            </a:r>
            <a:r>
              <a:rPr lang="ko-KR" altLang="en-US" sz="1400" dirty="0" err="1" smtClean="0"/>
              <a:t>소수이하의</a:t>
            </a:r>
            <a:r>
              <a:rPr lang="ko-KR" altLang="en-US" sz="1400" dirty="0" smtClean="0"/>
              <a:t> 소수부가 있음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실수를 표현하기 위해 부동 소수점 사용</a:t>
            </a:r>
            <a:endParaRPr lang="en-US" altLang="ko-KR" sz="1400" dirty="0" smtClean="0"/>
          </a:p>
          <a:p>
            <a:r>
              <a:rPr lang="ko-KR" altLang="en-US" sz="1400" dirty="0" smtClean="0"/>
              <a:t>부동소수점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실수를 </a:t>
            </a:r>
            <a:r>
              <a:rPr lang="ko-KR" altLang="en-US" sz="1400" dirty="0" err="1" smtClean="0"/>
              <a:t>지수부와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가수부로</a:t>
            </a:r>
            <a:r>
              <a:rPr lang="ko-KR" altLang="en-US" sz="1400" dirty="0" smtClean="0"/>
              <a:t> 나누어 기억하는 방식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532062"/>
            <a:ext cx="6563981" cy="10239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6" y="4456112"/>
            <a:ext cx="4056063" cy="11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문자형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문자 하나를 표현하는 </a:t>
            </a:r>
            <a:r>
              <a:rPr lang="ko-KR" altLang="en-US" sz="1400" dirty="0" err="1" smtClean="0"/>
              <a:t>자료형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뭇자도</a:t>
            </a:r>
            <a:r>
              <a:rPr lang="ko-KR" altLang="en-US" sz="1400" dirty="0" smtClean="0"/>
              <a:t> 숫자로 기억함</a:t>
            </a:r>
            <a:endParaRPr lang="en-US" altLang="ko-KR" sz="1400" dirty="0" smtClean="0"/>
          </a:p>
          <a:p>
            <a:r>
              <a:rPr lang="ko-KR" altLang="en-US" sz="1400" dirty="0" smtClean="0"/>
              <a:t>어떤 숫자와 어떤 문자를 대응시키는가에 따라 여러 가지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방식이 존재 </a:t>
            </a:r>
            <a:r>
              <a:rPr lang="en-US" altLang="ko-KR" sz="1400" dirty="0" smtClean="0"/>
              <a:t>ex) ASCII </a:t>
            </a:r>
            <a:r>
              <a:rPr lang="ko-KR" altLang="en-US" sz="1400" dirty="0" smtClean="0"/>
              <a:t>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길이는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바이트로 고정되어 있으므로 </a:t>
            </a:r>
            <a:r>
              <a:rPr lang="en-US" altLang="ko-KR" sz="1400" dirty="0" smtClean="0"/>
              <a:t>long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short</a:t>
            </a:r>
            <a:r>
              <a:rPr lang="ko-KR" altLang="en-US" sz="1400" dirty="0" smtClean="0"/>
              <a:t>같은 크기에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대한 수식어 사용 불가</a:t>
            </a:r>
            <a:endParaRPr lang="en-US" altLang="ko-KR" sz="1400" dirty="0" smtClean="0"/>
          </a:p>
          <a:p>
            <a:r>
              <a:rPr lang="ko-KR" altLang="en-US" sz="1400" dirty="0" smtClean="0"/>
              <a:t>부호의 여부에 따라 </a:t>
            </a:r>
            <a:r>
              <a:rPr lang="en-US" altLang="ko-KR" sz="1400" dirty="0" smtClean="0"/>
              <a:t>unsigned, signed </a:t>
            </a:r>
            <a:r>
              <a:rPr lang="ko-KR" altLang="en-US" sz="1400" dirty="0" smtClean="0"/>
              <a:t>수식어는 사용 가능</a:t>
            </a:r>
            <a:endParaRPr lang="en-US" altLang="ko-KR" sz="14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0" y="1219200"/>
            <a:ext cx="12192000" cy="30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0" y="838200"/>
            <a:ext cx="12192000" cy="3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894329"/>
            <a:ext cx="4800600" cy="3610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894329"/>
            <a:ext cx="519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1344</Words>
  <Application>Microsoft Office PowerPoint</Application>
  <PresentationFormat>와이드스크린</PresentationFormat>
  <Paragraphs>241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C programming syntax</vt:lpstr>
      <vt:lpstr>프로그램의 구성 요소-1</vt:lpstr>
      <vt:lpstr>프로그램의 구성 요소</vt:lpstr>
      <vt:lpstr>변수</vt:lpstr>
      <vt:lpstr>입출력 - printf</vt:lpstr>
      <vt:lpstr>입출력 - scanf</vt:lpstr>
      <vt:lpstr>정수형</vt:lpstr>
      <vt:lpstr>실수형</vt:lpstr>
      <vt:lpstr>문자형</vt:lpstr>
      <vt:lpstr>문자열</vt:lpstr>
      <vt:lpstr>열거형</vt:lpstr>
      <vt:lpstr>열거형 - 태그</vt:lpstr>
      <vt:lpstr>유도형</vt:lpstr>
      <vt:lpstr>사용자 정의형</vt:lpstr>
      <vt:lpstr>논리형</vt:lpstr>
      <vt:lpstr>제어문 – if문</vt:lpstr>
      <vt:lpstr>제어문 – for 반복문</vt:lpstr>
      <vt:lpstr>제어문 – for 반복문</vt:lpstr>
      <vt:lpstr>제어문 – while 반복문</vt:lpstr>
      <vt:lpstr>제어문 – switch 문</vt:lpstr>
      <vt:lpstr>제어문 – goto 문</vt:lpstr>
      <vt:lpstr>제어문 – break 문</vt:lpstr>
      <vt:lpstr>제어문 – continue 문</vt:lpstr>
      <vt:lpstr>연산자</vt:lpstr>
      <vt:lpstr>산술 연산자 &amp; 대입 연산자</vt:lpstr>
      <vt:lpstr>관계 연산자, 논리 연산자, 비트 연산자</vt:lpstr>
      <vt:lpstr>쉬프트 연산자</vt:lpstr>
      <vt:lpstr>삼항 조건 연산자, 쉼표 연산자</vt:lpstr>
      <vt:lpstr>캐스트 연산자, 연산 순위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syntax</dc:title>
  <dc:creator>mando</dc:creator>
  <cp:lastModifiedBy>mando</cp:lastModifiedBy>
  <cp:revision>36</cp:revision>
  <dcterms:created xsi:type="dcterms:W3CDTF">2015-02-15T06:51:08Z</dcterms:created>
  <dcterms:modified xsi:type="dcterms:W3CDTF">2015-02-15T13:39:56Z</dcterms:modified>
</cp:coreProperties>
</file>