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9" r:id="rId4"/>
    <p:sldId id="276" r:id="rId5"/>
    <p:sldId id="285" r:id="rId6"/>
    <p:sldId id="271" r:id="rId7"/>
    <p:sldId id="277" r:id="rId8"/>
    <p:sldId id="272" r:id="rId9"/>
    <p:sldId id="286" r:id="rId10"/>
    <p:sldId id="279" r:id="rId11"/>
    <p:sldId id="283" r:id="rId12"/>
    <p:sldId id="284" r:id="rId13"/>
    <p:sldId id="278" r:id="rId14"/>
    <p:sldId id="274" r:id="rId15"/>
    <p:sldId id="280" r:id="rId16"/>
    <p:sldId id="25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523" autoAdjust="0"/>
  </p:normalViewPr>
  <p:slideViewPr>
    <p:cSldViewPr snapToGrid="0">
      <p:cViewPr varScale="1">
        <p:scale>
          <a:sx n="121" d="100"/>
          <a:sy n="121" d="100"/>
        </p:scale>
        <p:origin x="10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1B279-AE14-4225-814E-D7F1345795DB}" type="datetimeFigureOut">
              <a:rPr lang="ko-KR" altLang="en-US" smtClean="0"/>
              <a:t>2015-02-15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DADF1-5B68-4B7D-9329-EB96B2F2C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5522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CF8D-4D0E-4488-B4FC-EC0E9EDDC619}" type="datetimeFigureOut">
              <a:rPr lang="ko-KR" altLang="en-US" smtClean="0"/>
              <a:t>2015-02-15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DE9E7-FC96-47E2-9EE5-7DA2EAB92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2998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1361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3012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5734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7713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67150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6704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70370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146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7019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6598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433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4693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853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696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8787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3807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E54F-8078-4F24-B78C-2287B184D2A1}" type="datetime1">
              <a:rPr lang="ko-KR" altLang="en-US" smtClean="0"/>
              <a:t>2015-02-15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59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2EFF-4F08-4ED2-A76F-72B949CDCDD7}" type="datetime1">
              <a:rPr lang="ko-KR" altLang="en-US" smtClean="0"/>
              <a:t>2015-02-15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6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310F-3699-484D-B145-12010CACA63C}" type="datetime1">
              <a:rPr lang="ko-KR" altLang="en-US" smtClean="0"/>
              <a:t>2015-02-15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16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D979F-2D56-46AA-AD12-B327136A60A9}" type="datetime1">
              <a:rPr lang="ko-KR" altLang="en-US" smtClean="0"/>
              <a:t>2015-02-15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94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B3D1-6990-43A2-AF59-F5B8609C97FC}" type="datetime1">
              <a:rPr lang="ko-KR" altLang="en-US" smtClean="0"/>
              <a:t>2015-02-15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49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F5CC-AEE6-4629-A23C-4B8D167978D0}" type="datetime1">
              <a:rPr lang="ko-KR" altLang="en-US" smtClean="0"/>
              <a:t>2015-02-15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085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2EBA-F248-45B2-B454-F3151CFF4EDD}" type="datetime1">
              <a:rPr lang="ko-KR" altLang="en-US" smtClean="0"/>
              <a:t>2015-02-15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73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1E9D-2A34-47C0-A0E0-D7DC9AC70C2F}" type="datetime1">
              <a:rPr lang="ko-KR" altLang="en-US" smtClean="0"/>
              <a:t>2015-02-15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21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18A1-A9A9-42E1-A29B-F9F61E94AC26}" type="datetime1">
              <a:rPr lang="ko-KR" altLang="en-US" smtClean="0"/>
              <a:t>2015-02-15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88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1FC5-B25C-43EB-9055-1AEAA0FDABAD}" type="datetime1">
              <a:rPr lang="ko-KR" altLang="en-US" smtClean="0"/>
              <a:t>2015-02-15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20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3757-2CD4-4E90-A19D-6FA29416830C}" type="datetime1">
              <a:rPr lang="ko-KR" altLang="en-US" smtClean="0"/>
              <a:t>2015-02-15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80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2C521-15CC-484F-984F-FCA2619F66D6}" type="datetime1">
              <a:rPr lang="ko-KR" altLang="en-US" smtClean="0"/>
              <a:t>2015-02-15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EDC03-0EA7-4885-89F1-D70FDD3585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63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0" Type="http://schemas.openxmlformats.org/officeDocument/2006/relationships/image" Target="../media/image102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2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499" y="3436473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1</a:t>
            </a:r>
            <a:r>
              <a:rPr lang="en-US" altLang="ko-KR" sz="3200" b="1" baseline="30000" dirty="0" smtClean="0"/>
              <a:t>st</a:t>
            </a:r>
            <a:r>
              <a:rPr lang="en-US" altLang="ko-KR" sz="3200" b="1" dirty="0" smtClean="0"/>
              <a:t> Programming Seminal</a:t>
            </a:r>
            <a:endParaRPr lang="en-US" altLang="ko-KR" sz="3200" spc="-150" dirty="0"/>
          </a:p>
        </p:txBody>
      </p:sp>
      <p:sp>
        <p:nvSpPr>
          <p:cNvPr id="5" name="TextBox 4"/>
          <p:cNvSpPr txBox="1"/>
          <p:nvPr/>
        </p:nvSpPr>
        <p:spPr>
          <a:xfrm>
            <a:off x="9984594" y="3436473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16.Feb.2015(Wed</a:t>
            </a:r>
            <a:r>
              <a:rPr lang="en-US" altLang="ko-KR" sz="12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  <a:endParaRPr lang="ko-KR" altLang="en-US" sz="1200" b="1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35499" y="3429003"/>
            <a:ext cx="11521303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35499" y="543161"/>
            <a:ext cx="11521303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35499" y="6315745"/>
            <a:ext cx="11521303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2327" y="615174"/>
            <a:ext cx="1514475" cy="3333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67747" y="5384203"/>
            <a:ext cx="3489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Korea Univ.</a:t>
            </a:r>
          </a:p>
          <a:p>
            <a:pPr algn="r">
              <a:lnSpc>
                <a:spcPct val="150000"/>
              </a:lnSpc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Distributed Supercomputing Lab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석사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학기 황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5504" y="4162163"/>
            <a:ext cx="7082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Array, Pointer, Double Pointer, String, Structure, Union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1779" y="86058"/>
            <a:ext cx="386162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700" b="1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Programming Seminar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84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335499" y="260291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35499" y="1271494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5497" y="437560"/>
            <a:ext cx="1152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HY견명조" panose="02030600000101010101" pitchFamily="18" charset="-127"/>
                <a:ea typeface="HY견명조" panose="02030600000101010101" pitchFamily="18" charset="-127"/>
              </a:rPr>
              <a:t>3. String</a:t>
            </a:r>
            <a:endParaRPr lang="ko-KR" altLang="en-US" sz="20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41779" y="86058"/>
            <a:ext cx="386162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700" b="1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Programming Seminar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7690" y="1277303"/>
            <a:ext cx="3958013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정의</a:t>
            </a:r>
            <a:endParaRPr lang="en-US" altLang="ko-KR" sz="1400" b="1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문자들이 여러 개 </a:t>
            </a:r>
            <a:r>
              <a:rPr lang="ko-KR" altLang="en-US" sz="1200" spc="-2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모인것</a:t>
            </a: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“Hello World”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2.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문자열 초기화</a:t>
            </a:r>
            <a:endParaRPr lang="en-US" altLang="ko-KR" sz="1400" b="1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3.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문자열 출력</a:t>
            </a:r>
            <a:endParaRPr lang="en-US" altLang="ko-KR" sz="1400" b="1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93918" y="1271392"/>
            <a:ext cx="3952968" cy="367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4.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문자열 저장</a:t>
            </a:r>
            <a:endParaRPr lang="en-US" altLang="ko-KR" sz="1400" b="1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개별적 대입</a:t>
            </a: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spc="-2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strcpy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()</a:t>
            </a:r>
            <a:endParaRPr lang="en-US" altLang="ko-KR" sz="11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5.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문자열 상수</a:t>
            </a:r>
            <a:endParaRPr lang="en-US" altLang="ko-KR" sz="1400" b="1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50863" y="1272713"/>
            <a:ext cx="3607831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6.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문자 입출력 라이브러리</a:t>
            </a:r>
            <a:endParaRPr lang="en-US" altLang="ko-KR" sz="1400" b="1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spc="-2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getchar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&amp; </a:t>
            </a:r>
            <a:r>
              <a:rPr lang="en-US" altLang="ko-KR" sz="1200" spc="-2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putchar</a:t>
            </a: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spc="-2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getch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&amp; </a:t>
            </a:r>
            <a:r>
              <a:rPr lang="en-US" altLang="ko-KR" sz="1200" spc="-2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putch</a:t>
            </a: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8246886" y="1525329"/>
            <a:ext cx="0" cy="507873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297211" y="1530990"/>
            <a:ext cx="0" cy="507873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553" y="2163055"/>
            <a:ext cx="1453020" cy="602913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H="1">
            <a:off x="2498942" y="2141951"/>
            <a:ext cx="212943" cy="140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53391" y="2010876"/>
            <a:ext cx="484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NULL</a:t>
            </a:r>
            <a:endParaRPr lang="ko-KR" altLang="en-US" sz="11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332" y="3150108"/>
            <a:ext cx="3117219" cy="147199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602" y="5112716"/>
            <a:ext cx="1999003" cy="105552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3722" y="1889712"/>
            <a:ext cx="948436" cy="118888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8133" y="3305416"/>
            <a:ext cx="1442128" cy="19958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0282" y="4165984"/>
            <a:ext cx="2772277" cy="37393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56297" y="4703522"/>
            <a:ext cx="3238426" cy="1357245"/>
          </a:xfrm>
          <a:prstGeom prst="rect">
            <a:avLst/>
          </a:prstGeom>
        </p:spPr>
      </p:pic>
      <p:cxnSp>
        <p:nvCxnSpPr>
          <p:cNvPr id="29" name="직선 연결선 28"/>
          <p:cNvCxnSpPr/>
          <p:nvPr/>
        </p:nvCxnSpPr>
        <p:spPr>
          <a:xfrm>
            <a:off x="5185775" y="4264347"/>
            <a:ext cx="0" cy="1197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5185775" y="4678471"/>
            <a:ext cx="2004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302103" y="4552445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error</a:t>
            </a:r>
            <a:endParaRPr lang="ko-KR" altLang="en-US" sz="1100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98842" y="1685391"/>
            <a:ext cx="3445761" cy="1174189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98841" y="2887294"/>
            <a:ext cx="3507356" cy="71020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12"/>
          <a:srcRect r="16906"/>
          <a:stretch/>
        </p:blipFill>
        <p:spPr>
          <a:xfrm>
            <a:off x="9073312" y="3890687"/>
            <a:ext cx="2358414" cy="72945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13"/>
          <a:srcRect r="2977"/>
          <a:stretch/>
        </p:blipFill>
        <p:spPr>
          <a:xfrm>
            <a:off x="9057975" y="4982991"/>
            <a:ext cx="2373751" cy="68060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235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335499" y="260291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35499" y="1271494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5497" y="437560"/>
            <a:ext cx="1152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HY견명조" panose="02030600000101010101" pitchFamily="18" charset="-127"/>
                <a:ea typeface="HY견명조" panose="02030600000101010101" pitchFamily="18" charset="-127"/>
              </a:rPr>
              <a:t>3. String</a:t>
            </a:r>
            <a:endParaRPr lang="ko-KR" altLang="en-US" sz="20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1779" y="86058"/>
            <a:ext cx="386162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700" b="1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Programming Seminar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7690" y="1277303"/>
            <a:ext cx="3958013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7.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문자열 입출력 라이브러리</a:t>
            </a:r>
            <a:endParaRPr lang="en-US" altLang="ko-KR" sz="1400" b="1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200" spc="-2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scanf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(), </a:t>
            </a:r>
            <a:r>
              <a:rPr lang="en-US" altLang="ko-KR" sz="1200" spc="-2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printf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()</a:t>
            </a: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/>
            <a:r>
              <a:rPr lang="en-US" altLang="ko-KR" sz="1050" spc="-2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05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 </a:t>
            </a:r>
            <a:r>
              <a:rPr lang="en-US" altLang="ko-KR" sz="1050" spc="-2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scanf</a:t>
            </a:r>
            <a:r>
              <a:rPr lang="en-US" altLang="ko-KR" sz="105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(“%</a:t>
            </a:r>
            <a:r>
              <a:rPr lang="en-US" altLang="ko-KR" sz="1050" spc="-2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s%s%s</a:t>
            </a:r>
            <a:r>
              <a:rPr lang="en-US" altLang="ko-KR" sz="105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”, s1, s2,s3);</a:t>
            </a:r>
          </a:p>
          <a:p>
            <a:pPr lvl="1"/>
            <a:r>
              <a:rPr lang="en-US" altLang="ko-KR" sz="105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  </a:t>
            </a:r>
            <a:r>
              <a:rPr lang="en-US" altLang="ko-KR" sz="1050" spc="-2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printf</a:t>
            </a:r>
            <a:r>
              <a:rPr lang="en-US" altLang="ko-KR" sz="105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(“%s”, s1);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gets(), puts()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8.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문자 처리 </a:t>
            </a:r>
            <a:r>
              <a:rPr lang="ko-KR" altLang="en-US" sz="1400" b="1" spc="-2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라이브러리</a:t>
            </a:r>
            <a:endParaRPr lang="en-US" altLang="ko-KR" sz="1400" b="1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02317" y="1271392"/>
            <a:ext cx="3952968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Example1</a:t>
            </a:r>
            <a:endParaRPr lang="en-US" altLang="ko-KR" sz="11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u="sng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u="sng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u="sng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Example2</a:t>
            </a:r>
            <a:endParaRPr lang="en-US" altLang="ko-KR" sz="1100" u="sng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u="sng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u="sng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u="sng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u="sng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9.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문자열 </a:t>
            </a:r>
            <a:r>
              <a:rPr lang="ko-KR" altLang="en-US" sz="1400" b="1" spc="-2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처리 라이브러리</a:t>
            </a:r>
            <a:endParaRPr lang="en-US" altLang="ko-KR" sz="1400" b="1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u="sng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u="sng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u="sng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2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문자열 길이 </a:t>
            </a:r>
            <a:r>
              <a:rPr lang="en-US" altLang="ko-KR" sz="1200" spc="-2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en-US" altLang="ko-KR" sz="1200" u="sng" spc="-2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strlen</a:t>
            </a:r>
            <a:endParaRPr lang="en-US" altLang="ko-KR" sz="1200" u="sng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u="sng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2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문자열 복사 </a:t>
            </a:r>
            <a:r>
              <a:rPr lang="en-US" altLang="ko-KR" sz="1200" spc="-2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en-US" altLang="ko-KR" sz="1200" u="sng" spc="-2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strcpy</a:t>
            </a:r>
            <a:endParaRPr lang="en-US" altLang="ko-KR" sz="1200" u="sng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u="sng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u="sng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50863" y="1272713"/>
            <a:ext cx="360783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2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문자열 연결 </a:t>
            </a:r>
            <a:r>
              <a:rPr lang="en-US" altLang="ko-KR" sz="1200" spc="-2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en-US" altLang="ko-KR" sz="1200" u="sng" spc="-2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strcat</a:t>
            </a:r>
            <a:r>
              <a:rPr lang="ko-KR" altLang="en-US" sz="1200" spc="-2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2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문자열 비교 </a:t>
            </a:r>
            <a:r>
              <a:rPr lang="en-US" altLang="ko-KR" sz="1200" spc="-2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en-US" altLang="ko-KR" sz="1200" u="sng" spc="-2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strcmp</a:t>
            </a:r>
            <a:endParaRPr lang="en-US" altLang="ko-KR" sz="1200" u="sng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spc="-2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Ex. x = </a:t>
            </a:r>
            <a:r>
              <a:rPr lang="en-US" altLang="ko-KR" sz="1200" spc="-2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strcmp</a:t>
            </a:r>
            <a:r>
              <a:rPr lang="en-US" altLang="ko-KR" sz="1200" spc="-2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(“</a:t>
            </a:r>
            <a:r>
              <a:rPr lang="en-US" altLang="ko-KR" sz="1200" spc="-2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abc</a:t>
            </a:r>
            <a:r>
              <a:rPr lang="en-US" altLang="ko-KR" sz="1200" spc="-2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”, “</a:t>
            </a:r>
            <a:r>
              <a:rPr lang="en-US" altLang="ko-KR" sz="1200" spc="-2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abb</a:t>
            </a:r>
            <a:r>
              <a:rPr lang="en-US" altLang="ko-KR" sz="1200" spc="-2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”) </a:t>
            </a:r>
          </a:p>
          <a:p>
            <a:pPr lvl="1">
              <a:lnSpc>
                <a:spcPct val="150000"/>
              </a:lnSpc>
            </a:pPr>
            <a:r>
              <a:rPr lang="en-US" altLang="ko-KR" sz="1200" spc="-2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result : x = 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</a:t>
            </a:r>
          </a:p>
          <a:p>
            <a:pPr lvl="1">
              <a:lnSpc>
                <a:spcPct val="150000"/>
              </a:lnSpc>
            </a:pPr>
            <a:endParaRPr lang="en-US" altLang="ko-KR" sz="1200" u="sng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2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문자</a:t>
            </a:r>
            <a:r>
              <a:rPr lang="en-US" altLang="ko-KR" sz="1200" spc="-2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200" spc="-2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문자열 검색 </a:t>
            </a:r>
            <a:r>
              <a:rPr lang="en-US" altLang="ko-KR" sz="1200" spc="-2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en-US" altLang="ko-KR" sz="1200" u="sng" spc="-2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strchr</a:t>
            </a:r>
            <a:r>
              <a:rPr lang="en-US" altLang="ko-KR" sz="1200" spc="-2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en-US" altLang="ko-KR" sz="1200" u="sng" spc="-2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strstr</a:t>
            </a:r>
            <a:endParaRPr lang="en-US" altLang="ko-KR" sz="1200" u="sng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8246886" y="1525329"/>
            <a:ext cx="0" cy="507873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297211" y="1530990"/>
            <a:ext cx="0" cy="507873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0" y="1602395"/>
            <a:ext cx="3795125" cy="7757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884" y="3180176"/>
            <a:ext cx="2484524" cy="79253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256" y="4379902"/>
            <a:ext cx="2613037" cy="239041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6602" y="1575797"/>
            <a:ext cx="1170988" cy="42699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3142" y="2342453"/>
            <a:ext cx="1950095" cy="93655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92233" y="2342453"/>
            <a:ext cx="992059" cy="93655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98229" y="3667897"/>
            <a:ext cx="3744530" cy="147688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23142" y="5511635"/>
            <a:ext cx="1600068" cy="195284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3142" y="6056884"/>
            <a:ext cx="1217894" cy="552036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94156" y="5908792"/>
            <a:ext cx="1694340" cy="832202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97735" y="1566269"/>
            <a:ext cx="1270570" cy="50365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911536" y="2058837"/>
            <a:ext cx="2655490" cy="385632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947189" y="3012037"/>
            <a:ext cx="3055173" cy="644127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16"/>
          <a:srcRect r="55046"/>
          <a:stretch/>
        </p:blipFill>
        <p:spPr>
          <a:xfrm>
            <a:off x="9094899" y="4737377"/>
            <a:ext cx="1052355" cy="7625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17"/>
          <a:srcRect r="33996"/>
          <a:stretch/>
        </p:blipFill>
        <p:spPr>
          <a:xfrm>
            <a:off x="9094898" y="5557972"/>
            <a:ext cx="2451424" cy="71724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7" name="TextBox 36"/>
          <p:cNvSpPr txBox="1"/>
          <p:nvPr/>
        </p:nvSpPr>
        <p:spPr>
          <a:xfrm>
            <a:off x="10147522" y="5276729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Result : </a:t>
            </a:r>
            <a:r>
              <a:rPr lang="en-US" altLang="ko-KR" sz="1100" dirty="0" err="1" smtClean="0"/>
              <a:t>guage</a:t>
            </a:r>
            <a:endParaRPr lang="ko-KR" altLang="en-US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9029099" y="6236894"/>
            <a:ext cx="2678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Result : joy that’s shared a joy made double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0369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335499" y="260291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35499" y="1271494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5497" y="437560"/>
            <a:ext cx="1152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HY견명조" panose="02030600000101010101" pitchFamily="18" charset="-127"/>
                <a:ea typeface="HY견명조" panose="02030600000101010101" pitchFamily="18" charset="-127"/>
              </a:rPr>
              <a:t>3. String</a:t>
            </a:r>
            <a:endParaRPr lang="ko-KR" altLang="en-US" sz="20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1779" y="86058"/>
            <a:ext cx="386162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700" b="1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Programming Seminar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7690" y="1277303"/>
            <a:ext cx="3958013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2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문자열 토큰 분리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spc="-2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- </a:t>
            </a:r>
            <a:r>
              <a:rPr lang="ko-KR" altLang="en-US" sz="1100" spc="-2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주의 </a:t>
            </a:r>
            <a:r>
              <a:rPr lang="en-US" altLang="ko-KR" sz="1100" spc="-2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100" spc="-2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원본 데이터가 수정 </a:t>
            </a:r>
            <a:r>
              <a:rPr lang="ko-KR" altLang="en-US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됨</a:t>
            </a:r>
            <a:endParaRPr lang="en-US" altLang="ko-KR" sz="11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/>
            <a:endParaRPr lang="en-US" altLang="ko-KR" sz="11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2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문자열을 수치로 변환</a:t>
            </a:r>
            <a:endParaRPr lang="en-US" altLang="ko-KR" sz="11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02317" y="1271392"/>
            <a:ext cx="3952968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10.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문자열 배열</a:t>
            </a:r>
            <a:endParaRPr lang="en-US" altLang="ko-KR" sz="1200" b="1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8246886" y="1525329"/>
            <a:ext cx="0" cy="507873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297211" y="1530990"/>
            <a:ext cx="0" cy="507873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그림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927" y="1590647"/>
            <a:ext cx="2591130" cy="235887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r="10660"/>
          <a:stretch/>
        </p:blipFill>
        <p:spPr>
          <a:xfrm>
            <a:off x="802762" y="4751036"/>
            <a:ext cx="3400643" cy="7541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r="10824"/>
          <a:stretch/>
        </p:blipFill>
        <p:spPr>
          <a:xfrm>
            <a:off x="802761" y="5466950"/>
            <a:ext cx="3400643" cy="46064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6"/>
          <a:srcRect t="16544"/>
          <a:stretch/>
        </p:blipFill>
        <p:spPr>
          <a:xfrm>
            <a:off x="827813" y="5996624"/>
            <a:ext cx="1536069" cy="65016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3492" y="5996624"/>
            <a:ext cx="1829056" cy="76158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09565" y="1590647"/>
            <a:ext cx="3463263" cy="112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5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7690" y="1277303"/>
            <a:ext cx="3958013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정의</a:t>
            </a:r>
            <a:endParaRPr lang="en-US" altLang="ko-KR" sz="1200" b="1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서로 다른 </a:t>
            </a:r>
            <a:r>
              <a:rPr lang="ko-KR" altLang="en-US" sz="1200" spc="-2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자료형을</a:t>
            </a: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하나로 묶는 구조</a:t>
            </a: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2.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선언 및 초기화</a:t>
            </a:r>
            <a:endParaRPr lang="en-US" altLang="ko-KR" sz="1200" b="1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3.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구조체 멤버 참조</a:t>
            </a:r>
            <a:endParaRPr lang="en-US" altLang="ko-KR" sz="1200" b="1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“.”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연산자</a:t>
            </a: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335499" y="260291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35499" y="1271494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5497" y="437560"/>
            <a:ext cx="1152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HY견명조" panose="02030600000101010101" pitchFamily="18" charset="-127"/>
                <a:ea typeface="HY견명조" panose="02030600000101010101" pitchFamily="18" charset="-127"/>
              </a:rPr>
              <a:t>4. Structure</a:t>
            </a:r>
            <a:endParaRPr lang="ko-KR" altLang="en-US" sz="20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1779" y="86058"/>
            <a:ext cx="386162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700" b="1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Programming Seminar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345" y="1909426"/>
            <a:ext cx="2878734" cy="129076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297895" y="1272713"/>
            <a:ext cx="395296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4.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구조체를 멤버로 가지는 구조체</a:t>
            </a:r>
            <a:endParaRPr lang="en-US" altLang="ko-KR" sz="1200" b="1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5.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구조체 비교</a:t>
            </a:r>
            <a:endParaRPr lang="en-US" altLang="ko-KR" sz="1200" b="1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50863" y="1272713"/>
            <a:ext cx="3607831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6.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구조체 배열</a:t>
            </a:r>
            <a:endParaRPr lang="en-US" altLang="ko-KR" sz="1400" b="1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7.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구조체와 포인터</a:t>
            </a:r>
            <a:endParaRPr lang="en-US" altLang="ko-KR" sz="1400" b="1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8. “-&gt;”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연산자</a:t>
            </a:r>
            <a:endParaRPr lang="en-US" altLang="ko-KR" sz="1400" b="1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322" y="3895748"/>
            <a:ext cx="2391040" cy="127138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322" y="5267555"/>
            <a:ext cx="1988505" cy="15474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510" y="6184144"/>
            <a:ext cx="2391039" cy="45855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3825" y="1633201"/>
            <a:ext cx="2800061" cy="227820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8773" y="4450673"/>
            <a:ext cx="2995612" cy="194326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40703" y="1664316"/>
            <a:ext cx="1271243" cy="64179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40703" y="3077639"/>
            <a:ext cx="2960774" cy="100679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75276" y="4796495"/>
            <a:ext cx="3017869" cy="12723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27" name="직선 연결선 26"/>
          <p:cNvCxnSpPr/>
          <p:nvPr/>
        </p:nvCxnSpPr>
        <p:spPr>
          <a:xfrm>
            <a:off x="8246886" y="1525329"/>
            <a:ext cx="0" cy="507873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297211" y="1530990"/>
            <a:ext cx="0" cy="507873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30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335499" y="260291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35499" y="1271494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5497" y="437560"/>
            <a:ext cx="1152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HY견명조" panose="02030600000101010101" pitchFamily="18" charset="-127"/>
                <a:ea typeface="HY견명조" panose="02030600000101010101" pitchFamily="18" charset="-127"/>
              </a:rPr>
              <a:t>4. Structure</a:t>
            </a:r>
            <a:endParaRPr lang="ko-KR" altLang="en-US" sz="20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41779" y="86058"/>
            <a:ext cx="386162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700" b="1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Programming Seminar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8246886" y="1525329"/>
            <a:ext cx="0" cy="507873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297211" y="1530990"/>
            <a:ext cx="0" cy="507873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7690" y="1277303"/>
            <a:ext cx="39580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9.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포인터 </a:t>
            </a:r>
            <a:r>
              <a:rPr lang="ko-KR" altLang="en-US" sz="1400" b="1" spc="-2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맴버를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가지는 구조체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10.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자체 참조 구조체</a:t>
            </a:r>
            <a:endParaRPr lang="ko-KR" altLang="en-US" sz="1400" b="1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97895" y="1272713"/>
            <a:ext cx="3952968" cy="4885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11.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구조체와 함수</a:t>
            </a:r>
            <a:endParaRPr lang="en-US" altLang="ko-KR" sz="1200" b="1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구조체를 함수의 인수로 전달</a:t>
            </a: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1085850" lvl="2" indent="-171450">
              <a:lnSpc>
                <a:spcPct val="150000"/>
              </a:lnSpc>
              <a:buFontTx/>
              <a:buChar char="-"/>
            </a:pPr>
            <a:r>
              <a:rPr lang="ko-KR" altLang="en-US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복사본 전달</a:t>
            </a:r>
            <a:endParaRPr lang="en-US" altLang="ko-KR" sz="11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1085850" lvl="2" indent="-171450">
              <a:lnSpc>
                <a:spcPct val="150000"/>
              </a:lnSpc>
              <a:buFontTx/>
              <a:buChar char="-"/>
            </a:pPr>
            <a:r>
              <a:rPr lang="ko-KR" altLang="en-US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구조체 크기에 따라 시간</a:t>
            </a:r>
            <a:r>
              <a:rPr lang="en-US" altLang="ko-KR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메모리 소요</a:t>
            </a:r>
            <a:endParaRPr lang="en-US" altLang="ko-KR" sz="11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구조체의 포인터를 함수의 인수로 전달</a:t>
            </a: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1085850" lvl="2" indent="-171450">
              <a:lnSpc>
                <a:spcPct val="150000"/>
              </a:lnSpc>
              <a:buFontTx/>
              <a:buChar char="-"/>
            </a:pPr>
            <a:r>
              <a:rPr lang="ko-KR" altLang="en-US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시간</a:t>
            </a:r>
            <a:r>
              <a:rPr lang="en-US" altLang="ko-KR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메모리 절약</a:t>
            </a:r>
            <a:endParaRPr lang="en-US" altLang="ko-KR" sz="11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1085850" lvl="2" indent="-171450">
              <a:lnSpc>
                <a:spcPct val="150000"/>
              </a:lnSpc>
              <a:buFontTx/>
              <a:buChar char="-"/>
            </a:pPr>
            <a:endParaRPr lang="en-US" altLang="ko-KR" sz="11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1085850" lvl="2" indent="-171450">
              <a:lnSpc>
                <a:spcPct val="150000"/>
              </a:lnSpc>
              <a:buFontTx/>
              <a:buChar char="-"/>
            </a:pPr>
            <a:endParaRPr lang="en-US" altLang="ko-KR" sz="11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1085850" lvl="2" indent="-171450">
              <a:lnSpc>
                <a:spcPct val="150000"/>
              </a:lnSpc>
              <a:buFontTx/>
              <a:buChar char="-"/>
            </a:pPr>
            <a:endParaRPr lang="en-US" altLang="ko-KR" sz="11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1085850" lvl="2" indent="-171450">
              <a:lnSpc>
                <a:spcPct val="200000"/>
              </a:lnSpc>
              <a:buFontTx/>
              <a:buChar char="-"/>
            </a:pPr>
            <a:endParaRPr lang="en-US" altLang="ko-KR" sz="11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구조체 반환</a:t>
            </a: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1085850" lvl="2" indent="-171450">
              <a:lnSpc>
                <a:spcPct val="150000"/>
              </a:lnSpc>
              <a:buFontTx/>
              <a:buChar char="-"/>
            </a:pPr>
            <a:endParaRPr lang="en-US" altLang="ko-KR" sz="11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1085850" lvl="2" indent="-171450">
              <a:lnSpc>
                <a:spcPct val="150000"/>
              </a:lnSpc>
              <a:buFontTx/>
              <a:buChar char="-"/>
            </a:pPr>
            <a:endParaRPr lang="en-US" altLang="ko-KR" sz="11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44" y="1642045"/>
            <a:ext cx="3578761" cy="246775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14" y="4474544"/>
            <a:ext cx="3750015" cy="224693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1036" y="2464340"/>
            <a:ext cx="2262122" cy="101163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1036" y="4247775"/>
            <a:ext cx="2848016" cy="9633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7"/>
          <a:srcRect t="56468"/>
          <a:stretch/>
        </p:blipFill>
        <p:spPr>
          <a:xfrm>
            <a:off x="5311036" y="5585483"/>
            <a:ext cx="2680374" cy="7364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8951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335499" y="260291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35499" y="1271494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5497" y="437560"/>
            <a:ext cx="1152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HY견명조" panose="02030600000101010101" pitchFamily="18" charset="-127"/>
                <a:ea typeface="HY견명조" panose="02030600000101010101" pitchFamily="18" charset="-127"/>
              </a:rPr>
              <a:t>5. Union</a:t>
            </a:r>
            <a:endParaRPr lang="ko-KR" altLang="en-US" sz="20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41779" y="86058"/>
            <a:ext cx="386162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700" b="1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Programming Seminar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8246886" y="1525329"/>
            <a:ext cx="0" cy="507873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297211" y="1530990"/>
            <a:ext cx="0" cy="507873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5497" y="1284511"/>
            <a:ext cx="3958013" cy="663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정의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같은 메모리 영역을 여러 개의 변수가 공유</a:t>
            </a: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97895" y="1272713"/>
            <a:ext cx="3952968" cy="663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2. </a:t>
            </a:r>
            <a:r>
              <a:rPr lang="en-US" altLang="ko-KR" sz="1400" b="1" spc="-2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ip</a:t>
            </a: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주소</a:t>
            </a:r>
            <a:endParaRPr lang="ko-KR" altLang="en-US" sz="1400" b="1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50863" y="1272713"/>
            <a:ext cx="3607831" cy="704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3.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타입 필드 사용</a:t>
            </a:r>
            <a:endParaRPr lang="en-US" altLang="ko-KR" sz="1400" b="1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845" y="1977008"/>
            <a:ext cx="2815794" cy="17091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177" y="1656175"/>
            <a:ext cx="3262404" cy="218761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3777" y="1649912"/>
            <a:ext cx="2950271" cy="304739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6064" y="4784993"/>
            <a:ext cx="2954247" cy="165345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8845" y="3832496"/>
            <a:ext cx="903734" cy="30322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0389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5520" y="3173492"/>
            <a:ext cx="6480720" cy="51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32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THANK YOU &amp; Q</a:t>
            </a:r>
            <a:r>
              <a:rPr lang="en-US" altLang="ko-KR" sz="2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en-US" altLang="ko-KR" sz="32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32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28921" y="543160"/>
            <a:ext cx="1153196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29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335499" y="260289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35499" y="1271443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499799" y="1991992"/>
            <a:ext cx="9361086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50000"/>
              </a:lnSpc>
              <a:buAutoNum type="arabicPeriod"/>
            </a:pPr>
            <a:r>
              <a:rPr lang="en-US" altLang="ko-KR" sz="1600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Array</a:t>
            </a:r>
          </a:p>
          <a:p>
            <a:pPr marL="228600" indent="-228600">
              <a:lnSpc>
                <a:spcPct val="250000"/>
              </a:lnSpc>
              <a:buAutoNum type="arabicPeriod"/>
            </a:pPr>
            <a:r>
              <a:rPr lang="en-US" altLang="ko-KR" sz="1600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Pointer</a:t>
            </a: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Pointer to Pointer</a:t>
            </a:r>
          </a:p>
          <a:p>
            <a:pPr marL="228600" indent="-228600">
              <a:lnSpc>
                <a:spcPct val="250000"/>
              </a:lnSpc>
              <a:buAutoNum type="arabicPeriod"/>
            </a:pPr>
            <a:r>
              <a:rPr lang="en-US" altLang="ko-KR" sz="1600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Structure</a:t>
            </a:r>
          </a:p>
          <a:p>
            <a:pPr marL="228600" indent="-228600">
              <a:lnSpc>
                <a:spcPct val="250000"/>
              </a:lnSpc>
              <a:buAutoNum type="arabicPeriod"/>
            </a:pPr>
            <a:r>
              <a:rPr lang="en-US" altLang="ko-KR" sz="1600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Union</a:t>
            </a:r>
            <a:endParaRPr lang="en-US" altLang="ko-KR" sz="1600" b="1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2</a:t>
            </a:fld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335499" y="6310336"/>
            <a:ext cx="11518809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5498" y="437560"/>
            <a:ext cx="504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HY견명조" panose="02030600000101010101" pitchFamily="18" charset="-127"/>
                <a:ea typeface="HY견명조" panose="02030600000101010101" pitchFamily="18" charset="-127"/>
              </a:rPr>
              <a:t>CONTENTS</a:t>
            </a:r>
            <a:endParaRPr lang="ko-KR" altLang="en-US" sz="20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1779" y="86058"/>
            <a:ext cx="386162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700" b="1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Programming Seminar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252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335499" y="260291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35499" y="1271494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5497" y="437560"/>
            <a:ext cx="1152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HY견명조" panose="02030600000101010101" pitchFamily="18" charset="-127"/>
                <a:ea typeface="HY견명조" panose="02030600000101010101" pitchFamily="18" charset="-127"/>
              </a:rPr>
              <a:t>1. Array</a:t>
            </a:r>
            <a:endParaRPr lang="ko-KR" altLang="en-US" sz="20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41779" y="86058"/>
            <a:ext cx="386162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700" b="1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Programming Seminar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5498" y="1277303"/>
            <a:ext cx="3958013" cy="5609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배열의 정의 </a:t>
            </a: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동일한 타입의 데이터가 여러 개 저장되어 있는 데이터 저장 장소</a:t>
            </a:r>
            <a:endParaRPr lang="en-US" altLang="ko-KR" sz="11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2.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선언의</a:t>
            </a: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예</a:t>
            </a:r>
            <a:endParaRPr lang="en-US" altLang="ko-KR" sz="1400" b="1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300000"/>
              </a:lnSpc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3.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초기화</a:t>
            </a:r>
            <a:endParaRPr lang="en-US" altLang="ko-KR" sz="1400" b="1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95703" y="1272713"/>
            <a:ext cx="3952968" cy="54784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배열의 크기가 주어지지 않을 경우 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</a:t>
            </a: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자동으로 크기를 잡음</a:t>
            </a: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4.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원소 개수</a:t>
            </a:r>
            <a:endParaRPr lang="en-US" altLang="ko-KR" sz="1400" b="1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5.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복사</a:t>
            </a:r>
            <a:endParaRPr lang="en-US" altLang="ko-KR" sz="1400" b="1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1657350" lvl="3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50863" y="1272713"/>
            <a:ext cx="360783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6.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비교</a:t>
            </a:r>
            <a:endParaRPr lang="en-US" altLang="ko-KR" sz="1400" b="1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7.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배열과 함수</a:t>
            </a:r>
            <a:endParaRPr lang="en-US" altLang="ko-KR" sz="1400" b="1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926" y="2176226"/>
            <a:ext cx="3253851" cy="14000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663" y="4050348"/>
            <a:ext cx="3253852" cy="71241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189" y="5409628"/>
            <a:ext cx="3163745" cy="111158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8094" y="1955880"/>
            <a:ext cx="2869838" cy="889482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8246886" y="1525329"/>
            <a:ext cx="0" cy="507873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297211" y="1530990"/>
            <a:ext cx="0" cy="507873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2887" y="3257267"/>
            <a:ext cx="3506896" cy="63435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8"/>
          <a:srcRect b="5763"/>
          <a:stretch/>
        </p:blipFill>
        <p:spPr>
          <a:xfrm>
            <a:off x="4632887" y="4503448"/>
            <a:ext cx="2071165" cy="76374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8911" y="5308710"/>
            <a:ext cx="1790765" cy="2230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25370" y="3544861"/>
            <a:ext cx="3459873" cy="205029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11"/>
          <a:srcRect t="2503" b="-1"/>
          <a:stretch/>
        </p:blipFill>
        <p:spPr>
          <a:xfrm>
            <a:off x="8519107" y="5657787"/>
            <a:ext cx="3459873" cy="800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12"/>
          <a:srcRect l="2268" t="6843" r="5700"/>
          <a:stretch/>
        </p:blipFill>
        <p:spPr>
          <a:xfrm>
            <a:off x="8512931" y="1632098"/>
            <a:ext cx="3537107" cy="97735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22746" y="2674742"/>
            <a:ext cx="2401544" cy="4574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5162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335499" y="260291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35499" y="1271494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5497" y="437560"/>
            <a:ext cx="1152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HY견명조" panose="02030600000101010101" pitchFamily="18" charset="-127"/>
                <a:ea typeface="HY견명조" panose="02030600000101010101" pitchFamily="18" charset="-127"/>
              </a:rPr>
              <a:t>1. Array</a:t>
            </a:r>
            <a:endParaRPr lang="ko-KR" altLang="en-US" sz="20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41779" y="86058"/>
            <a:ext cx="386162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700" b="1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Programming Seminar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7690" y="1277303"/>
            <a:ext cx="3958013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8.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정렬</a:t>
            </a:r>
            <a:endParaRPr lang="en-US" altLang="ko-KR" sz="1400" b="1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선택정렬</a:t>
            </a: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버블정렬</a:t>
            </a: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삽입정렬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합병정렬 </a:t>
            </a:r>
            <a:r>
              <a:rPr lang="en-US" altLang="ko-KR" sz="1200" spc="-2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etc</a:t>
            </a: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97895" y="1272713"/>
            <a:ext cx="3952968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9.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탐색</a:t>
            </a:r>
            <a:endParaRPr lang="en-US" altLang="ko-KR" sz="1400" b="1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순차탐색</a:t>
            </a: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이진탐색</a:t>
            </a: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8246886" y="1525329"/>
            <a:ext cx="0" cy="507873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297211" y="1530990"/>
            <a:ext cx="0" cy="507873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080" y="1895523"/>
            <a:ext cx="2196492" cy="1871086"/>
          </a:xfrm>
          <a:prstGeom prst="rect">
            <a:avLst/>
          </a:prstGeom>
        </p:spPr>
      </p:pic>
      <p:pic>
        <p:nvPicPr>
          <p:cNvPr id="1026" name="Picture 2" descr="http://www.algolist.net/img/sorts/bubble-sort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073" y="4095128"/>
            <a:ext cx="1946888" cy="240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9093" y="1885699"/>
            <a:ext cx="1814839" cy="88167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5086" y="2993196"/>
            <a:ext cx="2646056" cy="224144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254122" y="1277303"/>
            <a:ext cx="395801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10. 2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차원 배열</a:t>
            </a:r>
            <a:endParaRPr lang="en-US" altLang="ko-KR" sz="1400" b="1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11. 2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차원 배열 초기화</a:t>
            </a:r>
            <a:endParaRPr lang="en-US" altLang="ko-KR" sz="1400" b="1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6471" y="1659540"/>
            <a:ext cx="1538710" cy="429842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36471" y="2132385"/>
            <a:ext cx="3228799" cy="1463604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99426" y="4835512"/>
            <a:ext cx="1845572" cy="1140398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44998" y="4916931"/>
            <a:ext cx="1784970" cy="1052251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79516" y="4137742"/>
            <a:ext cx="674703" cy="544298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61735" y="4001045"/>
            <a:ext cx="768978" cy="724856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6497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335499" y="260291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35499" y="1271494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5497" y="437560"/>
            <a:ext cx="1152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HY견명조" panose="02030600000101010101" pitchFamily="18" charset="-127"/>
                <a:ea typeface="HY견명조" panose="02030600000101010101" pitchFamily="18" charset="-127"/>
              </a:rPr>
              <a:t>1. Array</a:t>
            </a:r>
            <a:endParaRPr lang="ko-KR" altLang="en-US" sz="20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41779" y="86058"/>
            <a:ext cx="386162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700" b="1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Programming Seminar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7690" y="1277303"/>
            <a:ext cx="395801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12. 3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차원 </a:t>
            </a: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&amp;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다차원 배열</a:t>
            </a:r>
            <a:endParaRPr lang="en-US" altLang="ko-KR" sz="1400" b="1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8246886" y="1525329"/>
            <a:ext cx="0" cy="507873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297211" y="1530990"/>
            <a:ext cx="0" cy="507873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http://kercoasts.kerbabel.net/?q=en/system/files/dm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8" t="6275" r="1" b="16184"/>
          <a:stretch/>
        </p:blipFill>
        <p:spPr bwMode="auto">
          <a:xfrm>
            <a:off x="2373682" y="1728595"/>
            <a:ext cx="1359399" cy="137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각 삼각형 8"/>
          <p:cNvSpPr/>
          <p:nvPr/>
        </p:nvSpPr>
        <p:spPr>
          <a:xfrm rot="5400000">
            <a:off x="2377904" y="1695241"/>
            <a:ext cx="440934" cy="439970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685" y="1770511"/>
            <a:ext cx="1327302" cy="52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9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335499" y="260291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35499" y="1271494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5497" y="437560"/>
            <a:ext cx="1152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HY견명조" panose="02030600000101010101" pitchFamily="18" charset="-127"/>
                <a:ea typeface="HY견명조" panose="02030600000101010101" pitchFamily="18" charset="-127"/>
              </a:rPr>
              <a:t>2. Pointer</a:t>
            </a:r>
            <a:endParaRPr lang="ko-KR" altLang="en-US" sz="20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41779" y="86058"/>
            <a:ext cx="386162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700" b="1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Programming Seminar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5498" y="892552"/>
            <a:ext cx="462955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A. Pointer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7690" y="1277303"/>
            <a:ext cx="3958013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메모리의 구조</a:t>
            </a:r>
            <a:endParaRPr lang="en-US" altLang="ko-KR" sz="1400" b="1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&amp; </a:t>
            </a:r>
            <a:r>
              <a:rPr lang="en-US" altLang="ko-KR" sz="1200" spc="-2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200" spc="-2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변수의 주소를 계산하는 </a:t>
            </a: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연산자</a:t>
            </a: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2.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포인터의 </a:t>
            </a:r>
            <a:r>
              <a:rPr lang="ko-KR" altLang="en-US" sz="1400" b="1" spc="-2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정의 </a:t>
            </a:r>
            <a:r>
              <a:rPr lang="en-US" altLang="ko-KR" sz="1400" b="1" spc="-2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2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변수의 </a:t>
            </a:r>
            <a:r>
              <a:rPr lang="ko-KR" altLang="en-US" sz="1200" spc="-2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주소값을</a:t>
            </a:r>
            <a:r>
              <a:rPr lang="ko-KR" altLang="en-US" sz="1200" spc="-2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가지고 있는 </a:t>
            </a: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변수</a:t>
            </a: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97895" y="1272713"/>
            <a:ext cx="3952968" cy="554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3.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포인터 선언 </a:t>
            </a:r>
            <a:r>
              <a:rPr lang="en-US" altLang="ko-KR" sz="12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 ex. </a:t>
            </a:r>
            <a:r>
              <a:rPr lang="en-US" altLang="ko-KR" sz="1200" b="1" spc="-2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int</a:t>
            </a:r>
            <a:r>
              <a:rPr lang="en-US" altLang="ko-KR" sz="12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*p )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포인터가 </a:t>
            </a:r>
            <a:r>
              <a:rPr lang="ko-KR" altLang="en-US" sz="1200" spc="-2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아무것고</a:t>
            </a: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가리키고 있지 않는 경우</a:t>
            </a:r>
            <a:r>
              <a:rPr lang="en-US" altLang="ko-KR" sz="1200" spc="-2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NULL </a:t>
            </a: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초기화 </a:t>
            </a:r>
            <a:r>
              <a:rPr lang="en-US" altLang="ko-KR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 ex. </a:t>
            </a:r>
            <a:r>
              <a:rPr lang="en-US" altLang="ko-KR" sz="1100" spc="-2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int</a:t>
            </a:r>
            <a:r>
              <a:rPr lang="en-US" altLang="ko-KR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*p = NULL; )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endParaRPr lang="en-US" altLang="ko-KR" sz="11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4.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간접 참조 연산자 </a:t>
            </a: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 * )</a:t>
            </a:r>
            <a:endParaRPr lang="en-US" altLang="ko-KR" sz="1400" b="1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50863" y="1272713"/>
            <a:ext cx="360783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5. “&amp;”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연산자</a:t>
            </a: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“*”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연산자</a:t>
            </a:r>
            <a:endParaRPr lang="en-US" altLang="ko-KR" sz="1400" b="1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altLang="ko-KR" sz="14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Example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4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4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6.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포인터 사용시 주의점</a:t>
            </a:r>
            <a:endParaRPr lang="en-US" altLang="ko-KR" sz="1400" b="1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포인터 초기화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(NULL)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포인터 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type == </a:t>
            </a: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변수 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type</a:t>
            </a: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52" y="1603337"/>
            <a:ext cx="3238350" cy="124348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352" y="2878136"/>
            <a:ext cx="3237253" cy="101675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629" y="5074206"/>
            <a:ext cx="3237801" cy="959925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1684750" y="5674013"/>
            <a:ext cx="200417" cy="206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7257" y="1694117"/>
            <a:ext cx="2197645" cy="73593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7257" y="2439860"/>
            <a:ext cx="3234401" cy="152888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8"/>
          <a:srcRect t="42168"/>
          <a:stretch/>
        </p:blipFill>
        <p:spPr>
          <a:xfrm>
            <a:off x="4798230" y="5514691"/>
            <a:ext cx="3234401" cy="106460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8"/>
          <a:srcRect b="70114"/>
          <a:stretch/>
        </p:blipFill>
        <p:spPr>
          <a:xfrm>
            <a:off x="5016462" y="5005133"/>
            <a:ext cx="3234401" cy="55015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43613" y="1683250"/>
            <a:ext cx="3215081" cy="102863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84046" y="2964323"/>
            <a:ext cx="1176916" cy="11567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84046" y="4162960"/>
            <a:ext cx="938554" cy="49617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7" name="모서리가 둥근 직사각형 26"/>
          <p:cNvSpPr/>
          <p:nvPr/>
        </p:nvSpPr>
        <p:spPr>
          <a:xfrm>
            <a:off x="9115328" y="3782864"/>
            <a:ext cx="1109530" cy="16910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73546" y="3840857"/>
            <a:ext cx="673991" cy="13616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88363" y="4353331"/>
            <a:ext cx="373475" cy="145592"/>
          </a:xfrm>
          <a:prstGeom prst="rect">
            <a:avLst/>
          </a:prstGeom>
        </p:spPr>
      </p:pic>
      <p:cxnSp>
        <p:nvCxnSpPr>
          <p:cNvPr id="32" name="직선 화살표 연결선 31"/>
          <p:cNvCxnSpPr/>
          <p:nvPr/>
        </p:nvCxnSpPr>
        <p:spPr>
          <a:xfrm>
            <a:off x="10327710" y="3908937"/>
            <a:ext cx="2706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10057087" y="4419864"/>
            <a:ext cx="2706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246886" y="1525329"/>
            <a:ext cx="0" cy="507873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297211" y="1530990"/>
            <a:ext cx="0" cy="507873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51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335499" y="260291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35499" y="1271494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5497" y="437560"/>
            <a:ext cx="1152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HY견명조" panose="02030600000101010101" pitchFamily="18" charset="-127"/>
                <a:ea typeface="HY견명조" panose="02030600000101010101" pitchFamily="18" charset="-127"/>
              </a:rPr>
              <a:t>2. Pointer</a:t>
            </a:r>
            <a:endParaRPr lang="ko-KR" altLang="en-US" sz="20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41779" y="86058"/>
            <a:ext cx="386162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700" b="1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Programming Seminar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5498" y="892552"/>
            <a:ext cx="462955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A. Pointer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7690" y="1277303"/>
            <a:ext cx="395801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7.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포인터 연산 </a:t>
            </a:r>
            <a:r>
              <a:rPr lang="en-US" altLang="ko-KR" sz="12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 ++, --, +, - 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포인터의 증가는 가리키는 객체의 크기만큼 증가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8.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간접 참조 연산자</a:t>
            </a: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“*”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와 증감연산자</a:t>
            </a: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“++, --”</a:t>
            </a:r>
            <a:endParaRPr lang="en-US" altLang="ko-KR" sz="1200" b="1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Example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97895" y="1272713"/>
            <a:ext cx="3952968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9.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포인터의</a:t>
            </a: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400" b="1" spc="-2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형변환</a:t>
            </a:r>
            <a:endParaRPr lang="en-US" altLang="ko-KR" sz="1400" b="1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altLang="ko-KR" sz="11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10.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포인터와 배열</a:t>
            </a:r>
            <a:endParaRPr lang="en-US" altLang="ko-KR" sz="1400" b="1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50863" y="1272713"/>
            <a:ext cx="3607831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11.</a:t>
            </a:r>
            <a:r>
              <a:rPr lang="ko-KR" altLang="en-US" sz="1400" b="1" spc="-2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인수전달</a:t>
            </a:r>
            <a:endParaRPr lang="en-US" altLang="ko-KR" sz="1400" b="1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Call by value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Call by address (reference)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- Ex. </a:t>
            </a:r>
            <a:r>
              <a:rPr lang="en-US" altLang="ko-KR" sz="1200" spc="-2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Scanf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(“%d”, &amp;x);</a:t>
            </a:r>
          </a:p>
          <a:p>
            <a:pPr lvl="1">
              <a:lnSpc>
                <a:spcPct val="150000"/>
              </a:lnSpc>
            </a:pPr>
            <a:r>
              <a:rPr lang="en-US" altLang="ko-KR" sz="1200" spc="-2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- </a:t>
            </a: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여러 개의 값을 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return </a:t>
            </a: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가능하다</a:t>
            </a: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8246886" y="1525329"/>
            <a:ext cx="0" cy="507873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297211" y="1530990"/>
            <a:ext cx="0" cy="507873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982" y="1909426"/>
            <a:ext cx="3238350" cy="12434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703540" y="2874723"/>
            <a:ext cx="575315" cy="150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int</a:t>
            </a:r>
            <a:endParaRPr lang="ko-KR" altLang="en-US" sz="1000" dirty="0"/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1703540" y="3140384"/>
            <a:ext cx="0" cy="229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74338" y="328880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p</a:t>
            </a:r>
            <a:endParaRPr lang="ko-KR" altLang="en-US" sz="1100" b="1" dirty="0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2287412" y="3121595"/>
            <a:ext cx="0" cy="229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158210" y="3288800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P+1</a:t>
            </a:r>
            <a:endParaRPr lang="ko-KR" altLang="en-US" sz="1100" b="1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45" y="3889585"/>
            <a:ext cx="3706203" cy="83259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/>
          <a:srcRect t="29162" b="15110"/>
          <a:stretch/>
        </p:blipFill>
        <p:spPr>
          <a:xfrm>
            <a:off x="1125651" y="4979700"/>
            <a:ext cx="1900795" cy="132713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5004" y="5765192"/>
            <a:ext cx="1230309" cy="1002474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8951" y="1633508"/>
            <a:ext cx="920663" cy="517873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8"/>
          <a:srcRect t="547"/>
          <a:stretch/>
        </p:blipFill>
        <p:spPr>
          <a:xfrm>
            <a:off x="4620266" y="2556220"/>
            <a:ext cx="2149926" cy="24294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0266" y="5036569"/>
            <a:ext cx="2632278" cy="92091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25179" y="6014375"/>
            <a:ext cx="2646154" cy="75604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16030" y="1878683"/>
            <a:ext cx="2942664" cy="12885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16030" y="3550410"/>
            <a:ext cx="2968817" cy="121424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47345" y="5337003"/>
            <a:ext cx="3019784" cy="10569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490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3731" y="5511452"/>
            <a:ext cx="1750838" cy="1317742"/>
          </a:xfrm>
          <a:prstGeom prst="rect">
            <a:avLst/>
          </a:prstGeom>
        </p:spPr>
      </p:pic>
      <p:cxnSp>
        <p:nvCxnSpPr>
          <p:cNvPr id="2" name="직선 연결선 1"/>
          <p:cNvCxnSpPr/>
          <p:nvPr/>
        </p:nvCxnSpPr>
        <p:spPr>
          <a:xfrm>
            <a:off x="335499" y="260291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35499" y="1271494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5497" y="437560"/>
            <a:ext cx="1152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HY견명조" panose="02030600000101010101" pitchFamily="18" charset="-127"/>
                <a:ea typeface="HY견명조" panose="02030600000101010101" pitchFamily="18" charset="-127"/>
              </a:rPr>
              <a:t>2. Pointer</a:t>
            </a:r>
            <a:endParaRPr lang="ko-KR" altLang="en-US" sz="20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DC03-0EA7-4885-89F1-D70FDD3585C5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1779" y="86058"/>
            <a:ext cx="386162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700" b="1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Programming Seminar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5498" y="892552"/>
            <a:ext cx="462955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B. Double Pointer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7690" y="1277303"/>
            <a:ext cx="395801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정의 </a:t>
            </a: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포인터의 증가는 가리키는 객체의 크기만큼 증가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2.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포인터 배열</a:t>
            </a:r>
            <a:endParaRPr lang="en-US" altLang="ko-KR" sz="1400" b="1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정의 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포인터를 담는 배열</a:t>
            </a: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정수형 포인터 배열</a:t>
            </a: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97895" y="1272713"/>
            <a:ext cx="3952968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문자형 포인터 배열</a:t>
            </a: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buFont typeface="Wingdings" panose="05000000000000000000" pitchFamily="2" charset="2"/>
              <a:buChar char="ü"/>
            </a:pPr>
            <a:endParaRPr lang="en-US" altLang="ko-KR" sz="11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3.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배열 포인터 </a:t>
            </a: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</a:t>
            </a:r>
            <a:endParaRPr lang="en-US" altLang="ko-KR" sz="1200" b="1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배열을 가리키는 포인터</a:t>
            </a: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50863" y="1272713"/>
            <a:ext cx="3607831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4.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함수 포인터 </a:t>
            </a: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</a:t>
            </a:r>
            <a:endParaRPr lang="en-US" altLang="ko-KR" sz="1200" b="1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함수를 가리키는 포인트</a:t>
            </a: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5.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함수 포인터의 배열</a:t>
            </a:r>
            <a:endParaRPr lang="en-US" altLang="ko-KR" sz="1200" b="1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altLang="ko-KR" sz="14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인수로서의</a:t>
            </a: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spc="-2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</a:t>
            </a: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함수 포인터</a:t>
            </a:r>
            <a:endParaRPr lang="en-US" altLang="ko-KR" sz="14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8246886" y="1525329"/>
            <a:ext cx="0" cy="507873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297211" y="1530990"/>
            <a:ext cx="0" cy="507873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20" y="1909426"/>
            <a:ext cx="3703463" cy="17343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835" y="4409636"/>
            <a:ext cx="3557653" cy="19721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5053" y="1590805"/>
            <a:ext cx="3112537" cy="194897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8357" y="4146590"/>
            <a:ext cx="2965928" cy="82967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2705" y="4968067"/>
            <a:ext cx="1531591" cy="96048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69948" y="4968068"/>
            <a:ext cx="1499989" cy="98740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10"/>
          <a:srcRect b="59251"/>
          <a:stretch/>
        </p:blipFill>
        <p:spPr>
          <a:xfrm>
            <a:off x="8826015" y="1931485"/>
            <a:ext cx="3200566" cy="85555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51067" y="2873027"/>
            <a:ext cx="1607641" cy="770787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8826015" y="3539777"/>
            <a:ext cx="480823" cy="104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94700" y="4383510"/>
            <a:ext cx="3112735" cy="106384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26015" y="4064696"/>
            <a:ext cx="1902527" cy="28468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831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335499" y="260291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35499" y="1271494"/>
            <a:ext cx="11525387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5497" y="437560"/>
            <a:ext cx="1152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HY견명조" panose="02030600000101010101" pitchFamily="18" charset="-127"/>
                <a:ea typeface="HY견명조" panose="02030600000101010101" pitchFamily="18" charset="-127"/>
              </a:rPr>
              <a:t>2. Pointer</a:t>
            </a:r>
            <a:endParaRPr lang="ko-KR" altLang="en-US" sz="20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1779" y="86058"/>
            <a:ext cx="386162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700" b="1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Programming Seminar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5498" y="892552"/>
            <a:ext cx="462955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B. Double Pointer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7690" y="1277303"/>
            <a:ext cx="3958013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6.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다차원 배열과 포인터</a:t>
            </a:r>
            <a:endParaRPr lang="en-US" altLang="ko-KR" sz="1200" b="1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spc="-2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int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m[3][3];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포인터 연산</a:t>
            </a: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97895" y="1272713"/>
            <a:ext cx="3952968" cy="5997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7. </a:t>
            </a:r>
            <a:r>
              <a:rPr lang="en-US" altLang="ko-KR" sz="1400" b="1" spc="-2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const</a:t>
            </a:r>
            <a:r>
              <a:rPr lang="en-US" altLang="ko-KR" sz="1400" b="1" spc="-2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volatile, void pointer</a:t>
            </a:r>
            <a:endParaRPr lang="en-US" altLang="ko-KR" sz="1200" b="1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spc="-2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Const</a:t>
            </a:r>
            <a:r>
              <a:rPr lang="en-US" altLang="ko-KR" sz="1200" spc="-2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pointer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Volatile pointer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Void pointer</a:t>
            </a:r>
          </a:p>
          <a:p>
            <a:pPr lvl="1">
              <a:lnSpc>
                <a:spcPct val="150000"/>
              </a:lnSpc>
            </a:pPr>
            <a:r>
              <a:rPr lang="en-US" altLang="ko-KR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- </a:t>
            </a:r>
            <a:r>
              <a:rPr lang="ko-KR" altLang="en-US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순수하게 메모리 주소만 가지고 있음</a:t>
            </a:r>
            <a:r>
              <a:rPr lang="en-US" altLang="ko-KR" sz="1100" spc="-2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endParaRPr lang="en-US" altLang="ko-KR" sz="11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spc="-2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- </a:t>
            </a:r>
            <a:r>
              <a:rPr lang="ko-KR" altLang="en-US" sz="11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가리키는 대상은 아직 정해지지 않음</a:t>
            </a:r>
            <a:endParaRPr lang="en-US" altLang="ko-KR" sz="11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50863" y="1272713"/>
            <a:ext cx="36078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8. main() </a:t>
            </a:r>
            <a:r>
              <a:rPr lang="ko-KR" altLang="en-US" sz="14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함수의 인수</a:t>
            </a:r>
            <a:endParaRPr lang="en-US" altLang="ko-KR" sz="1200" b="1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8246886" y="1525329"/>
            <a:ext cx="0" cy="507873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297211" y="1530990"/>
            <a:ext cx="0" cy="507873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01458" y="4020855"/>
            <a:ext cx="1070975" cy="876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449" y="1936812"/>
            <a:ext cx="3088318" cy="1397678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583" y="3557079"/>
            <a:ext cx="3256049" cy="683122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1380" y="1931495"/>
            <a:ext cx="3610369" cy="842799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2527" y="3165922"/>
            <a:ext cx="1774751" cy="917558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8574" y="4942465"/>
            <a:ext cx="1636104" cy="9718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6188" y="1658119"/>
            <a:ext cx="3744177" cy="231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8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5784</TotalTime>
  <Words>718</Words>
  <Application>Microsoft Office PowerPoint</Application>
  <PresentationFormat>와이드스크린</PresentationFormat>
  <Paragraphs>516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HY견명조</vt:lpstr>
      <vt:lpstr>맑은 고딕</vt:lpstr>
      <vt:lpstr>한컴 윤고딕 230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Duhyun Hwang</dc:creator>
  <cp:lastModifiedBy>Duhyun Hwang</cp:lastModifiedBy>
  <cp:revision>1068</cp:revision>
  <dcterms:created xsi:type="dcterms:W3CDTF">2014-12-10T07:33:17Z</dcterms:created>
  <dcterms:modified xsi:type="dcterms:W3CDTF">2015-02-15T01:23:50Z</dcterms:modified>
</cp:coreProperties>
</file>