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3"/>
  </p:notesMasterIdLst>
  <p:sldIdLst>
    <p:sldId id="257" r:id="rId5"/>
    <p:sldId id="329" r:id="rId6"/>
    <p:sldId id="334" r:id="rId7"/>
    <p:sldId id="335" r:id="rId8"/>
    <p:sldId id="333" r:id="rId9"/>
    <p:sldId id="338" r:id="rId10"/>
    <p:sldId id="336" r:id="rId11"/>
    <p:sldId id="275" r:id="rId12"/>
  </p:sldIdLst>
  <p:sldSz cx="9144000" cy="5715000" type="screen16x10"/>
  <p:notesSz cx="6858000" cy="9144000"/>
  <p:embeddedFontLs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310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2620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3929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5238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6550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27859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49169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0478" algn="l" defTabSz="842620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orient="horz" pos="180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295B4-F282-486F-81D8-4EA913703CB3}" v="4" dt="2022-04-06T02:17:06.8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7" autoAdjust="0"/>
    <p:restoredTop sz="94660"/>
  </p:normalViewPr>
  <p:slideViewPr>
    <p:cSldViewPr>
      <p:cViewPr varScale="1">
        <p:scale>
          <a:sx n="129" d="100"/>
          <a:sy n="129" d="100"/>
        </p:scale>
        <p:origin x="912" y="114"/>
      </p:cViewPr>
      <p:guideLst>
        <p:guide orient="horz" pos="2160"/>
        <p:guide pos="3120"/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송화" userId="S::shjeong@fdxnetworks.com::63076487-fab4-4054-9835-f9141126f1b9" providerId="AD" clId="Web-{7BC295B4-F282-486F-81D8-4EA913703CB3}"/>
    <pc:docChg chg="modSld">
      <pc:chgData name="정 송화" userId="S::shjeong@fdxnetworks.com::63076487-fab4-4054-9835-f9141126f1b9" providerId="AD" clId="Web-{7BC295B4-F282-486F-81D8-4EA913703CB3}" dt="2022-04-06T02:17:06.896" v="1" actId="20577"/>
      <pc:docMkLst>
        <pc:docMk/>
      </pc:docMkLst>
      <pc:sldChg chg="modSp">
        <pc:chgData name="정 송화" userId="S::shjeong@fdxnetworks.com::63076487-fab4-4054-9835-f9141126f1b9" providerId="AD" clId="Web-{7BC295B4-F282-486F-81D8-4EA913703CB3}" dt="2022-04-06T02:17:06.896" v="1" actId="20577"/>
        <pc:sldMkLst>
          <pc:docMk/>
          <pc:sldMk cId="170210391" sldId="335"/>
        </pc:sldMkLst>
        <pc:spChg chg="mod">
          <ac:chgData name="정 송화" userId="S::shjeong@fdxnetworks.com::63076487-fab4-4054-9835-f9141126f1b9" providerId="AD" clId="Web-{7BC295B4-F282-486F-81D8-4EA913703CB3}" dt="2022-04-06T02:17:06.896" v="1" actId="20577"/>
          <ac:spMkLst>
            <pc:docMk/>
            <pc:sldMk cId="170210391" sldId="335"/>
            <ac:spMk id="4" creationId="{AD3AE1A4-5955-4321-9A6B-F5C0CBF54E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2DC11-8799-4D27-80A2-C8FF7135C8DA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8FC39-6180-4AE4-9E1F-8C1436457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71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1310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42620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63929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85238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06550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27859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49169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70478" algn="l" defTabSz="84262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2" y="1775357"/>
            <a:ext cx="7772400" cy="1225021"/>
          </a:xfrm>
          <a:prstGeom prst="rect">
            <a:avLst/>
          </a:prstGeom>
        </p:spPr>
        <p:txBody>
          <a:bodyPr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</p:spPr>
        <p:txBody>
          <a:bodyPr lIns="84262" tIns="42132" rIns="84262" bIns="42132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3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5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6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27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49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0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32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333502"/>
            <a:ext cx="8229600" cy="3771636"/>
          </a:xfrm>
          <a:prstGeom prst="rect">
            <a:avLst/>
          </a:prstGeom>
        </p:spPr>
        <p:txBody>
          <a:bodyPr vert="eaVert" lIns="84262" tIns="42132" rIns="84262" bIns="42132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71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2"/>
          </a:xfrm>
          <a:prstGeom prst="rect">
            <a:avLst/>
          </a:prstGeom>
        </p:spPr>
        <p:txBody>
          <a:bodyPr vert="eaVert"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2"/>
          </a:xfrm>
          <a:prstGeom prst="rect">
            <a:avLst/>
          </a:prstGeom>
        </p:spPr>
        <p:txBody>
          <a:bodyPr vert="eaVert" lIns="84262" tIns="42132" rIns="84262" bIns="42132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69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표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862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성주그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1" hidden="1"/>
          <p:cNvSpPr>
            <a:spLocks noChangeArrowheads="1"/>
          </p:cNvSpPr>
          <p:nvPr userDrawn="1"/>
        </p:nvSpPr>
        <p:spPr bwMode="auto">
          <a:xfrm>
            <a:off x="213946" y="806981"/>
            <a:ext cx="8716108" cy="4566708"/>
          </a:xfrm>
          <a:prstGeom prst="rect">
            <a:avLst/>
          </a:prstGeom>
          <a:noFill/>
          <a:ln w="3175" algn="ctr">
            <a:solidFill>
              <a:srgbClr val="FF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262" tIns="42132" rIns="84262" bIns="42132" anchor="ctr"/>
          <a:lstStyle>
            <a:lvl1pPr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 userDrawn="1">
            <p:ph type="title"/>
          </p:nvPr>
        </p:nvSpPr>
        <p:spPr>
          <a:xfrm>
            <a:off x="332958" y="337162"/>
            <a:ext cx="2536400" cy="2631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l">
              <a:defRPr kumimoji="1" lang="ko-KR" altLang="en-US" sz="1900" kern="1200" spc="-93" baseline="0" dirty="0">
                <a:latin typeface="+mn-lt"/>
                <a:ea typeface="맑은 고딕" pitchFamily="50" charset="-127"/>
              </a:defRPr>
            </a:lvl1pPr>
          </a:lstStyle>
          <a:p>
            <a:pPr lvl="0">
              <a:lnSpc>
                <a:spcPct val="90000"/>
              </a:lnSpc>
              <a:tabLst>
                <a:tab pos="690480" algn="l"/>
              </a:tabLst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18769" y="816001"/>
            <a:ext cx="8706462" cy="186205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algn="just">
              <a:defRPr lang="ko-KR" altLang="en-US" sz="1100" b="0" baseline="0" smtClean="0">
                <a:latin typeface="+mj-lt"/>
                <a:ea typeface="맑은 고딕" pitchFamily="50" charset="-127"/>
              </a:defRPr>
            </a:lvl1pPr>
          </a:lstStyle>
          <a:p>
            <a:pPr lvl="0">
              <a:lnSpc>
                <a:spcPct val="110000"/>
              </a:lnSpc>
              <a:spcBef>
                <a:spcPts val="0"/>
              </a:spcBef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63310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성주그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11" hidden="1"/>
          <p:cNvSpPr>
            <a:spLocks noChangeArrowheads="1"/>
          </p:cNvSpPr>
          <p:nvPr userDrawn="1"/>
        </p:nvSpPr>
        <p:spPr bwMode="auto">
          <a:xfrm>
            <a:off x="213946" y="806981"/>
            <a:ext cx="8716108" cy="4566708"/>
          </a:xfrm>
          <a:prstGeom prst="rect">
            <a:avLst/>
          </a:prstGeom>
          <a:noFill/>
          <a:ln w="3175" algn="ctr">
            <a:solidFill>
              <a:srgbClr val="FF0000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4262" tIns="42132" rIns="84262" bIns="42132" anchor="ctr"/>
          <a:lstStyle>
            <a:lvl1pPr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742950" indent="-28575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11430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 marL="16002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 marL="2057400" indent="-228600" eaLnBrk="0" hangingPunct="0"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808080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16" name="제목 1"/>
          <p:cNvSpPr>
            <a:spLocks noGrp="1"/>
          </p:cNvSpPr>
          <p:nvPr userDrawn="1">
            <p:ph type="title"/>
          </p:nvPr>
        </p:nvSpPr>
        <p:spPr>
          <a:xfrm>
            <a:off x="218769" y="-102840"/>
            <a:ext cx="5582906" cy="11356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>
              <a:defRPr kumimoji="1" lang="ko-KR" altLang="en-US" kern="1200" spc="-93" baseline="0" dirty="0">
                <a:latin typeface="+mn-lt"/>
                <a:ea typeface="맑은 고딕" pitchFamily="50" charset="-127"/>
              </a:defRPr>
            </a:lvl1pPr>
          </a:lstStyle>
          <a:p>
            <a:pPr lvl="0">
              <a:lnSpc>
                <a:spcPct val="90000"/>
              </a:lnSpc>
              <a:tabLst>
                <a:tab pos="690480" algn="l"/>
              </a:tabLst>
            </a:pPr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6897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33502"/>
            <a:ext cx="8229600" cy="3771636"/>
          </a:xfrm>
          <a:prstGeom prst="rect">
            <a:avLst/>
          </a:prstGeom>
        </p:spPr>
        <p:txBody>
          <a:bodyPr lIns="84262" tIns="42132" rIns="84262" bIns="42132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0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3672419"/>
            <a:ext cx="7772400" cy="1135064"/>
          </a:xfrm>
          <a:prstGeom prst="rect">
            <a:avLst/>
          </a:prstGeom>
        </p:spPr>
        <p:txBody>
          <a:bodyPr lIns="84262" tIns="42132" rIns="84262" bIns="42132" anchor="t"/>
          <a:lstStyle>
            <a:lvl1pPr algn="l">
              <a:defRPr sz="36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422262"/>
            <a:ext cx="7772400" cy="1250155"/>
          </a:xfrm>
          <a:prstGeom prst="rect">
            <a:avLst/>
          </a:prstGeom>
        </p:spPr>
        <p:txBody>
          <a:bodyPr lIns="84262" tIns="42132" rIns="84262" bIns="42132"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13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26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392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523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65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2785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491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047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0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2"/>
            <a:ext cx="4038600" cy="3771636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2"/>
            <a:ext cx="4038600" cy="3771636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9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262"/>
            <a:ext cx="4040188" cy="533135"/>
          </a:xfrm>
          <a:prstGeom prst="rect">
            <a:avLst/>
          </a:prstGeom>
        </p:spPr>
        <p:txBody>
          <a:bodyPr lIns="84262" tIns="42132" rIns="84262" bIns="42132" anchor="b"/>
          <a:lstStyle>
            <a:lvl1pPr marL="0" indent="0">
              <a:buNone/>
              <a:defRPr sz="2200" b="1"/>
            </a:lvl1pPr>
            <a:lvl2pPr marL="421310" indent="0">
              <a:buNone/>
              <a:defRPr sz="1900" b="1"/>
            </a:lvl2pPr>
            <a:lvl3pPr marL="842620" indent="0">
              <a:buNone/>
              <a:defRPr sz="1700" b="1"/>
            </a:lvl3pPr>
            <a:lvl4pPr marL="1263929" indent="0">
              <a:buNone/>
              <a:defRPr sz="1500" b="1"/>
            </a:lvl4pPr>
            <a:lvl5pPr marL="1685238" indent="0">
              <a:buNone/>
              <a:defRPr sz="1500" b="1"/>
            </a:lvl5pPr>
            <a:lvl6pPr marL="2106550" indent="0">
              <a:buNone/>
              <a:defRPr sz="1500" b="1"/>
            </a:lvl6pPr>
            <a:lvl7pPr marL="2527859" indent="0">
              <a:buNone/>
              <a:defRPr sz="1500" b="1"/>
            </a:lvl7pPr>
            <a:lvl8pPr marL="2949169" indent="0">
              <a:buNone/>
              <a:defRPr sz="1500" b="1"/>
            </a:lvl8pPr>
            <a:lvl9pPr marL="3370478" indent="0">
              <a:buNone/>
              <a:defRPr sz="1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395"/>
            <a:ext cx="4040188" cy="3292740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279262"/>
            <a:ext cx="4041775" cy="533135"/>
          </a:xfrm>
          <a:prstGeom prst="rect">
            <a:avLst/>
          </a:prstGeom>
        </p:spPr>
        <p:txBody>
          <a:bodyPr lIns="84262" tIns="42132" rIns="84262" bIns="42132" anchor="b"/>
          <a:lstStyle>
            <a:lvl1pPr marL="0" indent="0">
              <a:buNone/>
              <a:defRPr sz="2200" b="1"/>
            </a:lvl1pPr>
            <a:lvl2pPr marL="421310" indent="0">
              <a:buNone/>
              <a:defRPr sz="1900" b="1"/>
            </a:lvl2pPr>
            <a:lvl3pPr marL="842620" indent="0">
              <a:buNone/>
              <a:defRPr sz="1700" b="1"/>
            </a:lvl3pPr>
            <a:lvl4pPr marL="1263929" indent="0">
              <a:buNone/>
              <a:defRPr sz="1500" b="1"/>
            </a:lvl4pPr>
            <a:lvl5pPr marL="1685238" indent="0">
              <a:buNone/>
              <a:defRPr sz="1500" b="1"/>
            </a:lvl5pPr>
            <a:lvl6pPr marL="2106550" indent="0">
              <a:buNone/>
              <a:defRPr sz="1500" b="1"/>
            </a:lvl6pPr>
            <a:lvl7pPr marL="2527859" indent="0">
              <a:buNone/>
              <a:defRPr sz="1500" b="1"/>
            </a:lvl7pPr>
            <a:lvl8pPr marL="2949169" indent="0">
              <a:buNone/>
              <a:defRPr sz="1500" b="1"/>
            </a:lvl8pPr>
            <a:lvl9pPr marL="3370478" indent="0">
              <a:buNone/>
              <a:defRPr sz="1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1812395"/>
            <a:ext cx="4041775" cy="3292740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2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lIns="84262" tIns="42132" rIns="84262" bIns="42132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9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27543"/>
            <a:ext cx="3008313" cy="968376"/>
          </a:xfrm>
          <a:prstGeom prst="rect">
            <a:avLst/>
          </a:prstGeom>
        </p:spPr>
        <p:txBody>
          <a:bodyPr lIns="84262" tIns="42132" rIns="84262" bIns="42132" anchor="b"/>
          <a:lstStyle>
            <a:lvl1pPr algn="l">
              <a:defRPr sz="1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27545"/>
            <a:ext cx="5111750" cy="4877594"/>
          </a:xfrm>
          <a:prstGeom prst="rect">
            <a:avLst/>
          </a:prstGeom>
        </p:spPr>
        <p:txBody>
          <a:bodyPr lIns="84262" tIns="42132" rIns="84262" bIns="42132"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195921"/>
            <a:ext cx="3008313" cy="3909219"/>
          </a:xfrm>
          <a:prstGeom prst="rect">
            <a:avLst/>
          </a:prstGeom>
        </p:spPr>
        <p:txBody>
          <a:bodyPr lIns="84262" tIns="42132" rIns="84262" bIns="42132"/>
          <a:lstStyle>
            <a:lvl1pPr marL="0" indent="0">
              <a:buNone/>
              <a:defRPr sz="1300"/>
            </a:lvl1pPr>
            <a:lvl2pPr marL="421310" indent="0">
              <a:buNone/>
              <a:defRPr sz="1100"/>
            </a:lvl2pPr>
            <a:lvl3pPr marL="842620" indent="0">
              <a:buNone/>
              <a:defRPr sz="900"/>
            </a:lvl3pPr>
            <a:lvl4pPr marL="1263929" indent="0">
              <a:buNone/>
              <a:defRPr sz="800"/>
            </a:lvl4pPr>
            <a:lvl5pPr marL="1685238" indent="0">
              <a:buNone/>
              <a:defRPr sz="800"/>
            </a:lvl5pPr>
            <a:lvl6pPr marL="2106550" indent="0">
              <a:buNone/>
              <a:defRPr sz="800"/>
            </a:lvl6pPr>
            <a:lvl7pPr marL="2527859" indent="0">
              <a:buNone/>
              <a:defRPr sz="800"/>
            </a:lvl7pPr>
            <a:lvl8pPr marL="2949169" indent="0">
              <a:buNone/>
              <a:defRPr sz="800"/>
            </a:lvl8pPr>
            <a:lvl9pPr marL="3370478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  <a:prstGeom prst="rect">
            <a:avLst/>
          </a:prstGeom>
        </p:spPr>
        <p:txBody>
          <a:bodyPr lIns="84262" tIns="42132" rIns="84262" bIns="42132" anchor="b"/>
          <a:lstStyle>
            <a:lvl1pPr algn="l">
              <a:defRPr sz="19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</p:spPr>
        <p:txBody>
          <a:bodyPr lIns="84262" tIns="42132" rIns="84262" bIns="42132"/>
          <a:lstStyle>
            <a:lvl1pPr marL="0" indent="0">
              <a:buNone/>
              <a:defRPr sz="3000"/>
            </a:lvl1pPr>
            <a:lvl2pPr marL="421310" indent="0">
              <a:buNone/>
              <a:defRPr sz="2600"/>
            </a:lvl2pPr>
            <a:lvl3pPr marL="842620" indent="0">
              <a:buNone/>
              <a:defRPr sz="2200"/>
            </a:lvl3pPr>
            <a:lvl4pPr marL="1263929" indent="0">
              <a:buNone/>
              <a:defRPr sz="1900"/>
            </a:lvl4pPr>
            <a:lvl5pPr marL="1685238" indent="0">
              <a:buNone/>
              <a:defRPr sz="1900"/>
            </a:lvl5pPr>
            <a:lvl6pPr marL="2106550" indent="0">
              <a:buNone/>
              <a:defRPr sz="1900"/>
            </a:lvl6pPr>
            <a:lvl7pPr marL="2527859" indent="0">
              <a:buNone/>
              <a:defRPr sz="1900"/>
            </a:lvl7pPr>
            <a:lvl8pPr marL="2949169" indent="0">
              <a:buNone/>
              <a:defRPr sz="1900"/>
            </a:lvl8pPr>
            <a:lvl9pPr marL="3370478" indent="0">
              <a:buNone/>
              <a:defRPr sz="19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2783"/>
            <a:ext cx="5486400" cy="670718"/>
          </a:xfrm>
          <a:prstGeom prst="rect">
            <a:avLst/>
          </a:prstGeom>
        </p:spPr>
        <p:txBody>
          <a:bodyPr lIns="84262" tIns="42132" rIns="84262" bIns="42132"/>
          <a:lstStyle>
            <a:lvl1pPr marL="0" indent="0">
              <a:buNone/>
              <a:defRPr sz="1300"/>
            </a:lvl1pPr>
            <a:lvl2pPr marL="421310" indent="0">
              <a:buNone/>
              <a:defRPr sz="1100"/>
            </a:lvl2pPr>
            <a:lvl3pPr marL="842620" indent="0">
              <a:buNone/>
              <a:defRPr sz="900"/>
            </a:lvl3pPr>
            <a:lvl4pPr marL="1263929" indent="0">
              <a:buNone/>
              <a:defRPr sz="800"/>
            </a:lvl4pPr>
            <a:lvl5pPr marL="1685238" indent="0">
              <a:buNone/>
              <a:defRPr sz="800"/>
            </a:lvl5pPr>
            <a:lvl6pPr marL="2106550" indent="0">
              <a:buNone/>
              <a:defRPr sz="800"/>
            </a:lvl6pPr>
            <a:lvl7pPr marL="2527859" indent="0">
              <a:buNone/>
              <a:defRPr sz="800"/>
            </a:lvl7pPr>
            <a:lvl8pPr marL="2949169" indent="0">
              <a:buNone/>
              <a:defRPr sz="800"/>
            </a:lvl8pPr>
            <a:lvl9pPr marL="3370478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1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2F0F823-2FA9-4B74-AFDE-203BD6B1575D}" type="datetimeFigureOut">
              <a:rPr lang="ko-KR" altLang="en-US" smtClean="0"/>
              <a:t>2024-12-16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2"/>
          </a:xfrm>
          <a:prstGeom prst="rect">
            <a:avLst/>
          </a:prstGeom>
        </p:spPr>
        <p:txBody>
          <a:bodyPr lIns="84262" tIns="42132" rIns="84262" bIns="42132"/>
          <a:lstStyle/>
          <a:p>
            <a:fld id="{AE54B7EF-4955-4E55-9E9A-FDE9C5C12B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2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78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</p:sldLayoutIdLst>
  <p:txStyles>
    <p:titleStyle>
      <a:lvl1pPr algn="ctr" defTabSz="842620" rtl="0" eaLnBrk="1" latinLnBrk="1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983" indent="-315983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4629" indent="-263318" algn="l" defTabSz="84262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275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4584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95895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17204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14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59824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581134" indent="-210655" algn="l" defTabSz="842620" rtl="0" eaLnBrk="1" latinLnBrk="1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310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2620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3929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5238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6550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27859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49169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0478" algn="l" defTabSz="84262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arch.shopping.naver.com/home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3241713" y="2092857"/>
            <a:ext cx="5409918" cy="283946"/>
          </a:xfrm>
          <a:prstGeom prst="rect">
            <a:avLst/>
          </a:prstGeom>
        </p:spPr>
        <p:txBody>
          <a:bodyPr lIns="84262" tIns="42132" rIns="84262" bIns="42132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r>
              <a:rPr lang="en-US" altLang="ko-KR" sz="2400" kern="0" dirty="0"/>
              <a:t>3</a:t>
            </a:r>
            <a:r>
              <a:rPr lang="ko-KR" altLang="en-US" sz="2400" kern="0" dirty="0"/>
              <a:t>차 종합 평가 문제</a:t>
            </a:r>
            <a:endParaRPr lang="en-US" altLang="ko-KR" sz="2400" kern="0" dirty="0"/>
          </a:p>
          <a:p>
            <a:endParaRPr lang="en-US" altLang="ko-KR" kern="0" dirty="0"/>
          </a:p>
          <a:p>
            <a:r>
              <a:rPr lang="en-US" altLang="ko-KR" kern="0" dirty="0"/>
              <a:t>– </a:t>
            </a:r>
            <a:r>
              <a:rPr lang="ko-KR" altLang="en-US" kern="0" dirty="0"/>
              <a:t>네이버 가격비교</a:t>
            </a:r>
            <a:endParaRPr lang="en-US" altLang="ko-KR" kern="0" dirty="0"/>
          </a:p>
        </p:txBody>
      </p:sp>
      <p:sp>
        <p:nvSpPr>
          <p:cNvPr id="10" name="Line 19"/>
          <p:cNvSpPr>
            <a:spLocks noChangeShapeType="1"/>
          </p:cNvSpPr>
          <p:nvPr/>
        </p:nvSpPr>
        <p:spPr bwMode="gray">
          <a:xfrm>
            <a:off x="2779835" y="127000"/>
            <a:ext cx="0" cy="540411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</p:spPr>
        <p:txBody>
          <a:bodyPr wrap="none" lIns="84262" tIns="42132" rIns="84262" bIns="42132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30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4">
            <a:extLst>
              <a:ext uri="{FF2B5EF4-FFF2-40B4-BE49-F238E27FC236}">
                <a16:creationId xmlns:a16="http://schemas.microsoft.com/office/drawing/2014/main" id="{AD3AE1A4-5955-4321-9A6B-F5C0CBF54EB5}"/>
              </a:ext>
            </a:extLst>
          </p:cNvPr>
          <p:cNvSpPr txBox="1">
            <a:spLocks/>
          </p:cNvSpPr>
          <p:nvPr/>
        </p:nvSpPr>
        <p:spPr>
          <a:xfrm>
            <a:off x="218769" y="816000"/>
            <a:ext cx="8706462" cy="169277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marL="92075" indent="-92075" algn="just">
              <a:spcBef>
                <a:spcPct val="20000"/>
              </a:spcBef>
              <a:buFont typeface="Arial" panose="020B0604020202020204" pitchFamily="34" charset="0"/>
              <a:buChar char="•"/>
              <a:defRPr sz="1100" b="0" baseline="0">
                <a:latin typeface="+mj-lt"/>
                <a:ea typeface="맑은 고딕" pitchFamily="50" charset="-127"/>
              </a:defRPr>
            </a:lvl1pPr>
            <a:lvl2pPr marL="684629" indent="-263318">
              <a:spcBef>
                <a:spcPct val="20000"/>
              </a:spcBef>
              <a:buFont typeface="Arial" panose="020B0604020202020204" pitchFamily="34" charset="0"/>
              <a:buChar char="–"/>
              <a:defRPr sz="2600"/>
            </a:lvl2pPr>
            <a:lvl3pPr marL="1053275" indent="-210655">
              <a:spcBef>
                <a:spcPct val="20000"/>
              </a:spcBef>
              <a:buFont typeface="Arial" panose="020B0604020202020204" pitchFamily="34" charset="0"/>
              <a:buChar char="•"/>
              <a:defRPr sz="2200"/>
            </a:lvl3pPr>
            <a:lvl4pPr marL="1474584" indent="-210655">
              <a:spcBef>
                <a:spcPct val="20000"/>
              </a:spcBef>
              <a:buFont typeface="Arial" panose="020B0604020202020204" pitchFamily="34" charset="0"/>
              <a:buChar char="–"/>
              <a:defRPr sz="1900"/>
            </a:lvl4pPr>
            <a:lvl5pPr marL="1895895" indent="-210655">
              <a:spcBef>
                <a:spcPct val="20000"/>
              </a:spcBef>
              <a:buFont typeface="Arial" panose="020B0604020202020204" pitchFamily="34" charset="0"/>
              <a:buChar char="»"/>
              <a:defRPr sz="1900"/>
            </a:lvl5pPr>
            <a:lvl6pPr marL="2317204" indent="-210655">
              <a:spcBef>
                <a:spcPct val="20000"/>
              </a:spcBef>
              <a:buFont typeface="Arial" panose="020B0604020202020204" pitchFamily="34" charset="0"/>
              <a:buChar char="•"/>
              <a:defRPr sz="1900"/>
            </a:lvl6pPr>
            <a:lvl7pPr marL="2738514" indent="-210655">
              <a:spcBef>
                <a:spcPct val="20000"/>
              </a:spcBef>
              <a:buFont typeface="Arial" panose="020B0604020202020204" pitchFamily="34" charset="0"/>
              <a:buChar char="•"/>
              <a:defRPr sz="1900"/>
            </a:lvl7pPr>
            <a:lvl8pPr marL="3159824" indent="-210655">
              <a:spcBef>
                <a:spcPct val="20000"/>
              </a:spcBef>
              <a:buFont typeface="Arial" panose="020B0604020202020204" pitchFamily="34" charset="0"/>
              <a:buChar char="•"/>
              <a:defRPr sz="1900"/>
            </a:lvl8pPr>
            <a:lvl9pPr marL="3581134" indent="-210655">
              <a:spcBef>
                <a:spcPct val="20000"/>
              </a:spcBef>
              <a:buFont typeface="Arial" panose="020B0604020202020204" pitchFamily="34" charset="0"/>
              <a:buChar char="•"/>
              <a:defRPr sz="1900"/>
            </a:lvl9pPr>
          </a:lstStyle>
          <a:p>
            <a:r>
              <a:rPr lang="en-US" altLang="ko-KR" dirty="0"/>
              <a:t>Excel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열 데이터를 읽어 네이버 가격비교 사이트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https://search.shopping.naver.com/home</a:t>
            </a:r>
            <a:r>
              <a:rPr lang="en-US" altLang="ko-KR" dirty="0"/>
              <a:t> )</a:t>
            </a:r>
            <a:r>
              <a:rPr lang="ko-KR" altLang="en-US" dirty="0"/>
              <a:t>에서 검색합니다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959" y="322542"/>
            <a:ext cx="1695144" cy="292388"/>
          </a:xfrm>
        </p:spPr>
        <p:txBody>
          <a:bodyPr/>
          <a:lstStyle/>
          <a:p>
            <a:r>
              <a:rPr lang="ko-KR" altLang="en-US" kern="0" dirty="0"/>
              <a:t>네이버 가격비교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55CC71-6AC9-44EC-B295-87755EF9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9" y="1777380"/>
            <a:ext cx="4385692" cy="30776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5479415-37D8-42D9-8539-44C49378DD59}"/>
              </a:ext>
            </a:extLst>
          </p:cNvPr>
          <p:cNvSpPr/>
          <p:nvPr/>
        </p:nvSpPr>
        <p:spPr>
          <a:xfrm>
            <a:off x="320114" y="2963231"/>
            <a:ext cx="1155542" cy="1941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0857B-2F95-E88D-1034-9DDA3955A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999" y="1249407"/>
            <a:ext cx="3967227" cy="41336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B4AE45-72CE-A0B0-036A-DBB711CA7802}"/>
              </a:ext>
            </a:extLst>
          </p:cNvPr>
          <p:cNvSpPr/>
          <p:nvPr/>
        </p:nvSpPr>
        <p:spPr>
          <a:xfrm>
            <a:off x="5508104" y="1345332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49C15FF-6F5F-E2A7-C79E-DB91C7DF6DC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475656" y="1489348"/>
            <a:ext cx="4031641" cy="244468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2D0E78FB-6999-B05E-57B7-E849BA62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04" y="2410576"/>
            <a:ext cx="4156749" cy="288804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84B81D-210F-DDA1-DAFA-CB1E748F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39" y="2004910"/>
            <a:ext cx="3311859" cy="34507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텍스트 개체 틀 14">
            <a:extLst>
              <a:ext uri="{FF2B5EF4-FFF2-40B4-BE49-F238E27FC236}">
                <a16:creationId xmlns:a16="http://schemas.microsoft.com/office/drawing/2014/main" id="{AD3AE1A4-5955-4321-9A6B-F5C0CBF54EB5}"/>
              </a:ext>
            </a:extLst>
          </p:cNvPr>
          <p:cNvSpPr txBox="1">
            <a:spLocks/>
          </p:cNvSpPr>
          <p:nvPr/>
        </p:nvSpPr>
        <p:spPr>
          <a:xfrm>
            <a:off x="218768" y="816000"/>
            <a:ext cx="8817727" cy="778675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/>
            <a:r>
              <a:rPr lang="en-US" altLang="ko-KR" dirty="0"/>
              <a:t>Excel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열의 값으로 조회하고</a:t>
            </a:r>
            <a:r>
              <a:rPr lang="en-US" altLang="ko-KR" dirty="0"/>
              <a:t>,</a:t>
            </a:r>
            <a:r>
              <a:rPr lang="ko-KR" altLang="en-US" dirty="0"/>
              <a:t> 조회된 데이터에서 상품명에 제외 키워드가 있으면 제외시킨 후 가장 낮은 가격의 상품 데이터를 가져옵니다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제외 키워드 </a:t>
            </a:r>
            <a:r>
              <a:rPr lang="en-US" altLang="ko-KR" dirty="0"/>
              <a:t>: </a:t>
            </a:r>
            <a:r>
              <a:rPr lang="en-US" altLang="ko-KR" sz="1100" b="1" dirty="0"/>
              <a:t>[</a:t>
            </a:r>
            <a:r>
              <a:rPr lang="ko-KR" altLang="en-US" sz="1100" b="1" dirty="0"/>
              <a:t>중고</a:t>
            </a:r>
            <a:r>
              <a:rPr lang="en-US" altLang="ko-KR" sz="1100" b="1" dirty="0"/>
              <a:t>], [</a:t>
            </a:r>
            <a:r>
              <a:rPr lang="ko-KR" altLang="en-US" sz="1100" b="1" dirty="0" err="1"/>
              <a:t>렌탈</a:t>
            </a:r>
            <a:r>
              <a:rPr lang="en-US" altLang="ko-KR" sz="1100" b="1" dirty="0"/>
              <a:t>], [</a:t>
            </a:r>
            <a:r>
              <a:rPr lang="ko-KR" altLang="en-US" sz="1100" b="1" dirty="0"/>
              <a:t>개월</a:t>
            </a:r>
            <a:r>
              <a:rPr lang="en-US" altLang="ko-KR" sz="1100" b="1" dirty="0"/>
              <a:t>], [</a:t>
            </a:r>
            <a:r>
              <a:rPr lang="ko-KR" altLang="en-US" sz="1100" b="1" dirty="0"/>
              <a:t>해외</a:t>
            </a:r>
            <a:r>
              <a:rPr lang="en-US" altLang="ko-KR" sz="1100" b="1" dirty="0"/>
              <a:t>], [</a:t>
            </a:r>
            <a:r>
              <a:rPr lang="ko-KR" altLang="en-US" sz="1100" b="1" dirty="0"/>
              <a:t>구동</a:t>
            </a:r>
            <a:r>
              <a:rPr lang="en-US" altLang="ko-KR" sz="1100" b="1" dirty="0"/>
              <a:t>], [</a:t>
            </a:r>
            <a:r>
              <a:rPr lang="ko-KR" altLang="en-US" sz="1100" b="1" dirty="0"/>
              <a:t>리모컨</a:t>
            </a:r>
            <a:r>
              <a:rPr lang="en-US" altLang="ko-KR" sz="1100" b="1" dirty="0"/>
              <a:t>] </a:t>
            </a:r>
            <a:r>
              <a:rPr lang="en-US" altLang="ko-KR" dirty="0"/>
              <a:t>)</a:t>
            </a:r>
          </a:p>
          <a:p>
            <a:pPr marL="0" indent="-108000" algn="l"/>
            <a:r>
              <a:rPr lang="en-US" altLang="ko-KR" dirty="0"/>
              <a:t>15</a:t>
            </a:r>
            <a:r>
              <a:rPr lang="ko-KR" altLang="en-US" dirty="0"/>
              <a:t>만원 이하의 상품은 제외합니다</a:t>
            </a:r>
            <a:r>
              <a:rPr lang="en-US" altLang="ko-KR" dirty="0"/>
              <a:t>.</a:t>
            </a:r>
          </a:p>
          <a:p>
            <a:pPr marL="92075" indent="-92075"/>
            <a:r>
              <a:rPr lang="ko-KR" altLang="en-US" dirty="0"/>
              <a:t>가격이 가장 낮은 상품 </a:t>
            </a:r>
            <a:r>
              <a:rPr lang="en-US" altLang="ko-KR" dirty="0"/>
              <a:t>URL</a:t>
            </a:r>
            <a:r>
              <a:rPr lang="ko-KR" altLang="en-US" dirty="0"/>
              <a:t>에 접속한 후 상품 화면 전체를 캡처하여 </a:t>
            </a:r>
            <a:r>
              <a:rPr lang="en-US" altLang="ko-KR" dirty="0"/>
              <a:t>‘</a:t>
            </a:r>
            <a:r>
              <a:rPr lang="en-US" altLang="ko-KR" dirty="0" err="1"/>
              <a:t>YYYYMMDDhhmmss</a:t>
            </a:r>
            <a:r>
              <a:rPr lang="en-US" altLang="ko-KR" dirty="0"/>
              <a:t>_</a:t>
            </a:r>
            <a:r>
              <a:rPr lang="ko-KR" altLang="en-US" dirty="0"/>
              <a:t>상품명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’ </a:t>
            </a:r>
            <a:r>
              <a:rPr lang="ko-KR" altLang="en-US" dirty="0"/>
              <a:t>으로 저장합니다</a:t>
            </a:r>
            <a:r>
              <a:rPr lang="en-US" altLang="ko-KR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959" y="322542"/>
            <a:ext cx="1695144" cy="292388"/>
          </a:xfrm>
        </p:spPr>
        <p:txBody>
          <a:bodyPr/>
          <a:lstStyle/>
          <a:p>
            <a:r>
              <a:rPr lang="ko-KR" altLang="en-US" kern="0" dirty="0"/>
              <a:t>네이버 가격비교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F7744D-A355-4272-BA40-D704B0BF9F6B}"/>
              </a:ext>
            </a:extLst>
          </p:cNvPr>
          <p:cNvSpPr/>
          <p:nvPr/>
        </p:nvSpPr>
        <p:spPr>
          <a:xfrm>
            <a:off x="332239" y="3634434"/>
            <a:ext cx="3261257" cy="591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183EC8A2-5957-4229-90A0-F8DE4D1A9742}"/>
              </a:ext>
            </a:extLst>
          </p:cNvPr>
          <p:cNvSpPr txBox="1">
            <a:spLocks/>
          </p:cNvSpPr>
          <p:nvPr/>
        </p:nvSpPr>
        <p:spPr>
          <a:xfrm>
            <a:off x="1980832" y="4310290"/>
            <a:ext cx="1440160" cy="16927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정상데이터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2415A4ED-C825-40F2-AE50-ED98149B8A13}"/>
              </a:ext>
            </a:extLst>
          </p:cNvPr>
          <p:cNvSpPr txBox="1">
            <a:spLocks/>
          </p:cNvSpPr>
          <p:nvPr/>
        </p:nvSpPr>
        <p:spPr>
          <a:xfrm>
            <a:off x="4304143" y="2226407"/>
            <a:ext cx="4201838" cy="153888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000" dirty="0">
                <a:solidFill>
                  <a:srgbClr val="FF0000"/>
                </a:solidFill>
              </a:rPr>
              <a:t>정상데이터에 접속하여 스크린샷 저장 및 상품명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가격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링크 가져오기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5B07755-B4C4-47A5-BF33-4E278E4D360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593496" y="3465157"/>
            <a:ext cx="690472" cy="46488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D37E857B-C61A-748B-DCE3-2D665B9098EF}"/>
              </a:ext>
            </a:extLst>
          </p:cNvPr>
          <p:cNvSpPr txBox="1">
            <a:spLocks/>
          </p:cNvSpPr>
          <p:nvPr/>
        </p:nvSpPr>
        <p:spPr>
          <a:xfrm>
            <a:off x="290132" y="1858378"/>
            <a:ext cx="3466551" cy="123111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800" dirty="0">
                <a:solidFill>
                  <a:srgbClr val="FF0000"/>
                </a:solidFill>
              </a:rPr>
              <a:t>여러분의 작업을 위해 필터를 걸지 않아 상품이 일치하지 않을 수 있습니다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05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959" y="322542"/>
            <a:ext cx="1695144" cy="292388"/>
          </a:xfrm>
        </p:spPr>
        <p:txBody>
          <a:bodyPr/>
          <a:lstStyle/>
          <a:p>
            <a:r>
              <a:rPr lang="ko-KR" altLang="en-US" kern="0" dirty="0"/>
              <a:t>네이버 가격비교</a:t>
            </a:r>
            <a:endParaRPr lang="ko-KR" altLang="en-US" dirty="0"/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47FEE7BC-284D-F165-0264-14DE0063C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538" y="985292"/>
            <a:ext cx="8706462" cy="2154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/>
              <a:t>1-1. </a:t>
            </a:r>
            <a:r>
              <a:rPr lang="ko-KR" altLang="en-US" sz="1400" b="1" dirty="0"/>
              <a:t>메일 발송 요건</a:t>
            </a:r>
          </a:p>
        </p:txBody>
      </p:sp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BEAE6845-8663-7801-E848-7DC3AFAB4082}"/>
              </a:ext>
            </a:extLst>
          </p:cNvPr>
          <p:cNvSpPr txBox="1">
            <a:spLocks/>
          </p:cNvSpPr>
          <p:nvPr/>
        </p:nvSpPr>
        <p:spPr>
          <a:xfrm>
            <a:off x="551728" y="1298600"/>
            <a:ext cx="8706462" cy="523220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파일 압축</a:t>
            </a:r>
            <a:endParaRPr lang="en-US" altLang="ko-KR" sz="1000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생성된 엑셀 파일과 스크린샷 파일을 </a:t>
            </a:r>
            <a:r>
              <a:rPr lang="en-US" altLang="ko-KR" sz="1000" dirty="0"/>
              <a:t>ZIP </a:t>
            </a:r>
            <a:r>
              <a:rPr lang="ko-KR" altLang="en-US" sz="1000" dirty="0"/>
              <a:t>파일로 압축하여 첨부합니다</a:t>
            </a:r>
            <a:r>
              <a:rPr lang="en-US" altLang="ko-KR" sz="1000" dirty="0"/>
              <a:t>.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altLang="ko-KR" sz="1000" dirty="0"/>
              <a:t>ZIP </a:t>
            </a:r>
            <a:r>
              <a:rPr lang="ko-KR" altLang="en-US" sz="1000" dirty="0"/>
              <a:t>파일 이름 형식</a:t>
            </a:r>
            <a:r>
              <a:rPr lang="en-US" altLang="ko-KR" sz="1000" dirty="0"/>
              <a:t>: YYYY-MM-DD_</a:t>
            </a:r>
            <a:r>
              <a:rPr lang="ko-KR" altLang="en-US" sz="1000" dirty="0"/>
              <a:t>네이버가격비교결과</a:t>
            </a:r>
            <a:r>
              <a:rPr lang="en-US" altLang="ko-KR" sz="1000" dirty="0"/>
              <a:t>.zip</a:t>
            </a:r>
          </a:p>
        </p:txBody>
      </p:sp>
      <p:sp>
        <p:nvSpPr>
          <p:cNvPr id="6" name="텍스트 개체 틀 14">
            <a:extLst>
              <a:ext uri="{FF2B5EF4-FFF2-40B4-BE49-F238E27FC236}">
                <a16:creationId xmlns:a16="http://schemas.microsoft.com/office/drawing/2014/main" id="{22400E50-4B9D-F9C4-F93C-577221FCF3DD}"/>
              </a:ext>
            </a:extLst>
          </p:cNvPr>
          <p:cNvSpPr txBox="1">
            <a:spLocks/>
          </p:cNvSpPr>
          <p:nvPr/>
        </p:nvSpPr>
        <p:spPr>
          <a:xfrm>
            <a:off x="437538" y="2112144"/>
            <a:ext cx="8706462" cy="215444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1-2. </a:t>
            </a:r>
            <a:r>
              <a:rPr lang="ko-KR" altLang="en-US" sz="1400" b="1" dirty="0"/>
              <a:t>메일 발송 설정</a:t>
            </a:r>
          </a:p>
        </p:txBody>
      </p:sp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A24D6698-4FD3-6B90-DFD1-B55C050058CD}"/>
              </a:ext>
            </a:extLst>
          </p:cNvPr>
          <p:cNvSpPr txBox="1">
            <a:spLocks/>
          </p:cNvSpPr>
          <p:nvPr/>
        </p:nvSpPr>
        <p:spPr>
          <a:xfrm>
            <a:off x="551728" y="2425452"/>
            <a:ext cx="8706462" cy="1815882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수신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발신자 설정</a:t>
            </a:r>
            <a:endParaRPr lang="en-US" altLang="ko-KR" sz="1000" b="1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받는 사람</a:t>
            </a:r>
            <a:r>
              <a:rPr lang="en-US" altLang="ko-KR" sz="1000" dirty="0"/>
              <a:t>: </a:t>
            </a:r>
            <a:r>
              <a:rPr lang="ko-KR" altLang="en-US" sz="1000" dirty="0"/>
              <a:t>본인의 이메일 주소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보내는 사람</a:t>
            </a:r>
            <a:r>
              <a:rPr lang="en-US" altLang="ko-KR" sz="1000" dirty="0"/>
              <a:t>: </a:t>
            </a:r>
            <a:r>
              <a:rPr lang="ko-KR" altLang="en-US" sz="1000" dirty="0"/>
              <a:t>본인의 이메일 주소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참조</a:t>
            </a:r>
            <a:r>
              <a:rPr lang="en-US" altLang="ko-KR" sz="1000" dirty="0"/>
              <a:t>: </a:t>
            </a:r>
            <a:r>
              <a:rPr lang="ko-KR" altLang="en-US" sz="1000" dirty="0"/>
              <a:t>본인의 이메일 주소</a:t>
            </a:r>
            <a:endParaRPr lang="en-US" altLang="ko-KR" sz="1000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메일 제목</a:t>
            </a:r>
            <a:r>
              <a:rPr lang="en-US" altLang="ko-KR" sz="1000" dirty="0"/>
              <a:t>: [RPA] YYYY-MM-DD </a:t>
            </a:r>
            <a:r>
              <a:rPr lang="ko-KR" altLang="en-US" sz="1000" dirty="0"/>
              <a:t>네이버 가격비교 결과</a:t>
            </a:r>
            <a:endParaRPr lang="en-US" altLang="ko-KR" sz="1000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본문</a:t>
            </a:r>
            <a:r>
              <a:rPr lang="en-US" altLang="ko-KR" sz="1000" dirty="0"/>
              <a:t>: </a:t>
            </a:r>
          </a:p>
          <a:p>
            <a:pPr marL="737292" lvl="2" indent="0">
              <a:buNone/>
              <a:tabLst>
                <a:tab pos="180975" algn="l"/>
              </a:tabLst>
            </a:pPr>
            <a:r>
              <a:rPr lang="ko-KR" altLang="en-US" sz="1000" dirty="0"/>
              <a:t>안녕하세요</a:t>
            </a:r>
            <a:r>
              <a:rPr lang="en-US" altLang="ko-KR" sz="1000" dirty="0"/>
              <a:t>, RPA BOT</a:t>
            </a:r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 marL="737292" lvl="2" indent="0">
              <a:buNone/>
              <a:tabLst>
                <a:tab pos="180975" algn="l"/>
              </a:tabLst>
            </a:pPr>
            <a:r>
              <a:rPr lang="en-US" altLang="ko-KR" sz="1000"/>
              <a:t>YYMMDD</a:t>
            </a:r>
            <a:r>
              <a:rPr lang="ko-KR" altLang="en-US" sz="1000"/>
              <a:t> </a:t>
            </a:r>
            <a:r>
              <a:rPr lang="ko-KR" altLang="en-US" sz="1000" dirty="0"/>
              <a:t>네이버 가격 비교 자료를 </a:t>
            </a:r>
            <a:r>
              <a:rPr lang="ko-KR" altLang="en-US" sz="1000" dirty="0" err="1"/>
              <a:t>보내드리니</a:t>
            </a:r>
            <a:r>
              <a:rPr lang="ko-KR" altLang="en-US" sz="1000" dirty="0"/>
              <a:t> 확인 부탁드립니다</a:t>
            </a:r>
            <a:r>
              <a:rPr lang="en-US" altLang="ko-KR" sz="1000" dirty="0"/>
              <a:t>.</a:t>
            </a:r>
          </a:p>
          <a:p>
            <a:pPr marL="737292" lvl="2" indent="0">
              <a:buNone/>
              <a:tabLst>
                <a:tab pos="180975" algn="l"/>
              </a:tabLst>
            </a:pP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endParaRPr lang="en-US" altLang="ko-KR" sz="1000" dirty="0"/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F136325A-0E5B-636A-6502-6CD9296A20E1}"/>
              </a:ext>
            </a:extLst>
          </p:cNvPr>
          <p:cNvSpPr txBox="1">
            <a:spLocks/>
          </p:cNvSpPr>
          <p:nvPr/>
        </p:nvSpPr>
        <p:spPr>
          <a:xfrm>
            <a:off x="551728" y="4126275"/>
            <a:ext cx="8706462" cy="153888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첨부파일</a:t>
            </a:r>
            <a:r>
              <a:rPr lang="en-US" altLang="ko-KR" sz="1000" dirty="0"/>
              <a:t>: YYYY-MM-DD_</a:t>
            </a:r>
            <a:r>
              <a:rPr lang="ko-KR" altLang="en-US" sz="1000" dirty="0"/>
              <a:t>네이버가격비교결과</a:t>
            </a:r>
            <a:r>
              <a:rPr lang="en-US" altLang="ko-KR" sz="1000" dirty="0"/>
              <a:t>.zip</a:t>
            </a:r>
          </a:p>
        </p:txBody>
      </p:sp>
    </p:spTree>
    <p:extLst>
      <p:ext uri="{BB962C8B-B14F-4D97-AF65-F5344CB8AC3E}">
        <p14:creationId xmlns:p14="http://schemas.microsoft.com/office/powerpoint/2010/main" val="170210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959" y="322542"/>
            <a:ext cx="2745688" cy="292388"/>
          </a:xfrm>
        </p:spPr>
        <p:txBody>
          <a:bodyPr/>
          <a:lstStyle/>
          <a:p>
            <a:r>
              <a:rPr lang="ko-KR" altLang="en-US" kern="0" dirty="0"/>
              <a:t>네이버 가격비교</a:t>
            </a:r>
            <a:r>
              <a:rPr lang="en-US" altLang="ko-KR" kern="0" dirty="0"/>
              <a:t>(</a:t>
            </a:r>
            <a:r>
              <a:rPr lang="ko-KR" altLang="en-US" kern="0" dirty="0"/>
              <a:t>요구사항</a:t>
            </a:r>
            <a:r>
              <a:rPr lang="en-US" altLang="ko-KR" kern="0" dirty="0"/>
              <a:t>)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437538" y="1129308"/>
            <a:ext cx="8706462" cy="2154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/>
              <a:t>2-1. </a:t>
            </a:r>
            <a:r>
              <a:rPr lang="ko-KR" altLang="en-US" sz="1400" b="1" dirty="0"/>
              <a:t>기본 요구사항</a:t>
            </a:r>
          </a:p>
        </p:txBody>
      </p:sp>
      <p:sp>
        <p:nvSpPr>
          <p:cNvPr id="4" name="텍스트 개체 틀 14">
            <a:extLst>
              <a:ext uri="{FF2B5EF4-FFF2-40B4-BE49-F238E27FC236}">
                <a16:creationId xmlns:a16="http://schemas.microsoft.com/office/drawing/2014/main" id="{3E71A48F-4969-5E21-96B6-496EB1F99C37}"/>
              </a:ext>
            </a:extLst>
          </p:cNvPr>
          <p:cNvSpPr txBox="1">
            <a:spLocks/>
          </p:cNvSpPr>
          <p:nvPr/>
        </p:nvSpPr>
        <p:spPr>
          <a:xfrm>
            <a:off x="551728" y="1442616"/>
            <a:ext cx="8268744" cy="1077218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로그 기록 및 에러 방지</a:t>
            </a:r>
            <a:r>
              <a:rPr lang="en-US" altLang="ko-KR" sz="1000" dirty="0"/>
              <a:t>: </a:t>
            </a:r>
            <a:r>
              <a:rPr lang="ko-KR" altLang="en-US" sz="1000" dirty="0"/>
              <a:t>작업 중 로그를 기록하고 예외 처리를 통해 에러를 방지합니다</a:t>
            </a:r>
            <a:r>
              <a:rPr lang="en-US" altLang="ko-KR" sz="1000" dirty="0"/>
              <a:t>.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초기 환경 설정</a:t>
            </a:r>
            <a:endParaRPr lang="en-US" altLang="ko-KR" sz="1000" b="1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업무 시작 및 종료 시 웹 브라우저 창과 </a:t>
            </a:r>
            <a:r>
              <a:rPr lang="en-US" altLang="ko-KR" sz="1000" dirty="0"/>
              <a:t>Excel </a:t>
            </a:r>
            <a:r>
              <a:rPr lang="ko-KR" altLang="en-US" sz="1000" dirty="0"/>
              <a:t>창이 열려 있지 않아야 합니다</a:t>
            </a:r>
            <a:r>
              <a:rPr lang="en-US" altLang="ko-KR" sz="1000" dirty="0"/>
              <a:t>.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시스템의 공통 변수를 사용하여 다른 </a:t>
            </a:r>
            <a:r>
              <a:rPr lang="en-US" altLang="ko-KR" sz="1000" dirty="0"/>
              <a:t>PC</a:t>
            </a:r>
            <a:r>
              <a:rPr lang="ko-KR" altLang="en-US" sz="1000" dirty="0"/>
              <a:t>에서도 수행 가능한 환경을 설계합니다</a:t>
            </a:r>
            <a:r>
              <a:rPr lang="en-US" altLang="ko-KR" sz="1000" dirty="0"/>
              <a:t>. (</a:t>
            </a:r>
            <a:r>
              <a:rPr lang="ko-KR" altLang="en-US" sz="1000" dirty="0"/>
              <a:t>시스템 환경 변수 또는 </a:t>
            </a:r>
            <a:r>
              <a:rPr lang="ko-KR" altLang="en-US" sz="1000" dirty="0" err="1"/>
              <a:t>환경폴더</a:t>
            </a:r>
            <a:r>
              <a:rPr lang="ko-KR" altLang="en-US" sz="1000" dirty="0"/>
              <a:t> 또는 </a:t>
            </a:r>
            <a:r>
              <a:rPr lang="ko-KR" altLang="en-US" sz="1000" dirty="0" err="1"/>
              <a:t>특수폴더</a:t>
            </a:r>
            <a:r>
              <a:rPr lang="ko-KR" altLang="en-US" sz="1000" dirty="0"/>
              <a:t> 사용</a:t>
            </a:r>
            <a:r>
              <a:rPr lang="en-US" altLang="ko-KR" sz="1000" dirty="0"/>
              <a:t>)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폴더 및 파일 관리</a:t>
            </a:r>
            <a:endParaRPr lang="en-US" altLang="ko-KR" sz="1000" b="1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altLang="ko-KR" sz="1000" dirty="0"/>
              <a:t>C:\Users\</a:t>
            </a:r>
            <a:r>
              <a:rPr lang="en-US" altLang="ko-KR" sz="1000" b="1" dirty="0">
                <a:solidFill>
                  <a:srgbClr val="FF0000"/>
                </a:solidFill>
              </a:rPr>
              <a:t>&lt;</a:t>
            </a:r>
            <a:r>
              <a:rPr lang="ko-KR" altLang="en-US" sz="1000" b="1" dirty="0">
                <a:solidFill>
                  <a:srgbClr val="FF0000"/>
                </a:solidFill>
              </a:rPr>
              <a:t>사용자명</a:t>
            </a:r>
            <a:r>
              <a:rPr lang="en-US" altLang="ko-KR" sz="1000" b="1" dirty="0">
                <a:solidFill>
                  <a:srgbClr val="FF0000"/>
                </a:solidFill>
              </a:rPr>
              <a:t>&gt;</a:t>
            </a:r>
            <a:r>
              <a:rPr lang="en-US" altLang="ko-KR" sz="1000" dirty="0"/>
              <a:t>\Documents\ </a:t>
            </a:r>
            <a:r>
              <a:rPr lang="ko-KR" altLang="en-US" sz="1000" dirty="0"/>
              <a:t>경로에 </a:t>
            </a:r>
            <a:r>
              <a:rPr lang="en-US" altLang="ko-KR" sz="1000" dirty="0"/>
              <a:t>Output </a:t>
            </a:r>
            <a:r>
              <a:rPr lang="ko-KR" altLang="en-US" sz="1000" dirty="0"/>
              <a:t>폴더를 생성 후 엑셀 파일을 저장합니다</a:t>
            </a:r>
            <a:r>
              <a:rPr lang="en-US" altLang="ko-KR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44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577B-EC5B-DE9D-79DE-2B6C97B3E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9606C-270B-D228-D5D2-F00C4832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59" y="322542"/>
            <a:ext cx="2745688" cy="292388"/>
          </a:xfrm>
        </p:spPr>
        <p:txBody>
          <a:bodyPr/>
          <a:lstStyle/>
          <a:p>
            <a:r>
              <a:rPr lang="ko-KR" altLang="en-US" kern="0" dirty="0"/>
              <a:t>네이버 가격비교</a:t>
            </a:r>
            <a:r>
              <a:rPr lang="en-US" altLang="ko-KR" kern="0" dirty="0"/>
              <a:t>(</a:t>
            </a:r>
            <a:r>
              <a:rPr lang="ko-KR" altLang="en-US" kern="0" dirty="0"/>
              <a:t>요구사항</a:t>
            </a:r>
            <a:r>
              <a:rPr lang="en-US" altLang="ko-KR" kern="0" dirty="0"/>
              <a:t>)</a:t>
            </a:r>
            <a:endParaRPr lang="ko-KR" altLang="en-US" dirty="0"/>
          </a:p>
        </p:txBody>
      </p:sp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60641AEE-31E0-0A7E-A838-0A97FD62F0D2}"/>
              </a:ext>
            </a:extLst>
          </p:cNvPr>
          <p:cNvSpPr txBox="1">
            <a:spLocks/>
          </p:cNvSpPr>
          <p:nvPr/>
        </p:nvSpPr>
        <p:spPr>
          <a:xfrm>
            <a:off x="437538" y="976125"/>
            <a:ext cx="8706462" cy="215444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2-2. </a:t>
            </a:r>
            <a:r>
              <a:rPr lang="ko-KR" altLang="en-US" sz="1400" b="1" dirty="0"/>
              <a:t>데이터 처리 및 예외 처리</a:t>
            </a:r>
          </a:p>
        </p:txBody>
      </p:sp>
      <p:sp>
        <p:nvSpPr>
          <p:cNvPr id="6" name="텍스트 개체 틀 14">
            <a:extLst>
              <a:ext uri="{FF2B5EF4-FFF2-40B4-BE49-F238E27FC236}">
                <a16:creationId xmlns:a16="http://schemas.microsoft.com/office/drawing/2014/main" id="{F104E5F1-00E5-E2C9-A16B-BBAC4C756509}"/>
              </a:ext>
            </a:extLst>
          </p:cNvPr>
          <p:cNvSpPr txBox="1">
            <a:spLocks/>
          </p:cNvSpPr>
          <p:nvPr/>
        </p:nvSpPr>
        <p:spPr>
          <a:xfrm>
            <a:off x="469339" y="1318519"/>
            <a:ext cx="7919085" cy="1409617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데이터 입력 범위</a:t>
            </a:r>
            <a:endParaRPr lang="en-US" altLang="ko-KR" sz="1000" b="1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데이터의 범위는 고정되지 않으며</a:t>
            </a:r>
            <a:r>
              <a:rPr lang="en-US" altLang="ko-KR" sz="1000" dirty="0"/>
              <a:t>, </a:t>
            </a:r>
            <a:r>
              <a:rPr lang="ko-KR" altLang="en-US" sz="1000" dirty="0"/>
              <a:t>전체 데이터를 처리해야 합니다</a:t>
            </a:r>
            <a:r>
              <a:rPr lang="en-US" altLang="ko-KR" sz="1000" dirty="0"/>
              <a:t>.</a:t>
            </a:r>
          </a:p>
          <a:p>
            <a:pPr marL="368646" lvl="1" indent="0">
              <a:buNone/>
              <a:tabLst>
                <a:tab pos="180975" algn="l"/>
              </a:tabLst>
            </a:pPr>
            <a:r>
              <a:rPr lang="en-US" altLang="ko-KR" sz="1000" dirty="0"/>
              <a:t>     </a:t>
            </a:r>
            <a:r>
              <a:rPr lang="en-US" altLang="ko-KR" sz="800" dirty="0"/>
              <a:t>=&gt; </a:t>
            </a:r>
            <a:r>
              <a:rPr lang="ko-KR" altLang="en-US" sz="800" dirty="0"/>
              <a:t>사이트의 데이터는 항상 유동적이므로 이를 고려해서 작업하셔야 합니다</a:t>
            </a:r>
            <a:r>
              <a:rPr lang="en-US" altLang="ko-KR" sz="800" dirty="0"/>
              <a:t>. 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데이터 원본의 행 개수가 줄어들거나 늘어나더라도 동일한 작업이 수행되도록 설계합니다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368646" lvl="1" indent="0">
              <a:buNone/>
              <a:tabLst>
                <a:tab pos="180975" algn="l"/>
              </a:tabLst>
            </a:pPr>
            <a:r>
              <a:rPr lang="en-US" altLang="ko-KR" sz="1000" dirty="0"/>
              <a:t>     </a:t>
            </a:r>
            <a:r>
              <a:rPr lang="en-US" altLang="ko-KR" sz="800" dirty="0"/>
              <a:t>=&gt; </a:t>
            </a:r>
            <a:r>
              <a:rPr lang="ko-KR" altLang="en-US" sz="800" dirty="0"/>
              <a:t>현업자가 개발자에게 주는 데이터 또한 유동적이기에 이를 고려해서 설계 부탁드립니다</a:t>
            </a:r>
            <a:r>
              <a:rPr lang="en-US" altLang="ko-KR" sz="800" dirty="0"/>
              <a:t>.</a:t>
            </a:r>
          </a:p>
          <a:p>
            <a:pPr marL="368646" lvl="1" indent="0">
              <a:buNone/>
              <a:tabLst>
                <a:tab pos="180975" algn="l"/>
              </a:tabLst>
            </a:pPr>
            <a:endParaRPr lang="en-US" altLang="ko-KR" sz="800" dirty="0"/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데이터 누락 및 비 존재 상황</a:t>
            </a:r>
            <a:endParaRPr lang="en-US" altLang="ko-KR" sz="1000" b="1" dirty="0"/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데이터가 누락되거나 존재하지 않는 경우를 가정하여 적절한 예외 처리를 구현합니다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44B38A-C0C9-ED52-9954-F9C4E5D470D1}"/>
              </a:ext>
            </a:extLst>
          </p:cNvPr>
          <p:cNvGrpSpPr/>
          <p:nvPr/>
        </p:nvGrpSpPr>
        <p:grpSpPr>
          <a:xfrm>
            <a:off x="4427984" y="3001516"/>
            <a:ext cx="2592288" cy="2359392"/>
            <a:chOff x="4860032" y="2544192"/>
            <a:chExt cx="3962184" cy="27804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336717F-C7FF-3E94-4C53-0F8F9994D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0032" y="2544192"/>
              <a:ext cx="3962184" cy="278048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04BF7F-D335-E42C-D102-2FB30B628D96}"/>
                </a:ext>
              </a:extLst>
            </p:cNvPr>
            <p:cNvSpPr/>
            <p:nvPr/>
          </p:nvSpPr>
          <p:spPr>
            <a:xfrm>
              <a:off x="4860032" y="3727958"/>
              <a:ext cx="1134664" cy="15967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텍스트 개체 틀 14">
            <a:extLst>
              <a:ext uri="{FF2B5EF4-FFF2-40B4-BE49-F238E27FC236}">
                <a16:creationId xmlns:a16="http://schemas.microsoft.com/office/drawing/2014/main" id="{E032333D-37AB-496E-07F0-F3A239FB31CA}"/>
              </a:ext>
            </a:extLst>
          </p:cNvPr>
          <p:cNvSpPr txBox="1">
            <a:spLocks/>
          </p:cNvSpPr>
          <p:nvPr/>
        </p:nvSpPr>
        <p:spPr>
          <a:xfrm>
            <a:off x="5868144" y="4272399"/>
            <a:ext cx="2520280" cy="246221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 * </a:t>
            </a:r>
            <a:r>
              <a:rPr lang="ko-KR" altLang="en-US" sz="800" dirty="0">
                <a:solidFill>
                  <a:srgbClr val="FF0000"/>
                </a:solidFill>
              </a:rPr>
              <a:t>데이터 행이 줄거나 늘어나더라도 행 개수에 맞춰서 작업을 수행해야 합니다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F7A5ADE-AAB9-46E3-9241-961EE4E729C5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5170346" y="4441676"/>
            <a:ext cx="697800" cy="24178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9259219B-A718-EF43-A86C-E4DAE9C15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86" y="3028568"/>
            <a:ext cx="2602419" cy="23593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텍스트 개체 틀 14">
            <a:extLst>
              <a:ext uri="{FF2B5EF4-FFF2-40B4-BE49-F238E27FC236}">
                <a16:creationId xmlns:a16="http://schemas.microsoft.com/office/drawing/2014/main" id="{80A0AB02-AB2C-CCCC-A880-4D5D01077117}"/>
              </a:ext>
            </a:extLst>
          </p:cNvPr>
          <p:cNvSpPr txBox="1">
            <a:spLocks/>
          </p:cNvSpPr>
          <p:nvPr/>
        </p:nvSpPr>
        <p:spPr>
          <a:xfrm>
            <a:off x="1349265" y="3314236"/>
            <a:ext cx="2520280" cy="123111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800" dirty="0">
                <a:solidFill>
                  <a:srgbClr val="FF0000"/>
                </a:solidFill>
              </a:rPr>
              <a:t> * </a:t>
            </a:r>
            <a:r>
              <a:rPr lang="ko-KR" altLang="en-US" sz="800" dirty="0">
                <a:solidFill>
                  <a:srgbClr val="FF0000"/>
                </a:solidFill>
              </a:rPr>
              <a:t>사이트 데이터는 항상 유동적입니다</a:t>
            </a:r>
            <a:r>
              <a:rPr lang="en-US" altLang="ko-KR" sz="800" dirty="0">
                <a:solidFill>
                  <a:srgbClr val="FF0000"/>
                </a:solidFill>
              </a:rPr>
              <a:t>.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F22B5B0-96D2-1515-4EAC-F49F46414904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1115623" y="3375791"/>
            <a:ext cx="233643" cy="101971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4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15452-AB78-C04A-2F08-371610AA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E581E-E181-F692-F0C9-7234439E0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59" y="322542"/>
            <a:ext cx="2745688" cy="292388"/>
          </a:xfrm>
        </p:spPr>
        <p:txBody>
          <a:bodyPr/>
          <a:lstStyle/>
          <a:p>
            <a:r>
              <a:rPr lang="ko-KR" altLang="en-US" kern="0" dirty="0"/>
              <a:t>네이버 가격비교</a:t>
            </a:r>
            <a:r>
              <a:rPr lang="en-US" altLang="ko-KR" kern="0" dirty="0"/>
              <a:t>(</a:t>
            </a:r>
            <a:r>
              <a:rPr lang="ko-KR" altLang="en-US" kern="0" dirty="0"/>
              <a:t>요구사항</a:t>
            </a:r>
            <a:r>
              <a:rPr lang="en-US" altLang="ko-KR" kern="0" dirty="0"/>
              <a:t>)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88FF29C1-CD19-C34C-3285-E5B724D51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538" y="4396540"/>
            <a:ext cx="5430606" cy="21544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b="1" dirty="0"/>
              <a:t>2-6. </a:t>
            </a:r>
            <a:r>
              <a:rPr lang="ko-KR" altLang="en-US" sz="1400" b="1" dirty="0"/>
              <a:t>제출</a:t>
            </a:r>
            <a:endParaRPr lang="en-US" altLang="ko-KR" sz="1400" b="1" dirty="0"/>
          </a:p>
        </p:txBody>
      </p:sp>
      <p:sp>
        <p:nvSpPr>
          <p:cNvPr id="4" name="텍스트 개체 틀 14">
            <a:extLst>
              <a:ext uri="{FF2B5EF4-FFF2-40B4-BE49-F238E27FC236}">
                <a16:creationId xmlns:a16="http://schemas.microsoft.com/office/drawing/2014/main" id="{9D50DB3C-D1E8-845B-4846-BE9DE10D4F44}"/>
              </a:ext>
            </a:extLst>
          </p:cNvPr>
          <p:cNvSpPr txBox="1">
            <a:spLocks/>
          </p:cNvSpPr>
          <p:nvPr/>
        </p:nvSpPr>
        <p:spPr>
          <a:xfrm>
            <a:off x="551728" y="2955364"/>
            <a:ext cx="7908704" cy="892552"/>
          </a:xfrm>
          <a:prstGeom prst="rect">
            <a:avLst/>
          </a:prstGeom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가격 조회 및 데이터 필터링</a:t>
            </a:r>
            <a:endParaRPr lang="en-US" altLang="ko-KR" sz="1000" b="1" dirty="0"/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사이트에서 낮은 가격 순으로 조회합니다</a:t>
            </a:r>
            <a:r>
              <a:rPr lang="en-US" altLang="ko-KR" sz="1000" b="1" dirty="0"/>
              <a:t>.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제외 키워드 필터링</a:t>
            </a:r>
            <a:r>
              <a:rPr lang="en-US" altLang="ko-KR" sz="1000" b="1" dirty="0"/>
              <a:t>: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dirty="0"/>
              <a:t>상품명에 다음 키워드를 포함하고 있는 데이터를 제외시킵니다</a:t>
            </a:r>
            <a:r>
              <a:rPr lang="en-US" altLang="ko-KR" sz="1000" dirty="0"/>
              <a:t>.</a:t>
            </a:r>
          </a:p>
          <a:p>
            <a:pPr marL="549621" lvl="1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altLang="ko-KR" sz="1000" b="1" dirty="0"/>
              <a:t>[</a:t>
            </a:r>
            <a:r>
              <a:rPr lang="ko-KR" altLang="en-US" sz="1000" b="1" dirty="0"/>
              <a:t>중고</a:t>
            </a:r>
            <a:r>
              <a:rPr lang="en-US" altLang="ko-KR" sz="1000" b="1" dirty="0"/>
              <a:t>], [</a:t>
            </a:r>
            <a:r>
              <a:rPr lang="ko-KR" altLang="en-US" sz="1000" b="1" dirty="0" err="1"/>
              <a:t>렌탈</a:t>
            </a:r>
            <a:r>
              <a:rPr lang="en-US" altLang="ko-KR" sz="1000" b="1" dirty="0"/>
              <a:t>], [</a:t>
            </a:r>
            <a:r>
              <a:rPr lang="ko-KR" altLang="en-US" sz="1000" b="1" dirty="0"/>
              <a:t>개월</a:t>
            </a:r>
            <a:r>
              <a:rPr lang="en-US" altLang="ko-KR" sz="1000" b="1" dirty="0"/>
              <a:t>], [</a:t>
            </a:r>
            <a:r>
              <a:rPr lang="ko-KR" altLang="en-US" sz="1000" b="1" dirty="0"/>
              <a:t>해외</a:t>
            </a:r>
            <a:r>
              <a:rPr lang="en-US" altLang="ko-KR" sz="1000" b="1" dirty="0"/>
              <a:t>], [</a:t>
            </a:r>
            <a:r>
              <a:rPr lang="ko-KR" altLang="en-US" sz="1000" b="1" dirty="0"/>
              <a:t>구동</a:t>
            </a:r>
            <a:r>
              <a:rPr lang="en-US" altLang="ko-KR" sz="1000" b="1" dirty="0"/>
              <a:t>], [</a:t>
            </a:r>
            <a:r>
              <a:rPr lang="ko-KR" altLang="en-US" sz="1000" b="1" dirty="0"/>
              <a:t>리모컨</a:t>
            </a:r>
            <a:r>
              <a:rPr lang="en-US" altLang="ko-KR" sz="1000" b="1" dirty="0"/>
              <a:t>]</a:t>
            </a:r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6DAAB898-0147-9440-1776-99FC8856B124}"/>
              </a:ext>
            </a:extLst>
          </p:cNvPr>
          <p:cNvSpPr txBox="1">
            <a:spLocks/>
          </p:cNvSpPr>
          <p:nvPr/>
        </p:nvSpPr>
        <p:spPr>
          <a:xfrm>
            <a:off x="437538" y="1129308"/>
            <a:ext cx="8706462" cy="215444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2-3. RPA </a:t>
            </a:r>
            <a:r>
              <a:rPr lang="ko-KR" altLang="en-US" sz="1400" b="1" dirty="0"/>
              <a:t>개발가이드</a:t>
            </a:r>
          </a:p>
        </p:txBody>
      </p:sp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BFE7A28F-06E9-23F3-7A3D-5F39BA541B25}"/>
              </a:ext>
            </a:extLst>
          </p:cNvPr>
          <p:cNvSpPr txBox="1">
            <a:spLocks/>
          </p:cNvSpPr>
          <p:nvPr/>
        </p:nvSpPr>
        <p:spPr>
          <a:xfrm>
            <a:off x="551728" y="1442616"/>
            <a:ext cx="8706462" cy="892552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작업 완료 후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메일 발송 기능 액티비티를 사용하여 결과를 발송합니다</a:t>
            </a:r>
            <a:r>
              <a:rPr lang="en-US" altLang="ko-KR" sz="1000" b="1" dirty="0"/>
              <a:t>.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웹 브라우저 작업은 크롬을 기준으로 수행합니다</a:t>
            </a:r>
            <a:r>
              <a:rPr lang="en-US" altLang="ko-KR" sz="1000" b="1" dirty="0"/>
              <a:t>.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altLang="ko-KR" sz="1000" b="1" dirty="0"/>
              <a:t>Excel </a:t>
            </a:r>
            <a:r>
              <a:rPr lang="ko-KR" altLang="en-US" sz="1000" b="1" dirty="0"/>
              <a:t>액티비티 사용을 최소화하며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DataTable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액티비티를 중심으로 데이터를 처리합니다</a:t>
            </a:r>
            <a:r>
              <a:rPr lang="en-US" altLang="ko-KR" sz="1000" b="1" dirty="0"/>
              <a:t>.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en-US" altLang="ko-KR" sz="1000" b="1" dirty="0" err="1"/>
              <a:t>REFramework</a:t>
            </a:r>
            <a:r>
              <a:rPr lang="ko-KR" altLang="en-US" sz="1000" b="1" dirty="0"/>
              <a:t>를 사용합니다</a:t>
            </a:r>
            <a:r>
              <a:rPr lang="en-US" altLang="ko-KR" sz="1000" b="1" dirty="0"/>
              <a:t>.</a:t>
            </a:r>
          </a:p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폴더경로 및 메일정보 등은 </a:t>
            </a:r>
            <a:r>
              <a:rPr lang="en-US" altLang="ko-KR" sz="1000" b="1" dirty="0"/>
              <a:t>Config </a:t>
            </a:r>
            <a:r>
              <a:rPr lang="ko-KR" altLang="en-US" sz="1000" b="1" dirty="0"/>
              <a:t>파일에 작성하여 사용합니다</a:t>
            </a:r>
            <a:r>
              <a:rPr lang="en-US" altLang="ko-KR" sz="1000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F126C-4665-431E-9155-E119650E172C}"/>
              </a:ext>
            </a:extLst>
          </p:cNvPr>
          <p:cNvSpPr txBox="1"/>
          <p:nvPr/>
        </p:nvSpPr>
        <p:spPr>
          <a:xfrm>
            <a:off x="437538" y="3883048"/>
            <a:ext cx="79087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>
                <a:latin typeface="+mj-lt"/>
                <a:ea typeface="맑은 고딕" pitchFamily="50" charset="-127"/>
              </a:rPr>
              <a:t>조회된 데이터가 없거나 필터링한 후 데이터가 없으면 </a:t>
            </a:r>
            <a:r>
              <a:rPr lang="en-US" altLang="ko-KR" sz="1000" b="1" dirty="0">
                <a:latin typeface="+mj-lt"/>
                <a:ea typeface="맑은 고딕" pitchFamily="50" charset="-127"/>
              </a:rPr>
              <a:t>B</a:t>
            </a:r>
            <a:r>
              <a:rPr lang="ko-KR" altLang="en-US" sz="1000" b="1" dirty="0">
                <a:latin typeface="+mj-lt"/>
                <a:ea typeface="맑은 고딕" pitchFamily="50" charset="-127"/>
              </a:rPr>
              <a:t>열에 </a:t>
            </a:r>
            <a:r>
              <a:rPr lang="en-US" altLang="ko-KR" sz="1000" b="1" dirty="0">
                <a:latin typeface="+mj-lt"/>
                <a:ea typeface="맑은 고딕" pitchFamily="50" charset="-127"/>
              </a:rPr>
              <a:t>‘</a:t>
            </a:r>
            <a:r>
              <a:rPr lang="ko-KR" altLang="en-US" sz="1000" b="1" dirty="0">
                <a:latin typeface="+mj-lt"/>
                <a:ea typeface="맑은 고딕" pitchFamily="50" charset="-127"/>
              </a:rPr>
              <a:t>검색결과 없음</a:t>
            </a:r>
            <a:r>
              <a:rPr lang="en-US" altLang="ko-KR" sz="1000" b="1" dirty="0">
                <a:latin typeface="+mj-lt"/>
                <a:ea typeface="맑은 고딕" pitchFamily="50" charset="-127"/>
              </a:rPr>
              <a:t>’</a:t>
            </a:r>
            <a:r>
              <a:rPr lang="ko-KR" altLang="en-US" sz="1000" b="1" dirty="0">
                <a:latin typeface="+mj-lt"/>
                <a:ea typeface="맑은 고딕" pitchFamily="50" charset="-127"/>
              </a:rPr>
              <a:t> 이라고 작성합니다</a:t>
            </a:r>
            <a:r>
              <a:rPr lang="en-US" altLang="ko-KR" sz="1000" b="1" dirty="0">
                <a:latin typeface="+mj-lt"/>
                <a:ea typeface="맑은 고딕" pitchFamily="50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9BC44-9F8B-4FC8-BB64-5883A9CA780F}"/>
              </a:ext>
            </a:extLst>
          </p:cNvPr>
          <p:cNvSpPr txBox="1"/>
          <p:nvPr/>
        </p:nvSpPr>
        <p:spPr>
          <a:xfrm>
            <a:off x="437538" y="4633034"/>
            <a:ext cx="63625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80975" algn="l">
              <a:buFont typeface="Wingdings" panose="05000000000000000000" pitchFamily="2" charset="2"/>
              <a:buChar char="§"/>
              <a:tabLst>
                <a:tab pos="180975" algn="l"/>
              </a:tabLst>
            </a:pPr>
            <a:r>
              <a:rPr lang="ko-KR" altLang="en-US" sz="1000" b="1" dirty="0"/>
              <a:t>개발 완료한 후 프로젝트 폴더를 </a:t>
            </a:r>
            <a:r>
              <a:rPr lang="en-US" altLang="ko-KR" sz="1000" b="1" dirty="0"/>
              <a:t>zip </a:t>
            </a:r>
            <a:r>
              <a:rPr lang="ko-KR" altLang="en-US" sz="1000" b="1" dirty="0"/>
              <a:t>파일로 압축한 후 네이버 카페 </a:t>
            </a:r>
            <a:r>
              <a:rPr lang="en-US" altLang="ko-KR" sz="1000" b="1" dirty="0"/>
              <a:t>‘</a:t>
            </a:r>
            <a:r>
              <a:rPr lang="ko-KR" altLang="en-US" sz="1000" b="1" dirty="0"/>
              <a:t>과제게시판</a:t>
            </a:r>
            <a:r>
              <a:rPr lang="en-US" altLang="ko-KR" sz="1000" b="1" dirty="0"/>
              <a:t>‘</a:t>
            </a:r>
            <a:r>
              <a:rPr lang="ko-KR" altLang="en-US" sz="1000" b="1" dirty="0"/>
              <a:t>에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업로드합니다</a:t>
            </a:r>
            <a:r>
              <a:rPr lang="en-US" altLang="ko-KR" sz="1000" b="1" dirty="0"/>
              <a:t>. </a:t>
            </a:r>
          </a:p>
        </p:txBody>
      </p:sp>
      <p:sp>
        <p:nvSpPr>
          <p:cNvPr id="11" name="텍스트 개체 틀 14">
            <a:extLst>
              <a:ext uri="{FF2B5EF4-FFF2-40B4-BE49-F238E27FC236}">
                <a16:creationId xmlns:a16="http://schemas.microsoft.com/office/drawing/2014/main" id="{26E0411B-6E38-4B87-93F0-1CFD0F333C1D}"/>
              </a:ext>
            </a:extLst>
          </p:cNvPr>
          <p:cNvSpPr txBox="1">
            <a:spLocks/>
          </p:cNvSpPr>
          <p:nvPr/>
        </p:nvSpPr>
        <p:spPr>
          <a:xfrm>
            <a:off x="437538" y="2651914"/>
            <a:ext cx="5430606" cy="215444"/>
          </a:xfrm>
          <a:prstGeom prst="rect">
            <a:avLst/>
          </a:prstGeom>
        </p:spPr>
        <p:txBody>
          <a:bodyPr lIns="0" tIns="0" rIns="0" bIns="0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315983" indent="-315983" algn="just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100" b="0" kern="1200" baseline="0" smtClean="0">
                <a:solidFill>
                  <a:schemeClr val="tx1"/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684629" indent="-263318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27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7458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95895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1720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3851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5982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81134" indent="-210655" algn="l" defTabSz="84262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400" b="1" dirty="0"/>
              <a:t>2-4. </a:t>
            </a:r>
            <a:r>
              <a:rPr lang="ko-KR" altLang="en-US" sz="1400" b="1" dirty="0"/>
              <a:t>웹 데이터 추출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b="1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71797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hanks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846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E6B2CFC3EA1A347B8DBE3DC96588C49" ma:contentTypeVersion="16" ma:contentTypeDescription="새 문서를 만듭니다." ma:contentTypeScope="" ma:versionID="68efe090f79193fcd6eea2cc2b60c61d">
  <xsd:schema xmlns:xsd="http://www.w3.org/2001/XMLSchema" xmlns:xs="http://www.w3.org/2001/XMLSchema" xmlns:p="http://schemas.microsoft.com/office/2006/metadata/properties" xmlns:ns2="578960f7-7126-4e9a-87f0-be8761748ea8" xmlns:ns3="e68fe36a-05bb-443d-bff8-3bde19c9dd8b" targetNamespace="http://schemas.microsoft.com/office/2006/metadata/properties" ma:root="true" ma:fieldsID="ec1704d3b3c3d704926a96edfb3812bb" ns2:_="" ns3:_="">
    <xsd:import namespace="578960f7-7126-4e9a-87f0-be8761748ea8"/>
    <xsd:import namespace="e68fe36a-05bb-443d-bff8-3bde19c9dd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8960f7-7126-4e9a-87f0-be8761748e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8ab836de-b3e7-400e-80b3-fb1f198eca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8fe36a-05bb-443d-bff8-3bde19c9dd8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7271ebf-7607-4a96-9590-f06bbb963d34}" ma:internalName="TaxCatchAll" ma:showField="CatchAllData" ma:web="e68fe36a-05bb-443d-bff8-3bde19c9dd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8960f7-7126-4e9a-87f0-be8761748ea8">
      <Terms xmlns="http://schemas.microsoft.com/office/infopath/2007/PartnerControls"/>
    </lcf76f155ced4ddcb4097134ff3c332f>
    <TaxCatchAll xmlns="e68fe36a-05bb-443d-bff8-3bde19c9dd8b" xsi:nil="true"/>
  </documentManagement>
</p:properties>
</file>

<file path=customXml/itemProps1.xml><?xml version="1.0" encoding="utf-8"?>
<ds:datastoreItem xmlns:ds="http://schemas.openxmlformats.org/officeDocument/2006/customXml" ds:itemID="{8DC19B05-5353-4EFE-BAA2-9226D55983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65548F-700F-45E4-9243-EA4399B006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8960f7-7126-4e9a-87f0-be8761748ea8"/>
    <ds:schemaRef ds:uri="e68fe36a-05bb-443d-bff8-3bde19c9dd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ED5C1B-CEF8-434E-B7FA-A31D817E0495}">
  <ds:schemaRefs>
    <ds:schemaRef ds:uri="http://schemas.microsoft.com/office/2006/metadata/properties"/>
    <ds:schemaRef ds:uri="http://schemas.microsoft.com/office/infopath/2007/PartnerControls"/>
    <ds:schemaRef ds:uri="578960f7-7126-4e9a-87f0-be8761748ea8"/>
    <ds:schemaRef ds:uri="e68fe36a-05bb-443d-bff8-3bde19c9dd8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23200</TotalTime>
  <Words>541</Words>
  <Application>Microsoft Office PowerPoint</Application>
  <PresentationFormat>화면 슬라이드 쇼(16:10)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Wingdings</vt:lpstr>
      <vt:lpstr>맑은 고딕</vt:lpstr>
      <vt:lpstr>Arial</vt:lpstr>
      <vt:lpstr>Office 테마</vt:lpstr>
      <vt:lpstr>PowerPoint 프레젠테이션</vt:lpstr>
      <vt:lpstr>네이버 가격비교</vt:lpstr>
      <vt:lpstr>네이버 가격비교</vt:lpstr>
      <vt:lpstr>네이버 가격비교</vt:lpstr>
      <vt:lpstr>네이버 가격비교(요구사항)</vt:lpstr>
      <vt:lpstr>네이버 가격비교(요구사항)</vt:lpstr>
      <vt:lpstr>네이버 가격비교(요구사항)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피터 주</cp:lastModifiedBy>
  <cp:revision>632</cp:revision>
  <dcterms:created xsi:type="dcterms:W3CDTF">2018-03-20T07:08:00Z</dcterms:created>
  <dcterms:modified xsi:type="dcterms:W3CDTF">2024-12-16T00:51:47Z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0x0101000E6B2CFC3EA1A347B8DBE3DC96588C49</vt:lpwstr>
  </property>
  <property fmtid="{D5CDD505-2E9C-101B-9397-08002B2CF9AE}" pid="3" name="MediaServiceImageTags">
    <vt:lpwstr/>
  </property>
</Properties>
</file>