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7" r:id="rId5"/>
    <p:sldId id="329" r:id="rId6"/>
    <p:sldId id="334" r:id="rId7"/>
    <p:sldId id="335" r:id="rId8"/>
    <p:sldId id="333" r:id="rId9"/>
    <p:sldId id="338" r:id="rId10"/>
    <p:sldId id="336" r:id="rId11"/>
    <p:sldId id="275" r:id="rId12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31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262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392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5238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655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785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916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0478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295B4-F282-486F-81D8-4EA913703CB3}" v="4" dt="2022-04-06T02:17:06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>
      <p:cViewPr varScale="1">
        <p:scale>
          <a:sx n="128" d="100"/>
          <a:sy n="128" d="100"/>
        </p:scale>
        <p:origin x="246" y="120"/>
      </p:cViewPr>
      <p:guideLst>
        <p:guide orient="horz" pos="2160"/>
        <p:guide pos="312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DC11-8799-4D27-80A2-C8FF7135C8DA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FC39-6180-4AE4-9E1F-8C14364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1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31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262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392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5238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655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2785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4916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0478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1775357"/>
            <a:ext cx="7772400" cy="1225021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6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2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1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2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2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9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6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성주그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1" hidden="1"/>
          <p:cNvSpPr>
            <a:spLocks noChangeArrowheads="1"/>
          </p:cNvSpPr>
          <p:nvPr userDrawn="1"/>
        </p:nvSpPr>
        <p:spPr bwMode="auto">
          <a:xfrm>
            <a:off x="213946" y="806981"/>
            <a:ext cx="8716108" cy="4566708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62" tIns="42132" rIns="84262" bIns="42132" anchor="ctr"/>
          <a:lstStyle>
            <a:lvl1pPr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 userDrawn="1">
            <p:ph type="title"/>
          </p:nvPr>
        </p:nvSpPr>
        <p:spPr>
          <a:xfrm>
            <a:off x="332958" y="337162"/>
            <a:ext cx="2536400" cy="263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l">
              <a:defRPr kumimoji="1" lang="ko-KR" altLang="en-US" sz="1900" kern="1200" spc="-93" baseline="0" dirty="0">
                <a:latin typeface="+mn-lt"/>
                <a:ea typeface="맑은 고딕" pitchFamily="50" charset="-127"/>
              </a:defRPr>
            </a:lvl1pPr>
          </a:lstStyle>
          <a:p>
            <a:pPr lvl="0">
              <a:lnSpc>
                <a:spcPct val="90000"/>
              </a:lnSpc>
              <a:tabLst>
                <a:tab pos="690480" algn="l"/>
              </a:tabLs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8769" y="816001"/>
            <a:ext cx="8706462" cy="186205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just">
              <a:defRPr lang="ko-KR" altLang="en-US" sz="1100" b="0" baseline="0" smtClean="0">
                <a:latin typeface="+mj-lt"/>
                <a:ea typeface="맑은 고딕" pitchFamily="50" charset="-127"/>
              </a:defRPr>
            </a:lvl1pPr>
          </a:lstStyle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6331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성주그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1" hidden="1"/>
          <p:cNvSpPr>
            <a:spLocks noChangeArrowheads="1"/>
          </p:cNvSpPr>
          <p:nvPr userDrawn="1"/>
        </p:nvSpPr>
        <p:spPr bwMode="auto">
          <a:xfrm>
            <a:off x="213946" y="806981"/>
            <a:ext cx="8716108" cy="4566708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62" tIns="42132" rIns="84262" bIns="42132" anchor="ctr"/>
          <a:lstStyle>
            <a:lvl1pPr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 userDrawn="1">
            <p:ph type="title"/>
          </p:nvPr>
        </p:nvSpPr>
        <p:spPr>
          <a:xfrm>
            <a:off x="218769" y="-102840"/>
            <a:ext cx="5582906" cy="1135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 kumimoji="1" lang="ko-KR" altLang="en-US" kern="1200" spc="-93" baseline="0" dirty="0">
                <a:latin typeface="+mn-lt"/>
                <a:ea typeface="맑은 고딕" pitchFamily="50" charset="-127"/>
              </a:defRPr>
            </a:lvl1pPr>
          </a:lstStyle>
          <a:p>
            <a:pPr lvl="0">
              <a:lnSpc>
                <a:spcPct val="90000"/>
              </a:lnSpc>
              <a:tabLst>
                <a:tab pos="690480" algn="l"/>
              </a:tabLs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689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0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672419"/>
            <a:ext cx="7772400" cy="1135064"/>
          </a:xfrm>
          <a:prstGeom prst="rect">
            <a:avLst/>
          </a:prstGeom>
        </p:spPr>
        <p:txBody>
          <a:bodyPr lIns="84262" tIns="42132" rIns="84262" bIns="42132"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422262"/>
            <a:ext cx="7772400" cy="125015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3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26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5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65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78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91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04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0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636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636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2200" b="1"/>
            </a:lvl1pPr>
            <a:lvl2pPr marL="421310" indent="0">
              <a:buNone/>
              <a:defRPr sz="1900" b="1"/>
            </a:lvl2pPr>
            <a:lvl3pPr marL="842620" indent="0">
              <a:buNone/>
              <a:defRPr sz="1700" b="1"/>
            </a:lvl3pPr>
            <a:lvl4pPr marL="1263929" indent="0">
              <a:buNone/>
              <a:defRPr sz="1500" b="1"/>
            </a:lvl4pPr>
            <a:lvl5pPr marL="1685238" indent="0">
              <a:buNone/>
              <a:defRPr sz="1500" b="1"/>
            </a:lvl5pPr>
            <a:lvl6pPr marL="2106550" indent="0">
              <a:buNone/>
              <a:defRPr sz="1500" b="1"/>
            </a:lvl6pPr>
            <a:lvl7pPr marL="2527859" indent="0">
              <a:buNone/>
              <a:defRPr sz="1500" b="1"/>
            </a:lvl7pPr>
            <a:lvl8pPr marL="2949169" indent="0">
              <a:buNone/>
              <a:defRPr sz="1500" b="1"/>
            </a:lvl8pPr>
            <a:lvl9pPr marL="3370478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5"/>
            <a:ext cx="4040188" cy="329274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2"/>
            <a:ext cx="4041775" cy="53313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2200" b="1"/>
            </a:lvl1pPr>
            <a:lvl2pPr marL="421310" indent="0">
              <a:buNone/>
              <a:defRPr sz="1900" b="1"/>
            </a:lvl2pPr>
            <a:lvl3pPr marL="842620" indent="0">
              <a:buNone/>
              <a:defRPr sz="1700" b="1"/>
            </a:lvl3pPr>
            <a:lvl4pPr marL="1263929" indent="0">
              <a:buNone/>
              <a:defRPr sz="1500" b="1"/>
            </a:lvl4pPr>
            <a:lvl5pPr marL="1685238" indent="0">
              <a:buNone/>
              <a:defRPr sz="1500" b="1"/>
            </a:lvl5pPr>
            <a:lvl6pPr marL="2106550" indent="0">
              <a:buNone/>
              <a:defRPr sz="1500" b="1"/>
            </a:lvl6pPr>
            <a:lvl7pPr marL="2527859" indent="0">
              <a:buNone/>
              <a:defRPr sz="1500" b="1"/>
            </a:lvl7pPr>
            <a:lvl8pPr marL="2949169" indent="0">
              <a:buNone/>
              <a:defRPr sz="1500" b="1"/>
            </a:lvl8pPr>
            <a:lvl9pPr marL="3370478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5"/>
            <a:ext cx="4041775" cy="329274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2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3"/>
            <a:ext cx="3008313" cy="968376"/>
          </a:xfrm>
          <a:prstGeom prst="rect">
            <a:avLst/>
          </a:prstGeom>
        </p:spPr>
        <p:txBody>
          <a:bodyPr lIns="84262" tIns="42132" rIns="84262" bIns="42132"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21"/>
            <a:ext cx="3008313" cy="3909219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1300"/>
            </a:lvl1pPr>
            <a:lvl2pPr marL="421310" indent="0">
              <a:buNone/>
              <a:defRPr sz="1100"/>
            </a:lvl2pPr>
            <a:lvl3pPr marL="842620" indent="0">
              <a:buNone/>
              <a:defRPr sz="900"/>
            </a:lvl3pPr>
            <a:lvl4pPr marL="1263929" indent="0">
              <a:buNone/>
              <a:defRPr sz="800"/>
            </a:lvl4pPr>
            <a:lvl5pPr marL="1685238" indent="0">
              <a:buNone/>
              <a:defRPr sz="800"/>
            </a:lvl5pPr>
            <a:lvl6pPr marL="2106550" indent="0">
              <a:buNone/>
              <a:defRPr sz="800"/>
            </a:lvl6pPr>
            <a:lvl7pPr marL="2527859" indent="0">
              <a:buNone/>
              <a:defRPr sz="800"/>
            </a:lvl7pPr>
            <a:lvl8pPr marL="2949169" indent="0">
              <a:buNone/>
              <a:defRPr sz="800"/>
            </a:lvl8pPr>
            <a:lvl9pPr marL="3370478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  <a:prstGeom prst="rect">
            <a:avLst/>
          </a:prstGeom>
        </p:spPr>
        <p:txBody>
          <a:bodyPr lIns="84262" tIns="42132" rIns="84262" bIns="42132"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3000"/>
            </a:lvl1pPr>
            <a:lvl2pPr marL="421310" indent="0">
              <a:buNone/>
              <a:defRPr sz="2600"/>
            </a:lvl2pPr>
            <a:lvl3pPr marL="842620" indent="0">
              <a:buNone/>
              <a:defRPr sz="2200"/>
            </a:lvl3pPr>
            <a:lvl4pPr marL="1263929" indent="0">
              <a:buNone/>
              <a:defRPr sz="1900"/>
            </a:lvl4pPr>
            <a:lvl5pPr marL="1685238" indent="0">
              <a:buNone/>
              <a:defRPr sz="1900"/>
            </a:lvl5pPr>
            <a:lvl6pPr marL="2106550" indent="0">
              <a:buNone/>
              <a:defRPr sz="1900"/>
            </a:lvl6pPr>
            <a:lvl7pPr marL="2527859" indent="0">
              <a:buNone/>
              <a:defRPr sz="1900"/>
            </a:lvl7pPr>
            <a:lvl8pPr marL="2949169" indent="0">
              <a:buNone/>
              <a:defRPr sz="1900"/>
            </a:lvl8pPr>
            <a:lvl9pPr marL="3370478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8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1300"/>
            </a:lvl1pPr>
            <a:lvl2pPr marL="421310" indent="0">
              <a:buNone/>
              <a:defRPr sz="1100"/>
            </a:lvl2pPr>
            <a:lvl3pPr marL="842620" indent="0">
              <a:buNone/>
              <a:defRPr sz="900"/>
            </a:lvl3pPr>
            <a:lvl4pPr marL="1263929" indent="0">
              <a:buNone/>
              <a:defRPr sz="800"/>
            </a:lvl4pPr>
            <a:lvl5pPr marL="1685238" indent="0">
              <a:buNone/>
              <a:defRPr sz="800"/>
            </a:lvl5pPr>
            <a:lvl6pPr marL="2106550" indent="0">
              <a:buNone/>
              <a:defRPr sz="800"/>
            </a:lvl6pPr>
            <a:lvl7pPr marL="2527859" indent="0">
              <a:buNone/>
              <a:defRPr sz="800"/>
            </a:lvl7pPr>
            <a:lvl8pPr marL="2949169" indent="0">
              <a:buNone/>
              <a:defRPr sz="800"/>
            </a:lvl8pPr>
            <a:lvl9pPr marL="3370478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ctr" defTabSz="842620" rtl="0" eaLnBrk="1" latinLnBrk="1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983" indent="-315983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4629" indent="-263318" algn="l" defTabSz="84262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75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458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5895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720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1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82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8113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62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92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5238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655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785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916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0478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pakr.com/lab/datatable2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xx@xxx.xx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241713" y="2092857"/>
            <a:ext cx="5409918" cy="283946"/>
          </a:xfrm>
          <a:prstGeom prst="rect">
            <a:avLst/>
          </a:prstGeom>
        </p:spPr>
        <p:txBody>
          <a:bodyPr lIns="84262" tIns="42132" rIns="84262" bIns="42132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en-US" altLang="ko-KR" kern="0" dirty="0" err="1"/>
              <a:t>FDXNetworks</a:t>
            </a:r>
            <a:endParaRPr lang="en-US" altLang="ko-KR" kern="0" dirty="0"/>
          </a:p>
          <a:p>
            <a:r>
              <a:rPr lang="ko-KR" altLang="en-US" kern="0" dirty="0"/>
              <a:t>데이터 테이블 유효성 검증 시나리오</a:t>
            </a:r>
            <a:endParaRPr lang="en-US" altLang="ko-KR" kern="0" dirty="0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gray">
          <a:xfrm>
            <a:off x="2779835" y="127000"/>
            <a:ext cx="0" cy="54041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84262" tIns="42132" rIns="84262" bIns="42132" anchor="ctr"/>
          <a:lstStyle/>
          <a:p>
            <a:endParaRPr lang="ko-KR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31727" y="4945732"/>
            <a:ext cx="1548817" cy="50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262" tIns="42132" rIns="84262" bIns="42132" anchor="ctr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endParaRPr lang="en-CA" altLang="ko-KR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FDX Networks</a:t>
            </a:r>
            <a:r>
              <a:rPr lang="ko-KR" altLang="en-CA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CA" altLang="ko-KR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Corporation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이주원  </a:t>
            </a: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20250106</a:t>
            </a:r>
            <a:endParaRPr lang="en-CA" altLang="ko-KR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AD3AE1A4-5955-4321-9A6B-F5C0CBF54EB5}"/>
              </a:ext>
            </a:extLst>
          </p:cNvPr>
          <p:cNvSpPr txBox="1">
            <a:spLocks/>
          </p:cNvSpPr>
          <p:nvPr/>
        </p:nvSpPr>
        <p:spPr>
          <a:xfrm>
            <a:off x="218769" y="816000"/>
            <a:ext cx="8706462" cy="372410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marL="92075" indent="-92075" algn="just">
              <a:spcBef>
                <a:spcPct val="20000"/>
              </a:spcBef>
              <a:buFont typeface="Arial" panose="020B0604020202020204" pitchFamily="34" charset="0"/>
              <a:buChar char="•"/>
              <a:defRPr sz="1100" b="0" baseline="0">
                <a:latin typeface="+mj-lt"/>
                <a:ea typeface="맑은 고딕" pitchFamily="50" charset="-127"/>
              </a:defRPr>
            </a:lvl1pPr>
            <a:lvl2pPr marL="684629" indent="-263318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2pPr>
            <a:lvl3pPr marL="1053275" indent="-210655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3pPr>
            <a:lvl4pPr marL="1474584" indent="-210655">
              <a:spcBef>
                <a:spcPct val="20000"/>
              </a:spcBef>
              <a:buFont typeface="Arial" panose="020B0604020202020204" pitchFamily="34" charset="0"/>
              <a:buChar char="–"/>
              <a:defRPr sz="1900"/>
            </a:lvl4pPr>
            <a:lvl5pPr marL="1895895" indent="-210655">
              <a:spcBef>
                <a:spcPct val="20000"/>
              </a:spcBef>
              <a:buFont typeface="Arial" panose="020B0604020202020204" pitchFamily="34" charset="0"/>
              <a:buChar char="»"/>
              <a:defRPr sz="1900"/>
            </a:lvl5pPr>
            <a:lvl6pPr marL="231720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6pPr>
            <a:lvl7pPr marL="273851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7pPr>
            <a:lvl8pPr marL="315982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8pPr>
            <a:lvl9pPr marL="358113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US" altLang="ko-KR" dirty="0">
                <a:hlinkClick r:id="rId2"/>
              </a:rPr>
              <a:t>https://rpakr.com/lab/datatable2</a:t>
            </a:r>
            <a:r>
              <a:rPr lang="en-US" altLang="ko-KR" dirty="0"/>
              <a:t> </a:t>
            </a:r>
            <a:r>
              <a:rPr lang="ko-KR" altLang="en-US" dirty="0"/>
              <a:t>에 접속합니다</a:t>
            </a:r>
            <a:r>
              <a:rPr lang="en-US" altLang="ko-KR" dirty="0"/>
              <a:t>. ( </a:t>
            </a:r>
            <a:r>
              <a:rPr lang="ko-KR" altLang="en-US" dirty="0"/>
              <a:t>회원가입 해주세요</a:t>
            </a:r>
            <a:r>
              <a:rPr lang="en-US" altLang="ko-KR" dirty="0"/>
              <a:t>. )</a:t>
            </a:r>
          </a:p>
          <a:p>
            <a:r>
              <a:rPr lang="ko-KR" altLang="en-US" dirty="0"/>
              <a:t>웹 주소에서 표 데이터를 </a:t>
            </a:r>
            <a:r>
              <a:rPr lang="ko-KR" altLang="en-US" dirty="0" err="1"/>
              <a:t>스크래핑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3304623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endParaRPr lang="ko-KR" altLang="en-US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B50294C-BF71-02F1-A07C-4435E5FF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9" y="1389480"/>
            <a:ext cx="3852183" cy="4107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6C4F63-C266-3D1F-A981-8675E76E611E}"/>
              </a:ext>
            </a:extLst>
          </p:cNvPr>
          <p:cNvSpPr/>
          <p:nvPr/>
        </p:nvSpPr>
        <p:spPr>
          <a:xfrm>
            <a:off x="6156176" y="2713484"/>
            <a:ext cx="2413651" cy="1487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93596B-026C-D848-3CE9-DD5C477C7BF9}"/>
              </a:ext>
            </a:extLst>
          </p:cNvPr>
          <p:cNvSpPr/>
          <p:nvPr/>
        </p:nvSpPr>
        <p:spPr>
          <a:xfrm>
            <a:off x="3203848" y="3333725"/>
            <a:ext cx="2229531" cy="2438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a typeface="맑은 고딕"/>
              </a:rPr>
              <a:t>모든 표 데이터를 </a:t>
            </a:r>
            <a:r>
              <a:rPr lang="ko-KR" altLang="en-US" sz="1300" dirty="0" err="1">
                <a:ea typeface="맑은 고딕"/>
              </a:rPr>
              <a:t>스크래핑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75350A-878A-6015-63D3-0E422255D74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5433379" y="3455653"/>
            <a:ext cx="722797" cy="1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B32F4A-45E4-B94F-340F-6B01EE634BDD}"/>
              </a:ext>
            </a:extLst>
          </p:cNvPr>
          <p:cNvSpPr/>
          <p:nvPr/>
        </p:nvSpPr>
        <p:spPr>
          <a:xfrm>
            <a:off x="6559184" y="3570536"/>
            <a:ext cx="1607632" cy="3507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100" baseline="0">
                <a:solidFill>
                  <a:srgbClr val="FFFFFF"/>
                </a:solidFill>
                <a:ea typeface="맑은 고딕"/>
              </a:rPr>
              <a:t>열 추가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F00876-5F06-E28F-EA60-C51E1339E039}"/>
              </a:ext>
            </a:extLst>
          </p:cNvPr>
          <p:cNvSpPr/>
          <p:nvPr/>
        </p:nvSpPr>
        <p:spPr>
          <a:xfrm>
            <a:off x="6559185" y="2982971"/>
            <a:ext cx="1607632" cy="3507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</a:rPr>
              <a:t>데이터 유효성 확인</a:t>
            </a:r>
            <a:r>
              <a:rPr lang="en-US" sz="1100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 altLang="en-US" sz="11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107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AD3AE1A4-5955-4321-9A6B-F5C0CBF54EB5}"/>
              </a:ext>
            </a:extLst>
          </p:cNvPr>
          <p:cNvSpPr txBox="1">
            <a:spLocks/>
          </p:cNvSpPr>
          <p:nvPr/>
        </p:nvSpPr>
        <p:spPr>
          <a:xfrm>
            <a:off x="218769" y="769268"/>
            <a:ext cx="8706462" cy="4955203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/>
              <a:t>데이터 유효성 확인 </a:t>
            </a:r>
            <a:r>
              <a:rPr lang="en-US" altLang="ko-KR" sz="1000" dirty="0"/>
              <a:t>: </a:t>
            </a:r>
            <a:r>
              <a:rPr lang="ko-KR" altLang="en-US" sz="1000" dirty="0"/>
              <a:t>아래는 유효한 데이터 조건입니다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 조건에 모두 부합하는지 확인하세요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</a:p>
          <a:p>
            <a:pPr marL="92075" indent="-92075"/>
            <a:r>
              <a:rPr lang="ko-KR" altLang="en-US" sz="900" dirty="0"/>
              <a:t>번호</a:t>
            </a:r>
            <a:r>
              <a:rPr lang="en-US" altLang="ko-KR" sz="900" dirty="0"/>
              <a:t>%</a:t>
            </a:r>
            <a:r>
              <a:rPr lang="ko-KR" altLang="en-US" sz="900" dirty="0"/>
              <a:t>이름</a:t>
            </a:r>
            <a:r>
              <a:rPr lang="en-US" altLang="ko-KR" sz="900" dirty="0"/>
              <a:t>: 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번호와 이름이 특수문자로 합쳐져 있습니다</a:t>
            </a:r>
            <a:r>
              <a:rPr lang="en-US" altLang="ko-KR" sz="7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이름은 </a:t>
            </a:r>
            <a:r>
              <a:rPr lang="en-US" altLang="ko-KR" sz="700" dirty="0"/>
              <a:t>2~6 </a:t>
            </a:r>
            <a:r>
              <a:rPr lang="ko-KR" altLang="en-US" sz="700" dirty="0"/>
              <a:t>글자 수의 한글로만 작성되어 있습니다</a:t>
            </a:r>
            <a:r>
              <a:rPr lang="en-US" altLang="ko-KR" sz="7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번호와 이름을 나누어 각각 다른 열에 저장합니다</a:t>
            </a:r>
            <a:r>
              <a:rPr lang="en-US" altLang="ko-KR" sz="700" dirty="0"/>
              <a:t>. (</a:t>
            </a:r>
            <a:r>
              <a:rPr lang="ko-KR" altLang="en-US" sz="700" dirty="0"/>
              <a:t> 현재 번호</a:t>
            </a:r>
            <a:r>
              <a:rPr lang="en-US" altLang="ko-KR" sz="700" dirty="0"/>
              <a:t>%</a:t>
            </a:r>
            <a:r>
              <a:rPr lang="ko-KR" altLang="en-US" sz="700" dirty="0"/>
              <a:t>이름 값을 </a:t>
            </a:r>
            <a:r>
              <a:rPr lang="en-US" altLang="ko-KR" sz="700" dirty="0"/>
              <a:t>=&gt; [‘</a:t>
            </a:r>
            <a:r>
              <a:rPr lang="ko-KR" altLang="en-US" sz="700" dirty="0"/>
              <a:t>번호</a:t>
            </a:r>
            <a:r>
              <a:rPr lang="en-US" altLang="ko-KR" sz="700" dirty="0"/>
              <a:t>’], [‘</a:t>
            </a:r>
            <a:r>
              <a:rPr lang="ko-KR" altLang="en-US" sz="700" dirty="0"/>
              <a:t>이름</a:t>
            </a:r>
            <a:r>
              <a:rPr lang="en-US" altLang="ko-KR" sz="700" dirty="0"/>
              <a:t>’] </a:t>
            </a:r>
            <a:r>
              <a:rPr lang="ko-KR" altLang="en-US" sz="700" dirty="0"/>
              <a:t>열로 나눠주세요</a:t>
            </a:r>
            <a:r>
              <a:rPr lang="en-US" altLang="ko-KR" sz="700" dirty="0"/>
              <a:t>)</a:t>
            </a:r>
          </a:p>
          <a:p>
            <a:pPr marL="368646" lvl="1" indent="0">
              <a:buNone/>
            </a:pPr>
            <a:endParaRPr lang="en-US" altLang="ko-KR" sz="700" dirty="0"/>
          </a:p>
          <a:p>
            <a:pPr marL="92075" indent="-92075"/>
            <a:r>
              <a:rPr lang="ko-KR" altLang="en-US" sz="900" dirty="0"/>
              <a:t>생년월일</a:t>
            </a:r>
            <a:r>
              <a:rPr lang="en-US" altLang="ko-KR" sz="900" dirty="0"/>
              <a:t>: '</a:t>
            </a:r>
            <a:r>
              <a:rPr lang="en-US" altLang="ko-KR" sz="900" dirty="0" err="1"/>
              <a:t>yyyy</a:t>
            </a:r>
            <a:r>
              <a:rPr lang="en-US" altLang="ko-KR" sz="900" dirty="0"/>
              <a:t>-MM-dd' </a:t>
            </a:r>
            <a:r>
              <a:rPr lang="ko-KR" altLang="en-US" sz="900" dirty="0"/>
              <a:t>형식입니다</a:t>
            </a:r>
            <a:r>
              <a:rPr lang="en-US" altLang="ko-KR" sz="900" dirty="0"/>
              <a:t>. </a:t>
            </a:r>
            <a:r>
              <a:rPr lang="ko-KR" altLang="en-US" sz="900" dirty="0"/>
              <a:t>작업 수행일 기준만 </a:t>
            </a:r>
            <a:r>
              <a:rPr lang="en-US" altLang="ko-KR" sz="900" dirty="0"/>
              <a:t>19</a:t>
            </a:r>
            <a:r>
              <a:rPr lang="ko-KR" altLang="en-US" sz="900" dirty="0"/>
              <a:t>세 이상입니다</a:t>
            </a:r>
            <a:r>
              <a:rPr lang="en-US" altLang="ko-KR" sz="900" dirty="0"/>
              <a:t>. ( 2025</a:t>
            </a:r>
            <a:r>
              <a:rPr lang="ko-KR" altLang="en-US" sz="900" dirty="0"/>
              <a:t>년 기준으로 </a:t>
            </a:r>
            <a:r>
              <a:rPr lang="en-US" altLang="ko-KR" sz="900" dirty="0"/>
              <a:t>19</a:t>
            </a:r>
            <a:r>
              <a:rPr lang="ko-KR" altLang="en-US" sz="900" dirty="0"/>
              <a:t>세 이상 </a:t>
            </a:r>
            <a:r>
              <a:rPr lang="en-US" altLang="ko-KR" sz="900" dirty="0"/>
              <a:t>)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만약 유효한 생년월일이 아니며 주민등록번호의 앞자리의 생년월일이 유효할 시</a:t>
            </a:r>
            <a:r>
              <a:rPr lang="en-US" altLang="ko-KR" sz="700" dirty="0"/>
              <a:t>,  </a:t>
            </a:r>
            <a:r>
              <a:rPr lang="ko-KR" altLang="en-US" sz="700" dirty="0"/>
              <a:t>생년월일을 주민등록번호 앞자리로 변경합니다</a:t>
            </a:r>
            <a:r>
              <a:rPr lang="en-US" altLang="ko-KR" sz="700" dirty="0"/>
              <a:t>.</a:t>
            </a:r>
          </a:p>
          <a:p>
            <a:pPr marL="368646" lvl="1" indent="0">
              <a:buNone/>
            </a:pPr>
            <a:endParaRPr lang="en-US" altLang="ko-KR" sz="700" dirty="0"/>
          </a:p>
          <a:p>
            <a:pPr marL="92075" indent="-92075"/>
            <a:r>
              <a:rPr lang="ko-KR" altLang="en-US" sz="900" dirty="0"/>
              <a:t>주민등록번호</a:t>
            </a:r>
            <a:r>
              <a:rPr lang="en-US" altLang="ko-KR" sz="900" dirty="0"/>
              <a:t>: </a:t>
            </a:r>
            <a:r>
              <a:rPr lang="en-US" altLang="ko-KR" sz="900" dirty="0" err="1"/>
              <a:t>xxxxxx-xxxxxxx</a:t>
            </a:r>
            <a:r>
              <a:rPr lang="en-US" altLang="ko-KR" sz="900" dirty="0"/>
              <a:t> </a:t>
            </a:r>
            <a:r>
              <a:rPr lang="ko-KR" altLang="en-US" sz="900" dirty="0"/>
              <a:t>형식입니다</a:t>
            </a:r>
            <a:r>
              <a:rPr lang="en-US" altLang="ko-KR" sz="9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앞번호는 생년월일과 일치해야 하며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뒷</a:t>
            </a:r>
            <a:r>
              <a:rPr lang="ko-KR" altLang="en-US" sz="700" dirty="0"/>
              <a:t> 번호의 첫번째 숫자는</a:t>
            </a:r>
            <a:r>
              <a:rPr lang="en-US" altLang="ko-KR" sz="700" dirty="0"/>
              <a:t>1~4 </a:t>
            </a:r>
            <a:r>
              <a:rPr lang="ko-KR" altLang="en-US" sz="700" dirty="0"/>
              <a:t>값입니다</a:t>
            </a:r>
            <a:r>
              <a:rPr lang="en-US" altLang="ko-KR" sz="7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만약</a:t>
            </a:r>
            <a:r>
              <a:rPr lang="en-US" altLang="ko-KR" sz="700" dirty="0"/>
              <a:t>, </a:t>
            </a:r>
            <a:r>
              <a:rPr lang="ko-KR" altLang="en-US" sz="700" dirty="0"/>
              <a:t>주민등록번호의 앞자리가 생년월일과 동일하지 않을 시</a:t>
            </a:r>
            <a:r>
              <a:rPr lang="en-US" altLang="ko-KR" sz="700" dirty="0"/>
              <a:t>, </a:t>
            </a:r>
            <a:r>
              <a:rPr lang="ko-KR" altLang="en-US" sz="700" dirty="0"/>
              <a:t>생년월일로 주민등록번호의 앞자리를 변경합니다</a:t>
            </a:r>
            <a:r>
              <a:rPr lang="en-US" altLang="ko-KR" sz="7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endParaRPr lang="en-US" altLang="ko-KR" sz="700" dirty="0"/>
          </a:p>
          <a:p>
            <a:pPr marL="92075" indent="-92075"/>
            <a:r>
              <a:rPr lang="ko-KR" altLang="en-US" sz="900" dirty="0"/>
              <a:t>전화번호</a:t>
            </a:r>
            <a:r>
              <a:rPr lang="en-US" altLang="ko-KR" sz="900" dirty="0"/>
              <a:t>: '000-0000-0000' </a:t>
            </a:r>
            <a:r>
              <a:rPr lang="ko-KR" altLang="en-US" sz="900" dirty="0"/>
              <a:t>형식입니다</a:t>
            </a:r>
            <a:r>
              <a:rPr lang="en-US" altLang="ko-KR" sz="900" dirty="0"/>
              <a:t>.</a:t>
            </a:r>
          </a:p>
          <a:p>
            <a:pPr marL="92075" indent="-92075"/>
            <a:endParaRPr lang="en-US" altLang="ko-KR" sz="900" dirty="0"/>
          </a:p>
          <a:p>
            <a:pPr marL="92075" indent="-92075"/>
            <a:r>
              <a:rPr lang="ko-KR" altLang="en-US" sz="900" dirty="0"/>
              <a:t>이메일</a:t>
            </a:r>
            <a:r>
              <a:rPr lang="en-US" altLang="ko-KR" sz="900" dirty="0"/>
              <a:t>: </a:t>
            </a:r>
            <a:r>
              <a:rPr lang="en-US" altLang="ko-KR" sz="900" dirty="0" err="1">
                <a:hlinkClick r:id="rId2"/>
              </a:rPr>
              <a:t>xxx@xxx.xxx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92075" indent="-92075"/>
            <a:r>
              <a:rPr lang="ko-KR" altLang="en-US" sz="900" dirty="0"/>
              <a:t>응시지역</a:t>
            </a:r>
            <a:r>
              <a:rPr lang="en-US" altLang="ko-KR" sz="900" dirty="0"/>
              <a:t>: </a:t>
            </a:r>
            <a:r>
              <a:rPr lang="ko-KR" altLang="en-US" sz="900" dirty="0"/>
              <a:t>열을 삭제해주세요</a:t>
            </a:r>
            <a:r>
              <a:rPr lang="en-US" altLang="ko-KR" sz="900" dirty="0"/>
              <a:t>.</a:t>
            </a:r>
          </a:p>
          <a:p>
            <a:pPr marL="92075" indent="-92075"/>
            <a:endParaRPr lang="en-US" altLang="ko-KR" sz="900" dirty="0"/>
          </a:p>
          <a:p>
            <a:pPr marL="92075" indent="-92075"/>
            <a:r>
              <a:rPr lang="ko-KR" altLang="en-US" sz="900" dirty="0"/>
              <a:t>응시번호</a:t>
            </a:r>
            <a:r>
              <a:rPr lang="en-US" altLang="ko-KR" sz="900" dirty="0"/>
              <a:t>: 8</a:t>
            </a:r>
            <a:r>
              <a:rPr lang="ko-KR" altLang="en-US" sz="900" dirty="0"/>
              <a:t>자리로 대문자 알파벳과 숫자로만 이루어집니다</a:t>
            </a:r>
            <a:r>
              <a:rPr lang="en-US" altLang="ko-KR" sz="9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대문자 알파벳과 숫자가 각각 한 번 이상 포함되어 있는지 확인합니다</a:t>
            </a:r>
            <a:r>
              <a:rPr lang="en-US" altLang="ko-KR" sz="700" dirty="0"/>
              <a:t>.</a:t>
            </a:r>
          </a:p>
          <a:p>
            <a:pPr marL="368646" lvl="1" indent="0">
              <a:buNone/>
            </a:pPr>
            <a:r>
              <a:rPr lang="en-US" altLang="ko-KR" sz="700" dirty="0"/>
              <a:t> </a:t>
            </a:r>
          </a:p>
          <a:p>
            <a:pPr marL="92075" indent="-92075"/>
            <a:r>
              <a:rPr lang="en-US" altLang="ko-KR" sz="1000" dirty="0"/>
              <a:t>3. </a:t>
            </a:r>
            <a:r>
              <a:rPr lang="ko-KR" altLang="en-US" sz="1000" dirty="0"/>
              <a:t>검증 열 추가 </a:t>
            </a:r>
            <a:r>
              <a:rPr lang="en-US" altLang="ko-KR" sz="1000" dirty="0"/>
              <a:t>: </a:t>
            </a:r>
            <a:r>
              <a:rPr lang="ko-KR" altLang="en-US" sz="1000" dirty="0"/>
              <a:t>검증 열을 </a:t>
            </a:r>
            <a:r>
              <a:rPr lang="en-US" altLang="ko-KR" sz="1000" dirty="0"/>
              <a:t>[‘RPA</a:t>
            </a:r>
            <a:r>
              <a:rPr lang="ko-KR" altLang="en-US" sz="1000" dirty="0"/>
              <a:t>결과</a:t>
            </a:r>
            <a:r>
              <a:rPr lang="en-US" altLang="ko-KR" sz="1000" dirty="0"/>
              <a:t>’], [‘RPA</a:t>
            </a:r>
            <a:r>
              <a:rPr lang="ko-KR" altLang="en-US" sz="1000" dirty="0"/>
              <a:t>비고</a:t>
            </a:r>
            <a:r>
              <a:rPr lang="en-US" altLang="ko-KR" sz="1000" dirty="0"/>
              <a:t>’]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가지를 추가</a:t>
            </a:r>
            <a:endParaRPr lang="en-US" altLang="ko-KR" sz="1000" dirty="0"/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행의 모든 데이터가 유효할 경우 </a:t>
            </a:r>
            <a:r>
              <a:rPr lang="en-US" altLang="ko-KR" sz="700" dirty="0"/>
              <a:t>[‘RPA</a:t>
            </a:r>
            <a:r>
              <a:rPr lang="ko-KR" altLang="en-US" sz="700" dirty="0"/>
              <a:t>결과</a:t>
            </a:r>
            <a:r>
              <a:rPr lang="en-US" altLang="ko-KR" sz="700" dirty="0"/>
              <a:t>’]</a:t>
            </a:r>
            <a:r>
              <a:rPr lang="ko-KR" altLang="en-US" sz="700" dirty="0"/>
              <a:t>에 ‘</a:t>
            </a:r>
            <a:r>
              <a:rPr lang="en-US" altLang="ko-KR" sz="700" dirty="0"/>
              <a:t>O’, </a:t>
            </a:r>
            <a:r>
              <a:rPr lang="ko-KR" altLang="en-US" sz="700" dirty="0"/>
              <a:t>아닐 경우 </a:t>
            </a:r>
            <a:r>
              <a:rPr lang="en-US" altLang="ko-KR" sz="700" dirty="0"/>
              <a:t>‘X’ </a:t>
            </a:r>
            <a:r>
              <a:rPr lang="ko-KR" altLang="en-US" sz="700" dirty="0"/>
              <a:t>를 표기합니다</a:t>
            </a:r>
            <a:r>
              <a:rPr lang="en-US" altLang="ko-KR" sz="700" dirty="0"/>
              <a:t>. ‘X’ </a:t>
            </a:r>
            <a:r>
              <a:rPr lang="ko-KR" altLang="en-US" sz="700" dirty="0"/>
              <a:t>일 경우에는 </a:t>
            </a:r>
            <a:r>
              <a:rPr lang="en-US" altLang="ko-KR" sz="700" dirty="0"/>
              <a:t>[‘RPA</a:t>
            </a:r>
            <a:r>
              <a:rPr lang="ko-KR" altLang="en-US" sz="700" dirty="0"/>
              <a:t>비고</a:t>
            </a:r>
            <a:r>
              <a:rPr lang="en-US" altLang="ko-KR" sz="700" dirty="0"/>
              <a:t>’]</a:t>
            </a:r>
            <a:r>
              <a:rPr lang="ko-KR" altLang="en-US" sz="700" dirty="0"/>
              <a:t> 에 사유를 작성합니다</a:t>
            </a:r>
            <a:r>
              <a:rPr lang="en-US" altLang="ko-KR" sz="700" dirty="0"/>
              <a:t>. 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사유가 </a:t>
            </a:r>
            <a:r>
              <a:rPr lang="en-US" altLang="ko-KR" sz="700" dirty="0"/>
              <a:t>2</a:t>
            </a:r>
            <a:r>
              <a:rPr lang="ko-KR" altLang="en-US" sz="700" dirty="0"/>
              <a:t>개 이상일 경우</a:t>
            </a:r>
            <a:r>
              <a:rPr lang="en-US" altLang="ko-KR" sz="700" dirty="0"/>
              <a:t>, </a:t>
            </a:r>
            <a:r>
              <a:rPr lang="ko-KR" altLang="en-US" sz="700" dirty="0"/>
              <a:t>모두 작성합니다</a:t>
            </a:r>
            <a:r>
              <a:rPr lang="en-US" altLang="ko-KR" sz="700" dirty="0"/>
              <a:t>.</a:t>
            </a:r>
          </a:p>
          <a:p>
            <a:pPr marL="540096" lvl="1" indent="-171450">
              <a:buFont typeface="Wingdings" panose="05000000000000000000" pitchFamily="2" charset="2"/>
              <a:buChar char="Ø"/>
            </a:pPr>
            <a:r>
              <a:rPr lang="ko-KR" altLang="en-US" sz="700" dirty="0"/>
              <a:t>만약 생년월일 혹은 주민등록번호에 변경이 있을 경우</a:t>
            </a:r>
            <a:r>
              <a:rPr lang="en-US" altLang="ko-KR" sz="700" dirty="0"/>
              <a:t>, </a:t>
            </a:r>
            <a:r>
              <a:rPr lang="ko-KR" altLang="en-US" sz="700" dirty="0"/>
              <a:t>변경내용 또한 작성합니다</a:t>
            </a:r>
            <a:r>
              <a:rPr lang="en-US" altLang="ko-KR" sz="700" dirty="0"/>
              <a:t>.</a:t>
            </a:r>
          </a:p>
          <a:p>
            <a:pPr marL="368646" lvl="1" indent="0">
              <a:buNone/>
            </a:pPr>
            <a:endParaRPr lang="en-US" altLang="ko-KR" sz="700" dirty="0"/>
          </a:p>
          <a:p>
            <a:pPr marL="92075" indent="-92075"/>
            <a:r>
              <a:rPr lang="en-US" altLang="ko-KR" sz="900" dirty="0"/>
              <a:t>4. </a:t>
            </a:r>
            <a:r>
              <a:rPr lang="ko-KR" altLang="en-US" sz="900" dirty="0"/>
              <a:t>결과 파일 생성</a:t>
            </a:r>
            <a:r>
              <a:rPr lang="en-US" altLang="ko-KR" sz="900" dirty="0"/>
              <a:t>: </a:t>
            </a:r>
            <a:r>
              <a:rPr lang="ko-KR" altLang="en-US" sz="900" dirty="0"/>
              <a:t>조건에 맞게 최종결과 파일을 작성합니다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92075" indent="-92075"/>
            <a:r>
              <a:rPr lang="en-US" altLang="ko-KR" sz="900" dirty="0"/>
              <a:t>5. </a:t>
            </a:r>
            <a:r>
              <a:rPr lang="ko-KR" altLang="en-US" sz="900" dirty="0"/>
              <a:t>환경 변수 폴더에 </a:t>
            </a:r>
            <a:r>
              <a:rPr lang="en-US" altLang="ko-KR" sz="900" dirty="0"/>
              <a:t>"</a:t>
            </a:r>
            <a:r>
              <a:rPr lang="ko-KR" altLang="en-US" sz="900" dirty="0"/>
              <a:t>데이터검증</a:t>
            </a:r>
            <a:r>
              <a:rPr lang="en-US" altLang="ko-KR" sz="900" dirty="0"/>
              <a:t>_</a:t>
            </a:r>
            <a:r>
              <a:rPr lang="ko-KR" altLang="en-US" sz="900" dirty="0"/>
              <a:t>완료</a:t>
            </a:r>
            <a:r>
              <a:rPr lang="en-US" altLang="ko-KR" sz="900" dirty="0"/>
              <a:t>_YYYYMMDD.xlsx”</a:t>
            </a:r>
            <a:r>
              <a:rPr lang="ko-KR" altLang="en-US" sz="900" dirty="0"/>
              <a:t>으로 저장합니다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92075" indent="-92075"/>
            <a:r>
              <a:rPr lang="en-US" altLang="ko-KR" sz="900" dirty="0"/>
              <a:t>6. </a:t>
            </a:r>
            <a:r>
              <a:rPr lang="ko-KR" altLang="en-US" sz="900" dirty="0"/>
              <a:t>결과 메일 전송</a:t>
            </a:r>
            <a:r>
              <a:rPr lang="en-US" altLang="ko-KR" sz="900" dirty="0"/>
              <a:t>: </a:t>
            </a:r>
            <a:r>
              <a:rPr lang="ko-KR" altLang="en-US" sz="900" dirty="0"/>
              <a:t>최종결과 파일을 전송합니다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3304623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3304623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endParaRPr lang="ko-KR" altLang="en-US" dirty="0"/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47FEE7BC-284D-F165-0264-14DE0063C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538" y="985292"/>
            <a:ext cx="8706462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1-1. </a:t>
            </a:r>
            <a:r>
              <a:rPr lang="ko-KR" altLang="en-US" sz="1400" b="1" dirty="0"/>
              <a:t>메일 발송 요건</a:t>
            </a:r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BEAE6845-8663-7801-E848-7DC3AFAB4082}"/>
              </a:ext>
            </a:extLst>
          </p:cNvPr>
          <p:cNvSpPr txBox="1">
            <a:spLocks/>
          </p:cNvSpPr>
          <p:nvPr/>
        </p:nvSpPr>
        <p:spPr>
          <a:xfrm>
            <a:off x="551728" y="1298600"/>
            <a:ext cx="8706462" cy="523220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파일 압축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생성된 엑셀 파일을 첨부합니다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dirty="0"/>
              <a:t>Excel </a:t>
            </a:r>
            <a:r>
              <a:rPr lang="ko-KR" altLang="en-US" sz="1000" dirty="0"/>
              <a:t>파일 이름 형식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데이터검증</a:t>
            </a:r>
            <a:r>
              <a:rPr lang="en-US" altLang="ko-KR" sz="1000" dirty="0"/>
              <a:t>_</a:t>
            </a:r>
            <a:r>
              <a:rPr lang="ko-KR" altLang="en-US" sz="1000" dirty="0"/>
              <a:t>완료</a:t>
            </a:r>
            <a:r>
              <a:rPr lang="en-US" altLang="ko-KR" sz="1000" dirty="0"/>
              <a:t>_YYYYMMDD.xlsx</a:t>
            </a:r>
          </a:p>
        </p:txBody>
      </p:sp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22400E50-4B9D-F9C4-F93C-577221FCF3DD}"/>
              </a:ext>
            </a:extLst>
          </p:cNvPr>
          <p:cNvSpPr txBox="1">
            <a:spLocks/>
          </p:cNvSpPr>
          <p:nvPr/>
        </p:nvSpPr>
        <p:spPr>
          <a:xfrm>
            <a:off x="437538" y="2112144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1-2. </a:t>
            </a:r>
            <a:r>
              <a:rPr lang="ko-KR" altLang="en-US" sz="1400" b="1" dirty="0"/>
              <a:t>메일 발송 설정</a:t>
            </a:r>
          </a:p>
        </p:txBody>
      </p:sp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A24D6698-4FD3-6B90-DFD1-B55C050058CD}"/>
              </a:ext>
            </a:extLst>
          </p:cNvPr>
          <p:cNvSpPr txBox="1">
            <a:spLocks/>
          </p:cNvSpPr>
          <p:nvPr/>
        </p:nvSpPr>
        <p:spPr>
          <a:xfrm>
            <a:off x="551728" y="2425452"/>
            <a:ext cx="8706462" cy="1594283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수신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발신자 설정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받는 사람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보내는 사람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메일 제목</a:t>
            </a:r>
            <a:r>
              <a:rPr lang="en-US" altLang="ko-KR" sz="1000" dirty="0"/>
              <a:t>: [RPA] XXX_</a:t>
            </a:r>
            <a:r>
              <a:rPr lang="ko-KR" altLang="en-US" sz="1000" dirty="0"/>
              <a:t>데이터검증</a:t>
            </a:r>
            <a:r>
              <a:rPr lang="en-US" altLang="ko-KR" sz="1000" dirty="0"/>
              <a:t> </a:t>
            </a:r>
            <a:r>
              <a:rPr lang="ko-KR" altLang="en-US" sz="1000" dirty="0"/>
              <a:t>결과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본문</a:t>
            </a:r>
            <a:r>
              <a:rPr lang="en-US" altLang="ko-KR" sz="1000" dirty="0"/>
              <a:t>: 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ko-KR" altLang="en-US" sz="600" b="1" dirty="0">
                <a:solidFill>
                  <a:schemeClr val="tx2"/>
                </a:solidFill>
              </a:rPr>
              <a:t>안녕하세요</a:t>
            </a:r>
            <a:r>
              <a:rPr lang="en-US" altLang="ko-KR" sz="600" b="1" dirty="0">
                <a:solidFill>
                  <a:schemeClr val="tx2"/>
                </a:solidFill>
              </a:rPr>
              <a:t>, RPA BOT</a:t>
            </a:r>
            <a:r>
              <a:rPr lang="ko-KR" altLang="en-US" sz="600" b="1" dirty="0">
                <a:solidFill>
                  <a:schemeClr val="tx2"/>
                </a:solidFill>
              </a:rPr>
              <a:t>입니다</a:t>
            </a:r>
            <a:r>
              <a:rPr lang="en-US" altLang="ko-KR" sz="600" b="1" dirty="0">
                <a:solidFill>
                  <a:schemeClr val="tx2"/>
                </a:solidFill>
              </a:rPr>
              <a:t>.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en-US" altLang="ko-KR" sz="600" b="1" dirty="0">
                <a:solidFill>
                  <a:schemeClr val="tx2"/>
                </a:solidFill>
              </a:rPr>
              <a:t>YYMMDD, HH</a:t>
            </a:r>
            <a:r>
              <a:rPr lang="ko-KR" altLang="en-US" sz="600" b="1" dirty="0">
                <a:solidFill>
                  <a:schemeClr val="tx2"/>
                </a:solidFill>
              </a:rPr>
              <a:t>시 </a:t>
            </a:r>
            <a:r>
              <a:rPr lang="en-US" altLang="ko-KR" sz="600" b="1" dirty="0">
                <a:solidFill>
                  <a:schemeClr val="tx2"/>
                </a:solidFill>
              </a:rPr>
              <a:t>MM</a:t>
            </a:r>
            <a:r>
              <a:rPr lang="ko-KR" altLang="en-US" sz="600" b="1" dirty="0">
                <a:solidFill>
                  <a:schemeClr val="tx2"/>
                </a:solidFill>
              </a:rPr>
              <a:t>분 </a:t>
            </a:r>
            <a:r>
              <a:rPr lang="en-US" altLang="ko-KR" sz="600" b="1" dirty="0">
                <a:solidFill>
                  <a:schemeClr val="tx2"/>
                </a:solidFill>
              </a:rPr>
              <a:t>SS</a:t>
            </a:r>
            <a:r>
              <a:rPr lang="ko-KR" altLang="en-US" sz="600" b="1" dirty="0">
                <a:solidFill>
                  <a:schemeClr val="tx2"/>
                </a:solidFill>
              </a:rPr>
              <a:t>초 데이터 유효성 검증 자료 </a:t>
            </a:r>
            <a:r>
              <a:rPr lang="ko-KR" altLang="en-US" sz="600" b="1" dirty="0" err="1">
                <a:solidFill>
                  <a:schemeClr val="tx2"/>
                </a:solidFill>
              </a:rPr>
              <a:t>보내드리니</a:t>
            </a:r>
            <a:r>
              <a:rPr lang="ko-KR" altLang="en-US" sz="600" b="1" dirty="0">
                <a:solidFill>
                  <a:schemeClr val="tx2"/>
                </a:solidFill>
              </a:rPr>
              <a:t> 확인 부탁드립니다</a:t>
            </a:r>
            <a:r>
              <a:rPr lang="en-US" altLang="ko-KR" sz="600" b="1" dirty="0">
                <a:solidFill>
                  <a:schemeClr val="tx2"/>
                </a:solidFill>
              </a:rPr>
              <a:t>.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ko-KR" altLang="en-US" sz="600" b="1" dirty="0">
                <a:solidFill>
                  <a:schemeClr val="tx2"/>
                </a:solidFill>
              </a:rPr>
              <a:t>감사합니다</a:t>
            </a:r>
            <a:r>
              <a:rPr lang="en-US" altLang="ko-KR" sz="600" b="1" dirty="0">
                <a:solidFill>
                  <a:schemeClr val="tx2"/>
                </a:solidFill>
              </a:rPr>
              <a:t>.</a:t>
            </a:r>
            <a:endParaRPr lang="ko-KR" altLang="en-US" sz="600" b="1" dirty="0">
              <a:solidFill>
                <a:schemeClr val="tx2"/>
              </a:solidFill>
            </a:endParaRP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F136325A-0E5B-636A-6502-6CD9296A20E1}"/>
              </a:ext>
            </a:extLst>
          </p:cNvPr>
          <p:cNvSpPr txBox="1">
            <a:spLocks/>
          </p:cNvSpPr>
          <p:nvPr/>
        </p:nvSpPr>
        <p:spPr>
          <a:xfrm>
            <a:off x="551728" y="3865847"/>
            <a:ext cx="8706462" cy="153888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참조</a:t>
            </a:r>
            <a:r>
              <a:rPr lang="en-US" altLang="ko-KR" sz="1000" dirty="0"/>
              <a:t> "</a:t>
            </a:r>
            <a:r>
              <a:rPr lang="ko-KR" altLang="en-US" sz="1000" dirty="0"/>
              <a:t>데이터검증</a:t>
            </a:r>
            <a:r>
              <a:rPr lang="en-US" altLang="ko-KR" sz="1000" dirty="0"/>
              <a:t>_</a:t>
            </a:r>
            <a:r>
              <a:rPr lang="ko-KR" altLang="en-US" sz="1000" dirty="0"/>
              <a:t>완료</a:t>
            </a:r>
            <a:r>
              <a:rPr lang="en-US" altLang="ko-KR" sz="1000" dirty="0"/>
              <a:t>_YYYYMMDD.xlsx”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B9D332C3-DC9E-394D-67C5-1725C0EBB4D4}"/>
              </a:ext>
            </a:extLst>
          </p:cNvPr>
          <p:cNvSpPr txBox="1">
            <a:spLocks/>
          </p:cNvSpPr>
          <p:nvPr/>
        </p:nvSpPr>
        <p:spPr>
          <a:xfrm>
            <a:off x="438714" y="4225652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1-3. </a:t>
            </a:r>
            <a:r>
              <a:rPr lang="ko-KR" altLang="en-US" sz="1400" b="1" dirty="0"/>
              <a:t>추가 고려사항</a:t>
            </a: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563F2D61-8ED2-A40B-E853-D91CFC4572F2}"/>
              </a:ext>
            </a:extLst>
          </p:cNvPr>
          <p:cNvSpPr txBox="1">
            <a:spLocks/>
          </p:cNvSpPr>
          <p:nvPr/>
        </p:nvSpPr>
        <p:spPr>
          <a:xfrm>
            <a:off x="551728" y="4513684"/>
            <a:ext cx="8706462" cy="153888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이메일 발송 실패 시 예외 처리를 구현하여 재시도 또는 오류 로그를 남깁니다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4355167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437538" y="1129308"/>
            <a:ext cx="8706462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2-1. </a:t>
            </a:r>
            <a:r>
              <a:rPr lang="ko-KR" altLang="en-US" sz="1400" b="1" dirty="0"/>
              <a:t>기본 요구사항</a:t>
            </a:r>
          </a:p>
        </p:txBody>
      </p:sp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3E71A48F-4969-5E21-96B6-496EB1F99C37}"/>
              </a:ext>
            </a:extLst>
          </p:cNvPr>
          <p:cNvSpPr txBox="1">
            <a:spLocks/>
          </p:cNvSpPr>
          <p:nvPr/>
        </p:nvSpPr>
        <p:spPr>
          <a:xfrm>
            <a:off x="551728" y="1442616"/>
            <a:ext cx="8052720" cy="1446550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로그 기록 및 에러 방지</a:t>
            </a:r>
            <a:r>
              <a:rPr lang="en-US" altLang="ko-KR" sz="1000" dirty="0"/>
              <a:t>: </a:t>
            </a:r>
            <a:r>
              <a:rPr lang="ko-KR" altLang="en-US" sz="1000" dirty="0"/>
              <a:t>작업 중 로그를 기록하고 예외 처리를 통해 에러를 방지합니다</a:t>
            </a:r>
            <a:r>
              <a:rPr lang="en-US" altLang="ko-KR" sz="1000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초기 환경 설정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업무 시작 및 종료 시 웹 브라우저 창과 </a:t>
            </a:r>
            <a:r>
              <a:rPr lang="en-US" altLang="ko-KR" sz="1000" dirty="0"/>
              <a:t>Excel </a:t>
            </a:r>
            <a:r>
              <a:rPr lang="ko-KR" altLang="en-US" sz="1000" dirty="0"/>
              <a:t>창이 열려 있지 않아야 합니다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시스템의 공통 변수를 사용하여 다른 </a:t>
            </a:r>
            <a:r>
              <a:rPr lang="en-US" altLang="ko-KR" sz="1000" dirty="0"/>
              <a:t>PC</a:t>
            </a:r>
            <a:r>
              <a:rPr lang="ko-KR" altLang="en-US" sz="1000" dirty="0"/>
              <a:t>에서도 수행 가능한 환경을 설계합니다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시스템 환경 변수 사용 권장</a:t>
            </a:r>
            <a:r>
              <a:rPr lang="en-US" altLang="ko-KR" sz="1000" dirty="0"/>
              <a:t>)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환경변수로 </a:t>
            </a:r>
            <a:r>
              <a:rPr lang="en-US" altLang="ko-KR" sz="1000" dirty="0"/>
              <a:t>D:\Local_RPA </a:t>
            </a:r>
            <a:r>
              <a:rPr lang="ko-KR" altLang="en-US" sz="1000" dirty="0"/>
              <a:t>경로 추가 하여 폴더 사용 권장 </a:t>
            </a:r>
            <a:r>
              <a:rPr lang="en-US" altLang="ko-KR" sz="1000" dirty="0"/>
              <a:t>(</a:t>
            </a:r>
            <a:r>
              <a:rPr lang="ko-KR" altLang="en-US" sz="1000" dirty="0"/>
              <a:t> 어렵다면 </a:t>
            </a:r>
            <a:r>
              <a:rPr lang="en-US" altLang="ko-KR" sz="1000" dirty="0"/>
              <a:t>Data\ </a:t>
            </a:r>
            <a:r>
              <a:rPr lang="ko-KR" altLang="en-US" sz="1000" dirty="0"/>
              <a:t>사용 권장 </a:t>
            </a:r>
            <a:r>
              <a:rPr lang="en-US" altLang="ko-KR" sz="1000" dirty="0"/>
              <a:t>)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폴더 및 파일 관리 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환경변수 경로 폴더에 엑셀 파일을 저장합니다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04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577B-EC5B-DE9D-79DE-2B6C97B3E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606C-270B-D228-D5D2-F00C4832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59" y="322542"/>
            <a:ext cx="4355167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60641AEE-31E0-0A7E-A838-0A97FD62F0D2}"/>
              </a:ext>
            </a:extLst>
          </p:cNvPr>
          <p:cNvSpPr txBox="1">
            <a:spLocks/>
          </p:cNvSpPr>
          <p:nvPr/>
        </p:nvSpPr>
        <p:spPr>
          <a:xfrm>
            <a:off x="437538" y="976125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2-2. </a:t>
            </a:r>
            <a:r>
              <a:rPr lang="ko-KR" altLang="en-US" sz="1400" b="1" dirty="0"/>
              <a:t>데이터 처리 및 예외 처리</a:t>
            </a:r>
          </a:p>
        </p:txBody>
      </p:sp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F104E5F1-00E5-E2C9-A16B-BBAC4C756509}"/>
              </a:ext>
            </a:extLst>
          </p:cNvPr>
          <p:cNvSpPr txBox="1">
            <a:spLocks/>
          </p:cNvSpPr>
          <p:nvPr/>
        </p:nvSpPr>
        <p:spPr>
          <a:xfrm>
            <a:off x="469339" y="1318519"/>
            <a:ext cx="7919085" cy="140961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데이터 입력 범위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데이터의 범위는 고정되지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데이터를 처리해야 합니다</a:t>
            </a:r>
            <a:r>
              <a:rPr lang="en-US" altLang="ko-KR" sz="1000" dirty="0"/>
              <a:t>.</a:t>
            </a:r>
          </a:p>
          <a:p>
            <a:pPr marL="368646" lvl="1" indent="0">
              <a:buNone/>
              <a:tabLst>
                <a:tab pos="180975" algn="l"/>
              </a:tabLst>
            </a:pPr>
            <a:r>
              <a:rPr lang="en-US" altLang="ko-KR" sz="1000" dirty="0"/>
              <a:t>     </a:t>
            </a:r>
            <a:r>
              <a:rPr lang="en-US" altLang="ko-KR" sz="800" dirty="0"/>
              <a:t>=&gt; </a:t>
            </a:r>
            <a:r>
              <a:rPr lang="ko-KR" altLang="en-US" sz="800" dirty="0"/>
              <a:t>사이트의 데이터는 항상 유동적이므로 이를 고려해서 작업하셔야 합니다</a:t>
            </a:r>
            <a:r>
              <a:rPr lang="en-US" altLang="ko-KR" sz="800" dirty="0"/>
              <a:t>. 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 원본의 행 개수가 줄어들거나 늘어나더라도 동일한 작업이 수행되도록 설계합니다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68646" lvl="1" indent="0">
              <a:buNone/>
              <a:tabLst>
                <a:tab pos="180975" algn="l"/>
              </a:tabLst>
            </a:pPr>
            <a:r>
              <a:rPr lang="en-US" altLang="ko-KR" sz="1000" dirty="0"/>
              <a:t>     </a:t>
            </a:r>
            <a:r>
              <a:rPr lang="en-US" altLang="ko-KR" sz="800" dirty="0"/>
              <a:t>=&gt; </a:t>
            </a:r>
            <a:r>
              <a:rPr lang="ko-KR" altLang="en-US" sz="800" dirty="0"/>
              <a:t>현업자가 개발자에게 주는 데이터 또한 유동적이기에 이를 고려해서 설계 부탁드립니다</a:t>
            </a:r>
            <a:r>
              <a:rPr lang="en-US" altLang="ko-KR" sz="800" dirty="0"/>
              <a:t>.</a:t>
            </a:r>
          </a:p>
          <a:p>
            <a:pPr marL="368646" lvl="1" indent="0">
              <a:buNone/>
              <a:tabLst>
                <a:tab pos="180975" algn="l"/>
              </a:tabLst>
            </a:pPr>
            <a:endParaRPr lang="en-US" altLang="ko-KR" sz="800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데이터 누락 및 비 존재 상황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데이터가 누락되거나 존재하지 않는 경우를 가정하여 적절한 예외 처리를 구현합니다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07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5452-AB78-C04A-2F08-371610AA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581E-E181-F692-F0C9-7234439E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59" y="322542"/>
            <a:ext cx="4355167" cy="292388"/>
          </a:xfrm>
        </p:spPr>
        <p:txBody>
          <a:bodyPr/>
          <a:lstStyle/>
          <a:p>
            <a:r>
              <a:rPr lang="ko-KR" altLang="en-US" kern="0" dirty="0"/>
              <a:t>데이터 테이블 유효성 검증 작업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6DAAB898-0147-9440-1776-99FC8856B124}"/>
              </a:ext>
            </a:extLst>
          </p:cNvPr>
          <p:cNvSpPr txBox="1">
            <a:spLocks/>
          </p:cNvSpPr>
          <p:nvPr/>
        </p:nvSpPr>
        <p:spPr>
          <a:xfrm>
            <a:off x="437538" y="1129308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2-3. RPA </a:t>
            </a:r>
            <a:r>
              <a:rPr lang="ko-KR" altLang="en-US" sz="1400" b="1" dirty="0"/>
              <a:t>개발가이드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BFE7A28F-06E9-23F3-7A3D-5F39BA541B25}"/>
              </a:ext>
            </a:extLst>
          </p:cNvPr>
          <p:cNvSpPr txBox="1">
            <a:spLocks/>
          </p:cNvSpPr>
          <p:nvPr/>
        </p:nvSpPr>
        <p:spPr>
          <a:xfrm>
            <a:off x="551728" y="1442616"/>
            <a:ext cx="8706462" cy="2000548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작업 완료 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메일 발송 기능 액티비티를 사용하여 결과를 발송합니다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b="1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웹 브라우저 작업은 크롬을 기준으로 수행합니다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b="1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/>
              <a:t>Excel </a:t>
            </a:r>
            <a:r>
              <a:rPr lang="ko-KR" altLang="en-US" sz="1000" b="1" dirty="0"/>
              <a:t>액티비티 사용을 최소화하며</a:t>
            </a:r>
            <a:r>
              <a:rPr lang="en-US" altLang="ko-KR" sz="1000" b="1" dirty="0"/>
              <a:t>, Data Table </a:t>
            </a:r>
            <a:r>
              <a:rPr lang="ko-KR" altLang="en-US" sz="1000" b="1" dirty="0"/>
              <a:t>액티비티를 중심으로 데이터를 처리합니다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b="1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 err="1"/>
              <a:t>ReFramework</a:t>
            </a:r>
            <a:r>
              <a:rPr lang="ko-KR" altLang="en-US" sz="1000" b="1" dirty="0"/>
              <a:t>를 사용합니다</a:t>
            </a:r>
            <a:r>
              <a:rPr lang="en-US" altLang="ko-KR" sz="1000" b="1" dirty="0"/>
              <a:t>.</a:t>
            </a:r>
          </a:p>
          <a:p>
            <a:pPr marL="0" indent="0" algn="l">
              <a:buNone/>
              <a:tabLst>
                <a:tab pos="180975" algn="l"/>
              </a:tabLst>
            </a:pPr>
            <a:r>
              <a:rPr lang="en-US" altLang="ko-KR" sz="1000" b="1" dirty="0"/>
              <a:t>	&gt; Framework</a:t>
            </a:r>
            <a:r>
              <a:rPr lang="ko-KR" altLang="en-US" sz="1000" b="1" dirty="0"/>
              <a:t>는 자기 마음대로 커스텀 하되</a:t>
            </a:r>
            <a:r>
              <a:rPr lang="en-US" altLang="ko-KR" sz="1000" b="1" dirty="0"/>
              <a:t>, Queue</a:t>
            </a:r>
            <a:r>
              <a:rPr lang="ko-KR" altLang="en-US" sz="1000" b="1" dirty="0"/>
              <a:t>나 </a:t>
            </a:r>
            <a:r>
              <a:rPr lang="en-US" altLang="ko-KR" sz="1000" b="1" dirty="0" err="1"/>
              <a:t>Orechestrator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작업을 사용하지 않도록 합니다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이는 다른 컴퓨터에서도 </a:t>
            </a:r>
            <a:endParaRPr lang="en-US" altLang="ko-KR" sz="1000" b="1" dirty="0"/>
          </a:p>
          <a:p>
            <a:pPr marL="0" indent="0" algn="l">
              <a:buNone/>
              <a:tabLst>
                <a:tab pos="180975" algn="l"/>
              </a:tabLst>
            </a:pPr>
            <a:r>
              <a:rPr lang="en-US" altLang="ko-KR" sz="1000" b="1" dirty="0"/>
              <a:t>       </a:t>
            </a:r>
            <a:r>
              <a:rPr lang="ko-KR" altLang="en-US" sz="1000" b="1" dirty="0"/>
              <a:t>사용하기 위한 조치입니다</a:t>
            </a:r>
            <a:r>
              <a:rPr lang="en-US" altLang="ko-KR" sz="1000" b="1" dirty="0"/>
              <a:t>.</a:t>
            </a:r>
          </a:p>
          <a:p>
            <a:pPr marL="0" indent="0" algn="l">
              <a:buNone/>
              <a:tabLst>
                <a:tab pos="180975" algn="l"/>
              </a:tabLst>
            </a:pPr>
            <a:endParaRPr lang="en-US" altLang="ko-KR" sz="1000" b="1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/>
              <a:t>Config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asset </a:t>
            </a:r>
            <a:r>
              <a:rPr lang="ko-KR" altLang="en-US" sz="1000" b="1" dirty="0"/>
              <a:t>시트에 폴더경로 및 </a:t>
            </a:r>
            <a:r>
              <a:rPr lang="ko-KR" altLang="en-US" sz="1000" b="1" dirty="0" err="1"/>
              <a:t>이메일정보</a:t>
            </a:r>
            <a:r>
              <a:rPr lang="en-US" altLang="ko-KR" sz="1000" b="1" dirty="0"/>
              <a:t>, URL</a:t>
            </a:r>
            <a:r>
              <a:rPr lang="ko-KR" altLang="en-US" sz="1000" b="1" dirty="0"/>
              <a:t> 등 작업에 필요한 정보들을 넣고 불러옵니다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67179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nks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46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8960f7-7126-4e9a-87f0-be8761748ea8">
      <Terms xmlns="http://schemas.microsoft.com/office/infopath/2007/PartnerControls"/>
    </lcf76f155ced4ddcb4097134ff3c332f>
    <TaxCatchAll xmlns="e68fe36a-05bb-443d-bff8-3bde19c9dd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E6B2CFC3EA1A347B8DBE3DC96588C49" ma:contentTypeVersion="16" ma:contentTypeDescription="새 문서를 만듭니다." ma:contentTypeScope="" ma:versionID="68efe090f79193fcd6eea2cc2b60c61d">
  <xsd:schema xmlns:xsd="http://www.w3.org/2001/XMLSchema" xmlns:xs="http://www.w3.org/2001/XMLSchema" xmlns:p="http://schemas.microsoft.com/office/2006/metadata/properties" xmlns:ns2="578960f7-7126-4e9a-87f0-be8761748ea8" xmlns:ns3="e68fe36a-05bb-443d-bff8-3bde19c9dd8b" targetNamespace="http://schemas.microsoft.com/office/2006/metadata/properties" ma:root="true" ma:fieldsID="ec1704d3b3c3d704926a96edfb3812bb" ns2:_="" ns3:_="">
    <xsd:import namespace="578960f7-7126-4e9a-87f0-be8761748ea8"/>
    <xsd:import namespace="e68fe36a-05bb-443d-bff8-3bde19c9dd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960f7-7126-4e9a-87f0-be8761748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8ab836de-b3e7-400e-80b3-fb1f198eca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fe36a-05bb-443d-bff8-3bde19c9dd8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7271ebf-7607-4a96-9590-f06bbb963d34}" ma:internalName="TaxCatchAll" ma:showField="CatchAllData" ma:web="e68fe36a-05bb-443d-bff8-3bde19c9dd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D5C1B-CEF8-434E-B7FA-A31D817E0495}">
  <ds:schemaRefs>
    <ds:schemaRef ds:uri="http://schemas.microsoft.com/office/2006/metadata/properties"/>
    <ds:schemaRef ds:uri="http://schemas.microsoft.com/office/infopath/2007/PartnerControls"/>
    <ds:schemaRef ds:uri="578960f7-7126-4e9a-87f0-be8761748ea8"/>
    <ds:schemaRef ds:uri="e68fe36a-05bb-443d-bff8-3bde19c9dd8b"/>
  </ds:schemaRefs>
</ds:datastoreItem>
</file>

<file path=customXml/itemProps2.xml><?xml version="1.0" encoding="utf-8"?>
<ds:datastoreItem xmlns:ds="http://schemas.openxmlformats.org/officeDocument/2006/customXml" ds:itemID="{8DC19B05-5353-4EFE-BAA2-9226D5598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65548F-700F-45E4-9243-EA4399B00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8960f7-7126-4e9a-87f0-be8761748ea8"/>
    <ds:schemaRef ds:uri="e68fe36a-05bb-443d-bff8-3bde19c9dd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22766</TotalTime>
  <Words>710</Words>
  <Application>Microsoft Office PowerPoint</Application>
  <PresentationFormat>화면 슬라이드 쇼(16:10)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Wingdings</vt:lpstr>
      <vt:lpstr>Arial</vt:lpstr>
      <vt:lpstr>맑은 고딕</vt:lpstr>
      <vt:lpstr>Office 테마</vt:lpstr>
      <vt:lpstr>PowerPoint 프레젠테이션</vt:lpstr>
      <vt:lpstr>데이터 테이블 유효성 검증 작업</vt:lpstr>
      <vt:lpstr>데이터 테이블 유효성 검증 작업</vt:lpstr>
      <vt:lpstr>데이터 테이블 유효성 검증 작업</vt:lpstr>
      <vt:lpstr>데이터 테이블 유효성 검증 작업(요구사항)</vt:lpstr>
      <vt:lpstr>데이터 테이블 유효성 검증 작업(요구사항)</vt:lpstr>
      <vt:lpstr>데이터 테이블 유효성 검증 작업(요구사항)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이주원</cp:lastModifiedBy>
  <cp:revision>609</cp:revision>
  <dcterms:created xsi:type="dcterms:W3CDTF">2018-03-20T07:08:00Z</dcterms:created>
  <dcterms:modified xsi:type="dcterms:W3CDTF">2025-01-06T00:39:41Z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0x0101000E6B2CFC3EA1A347B8DBE3DC96588C49</vt:lpwstr>
  </property>
  <property fmtid="{D5CDD505-2E9C-101B-9397-08002B2CF9AE}" pid="3" name="MediaServiceImageTags">
    <vt:lpwstr/>
  </property>
</Properties>
</file>