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43" r:id="rId2"/>
    <p:sldId id="534" r:id="rId3"/>
    <p:sldId id="523" r:id="rId4"/>
    <p:sldId id="524" r:id="rId5"/>
    <p:sldId id="531" r:id="rId6"/>
    <p:sldId id="526" r:id="rId7"/>
    <p:sldId id="530" r:id="rId8"/>
    <p:sldId id="532" r:id="rId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2BC"/>
    <a:srgbClr val="E6AF00"/>
    <a:srgbClr val="E7E6E6"/>
    <a:srgbClr val="09AAE0"/>
    <a:srgbClr val="E6E6E6"/>
    <a:srgbClr val="3962AB"/>
    <a:srgbClr val="8CA2CB"/>
    <a:srgbClr val="6579A2"/>
    <a:srgbClr val="2F3A46"/>
    <a:srgbClr val="3B7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425" autoAdjust="0"/>
  </p:normalViewPr>
  <p:slideViewPr>
    <p:cSldViewPr snapToGrid="0">
      <p:cViewPr>
        <p:scale>
          <a:sx n="100" d="100"/>
          <a:sy n="100" d="100"/>
        </p:scale>
        <p:origin x="242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D6A308F-3DFB-4F3B-852A-6ED3B31C4E79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648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41" y="9440648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5715EF25-038C-49DD-A7B0-AD285A2ED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80601E3C-428C-40B9-887E-7F1E81C3932F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2" y="4783310"/>
            <a:ext cx="5445759" cy="3913614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8693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8A915EB0-E91B-48B1-B316-6DCAC62BA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25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3575" cy="3355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4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8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040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34E3-7DF9-4A1E-B04C-D854AB4F07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2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0D2-FB1F-4D80-B8C1-AD64777DA287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0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42B0-A9DF-4B4B-A999-B19F1CDF33A8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FC23-7A87-439B-A113-03E75FCA060C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6FB9-003A-4B77-8E96-D153C078F7A7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38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A67-C949-47F9-BA22-F57E0E58E07F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E23-34F1-4D99-80B1-32BBBE7CCF12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DB5-5C22-4F8C-B3E7-580677B894C4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7BF6-7585-431A-9280-EFF831506868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4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AA4-B707-4155-AF73-59CBF4428591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181-F047-437C-AF06-3494FA9CC9A0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FBEE-B61E-4970-92FA-065B88FF6727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9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5AFA-23F9-4C18-A30D-EF64E68AF46C}" type="datetime1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D718-2A7E-4CA1-AE5D-84903147818D}" type="slidenum">
              <a:rPr lang="ko-KR" altLang="en-US" smtClean="0"/>
              <a:pPr/>
              <a:t>‹#›</a:t>
            </a:fld>
            <a:r>
              <a:rPr lang="en-US" altLang="ko-KR" dirty="0" smtClean="0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3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Key generation by </a:t>
            </a:r>
            <a:r>
              <a:rPr lang="en-US" altLang="ko-KR" sz="4000" dirty="0" err="1" smtClean="0">
                <a:solidFill>
                  <a:srgbClr val="0070C0"/>
                </a:solidFill>
                <a:latin typeface="Berlin Sans FB" panose="020E0602020502020306" pitchFamily="34" charset="0"/>
                <a:ea typeface="HY견고딕" panose="02030600000101010101" pitchFamily="18" charset="-127"/>
                <a:cs typeface="+mn-cs"/>
              </a:rPr>
              <a:t>Autoencoder</a:t>
            </a:r>
            <a:endParaRPr lang="ko-KR" altLang="en-US" sz="4000" dirty="0">
              <a:solidFill>
                <a:srgbClr val="0070C0"/>
              </a:solidFill>
              <a:latin typeface="Berlin Sans FB" panose="020E0602020502020306" pitchFamily="34" charset="0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9839" y="4376589"/>
            <a:ext cx="6858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Jihoon</a:t>
            </a:r>
            <a:r>
              <a:rPr lang="en-US" altLang="ko-KR" dirty="0" smtClean="0"/>
              <a:t> </a:t>
            </a:r>
            <a:r>
              <a:rPr lang="en-US" altLang="ko-KR" dirty="0" smtClean="0"/>
              <a:t>Lee</a:t>
            </a:r>
          </a:p>
          <a:p>
            <a:r>
              <a:rPr lang="en-US" altLang="ko-KR" dirty="0" err="1" smtClean="0"/>
              <a:t>Myungsun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143000" y="3509963"/>
            <a:ext cx="7081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8160" y="976628"/>
            <a:ext cx="768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Diagram</a:t>
            </a:r>
            <a:b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</a:br>
            <a:endParaRPr lang="en-US" altLang="ko-KR" sz="2000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9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2179640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Schematic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6655" y="3274610"/>
            <a:ext cx="768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Contributions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5725" y="1452148"/>
            <a:ext cx="8958261" cy="1721001"/>
            <a:chOff x="85725" y="1737898"/>
            <a:chExt cx="8958261" cy="1721001"/>
          </a:xfrm>
        </p:grpSpPr>
        <p:grpSp>
          <p:nvGrpSpPr>
            <p:cNvPr id="14" name="그룹 13"/>
            <p:cNvGrpSpPr/>
            <p:nvPr/>
          </p:nvGrpSpPr>
          <p:grpSpPr>
            <a:xfrm>
              <a:off x="184996" y="2114245"/>
              <a:ext cx="8763110" cy="809371"/>
              <a:chOff x="24507" y="1675936"/>
              <a:chExt cx="8763110" cy="809371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91486" y="1675936"/>
                <a:ext cx="8396131" cy="809371"/>
                <a:chOff x="200514" y="2142660"/>
                <a:chExt cx="8396131" cy="809371"/>
              </a:xfrm>
            </p:grpSpPr>
            <p:grpSp>
              <p:nvGrpSpPr>
                <p:cNvPr id="21" name="그룹 20"/>
                <p:cNvGrpSpPr/>
                <p:nvPr/>
              </p:nvGrpSpPr>
              <p:grpSpPr>
                <a:xfrm>
                  <a:off x="200514" y="2142660"/>
                  <a:ext cx="8396131" cy="809371"/>
                  <a:chOff x="219826" y="3772151"/>
                  <a:chExt cx="9322085" cy="1710834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219826" y="3772151"/>
                    <a:ext cx="8045747" cy="1710834"/>
                    <a:chOff x="33126" y="3728903"/>
                    <a:chExt cx="8039802" cy="1710833"/>
                  </a:xfrm>
                </p:grpSpPr>
                <p:grpSp>
                  <p:nvGrpSpPr>
                    <p:cNvPr id="26" name="그룹 25"/>
                    <p:cNvGrpSpPr/>
                    <p:nvPr/>
                  </p:nvGrpSpPr>
                  <p:grpSpPr>
                    <a:xfrm>
                      <a:off x="33126" y="3728903"/>
                      <a:ext cx="8039802" cy="1710833"/>
                      <a:chOff x="3767717" y="1233111"/>
                      <a:chExt cx="5074024" cy="1079731"/>
                    </a:xfrm>
                  </p:grpSpPr>
                  <p:grpSp>
                    <p:nvGrpSpPr>
                      <p:cNvPr id="28" name="그룹 27"/>
                      <p:cNvGrpSpPr/>
                      <p:nvPr/>
                    </p:nvGrpSpPr>
                    <p:grpSpPr>
                      <a:xfrm>
                        <a:off x="3767717" y="1233111"/>
                        <a:ext cx="5074024" cy="1079729"/>
                        <a:chOff x="288773" y="3850425"/>
                        <a:chExt cx="3815972" cy="1132891"/>
                      </a:xfrm>
                    </p:grpSpPr>
                    <p:grpSp>
                      <p:nvGrpSpPr>
                        <p:cNvPr id="30" name="그룹 29"/>
                        <p:cNvGrpSpPr/>
                        <p:nvPr/>
                      </p:nvGrpSpPr>
                      <p:grpSpPr>
                        <a:xfrm>
                          <a:off x="288773" y="3850425"/>
                          <a:ext cx="3815972" cy="1123155"/>
                          <a:chOff x="741335" y="4594066"/>
                          <a:chExt cx="3815972" cy="1123155"/>
                        </a:xfrm>
                      </p:grpSpPr>
                      <p:cxnSp>
                        <p:nvCxnSpPr>
                          <p:cNvPr id="32" name="직선 연결선 31"/>
                          <p:cNvCxnSpPr>
                            <a:endCxn id="25" idx="3"/>
                          </p:cNvCxnSpPr>
                          <p:nvPr/>
                        </p:nvCxnSpPr>
                        <p:spPr>
                          <a:xfrm flipV="1">
                            <a:off x="741335" y="5147984"/>
                            <a:ext cx="3815972" cy="15325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E7E6E6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" name="직사각형 32"/>
                          <p:cNvSpPr/>
                          <p:nvPr/>
                        </p:nvSpPr>
                        <p:spPr>
                          <a:xfrm>
                            <a:off x="1531301" y="4594066"/>
                            <a:ext cx="679475" cy="11078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600" b="1" dirty="0" smtClean="0">
                                <a:solidFill>
                                  <a:schemeClr val="bg1"/>
                                </a:solidFill>
                              </a:rPr>
                              <a:t>Mean of</a:t>
                            </a:r>
                          </a:p>
                          <a:p>
                            <a:pPr algn="ctr"/>
                            <a:r>
                              <a:rPr lang="en-US" altLang="ko-KR" sz="1600" b="1" dirty="0" smtClean="0">
                                <a:solidFill>
                                  <a:schemeClr val="bg1"/>
                                </a:solidFill>
                              </a:rPr>
                              <a:t>USRP Data</a:t>
                            </a:r>
                            <a:endParaRPr lang="ko-KR" altLang="en-US" sz="1600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4" name="직사각형 33"/>
                          <p:cNvSpPr/>
                          <p:nvPr/>
                        </p:nvSpPr>
                        <p:spPr>
                          <a:xfrm>
                            <a:off x="3499221" y="4609390"/>
                            <a:ext cx="679475" cy="11078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ko-KR" sz="1600" b="1" dirty="0" smtClean="0">
                                <a:solidFill>
                                  <a:schemeClr val="bg1"/>
                                </a:solidFill>
                              </a:rPr>
                              <a:t>Coding</a:t>
                            </a:r>
                            <a:endParaRPr lang="ko-KR" altLang="en-US" sz="1600" b="1" dirty="0">
                              <a:solidFill>
                                <a:schemeClr val="bg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1" name="이등변 삼각형 30"/>
                        <p:cNvSpPr/>
                        <p:nvPr/>
                      </p:nvSpPr>
                      <p:spPr>
                        <a:xfrm rot="5400000" flipH="1">
                          <a:off x="1356540" y="4339362"/>
                          <a:ext cx="1107833" cy="180075"/>
                        </a:xfrm>
                        <a:prstGeom prst="triangle">
                          <a:avLst>
                            <a:gd name="adj" fmla="val 48624"/>
                          </a:avLst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600"/>
                        </a:p>
                      </p:txBody>
                    </p:sp>
                  </p:grpSp>
                  <p:sp>
                    <p:nvSpPr>
                      <p:cNvPr id="29" name="이등변 삼각형 28"/>
                      <p:cNvSpPr/>
                      <p:nvPr/>
                    </p:nvSpPr>
                    <p:spPr>
                      <a:xfrm rot="5400000" flipH="1">
                        <a:off x="6704466" y="1665197"/>
                        <a:ext cx="1055849" cy="239442"/>
                      </a:xfrm>
                      <a:prstGeom prst="triangle">
                        <a:avLst>
                          <a:gd name="adj" fmla="val 48624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/>
                      </a:p>
                    </p:txBody>
                  </p:sp>
                </p:grpSp>
                <p:sp>
                  <p:nvSpPr>
                    <p:cNvPr id="27" name="이등변 삼각형 26"/>
                    <p:cNvSpPr/>
                    <p:nvPr/>
                  </p:nvSpPr>
                  <p:spPr>
                    <a:xfrm rot="5400000" flipH="1">
                      <a:off x="540240" y="4413539"/>
                      <a:ext cx="1672988" cy="379398"/>
                    </a:xfrm>
                    <a:prstGeom prst="triangle">
                      <a:avLst>
                        <a:gd name="adj" fmla="val 48624"/>
                      </a:avLst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</p:grp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8109279" y="3772151"/>
                    <a:ext cx="1432632" cy="1672985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VAE</a:t>
                    </a:r>
                  </a:p>
                  <a:p>
                    <a:pPr algn="ctr"/>
                    <a:r>
                      <a:rPr lang="en-US" altLang="ko-KR" sz="1600" b="1" dirty="0" smtClean="0">
                        <a:solidFill>
                          <a:schemeClr val="bg1"/>
                        </a:solidFill>
                      </a:rPr>
                      <a:t>D</a:t>
                    </a:r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altLang="ko-KR" sz="1600" b="1" dirty="0" smtClean="0">
                        <a:solidFill>
                          <a:schemeClr val="bg1"/>
                        </a:solidFill>
                      </a:rPr>
                      <a:t>coder</a:t>
                    </a:r>
                    <a:endParaRPr lang="ko-KR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2" name="직사각형 21"/>
                <p:cNvSpPr/>
                <p:nvPr/>
              </p:nvSpPr>
              <p:spPr>
                <a:xfrm>
                  <a:off x="3569218" y="2153608"/>
                  <a:ext cx="1290330" cy="791467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VAE</a:t>
                  </a:r>
                </a:p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Encoder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 rot="5400000" flipH="1">
                  <a:off x="6630264" y="2369567"/>
                  <a:ext cx="791469" cy="341964"/>
                </a:xfrm>
                <a:prstGeom prst="triangle">
                  <a:avLst>
                    <a:gd name="adj" fmla="val 48624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16" name="타원 15"/>
              <p:cNvSpPr/>
              <p:nvPr/>
            </p:nvSpPr>
            <p:spPr>
              <a:xfrm>
                <a:off x="1429720" y="1968315"/>
                <a:ext cx="263769" cy="26376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304046" y="1961656"/>
                <a:ext cx="263769" cy="26376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5168645" y="1957686"/>
                <a:ext cx="263769" cy="26376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046967" y="1951195"/>
                <a:ext cx="263769" cy="26376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507" y="1693839"/>
                <a:ext cx="1290330" cy="7914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USRP Data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(CSI)</a:t>
                </a:r>
                <a:endParaRPr lang="en-US" altLang="ko-KR" sz="1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84996" y="1833969"/>
              <a:ext cx="1290330" cy="2601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Denoising</a:t>
              </a:r>
              <a:endParaRPr lang="ko-KR" altLang="en-US" sz="14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52129" y="1822227"/>
              <a:ext cx="1290330" cy="2601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Denoising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20679" y="1826029"/>
              <a:ext cx="1290330" cy="2601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/>
                <a:t>Variational</a:t>
              </a:r>
              <a:endParaRPr lang="ko-KR" altLang="en-US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87812" y="1831235"/>
              <a:ext cx="1290330" cy="2601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Key </a:t>
              </a:r>
              <a:r>
                <a:rPr lang="en-US" altLang="ko-KR" sz="1400" b="1" dirty="0" err="1" smtClean="0"/>
                <a:t>genration</a:t>
              </a:r>
              <a:endParaRPr lang="ko-KR" altLang="en-US" sz="14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57776" y="1826029"/>
              <a:ext cx="1290330" cy="2601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Variational</a:t>
              </a:r>
              <a:endParaRPr lang="ko-KR" altLang="en-US" sz="14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5725" y="1737899"/>
              <a:ext cx="3374862" cy="12724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802552" y="1737898"/>
              <a:ext cx="5241434" cy="12724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45522" y="3081249"/>
              <a:ext cx="2838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solidFill>
                    <a:srgbClr val="00B050"/>
                  </a:solidFill>
                </a:rPr>
                <a:t>Denoising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b="1" dirty="0" err="1" smtClean="0">
                  <a:solidFill>
                    <a:srgbClr val="00B050"/>
                  </a:solidFill>
                </a:rPr>
                <a:t>Autoencder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(DAE)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967673" y="3089567"/>
              <a:ext cx="2917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solidFill>
                    <a:srgbClr val="00B050"/>
                  </a:solidFill>
                </a:rPr>
                <a:t>Variational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 </a:t>
              </a:r>
              <a:r>
                <a:rPr lang="en-US" altLang="ko-KR" b="1" dirty="0" err="1" smtClean="0">
                  <a:solidFill>
                    <a:srgbClr val="00B050"/>
                  </a:solidFill>
                </a:rPr>
                <a:t>Autoencder</a:t>
              </a:r>
              <a:r>
                <a:rPr lang="en-US" altLang="ko-KR" b="1" dirty="0" smtClean="0">
                  <a:solidFill>
                    <a:srgbClr val="00B050"/>
                  </a:solidFill>
                </a:rPr>
                <a:t>(VAE)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8575" y="1381964"/>
            <a:ext cx="7177902" cy="14218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33701"/>
              </p:ext>
            </p:extLst>
          </p:nvPr>
        </p:nvGraphicFramePr>
        <p:xfrm>
          <a:off x="319088" y="3723124"/>
          <a:ext cx="8515350" cy="24251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6882">
                  <a:extLst>
                    <a:ext uri="{9D8B030D-6E8A-4147-A177-3AD203B41FA5}">
                      <a16:colId xmlns:a16="http://schemas.microsoft.com/office/drawing/2014/main" val="2237593404"/>
                    </a:ext>
                  </a:extLst>
                </a:gridCol>
                <a:gridCol w="843616">
                  <a:extLst>
                    <a:ext uri="{9D8B030D-6E8A-4147-A177-3AD203B41FA5}">
                      <a16:colId xmlns:a16="http://schemas.microsoft.com/office/drawing/2014/main" val="1414160877"/>
                    </a:ext>
                  </a:extLst>
                </a:gridCol>
                <a:gridCol w="7034852">
                  <a:extLst>
                    <a:ext uri="{9D8B030D-6E8A-4147-A177-3AD203B41FA5}">
                      <a16:colId xmlns:a16="http://schemas.microsoft.com/office/drawing/2014/main" val="141488434"/>
                    </a:ext>
                  </a:extLst>
                </a:gridCol>
              </a:tblGrid>
              <a:tr h="6062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DAE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강건성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모델 업데이트는 평균과 비교하여 이루어지므로 </a:t>
                      </a:r>
                      <a:r>
                        <a:rPr lang="en-US" altLang="ko-KR" sz="1600" u="none" strike="noStrike" dirty="0" smtClean="0">
                          <a:effectLst/>
                        </a:rPr>
                        <a:t>small variance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는 무시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449007658"/>
                  </a:ext>
                </a:extLst>
              </a:tr>
              <a:tr h="606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유일성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 두 개 </a:t>
                      </a:r>
                      <a:r>
                        <a:rPr lang="en-US" altLang="ko-KR" sz="1600" u="none" strike="noStrike" dirty="0">
                          <a:effectLst/>
                        </a:rPr>
                        <a:t>location</a:t>
                      </a:r>
                      <a:r>
                        <a:rPr lang="ko-KR" altLang="en-US" sz="1600" u="none" strike="noStrike" dirty="0">
                          <a:effectLst/>
                        </a:rPr>
                        <a:t>의 평균을 구함으로써 지정 거리 기준으로 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구분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52360714"/>
                  </a:ext>
                </a:extLst>
              </a:tr>
              <a:tr h="6062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effectLst/>
                        </a:rPr>
                        <a:t>VAE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err="1">
                          <a:effectLst/>
                        </a:rPr>
                        <a:t>강건성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 smtClean="0">
                          <a:effectLst/>
                        </a:rPr>
                        <a:t> Gaussian </a:t>
                      </a:r>
                      <a:r>
                        <a:rPr lang="ko-KR" altLang="en-US" sz="1600" u="none" strike="noStrike" dirty="0">
                          <a:effectLst/>
                        </a:rPr>
                        <a:t>분포에 근사한 </a:t>
                      </a:r>
                      <a:r>
                        <a:rPr lang="en-US" altLang="ko-KR" sz="1600" u="none" strike="noStrike" dirty="0">
                          <a:effectLst/>
                        </a:rPr>
                        <a:t>Latent vector</a:t>
                      </a:r>
                      <a:r>
                        <a:rPr lang="ko-KR" altLang="en-US" sz="1600" u="none" strike="noStrike" dirty="0">
                          <a:effectLst/>
                        </a:rPr>
                        <a:t>의 분포를 </a:t>
                      </a:r>
                      <a:r>
                        <a:rPr lang="ko-KR" altLang="en-US" sz="1600" u="none" strike="noStrike" dirty="0" err="1" smtClean="0">
                          <a:effectLst/>
                        </a:rPr>
                        <a:t>샘플링하여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>
                          <a:effectLst/>
                        </a:rPr>
                        <a:t>Key</a:t>
                      </a:r>
                      <a:r>
                        <a:rPr lang="ko-KR" altLang="en-US" sz="1600" u="none" strike="noStrike" dirty="0">
                          <a:effectLst/>
                        </a:rPr>
                        <a:t>를 얻으므로 </a:t>
                      </a:r>
                      <a:r>
                        <a:rPr lang="en-US" altLang="ko-KR" sz="1600" u="none" strike="noStrike" dirty="0">
                          <a:effectLst/>
                        </a:rPr>
                        <a:t>Alice</a:t>
                      </a:r>
                      <a:r>
                        <a:rPr lang="ko-KR" altLang="en-US" sz="1600" u="none" strike="noStrike" dirty="0">
                          <a:effectLst/>
                        </a:rPr>
                        <a:t>와 </a:t>
                      </a:r>
                      <a:r>
                        <a:rPr lang="en-US" altLang="ko-KR" sz="1600" u="none" strike="noStrike" dirty="0">
                          <a:effectLst/>
                        </a:rPr>
                        <a:t>Bob</a:t>
                      </a:r>
                      <a:r>
                        <a:rPr lang="ko-KR" altLang="en-US" sz="1600" u="none" strike="noStrike" dirty="0">
                          <a:effectLst/>
                        </a:rPr>
                        <a:t>이  갖는 </a:t>
                      </a:r>
                      <a:r>
                        <a:rPr lang="en-US" altLang="ko-KR" sz="1600" u="none" strike="noStrike" dirty="0">
                          <a:effectLst/>
                        </a:rPr>
                        <a:t>Channel gain</a:t>
                      </a:r>
                      <a:r>
                        <a:rPr lang="ko-KR" altLang="en-US" sz="1600" u="none" strike="noStrike" dirty="0">
                          <a:effectLst/>
                        </a:rPr>
                        <a:t>은 유사할 것이라고 예상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45152770"/>
                  </a:ext>
                </a:extLst>
              </a:tr>
              <a:tr h="606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</a:rPr>
                        <a:t>유일성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 smtClean="0">
                          <a:effectLst/>
                        </a:rPr>
                        <a:t> 입력 </a:t>
                      </a:r>
                      <a:r>
                        <a:rPr lang="ko-KR" altLang="en-US" sz="1600" u="none" strike="noStrike" dirty="0">
                          <a:effectLst/>
                        </a:rPr>
                        <a:t>데이터의 평균값과 표준편차 값으로 얻는 분포에서 </a:t>
                      </a:r>
                      <a:r>
                        <a:rPr lang="ko-KR" altLang="en-US" sz="1600" u="none" strike="noStrike" dirty="0" err="1" smtClean="0">
                          <a:effectLst/>
                        </a:rPr>
                        <a:t>샘플링되는</a:t>
                      </a:r>
                      <a:r>
                        <a:rPr lang="ko-KR" alt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>
                          <a:effectLst/>
                        </a:rPr>
                        <a:t>Latent vector</a:t>
                      </a:r>
                      <a:r>
                        <a:rPr lang="ko-KR" altLang="en-US" sz="1600" u="none" strike="noStrike" dirty="0">
                          <a:effectLst/>
                        </a:rPr>
                        <a:t>를 </a:t>
                      </a:r>
                      <a:r>
                        <a:rPr lang="en-US" altLang="ko-KR" sz="1600" u="none" strike="noStrike" dirty="0">
                          <a:effectLst/>
                        </a:rPr>
                        <a:t>Coding </a:t>
                      </a:r>
                      <a:r>
                        <a:rPr lang="ko-KR" altLang="en-US" sz="1600" u="none" strike="noStrike" dirty="0">
                          <a:effectLst/>
                        </a:rPr>
                        <a:t>하여 얻는 </a:t>
                      </a:r>
                      <a:r>
                        <a:rPr lang="en-US" altLang="ko-KR" sz="1600" u="none" strike="noStrike" dirty="0">
                          <a:effectLst/>
                        </a:rPr>
                        <a:t>Key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1314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화살표 연결선 55"/>
          <p:cNvCxnSpPr>
            <a:stCxn id="43" idx="3"/>
            <a:endCxn id="50" idx="1"/>
          </p:cNvCxnSpPr>
          <p:nvPr/>
        </p:nvCxnSpPr>
        <p:spPr>
          <a:xfrm flipV="1">
            <a:off x="1749880" y="5240721"/>
            <a:ext cx="4862809" cy="4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5508" y="2450424"/>
            <a:ext cx="923192" cy="1420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가공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X*)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5508" y="943679"/>
            <a:ext cx="923192" cy="14203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원본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X)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6" r="16946" b="67632"/>
          <a:stretch/>
        </p:blipFill>
        <p:spPr>
          <a:xfrm>
            <a:off x="1215651" y="893932"/>
            <a:ext cx="6013824" cy="164942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22377" y="3080236"/>
            <a:ext cx="4129431" cy="574234"/>
            <a:chOff x="1893303" y="3349023"/>
            <a:chExt cx="4129431" cy="574234"/>
          </a:xfrm>
          <a:solidFill>
            <a:schemeClr val="bg1">
              <a:lumMod val="65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1893303" y="3349023"/>
              <a:ext cx="936625" cy="574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 smtClean="0">
                  <a:solidFill>
                    <a:schemeClr val="tx1"/>
                  </a:solidFill>
                </a:rPr>
                <a:t>X1*</a:t>
              </a:r>
              <a:endParaRPr lang="ko-KR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80914" y="3349023"/>
              <a:ext cx="936625" cy="574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chemeClr val="tx1"/>
                  </a:solidFill>
                </a:rPr>
                <a:t>X2 *</a:t>
              </a:r>
              <a:endParaRPr lang="ko-KR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86109" y="3349023"/>
              <a:ext cx="936625" cy="5742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chemeClr val="tx1"/>
                  </a:solidFill>
                </a:rPr>
                <a:t>X3 *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44976" y="2543355"/>
            <a:ext cx="4637538" cy="397785"/>
            <a:chOff x="1540529" y="2912285"/>
            <a:chExt cx="4637538" cy="378070"/>
          </a:xfrm>
        </p:grpSpPr>
        <p:sp>
          <p:nvSpPr>
            <p:cNvPr id="17" name="왼쪽 대괄호 16"/>
            <p:cNvSpPr/>
            <p:nvPr/>
          </p:nvSpPr>
          <p:spPr>
            <a:xfrm rot="16200000">
              <a:off x="2102302" y="2350512"/>
              <a:ext cx="378070" cy="150161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3670263" y="2350512"/>
              <a:ext cx="378070" cy="150161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대괄호 26"/>
            <p:cNvSpPr/>
            <p:nvPr/>
          </p:nvSpPr>
          <p:spPr>
            <a:xfrm rot="16200000">
              <a:off x="5238224" y="2350512"/>
              <a:ext cx="378070" cy="150161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321036" y="263852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Mean</a:t>
            </a:r>
            <a:endParaRPr lang="ko-KR" altLang="en-US" i="1" dirty="0"/>
          </a:p>
        </p:txBody>
      </p:sp>
      <p:sp>
        <p:nvSpPr>
          <p:cNvPr id="31" name="직사각형 30"/>
          <p:cNvSpPr/>
          <p:nvPr/>
        </p:nvSpPr>
        <p:spPr>
          <a:xfrm>
            <a:off x="3908647" y="263852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Mean</a:t>
            </a:r>
            <a:endParaRPr lang="ko-KR" altLang="en-US" i="1" dirty="0"/>
          </a:p>
        </p:txBody>
      </p:sp>
      <p:sp>
        <p:nvSpPr>
          <p:cNvPr id="32" name="직사각형 31"/>
          <p:cNvSpPr/>
          <p:nvPr/>
        </p:nvSpPr>
        <p:spPr>
          <a:xfrm>
            <a:off x="5518936" y="2625238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Mean</a:t>
            </a:r>
            <a:endParaRPr lang="ko-KR" altLang="en-US" i="1" dirty="0"/>
          </a:p>
        </p:txBody>
      </p:sp>
      <p:sp>
        <p:nvSpPr>
          <p:cNvPr id="34" name="직사각형 33"/>
          <p:cNvSpPr/>
          <p:nvPr/>
        </p:nvSpPr>
        <p:spPr>
          <a:xfrm>
            <a:off x="2223762" y="10756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X1</a:t>
            </a:r>
            <a:endParaRPr lang="ko-KR" altLang="en-US" b="1" i="1" dirty="0"/>
          </a:p>
        </p:txBody>
      </p:sp>
      <p:sp>
        <p:nvSpPr>
          <p:cNvPr id="35" name="직사각형 34"/>
          <p:cNvSpPr/>
          <p:nvPr/>
        </p:nvSpPr>
        <p:spPr>
          <a:xfrm>
            <a:off x="3730178" y="10786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X2</a:t>
            </a:r>
            <a:endParaRPr lang="ko-KR" altLang="en-US" b="1" i="1" dirty="0"/>
          </a:p>
        </p:txBody>
      </p:sp>
      <p:sp>
        <p:nvSpPr>
          <p:cNvPr id="37" name="직사각형 36"/>
          <p:cNvSpPr/>
          <p:nvPr/>
        </p:nvSpPr>
        <p:spPr>
          <a:xfrm>
            <a:off x="5227801" y="10727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X3</a:t>
            </a:r>
            <a:endParaRPr lang="ko-KR" altLang="en-US" b="1" i="1" dirty="0"/>
          </a:p>
        </p:txBody>
      </p:sp>
      <p:sp>
        <p:nvSpPr>
          <p:cNvPr id="38" name="직사각형 37"/>
          <p:cNvSpPr/>
          <p:nvPr/>
        </p:nvSpPr>
        <p:spPr>
          <a:xfrm>
            <a:off x="6740077" y="108155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X4</a:t>
            </a:r>
            <a:endParaRPr lang="ko-KR" altLang="en-US" b="1" i="1" dirty="0"/>
          </a:p>
        </p:txBody>
      </p: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1251575" y="4747442"/>
                <a:ext cx="498305" cy="1077762"/>
              </a:xfrm>
              <a:prstGeom prst="rect">
                <a:avLst/>
              </a:prstGeom>
              <a:solidFill>
                <a:srgbClr val="E6A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575" y="4747442"/>
                <a:ext cx="498305" cy="1077762"/>
              </a:xfrm>
              <a:prstGeom prst="rect">
                <a:avLst/>
              </a:prstGeom>
              <a:blipFill>
                <a:blip r:embed="rId6"/>
                <a:stretch>
                  <a:fillRect r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2010506" y="4747514"/>
                <a:ext cx="498305" cy="1077762"/>
              </a:xfrm>
              <a:prstGeom prst="rect">
                <a:avLst/>
              </a:prstGeom>
              <a:solidFill>
                <a:srgbClr val="E6A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06" y="4747514"/>
                <a:ext cx="498305" cy="1077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직사각형 48"/>
          <p:cNvSpPr/>
          <p:nvPr/>
        </p:nvSpPr>
        <p:spPr>
          <a:xfrm>
            <a:off x="4421444" y="4386616"/>
            <a:ext cx="253216" cy="1690486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직사각형 49"/>
              <p:cNvSpPr/>
              <p:nvPr/>
            </p:nvSpPr>
            <p:spPr>
              <a:xfrm>
                <a:off x="6612689" y="4701840"/>
                <a:ext cx="498305" cy="1077762"/>
              </a:xfrm>
              <a:prstGeom prst="rect">
                <a:avLst/>
              </a:prstGeom>
              <a:solidFill>
                <a:srgbClr val="E6A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689" y="4701840"/>
                <a:ext cx="498305" cy="1077762"/>
              </a:xfrm>
              <a:prstGeom prst="rect">
                <a:avLst/>
              </a:prstGeom>
              <a:blipFill>
                <a:blip r:embed="rId8"/>
                <a:stretch>
                  <a:fillRect r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양쪽 모서리가 잘린 사각형 43"/>
          <p:cNvSpPr/>
          <p:nvPr/>
        </p:nvSpPr>
        <p:spPr>
          <a:xfrm rot="5400000">
            <a:off x="5061369" y="4755991"/>
            <a:ext cx="1693554" cy="96639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양쪽 모서리가 잘린 사각형 50"/>
          <p:cNvSpPr/>
          <p:nvPr/>
        </p:nvSpPr>
        <p:spPr>
          <a:xfrm rot="16200000" flipH="1">
            <a:off x="2391977" y="4757522"/>
            <a:ext cx="1693556" cy="96640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03722" y="4480137"/>
            <a:ext cx="923192" cy="15633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787990" y="5076287"/>
            <a:ext cx="95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Encoder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445412" y="5076287"/>
            <a:ext cx="98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Decoder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943300" y="4386616"/>
            <a:ext cx="359106" cy="1690486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24671" y="4386616"/>
            <a:ext cx="359106" cy="1690486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72423" y="4258810"/>
            <a:ext cx="2410651" cy="1939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7537979" y="4959438"/>
                <a:ext cx="3148640" cy="6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i="1" dirty="0" smtClean="0"/>
                  <a:t>Reconstructed </a:t>
                </a:r>
              </a:p>
              <a:p>
                <a:r>
                  <a:rPr lang="en-US" altLang="ko-KR" b="1" i="1" dirty="0" smtClean="0"/>
                  <a:t>error 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b="1" i="1" dirty="0" smtClean="0"/>
                  <a:t>*,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b="1" i="1" dirty="0" smtClean="0"/>
                  <a:t>)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79" y="4959438"/>
                <a:ext cx="3148640" cy="653769"/>
              </a:xfrm>
              <a:prstGeom prst="rect">
                <a:avLst/>
              </a:prstGeom>
              <a:blipFill>
                <a:blip r:embed="rId9"/>
                <a:stretch>
                  <a:fillRect l="-1744" t="-5607" b="-14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61" y="304508"/>
            <a:ext cx="2179640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Schematic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7219950" y="5076287"/>
            <a:ext cx="318029" cy="3693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5400000">
            <a:off x="386867" y="3980042"/>
            <a:ext cx="318029" cy="3693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>
              <a:solidFill>
                <a:schemeClr val="tx1"/>
              </a:solidFill>
            </a:endParaRPr>
          </a:p>
        </p:txBody>
      </p:sp>
      <p:sp>
        <p:nvSpPr>
          <p:cNvPr id="68" name="오른쪽 대괄호 67"/>
          <p:cNvSpPr/>
          <p:nvPr/>
        </p:nvSpPr>
        <p:spPr>
          <a:xfrm>
            <a:off x="7300502" y="1097924"/>
            <a:ext cx="267202" cy="1135818"/>
          </a:xfrm>
          <a:prstGeom prst="rightBracke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9" name="오른쪽 대괄호 68"/>
          <p:cNvSpPr/>
          <p:nvPr/>
        </p:nvSpPr>
        <p:spPr>
          <a:xfrm>
            <a:off x="7300502" y="2625238"/>
            <a:ext cx="267202" cy="1113727"/>
          </a:xfrm>
          <a:prstGeom prst="rightBracke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63172" y="2952653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srgbClr val="0172BC"/>
                </a:solidFill>
                <a:cs typeface="Arial" panose="020B0604020202020204" pitchFamily="34" charset="0"/>
              </a:rPr>
              <a:t>Original data</a:t>
            </a:r>
            <a:endParaRPr lang="ko-KR" altLang="en-US" b="1" i="1" dirty="0">
              <a:solidFill>
                <a:srgbClr val="0172BC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01272" y="1446788"/>
            <a:ext cx="120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100" dirty="0" smtClean="0">
                <a:solidFill>
                  <a:srgbClr val="0172BC"/>
                </a:solidFill>
                <a:cs typeface="Arial" panose="020B0604020202020204" pitchFamily="34" charset="0"/>
              </a:rPr>
              <a:t>Noisy data</a:t>
            </a:r>
            <a:endParaRPr lang="ko-KR" altLang="en-US" b="1" i="1" dirty="0">
              <a:solidFill>
                <a:srgbClr val="01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59" y="286924"/>
            <a:ext cx="5119692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Denoising</a:t>
            </a: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Autoencoders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pic>
        <p:nvPicPr>
          <p:cNvPr id="1028" name="Picture 4" descr="Sensors | Free Full-Text | Measurement Noise Recommendation f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06" y="1701994"/>
            <a:ext cx="6953147" cy="38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6655" y="1017185"/>
            <a:ext cx="768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Structure</a:t>
            </a:r>
            <a:endParaRPr lang="en-US" altLang="ko-KR" sz="2000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58" y="286924"/>
            <a:ext cx="5430841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Variational</a:t>
            </a: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Autoencoders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62604" t="39297" r="13167" b="25555"/>
          <a:stretch/>
        </p:blipFill>
        <p:spPr>
          <a:xfrm>
            <a:off x="764456" y="2961526"/>
            <a:ext cx="7937876" cy="3238655"/>
          </a:xfrm>
          <a:prstGeom prst="rect">
            <a:avLst/>
          </a:prstGeom>
        </p:spPr>
      </p:pic>
      <p:pic>
        <p:nvPicPr>
          <p:cNvPr id="1026" name="Picture 2" descr="https://datascienceschool.net/upfiles/f38b90fa89cb46eba22178edbae07a2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07" y="917933"/>
            <a:ext cx="5659440" cy="1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58" y="286924"/>
            <a:ext cx="3012054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Loss function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2581" t="38758" r="14113" b="26846"/>
          <a:stretch/>
        </p:blipFill>
        <p:spPr>
          <a:xfrm>
            <a:off x="393700" y="1645939"/>
            <a:ext cx="7873558" cy="32681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2404" y="4331381"/>
            <a:ext cx="2153092" cy="650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smtClean="0">
                <a:solidFill>
                  <a:schemeClr val="tx1"/>
                </a:solidFill>
              </a:rPr>
              <a:t>MSE Loss(Z, C)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995" y="987589"/>
            <a:ext cx="5909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Evidence Lower </a:t>
            </a:r>
            <a:r>
              <a:rPr lang="en-US" altLang="ko-KR" sz="2000" b="1" dirty="0" err="1" smtClean="0"/>
              <a:t>BOund</a:t>
            </a:r>
            <a:r>
              <a:rPr lang="en-US" altLang="ko-KR" sz="2000" b="1" dirty="0" smtClean="0"/>
              <a:t> (ELBO) + MSE Loss(Z and C)</a:t>
            </a:r>
            <a:endParaRPr lang="ko-KR" alt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728783" y="5316693"/>
            <a:ext cx="6488944" cy="918418"/>
            <a:chOff x="538158" y="5316693"/>
            <a:chExt cx="6488944" cy="91841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74380" t="56764" r="17469" b="35365"/>
            <a:stretch/>
          </p:blipFill>
          <p:spPr>
            <a:xfrm>
              <a:off x="3857625" y="5372100"/>
              <a:ext cx="2981325" cy="8096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62399" t="58905" r="29294" b="35261"/>
            <a:stretch/>
          </p:blipFill>
          <p:spPr>
            <a:xfrm>
              <a:off x="633573" y="5581944"/>
              <a:ext cx="3038475" cy="600076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538158" y="5316693"/>
              <a:ext cx="6488944" cy="9184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076326" y="4096034"/>
            <a:ext cx="837450" cy="315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Term1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76826" y="4850497"/>
            <a:ext cx="837450" cy="3152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Term2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62581" t="33298" r="12984" b="23118"/>
          <a:stretch/>
        </p:blipFill>
        <p:spPr>
          <a:xfrm>
            <a:off x="124165" y="1072760"/>
            <a:ext cx="8937523" cy="4483511"/>
          </a:xfrm>
          <a:prstGeom prst="rect">
            <a:avLst/>
          </a:prstGeom>
        </p:spPr>
      </p:pic>
      <p:sp>
        <p:nvSpPr>
          <p:cNvPr id="3" name="오른쪽 대괄호 2"/>
          <p:cNvSpPr/>
          <p:nvPr/>
        </p:nvSpPr>
        <p:spPr>
          <a:xfrm>
            <a:off x="8643183" y="3394096"/>
            <a:ext cx="267202" cy="2162175"/>
          </a:xfrm>
          <a:prstGeom prst="rightBracke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58" y="286924"/>
            <a:ext cx="2433642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Loss </a:t>
            </a: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Term</a:t>
            </a:r>
            <a:r>
              <a:rPr kumimoji="0" lang="en-US" sz="3200" b="1" i="0" u="none" strike="noStrike" kern="1200" cap="all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 1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1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9070" y="602428"/>
            <a:ext cx="8367714" cy="0"/>
          </a:xfrm>
          <a:prstGeom prst="line">
            <a:avLst/>
          </a:prstGeom>
          <a:ln w="38100">
            <a:solidFill>
              <a:srgbClr val="0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V="1">
            <a:off x="-1267466" y="1072760"/>
            <a:ext cx="461665" cy="1440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 flipV="1">
            <a:off x="-1041168" y="2348958"/>
            <a:ext cx="461665" cy="1576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62661" t="22401" r="12984" b="35735"/>
          <a:stretch/>
        </p:blipFill>
        <p:spPr>
          <a:xfrm>
            <a:off x="1985692" y="1492619"/>
            <a:ext cx="5264268" cy="254497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1" name="그룹 30"/>
          <p:cNvGrpSpPr/>
          <p:nvPr/>
        </p:nvGrpSpPr>
        <p:grpSpPr>
          <a:xfrm>
            <a:off x="1895366" y="4179574"/>
            <a:ext cx="5395122" cy="2034800"/>
            <a:chOff x="611020" y="4141760"/>
            <a:chExt cx="5615632" cy="2117967"/>
          </a:xfrm>
        </p:grpSpPr>
        <p:cxnSp>
          <p:nvCxnSpPr>
            <p:cNvPr id="21" name="직선 화살표 연결선 20"/>
            <p:cNvCxnSpPr>
              <a:stCxn id="18" idx="3"/>
              <a:endCxn id="12" idx="1"/>
            </p:cNvCxnSpPr>
            <p:nvPr/>
          </p:nvCxnSpPr>
          <p:spPr>
            <a:xfrm>
              <a:off x="1109325" y="5041539"/>
              <a:ext cx="29642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4073560" y="4716524"/>
              <a:ext cx="2153092" cy="650028"/>
            </a:xfrm>
            <a:prstGeom prst="rec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MSE Loss(Z, C)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28614" y="5931633"/>
              <a:ext cx="619432" cy="328094"/>
            </a:xfrm>
            <a:prstGeom prst="rec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1443" y="5777221"/>
              <a:ext cx="886232" cy="377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Coding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/>
                <p:cNvSpPr/>
                <p:nvPr/>
              </p:nvSpPr>
              <p:spPr>
                <a:xfrm>
                  <a:off x="611020" y="4502658"/>
                  <a:ext cx="498305" cy="1077762"/>
                </a:xfrm>
                <a:prstGeom prst="rect">
                  <a:avLst/>
                </a:prstGeom>
                <a:solidFill>
                  <a:srgbClr val="E6A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20" y="4502658"/>
                  <a:ext cx="498305" cy="10777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양쪽 모서리가 잘린 사각형 18"/>
            <p:cNvSpPr/>
            <p:nvPr/>
          </p:nvSpPr>
          <p:spPr>
            <a:xfrm rot="16200000" flipH="1">
              <a:off x="992491" y="4512666"/>
              <a:ext cx="1693556" cy="96640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5185" y="4141760"/>
              <a:ext cx="359106" cy="1690486"/>
            </a:xfrm>
            <a:prstGeom prst="rect">
              <a:avLst/>
            </a:prstGeom>
            <a:solidFill>
              <a:srgbClr val="E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Z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꺾인 연결선 21"/>
            <p:cNvCxnSpPr>
              <a:stCxn id="13" idx="3"/>
              <a:endCxn id="12" idx="2"/>
            </p:cNvCxnSpPr>
            <p:nvPr/>
          </p:nvCxnSpPr>
          <p:spPr>
            <a:xfrm flipV="1">
              <a:off x="4348046" y="5366552"/>
              <a:ext cx="802060" cy="7291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0" idx="2"/>
              <a:endCxn id="13" idx="1"/>
            </p:cNvCxnSpPr>
            <p:nvPr/>
          </p:nvCxnSpPr>
          <p:spPr>
            <a:xfrm rot="16200000" flipH="1">
              <a:off x="3034959" y="5402025"/>
              <a:ext cx="263434" cy="112387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367656" y="4856873"/>
              <a:ext cx="959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/>
                <a:t>Encoder</a:t>
              </a:r>
              <a:endParaRPr lang="ko-KR" altLang="en-US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36655" y="940985"/>
            <a:ext cx="768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kern="100" dirty="0" smtClean="0">
                <a:solidFill>
                  <a:prstClr val="black"/>
                </a:solidFill>
                <a:cs typeface="Arial" panose="020B0604020202020204" pitchFamily="34" charset="0"/>
              </a:rPr>
              <a:t>Example</a:t>
            </a:r>
            <a:endParaRPr lang="en-US" altLang="ko-KR" sz="2000" kern="100" dirty="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33" name="원형 화살표 32"/>
          <p:cNvSpPr/>
          <p:nvPr/>
        </p:nvSpPr>
        <p:spPr>
          <a:xfrm rot="16200000" flipH="1">
            <a:off x="659579" y="3013097"/>
            <a:ext cx="1583314" cy="138970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71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37336" y="5569306"/>
            <a:ext cx="851432" cy="36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1,0,…,1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49034" y="4653890"/>
            <a:ext cx="1144332" cy="36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[0.8, 0.3,…,0.7]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Title 27">
            <a:extLst>
              <a:ext uri="{FF2B5EF4-FFF2-40B4-BE49-F238E27FC236}">
                <a16:creationId xmlns:a16="http://schemas.microsoft.com/office/drawing/2014/main" id="{A8496CE3-AAC9-44D5-9EB1-6229EDB481BC}"/>
              </a:ext>
            </a:extLst>
          </p:cNvPr>
          <p:cNvSpPr txBox="1">
            <a:spLocks/>
          </p:cNvSpPr>
          <p:nvPr/>
        </p:nvSpPr>
        <p:spPr>
          <a:xfrm>
            <a:off x="538158" y="286924"/>
            <a:ext cx="2433642" cy="585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200" b="1" kern="1200" cap="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Loss </a:t>
            </a:r>
            <a:r>
              <a:rPr kumimoji="0" lang="en-US" sz="32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Term</a:t>
            </a:r>
            <a:r>
              <a:rPr kumimoji="0" lang="en-US" sz="3200" b="1" i="0" u="none" strike="noStrike" kern="1200" cap="all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 2</a:t>
            </a:r>
            <a:endParaRPr kumimoji="0" lang="en-US" sz="3200" b="1" i="0" u="none" strike="noStrike" kern="1200" cap="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5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62365</TotalTime>
  <Words>219</Words>
  <Application>Microsoft Office PowerPoint</Application>
  <PresentationFormat>화면 슬라이드 쇼(4:3)</PresentationFormat>
  <Paragraphs>100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맑은 고딕</vt:lpstr>
      <vt:lpstr>Arial</vt:lpstr>
      <vt:lpstr>Berlin Sans FB</vt:lpstr>
      <vt:lpstr>Calibri</vt:lpstr>
      <vt:lpstr>Calibri Light</vt:lpstr>
      <vt:lpstr>Cambria Math</vt:lpstr>
      <vt:lpstr>Open Sans</vt:lpstr>
      <vt:lpstr>Tahoma</vt:lpstr>
      <vt:lpstr>Wingdings</vt:lpstr>
      <vt:lpstr>Office 테마</vt:lpstr>
      <vt:lpstr>Key generation by Autoencoder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Vehicle-to-Grid (V2G) Initiatives at GIST</dc:title>
  <dc:creator>YSW</dc:creator>
  <cp:lastModifiedBy>zoazoa61@naver.com</cp:lastModifiedBy>
  <cp:revision>2883</cp:revision>
  <cp:lastPrinted>2020-07-09T08:33:23Z</cp:lastPrinted>
  <dcterms:created xsi:type="dcterms:W3CDTF">2017-01-08T10:45:53Z</dcterms:created>
  <dcterms:modified xsi:type="dcterms:W3CDTF">2020-07-09T12:52:16Z</dcterms:modified>
</cp:coreProperties>
</file>