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689" r:id="rId2"/>
    <p:sldId id="731" r:id="rId3"/>
    <p:sldId id="730" r:id="rId4"/>
    <p:sldId id="738" r:id="rId5"/>
    <p:sldId id="729" r:id="rId6"/>
    <p:sldId id="736" r:id="rId7"/>
    <p:sldId id="735" r:id="rId8"/>
    <p:sldId id="733" r:id="rId9"/>
    <p:sldId id="734" r:id="rId10"/>
    <p:sldId id="737" r:id="rId11"/>
  </p:sldIdLst>
  <p:sldSz cx="12192000" cy="6858000"/>
  <p:notesSz cx="6807200" cy="9939338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Light" panose="020B0600000101010101" pitchFamily="50" charset="-127"/>
      <p:regular r:id="rId19"/>
    </p:embeddedFont>
    <p:embeddedFont>
      <p:font typeface="나눔스퀘어 ExtraBold" panose="020B0600000101010101" pitchFamily="50" charset="-127"/>
      <p:bold r:id="rId20"/>
    </p:embeddedFont>
    <p:embeddedFont>
      <p:font typeface="Microsoft New Tai Lue" panose="020B0502040204020203" pitchFamily="34" charset="0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5F6006-0D09-442B-B776-63515A15D1E4}">
          <p14:sldIdLst>
            <p14:sldId id="689"/>
            <p14:sldId id="731"/>
            <p14:sldId id="730"/>
            <p14:sldId id="738"/>
            <p14:sldId id="729"/>
            <p14:sldId id="736"/>
            <p14:sldId id="735"/>
            <p14:sldId id="733"/>
            <p14:sldId id="734"/>
            <p14:sldId id="7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053"/>
    <a:srgbClr val="ECE4E6"/>
    <a:srgbClr val="D6AEB7"/>
    <a:srgbClr val="FFFFFF"/>
    <a:srgbClr val="423C6C"/>
    <a:srgbClr val="E3E1EF"/>
    <a:srgbClr val="D1CEE4"/>
    <a:srgbClr val="C9C6E0"/>
    <a:srgbClr val="A6D37E"/>
    <a:srgbClr val="223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4321" autoAdjust="0"/>
  </p:normalViewPr>
  <p:slideViewPr>
    <p:cSldViewPr snapToGrid="0">
      <p:cViewPr varScale="1">
        <p:scale>
          <a:sx n="97" d="100"/>
          <a:sy n="97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2172" y="-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8" cy="499033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0"/>
            <a:ext cx="2950528" cy="499033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r">
              <a:defRPr sz="1200"/>
            </a:lvl1pPr>
          </a:lstStyle>
          <a:p>
            <a:fld id="{FA131DFA-8886-4CDA-A6C7-D3B3AEB3FD8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306"/>
            <a:ext cx="2950528" cy="499033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306"/>
            <a:ext cx="2950528" cy="499033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r">
              <a:defRPr sz="1200"/>
            </a:lvl1pPr>
          </a:lstStyle>
          <a:p>
            <a:fld id="{5C19CD27-4D70-46A9-A32F-68DF2AEB4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07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6" y="4"/>
            <a:ext cx="2949787" cy="496966"/>
          </a:xfrm>
          <a:prstGeom prst="rect">
            <a:avLst/>
          </a:prstGeom>
        </p:spPr>
        <p:txBody>
          <a:bodyPr vert="horz" lIns="91498" tIns="45749" rIns="91498" bIns="45749" rtlCol="0"/>
          <a:lstStyle>
            <a:lvl1pPr algn="r">
              <a:defRPr sz="1200"/>
            </a:lvl1pPr>
          </a:lstStyle>
          <a:p>
            <a:fld id="{0E227E6E-8CB7-4D82-A05C-80924EF77FDB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2" y="4721191"/>
            <a:ext cx="5445760" cy="4472701"/>
          </a:xfrm>
          <a:prstGeom prst="rect">
            <a:avLst/>
          </a:prstGeom>
        </p:spPr>
        <p:txBody>
          <a:bodyPr vert="horz" lIns="91498" tIns="45749" rIns="91498" bIns="45749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6" y="9440651"/>
            <a:ext cx="2949787" cy="496966"/>
          </a:xfrm>
          <a:prstGeom prst="rect">
            <a:avLst/>
          </a:prstGeom>
        </p:spPr>
        <p:txBody>
          <a:bodyPr vert="horz" lIns="91498" tIns="45749" rIns="91498" bIns="45749" rtlCol="0" anchor="b"/>
          <a:lstStyle>
            <a:lvl1pPr algn="r">
              <a:defRPr sz="1200"/>
            </a:lvl1pPr>
          </a:lstStyle>
          <a:p>
            <a:fld id="{021003A2-A252-4E4D-8403-66685DF658F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0" name="머리글 개체 틀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2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6225" cy="37274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52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27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6225" cy="37274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63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6225" cy="37274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7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6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8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14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38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3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51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127C58-8601-4703-8E45-36627BEFA9A9}"/>
              </a:ext>
            </a:extLst>
          </p:cNvPr>
          <p:cNvSpPr/>
          <p:nvPr userDrawn="1"/>
        </p:nvSpPr>
        <p:spPr>
          <a:xfrm>
            <a:off x="5596128" y="6567888"/>
            <a:ext cx="999744" cy="220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직사각형 5"/>
          <p:cNvSpPr/>
          <p:nvPr userDrawn="1"/>
        </p:nvSpPr>
        <p:spPr>
          <a:xfrm>
            <a:off x="5740988" y="6549601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i="1" dirty="0"/>
              <a:t> </a:t>
            </a:r>
            <a:fld id="{968798C9-BB21-42FD-BAC9-9836DA234D1D}" type="slidenum">
              <a:rPr lang="en-US" altLang="ko-KR" sz="1200" b="0" i="1" smtClean="0"/>
              <a:pPr>
                <a:defRPr/>
              </a:pPr>
              <a:t>‹#›</a:t>
            </a:fld>
            <a:r>
              <a:rPr lang="en-US" altLang="ko-KR" sz="1200" b="0" i="1" dirty="0" smtClean="0"/>
              <a:t>/</a:t>
            </a:r>
            <a:r>
              <a:rPr lang="en-US" altLang="ko-KR" sz="1200" b="0" i="1" dirty="0" smtClean="0"/>
              <a:t>10</a:t>
            </a:r>
            <a:endParaRPr lang="en-US" altLang="ko-KR" sz="1200" b="0" i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A36650-DC7A-4693-9711-79436A2D9273}"/>
              </a:ext>
            </a:extLst>
          </p:cNvPr>
          <p:cNvSpPr/>
          <p:nvPr userDrawn="1"/>
        </p:nvSpPr>
        <p:spPr>
          <a:xfrm>
            <a:off x="0" y="-1"/>
            <a:ext cx="12192000" cy="1174916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D6AEB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3E38F6-DF71-471F-9321-A6BFF8CB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58" y="465132"/>
            <a:ext cx="8737847" cy="77222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A403CC2-E128-4BEF-B2F8-FC5B0892E2FA}"/>
              </a:ext>
            </a:extLst>
          </p:cNvPr>
          <p:cNvSpPr/>
          <p:nvPr userDrawn="1"/>
        </p:nvSpPr>
        <p:spPr>
          <a:xfrm flipV="1">
            <a:off x="0" y="40335"/>
            <a:ext cx="1137920" cy="40967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Picture 2" descr="DACON | Festa!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898" y="5813898"/>
            <a:ext cx="1044102" cy="10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4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9149054" y="6549601"/>
            <a:ext cx="530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i="1" dirty="0"/>
              <a:t>- </a:t>
            </a:r>
            <a:fld id="{968798C9-BB21-42FD-BAC9-9836DA234D1D}" type="slidenum">
              <a:rPr lang="en-US" altLang="ko-KR" sz="1200" b="0" i="1" smtClean="0"/>
              <a:pPr>
                <a:defRPr/>
              </a:pPr>
              <a:t>‹#›</a:t>
            </a:fld>
            <a:r>
              <a:rPr lang="en-US" altLang="ko-KR" sz="1200" b="0" i="1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0384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1094016"/>
            <a:ext cx="5236029" cy="2228851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2911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46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127C58-8601-4703-8E45-36627BEFA9A9}"/>
              </a:ext>
            </a:extLst>
          </p:cNvPr>
          <p:cNvSpPr/>
          <p:nvPr userDrawn="1"/>
        </p:nvSpPr>
        <p:spPr>
          <a:xfrm>
            <a:off x="5596128" y="6567888"/>
            <a:ext cx="999744" cy="220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직사각형 5"/>
          <p:cNvSpPr/>
          <p:nvPr userDrawn="1"/>
        </p:nvSpPr>
        <p:spPr>
          <a:xfrm>
            <a:off x="5786460" y="6539597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i="1" dirty="0"/>
              <a:t> </a:t>
            </a:r>
            <a:fld id="{968798C9-BB21-42FD-BAC9-9836DA234D1D}" type="slidenum">
              <a:rPr lang="en-US" altLang="ko-KR" sz="1200" b="0" i="1" smtClean="0"/>
              <a:pPr>
                <a:defRPr/>
              </a:pPr>
              <a:t>‹#›</a:t>
            </a:fld>
            <a:r>
              <a:rPr lang="en-US" altLang="ko-KR" sz="1200" b="0" i="1" dirty="0" smtClean="0"/>
              <a:t>/15</a:t>
            </a:r>
            <a:endParaRPr lang="en-US" altLang="ko-KR" sz="1200" b="0" i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3E38F6-DF71-471F-9321-A6BFF8CB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58" y="201344"/>
            <a:ext cx="8737847" cy="77222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423C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1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48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6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87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17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56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6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0BA0-852C-4EF8-8AD4-695EAF65C0D8}" type="datetimeFigureOut">
              <a:rPr lang="ko-KR" altLang="en-US" smtClean="0"/>
              <a:t>2020-07-03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62" r:id="rId13"/>
    <p:sldLayoutId id="2147483663" r:id="rId14"/>
    <p:sldLayoutId id="2147483673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52500" y="325658"/>
            <a:ext cx="10886062" cy="17907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200" b="1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3200" b="1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3200" b="1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LG AI </a:t>
            </a:r>
            <a:r>
              <a:rPr lang="ko-KR" altLang="en-US" sz="3200" b="1" dirty="0" err="1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해커톤</a:t>
            </a:r>
            <a:r>
              <a:rPr lang="en-US" altLang="ko-KR" sz="3200" b="1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br>
              <a:rPr lang="en-US" altLang="ko-KR" sz="3200" b="1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3200" b="1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 장난감 제조 공정 최적화 </a:t>
            </a:r>
            <a:r>
              <a:rPr lang="en-US" altLang="ko-KR" sz="3200" b="1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3200" b="1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경진대회</a:t>
            </a:r>
            <a:endParaRPr lang="ko-KR" altLang="en-US" sz="3200" b="1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0036" y="2893822"/>
            <a:ext cx="63854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New Tai Lue" panose="020B0502040204020203" pitchFamily="34" charset="0"/>
              </a:rPr>
              <a:t>제발류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New Tai Lue" panose="020B0502040204020203" pitchFamily="34" charset="0"/>
              </a:rPr>
              <a:t> 팀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New Tai Lue" panose="020B0502040204020203" pitchFamily="34" charset="0"/>
              </a:rPr>
              <a:t/>
            </a:r>
            <a:b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New Tai Lue" panose="020B0502040204020203" pitchFamily="34" charset="0"/>
              </a:rPr>
            </a:b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New Tai Lue" panose="020B0502040204020203" pitchFamily="34" charset="0"/>
              </a:rPr>
              <a:t>김명선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New Tai Lue" panose="020B0502040204020203" pitchFamily="34" charset="0"/>
              </a:rPr>
              <a:t/>
            </a:r>
            <a:b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New Tai Lue" panose="020B0502040204020203" pitchFamily="34" charset="0"/>
              </a:rPr>
            </a:br>
            <a:endParaRPr lang="en-US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Microsoft New Tai Lue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New Tai Lue" panose="020B0502040204020203" pitchFamily="34" charset="0"/>
              </a:rPr>
              <a:t>2020-07-03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Microsoft New Tai Lue" panose="020B0502040204020203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657A75-50FA-4CA4-94DF-DDF75794392F}"/>
              </a:ext>
            </a:extLst>
          </p:cNvPr>
          <p:cNvCxnSpPr>
            <a:cxnSpLocks/>
          </p:cNvCxnSpPr>
          <p:nvPr/>
        </p:nvCxnSpPr>
        <p:spPr>
          <a:xfrm>
            <a:off x="3982416" y="4109539"/>
            <a:ext cx="4205620" cy="0"/>
          </a:xfrm>
          <a:prstGeom prst="line">
            <a:avLst/>
          </a:prstGeom>
          <a:ln w="12700">
            <a:solidFill>
              <a:srgbClr val="423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657A75-50FA-4CA4-94DF-DDF75794392F}"/>
              </a:ext>
            </a:extLst>
          </p:cNvPr>
          <p:cNvCxnSpPr>
            <a:cxnSpLocks/>
          </p:cNvCxnSpPr>
          <p:nvPr/>
        </p:nvCxnSpPr>
        <p:spPr>
          <a:xfrm>
            <a:off x="3982416" y="2807212"/>
            <a:ext cx="4205620" cy="0"/>
          </a:xfrm>
          <a:prstGeom prst="line">
            <a:avLst/>
          </a:prstGeom>
          <a:ln w="12700">
            <a:solidFill>
              <a:srgbClr val="423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CON | Festa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395" y="4652078"/>
            <a:ext cx="1637706" cy="16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G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2" y="5020116"/>
            <a:ext cx="1601880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결언</a:t>
            </a:r>
            <a:endParaRPr lang="ko-KR" altLang="en-US" dirty="0"/>
          </a:p>
        </p:txBody>
      </p:sp>
      <p:sp>
        <p:nvSpPr>
          <p:cNvPr id="22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098185" y="1843237"/>
            <a:ext cx="10652827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CHANGE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이벤트와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STOP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이벤트가 사용되지 않았는데 이는 하루 최대 생산량에 비해 수요가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많아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끊임없이 생산하기 때문이라고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생각됨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2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 최대 생산량에 비해 수요가 많아 끊임없이 생산하기 때문이라고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생각됨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2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생산량이 더 많아지거나 수요가 적을 시에 이 이벤트들도 사용될 가능성이 있음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mol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network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아키텍쳐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길이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 </a:t>
            </a:r>
            <a:r>
              <a:rPr lang="en-US" altLang="ko-KR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Mol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54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학습이 최적의 구조가 다를 것으로 예상됨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둘을 다르게 설정해주면 개선의 여지가 있음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구현은 했으나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튜닝 시간이 부족하여 같게 설정한 결과만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얻음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현재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개로 구현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학습을 충분히 시키기 위해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 depth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늘리면 개선의 여지가 있음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 및 개선점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DD6A815-184A-49CB-B686-EFE7AEC8364B}"/>
              </a:ext>
            </a:extLst>
          </p:cNvPr>
          <p:cNvSpPr/>
          <p:nvPr/>
        </p:nvSpPr>
        <p:spPr>
          <a:xfrm>
            <a:off x="5597770" y="986040"/>
            <a:ext cx="3588923" cy="646331"/>
          </a:xfrm>
          <a:prstGeom prst="roundRect">
            <a:avLst/>
          </a:prstGeom>
          <a:gradFill flip="none" rotWithShape="1">
            <a:gsLst>
              <a:gs pos="28000">
                <a:schemeClr val="bg1"/>
              </a:gs>
              <a:gs pos="100000">
                <a:srgbClr val="D6AEB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18CD17-BDF5-422E-8964-7E6E58DE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769" y="923093"/>
            <a:ext cx="3330858" cy="772227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D9318-7318-426F-8F3D-BE0C6069C660}"/>
              </a:ext>
            </a:extLst>
          </p:cNvPr>
          <p:cNvSpPr txBox="1">
            <a:spLocks/>
          </p:cNvSpPr>
          <p:nvPr/>
        </p:nvSpPr>
        <p:spPr>
          <a:xfrm>
            <a:off x="5809124" y="1810506"/>
            <a:ext cx="4061012" cy="3556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300000"/>
              </a:lnSpc>
              <a:spcBef>
                <a:spcPts val="2400"/>
              </a:spcBef>
              <a:buFont typeface="+mj-lt"/>
              <a:buAutoNum type="romanUcPeriod"/>
            </a:pPr>
            <a:r>
              <a:rPr lang="ko-KR" altLang="en-US" sz="2000" b="1" spc="-12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 </a:t>
            </a:r>
            <a:r>
              <a:rPr lang="en-US" altLang="ko-KR" sz="2000" b="1" spc="-12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EDA</a:t>
            </a:r>
            <a:endParaRPr lang="en-US" altLang="ko-KR" sz="2000" b="1" spc="-120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algn="just">
              <a:lnSpc>
                <a:spcPct val="300000"/>
              </a:lnSpc>
              <a:spcBef>
                <a:spcPts val="2400"/>
              </a:spcBef>
              <a:buFont typeface="+mj-lt"/>
              <a:buAutoNum type="romanUcPeriod"/>
            </a:pPr>
            <a:r>
              <a:rPr lang="ko-KR" altLang="en-US" sz="2000" b="1" spc="-12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</a:t>
            </a:r>
            <a:endParaRPr lang="en-US" altLang="ko-KR" sz="2000" b="1" spc="-120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algn="just">
              <a:lnSpc>
                <a:spcPct val="300000"/>
              </a:lnSpc>
              <a:spcBef>
                <a:spcPts val="2400"/>
              </a:spcBef>
              <a:buFont typeface="+mj-lt"/>
              <a:buAutoNum type="romanUcPeriod"/>
            </a:pPr>
            <a:r>
              <a:rPr lang="ko-KR" altLang="en-US" sz="2000" b="1" spc="-12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및 결언</a:t>
            </a:r>
            <a:endParaRPr lang="en-US" altLang="ko-KR" sz="2000" b="1" spc="-120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424EB0-16FF-44DB-BA30-D3AA0BDB92AC}"/>
              </a:ext>
            </a:extLst>
          </p:cNvPr>
          <p:cNvSpPr/>
          <p:nvPr/>
        </p:nvSpPr>
        <p:spPr>
          <a:xfrm>
            <a:off x="771525" y="2284455"/>
            <a:ext cx="4734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/>
            <a:r>
              <a:rPr lang="ko-KR" altLang="en-US" b="1" spc="-12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 </a:t>
            </a:r>
            <a:r>
              <a:rPr lang="ko-KR" altLang="en-US" b="1" spc="-12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장난감 제조 공정 </a:t>
            </a:r>
            <a:r>
              <a:rPr lang="ko-KR" altLang="en-US" b="1" spc="-12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최적화</a:t>
            </a:r>
            <a:endParaRPr lang="ko-KR" altLang="en-US" b="1" spc="-12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657A75-50FA-4CA4-94DF-DDF75794392F}"/>
              </a:ext>
            </a:extLst>
          </p:cNvPr>
          <p:cNvCxnSpPr>
            <a:cxnSpLocks/>
          </p:cNvCxnSpPr>
          <p:nvPr/>
        </p:nvCxnSpPr>
        <p:spPr>
          <a:xfrm>
            <a:off x="5737406" y="2221507"/>
            <a:ext cx="0" cy="2973063"/>
          </a:xfrm>
          <a:prstGeom prst="line">
            <a:avLst/>
          </a:prstGeom>
          <a:ln w="31750">
            <a:solidFill>
              <a:srgbClr val="D220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920815" y="4163437"/>
            <a:ext cx="2184956" cy="1451301"/>
          </a:xfrm>
          <a:prstGeom prst="rect">
            <a:avLst/>
          </a:prstGeom>
          <a:solidFill>
            <a:srgbClr val="EC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4681" y="4163438"/>
            <a:ext cx="2184956" cy="1451301"/>
          </a:xfrm>
          <a:prstGeom prst="rect">
            <a:avLst/>
          </a:prstGeom>
          <a:solidFill>
            <a:srgbClr val="EC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전처리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EDA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2843" y="524540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06670" y="524540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54681" y="5233481"/>
            <a:ext cx="1035023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55541" y="4275751"/>
            <a:ext cx="1983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PRT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재고로만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MOL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 가능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126672" y="4275751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 불필요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920815" y="5245407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End-23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4681" y="5233481"/>
            <a:ext cx="7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167065" y="5075208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1000107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원형 제작에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일이 소요되므로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일에 생산된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PRT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일부터 성형 공정에 투입 가능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초기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일간은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재고가 있는 제품만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거치면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search space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줄일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후기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일간은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생산이 불필요하므로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생산을 하지 않음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8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전처리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EDA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규모가 커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neural network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넣을 시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vanishing gradient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생길 수 있음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필요성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neural network activation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전에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삽입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90" y="2847488"/>
            <a:ext cx="8383544" cy="31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직선 화살표 연결선 98"/>
          <p:cNvCxnSpPr/>
          <p:nvPr/>
        </p:nvCxnSpPr>
        <p:spPr>
          <a:xfrm flipV="1">
            <a:off x="3318766" y="2541285"/>
            <a:ext cx="309772" cy="37613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297676" y="4783573"/>
            <a:ext cx="333765" cy="4052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365346" y="2331022"/>
            <a:ext cx="2782111" cy="3498762"/>
          </a:xfrm>
          <a:prstGeom prst="rect">
            <a:avLst/>
          </a:prstGeom>
          <a:solidFill>
            <a:srgbClr val="EC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구축</a:t>
            </a:r>
            <a:endParaRPr lang="ko-KR" altLang="en-US" dirty="0"/>
          </a:p>
        </p:txBody>
      </p:sp>
      <p:cxnSp>
        <p:nvCxnSpPr>
          <p:cNvPr id="19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98573"/>
              </p:ext>
            </p:extLst>
          </p:nvPr>
        </p:nvGraphicFramePr>
        <p:xfrm>
          <a:off x="2451861" y="2956923"/>
          <a:ext cx="546621" cy="194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21">
                  <a:extLst>
                    <a:ext uri="{9D8B030D-6E8A-4147-A177-3AD203B41FA5}">
                      <a16:colId xmlns:a16="http://schemas.microsoft.com/office/drawing/2014/main" val="2102279063"/>
                    </a:ext>
                  </a:extLst>
                </a:gridCol>
              </a:tblGrid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34733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716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88938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909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1506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286799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8080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129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27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608541" y="2406361"/>
            <a:ext cx="1715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Order.csv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1" y="2969445"/>
            <a:ext cx="1722611" cy="1928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직사각형 37"/>
          <p:cNvSpPr/>
          <p:nvPr/>
        </p:nvSpPr>
        <p:spPr>
          <a:xfrm>
            <a:off x="497398" y="5010725"/>
            <a:ext cx="2800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size: 32</a:t>
            </a:r>
          </a:p>
          <a:p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size: 32*{</a:t>
            </a:r>
            <a:r>
              <a:rPr lang="ko-KR" altLang="en-US" sz="14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제품종류수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}+1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891064" y="2103670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91064" y="2403542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3891064" y="2703414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40227" y="1504444"/>
            <a:ext cx="1715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 1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(26)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23928" y="1504444"/>
            <a:ext cx="1715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 2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07629" y="1504444"/>
            <a:ext cx="1715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 3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(18)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564909" y="2103670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564909" y="2403542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564909" y="2703414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238754" y="2096451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238754" y="2396323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238754" y="2696195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59978" y="4802913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959978" y="5102785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959978" y="5402657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7307668" y="4795694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307668" y="5095566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307668" y="5395438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251492" y="1556914"/>
            <a:ext cx="17156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21281"/>
              </p:ext>
            </p:extLst>
          </p:nvPr>
        </p:nvGraphicFramePr>
        <p:xfrm>
          <a:off x="8836588" y="1986279"/>
          <a:ext cx="546621" cy="121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21">
                  <a:extLst>
                    <a:ext uri="{9D8B030D-6E8A-4147-A177-3AD203B41FA5}">
                      <a16:colId xmlns:a16="http://schemas.microsoft.com/office/drawing/2014/main" val="2102279063"/>
                    </a:ext>
                  </a:extLst>
                </a:gridCol>
              </a:tblGrid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34733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716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88938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909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27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93948"/>
              </p:ext>
            </p:extLst>
          </p:nvPr>
        </p:nvGraphicFramePr>
        <p:xfrm>
          <a:off x="8836588" y="4595917"/>
          <a:ext cx="546621" cy="121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21">
                  <a:extLst>
                    <a:ext uri="{9D8B030D-6E8A-4147-A177-3AD203B41FA5}">
                      <a16:colId xmlns:a16="http://schemas.microsoft.com/office/drawing/2014/main" val="2102279063"/>
                    </a:ext>
                  </a:extLst>
                </a:gridCol>
              </a:tblGrid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34733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716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88938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909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270"/>
                  </a:ext>
                </a:extLst>
              </a:tr>
            </a:tbl>
          </a:graphicData>
        </a:graphic>
      </p:graphicFrame>
      <p:cxnSp>
        <p:nvCxnSpPr>
          <p:cNvPr id="74" name="직선 화살표 연결선 73"/>
          <p:cNvCxnSpPr/>
          <p:nvPr/>
        </p:nvCxnSpPr>
        <p:spPr>
          <a:xfrm>
            <a:off x="4324083" y="2476214"/>
            <a:ext cx="9833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411839" y="5190991"/>
            <a:ext cx="9833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5575831" y="4795694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575831" y="5095566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575831" y="5395438"/>
            <a:ext cx="214009" cy="2140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001719" y="5211206"/>
            <a:ext cx="9833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969738" y="2479120"/>
            <a:ext cx="9833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7633364" y="2476214"/>
            <a:ext cx="9833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633364" y="5211206"/>
            <a:ext cx="9833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9553762" y="2476214"/>
            <a:ext cx="9833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9187610" y="2195550"/>
            <a:ext cx="1715682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argmax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87252" y="2334920"/>
            <a:ext cx="1465589" cy="369332"/>
          </a:xfrm>
          <a:prstGeom prst="rect">
            <a:avLst/>
          </a:prstGeom>
          <a:solidFill>
            <a:srgbClr val="ECE4E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9553762" y="5214020"/>
            <a:ext cx="9833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0587252" y="4946762"/>
            <a:ext cx="1465589" cy="369332"/>
          </a:xfrm>
          <a:prstGeom prst="rect">
            <a:avLst/>
          </a:prstGeom>
          <a:solidFill>
            <a:srgbClr val="ECE4E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Mol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186125" y="2503327"/>
            <a:ext cx="1715682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masking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227234" y="4902012"/>
            <a:ext cx="1715682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argmax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456627" y="5309575"/>
            <a:ext cx="248298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Divide by 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Resolution</a:t>
            </a:r>
          </a:p>
          <a:p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 constraints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564909" y="2508983"/>
            <a:ext cx="171568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71913" y="4686569"/>
            <a:ext cx="171568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313218" y="4685152"/>
            <a:ext cx="171568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330703" y="2483354"/>
            <a:ext cx="171568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92215" y="3571993"/>
            <a:ext cx="133392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Xavier</a:t>
            </a:r>
          </a:p>
          <a:p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Initialization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935313" y="2553607"/>
            <a:ext cx="1715682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048037" y="4878630"/>
            <a:ext cx="1715682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0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145325" y="1935361"/>
            <a:ext cx="8681561" cy="2480554"/>
          </a:xfrm>
          <a:prstGeom prst="rect">
            <a:avLst/>
          </a:prstGeom>
          <a:solidFill>
            <a:srgbClr val="ECE4E6"/>
          </a:solidFill>
          <a:ln w="19050">
            <a:solidFill>
              <a:srgbClr val="D22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96" y="2712793"/>
            <a:ext cx="4034142" cy="1577283"/>
          </a:xfrm>
          <a:prstGeom prst="rect">
            <a:avLst/>
          </a:prstGeom>
          <a:ln>
            <a:noFill/>
          </a:ln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32" y="2712792"/>
            <a:ext cx="4034142" cy="1577283"/>
          </a:xfrm>
          <a:prstGeom prst="rect">
            <a:avLst/>
          </a:prstGeom>
          <a:ln>
            <a:noFill/>
          </a:ln>
        </p:spPr>
      </p:pic>
      <p:sp>
        <p:nvSpPr>
          <p:cNvPr id="53" name="직사각형 52"/>
          <p:cNvSpPr/>
          <p:nvPr/>
        </p:nvSpPr>
        <p:spPr>
          <a:xfrm>
            <a:off x="3114528" y="2389627"/>
            <a:ext cx="26356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 1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72264" y="2389626"/>
            <a:ext cx="26356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 2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45325" y="1962439"/>
            <a:ext cx="1715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D220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Genome</a:t>
            </a:r>
            <a:endParaRPr lang="en-US" altLang="ko-KR" sz="2000" b="1" dirty="0">
              <a:solidFill>
                <a:srgbClr val="D220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단위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(Genome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1" y="4640319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 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6" y="4676782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7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5" y="4999001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8" y="4980670"/>
            <a:ext cx="9913524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network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bias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Crossover: Population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genome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</a:t>
            </a:r>
            <a:r>
              <a:rPr lang="ko-KR" altLang="en-US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랜덤하게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선택해 </a:t>
            </a:r>
            <a:r>
              <a:rPr lang="en-US" altLang="ko-KR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crossover_fraction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교차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Mutation: Population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모든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genome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일정 확률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mutation_std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변이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느리지만 학습이 가능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8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구축</a:t>
            </a:r>
            <a:endParaRPr lang="ko-KR" altLang="en-US" dirty="0"/>
          </a:p>
        </p:txBody>
      </p:sp>
      <p:cxnSp>
        <p:nvCxnSpPr>
          <p:cNvPr id="19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가능성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82387"/>
            <a:ext cx="93600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및 학습시간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성능이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점을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넘어섬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400 EPOCH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정도에 성능이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91.27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이며 이는 약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1600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 EPOCH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 약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4000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초이며 성능은 약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91.33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성능까지는 짧은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얻을 수 있으나 성능을 높이려면 충분히 많은 정도의 학습이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0.2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정도가 소요됨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현업 적용 가능성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미래의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주어진다면 현업 적용 가능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이벤트 모두 제약조건을 준수하도록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masking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거침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CHECK, PROCESS, CHANGE, STOP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모두 사용하여 다양한 경우의 수를 커버할 수 있음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재사용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학습된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가지고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genome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저장하면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입력으로 받았을 때 출력을 얻을 수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456" y="851245"/>
            <a:ext cx="376290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구축</a:t>
            </a:r>
            <a:endParaRPr lang="ko-KR" altLang="en-US" dirty="0"/>
          </a:p>
        </p:txBody>
      </p:sp>
      <p:cxnSp>
        <p:nvCxnSpPr>
          <p:cNvPr id="19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독창성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기본적인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framework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baseline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참고했음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Bayesian optimization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구현하여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Manual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튜닝이 아닌 확률론적인 </a:t>
            </a:r>
            <a:r>
              <a:rPr lang="ko-KR" altLang="en-US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튜닝방법을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endParaRPr lang="ko-KR" altLang="en-US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튜닝한 </a:t>
            </a:r>
            <a:r>
              <a:rPr lang="ko-KR" altLang="en-US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파라미터는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다음과 같음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hidden layer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노드 수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batch size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Genetic algorithm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세대당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genome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교차 비율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돌연변이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scale,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돌연변이 확률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crossover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만들어지는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children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세대당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elite children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Mol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생산시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resolution</a:t>
            </a:r>
          </a:p>
        </p:txBody>
      </p:sp>
      <p:cxnSp>
        <p:nvCxnSpPr>
          <p:cNvPr id="28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4871134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4512452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확장성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4548915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8" y="4980670"/>
            <a:ext cx="9360000" cy="122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개수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MOL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 라인 수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order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기간이 변하게 되면 코드를 수정해야 하지만 기본적인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framework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그대로 가져갈 수 있음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MOL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 라인 수의 경우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하나만 추가하면 구현 가능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8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결언</a:t>
            </a:r>
            <a:endParaRPr lang="ko-KR" altLang="en-US" dirty="0"/>
          </a:p>
        </p:txBody>
      </p:sp>
      <p:cxnSp>
        <p:nvCxnSpPr>
          <p:cNvPr id="19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최종적인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BLK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수요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재고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5593" y="5896342"/>
            <a:ext cx="834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수요가 발생한 시점에는 과다하게 생산하고 뒤로 갈수록 부족분이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많아짐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학습이 충분히 되지 않은 것이라 판단됨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35" y="1786415"/>
            <a:ext cx="3067787" cy="18957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831" y="1744988"/>
            <a:ext cx="3146228" cy="19430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135" y="3740043"/>
            <a:ext cx="3067787" cy="18690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831" y="3706679"/>
            <a:ext cx="3146228" cy="19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14347</TotalTime>
  <Words>593</Words>
  <Application>Microsoft Office PowerPoint</Application>
  <PresentationFormat>와이드스크린</PresentationFormat>
  <Paragraphs>129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Calibri</vt:lpstr>
      <vt:lpstr>Wingdings</vt:lpstr>
      <vt:lpstr>나눔스퀘어 Bold</vt:lpstr>
      <vt:lpstr>나눔스퀘어 Light</vt:lpstr>
      <vt:lpstr>나눔스퀘어 ExtraBold</vt:lpstr>
      <vt:lpstr>Microsoft New Tai Lue</vt:lpstr>
      <vt:lpstr>맑은 고딕</vt:lpstr>
      <vt:lpstr>Arial</vt:lpstr>
      <vt:lpstr>Calibri Light</vt:lpstr>
      <vt:lpstr>Office 테마</vt:lpstr>
      <vt:lpstr>PowerPoint 프레젠테이션</vt:lpstr>
      <vt:lpstr>목차</vt:lpstr>
      <vt:lpstr>데이터 전처리 &amp; EDA</vt:lpstr>
      <vt:lpstr>데이터 전처리 &amp; EDA</vt:lpstr>
      <vt:lpstr>모델 구축</vt:lpstr>
      <vt:lpstr>모델 구축</vt:lpstr>
      <vt:lpstr>모델 구축</vt:lpstr>
      <vt:lpstr>모델 구축</vt:lpstr>
      <vt:lpstr>결론 및 결언</vt:lpstr>
      <vt:lpstr>결론 및 결언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명선 김</cp:lastModifiedBy>
  <cp:revision>1562</cp:revision>
  <cp:lastPrinted>2020-06-25T05:14:29Z</cp:lastPrinted>
  <dcterms:created xsi:type="dcterms:W3CDTF">2015-12-29T05:53:02Z</dcterms:created>
  <dcterms:modified xsi:type="dcterms:W3CDTF">2020-07-03T09:27:40Z</dcterms:modified>
</cp:coreProperties>
</file>