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90" r:id="rId2"/>
    <p:sldId id="317" r:id="rId3"/>
    <p:sldId id="316" r:id="rId4"/>
    <p:sldId id="309" r:id="rId5"/>
    <p:sldId id="318" r:id="rId6"/>
    <p:sldId id="297" r:id="rId7"/>
    <p:sldId id="323" r:id="rId8"/>
    <p:sldId id="314" r:id="rId9"/>
    <p:sldId id="321" r:id="rId10"/>
    <p:sldId id="300" r:id="rId11"/>
    <p:sldId id="322" r:id="rId12"/>
    <p:sldId id="303" r:id="rId13"/>
    <p:sldId id="304" r:id="rId14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118B4E"/>
    <a:srgbClr val="A6A6A6"/>
    <a:srgbClr val="E7E6E6"/>
    <a:srgbClr val="FFCCCC"/>
    <a:srgbClr val="CCEFDC"/>
    <a:srgbClr val="A0D1B8"/>
    <a:srgbClr val="12161C"/>
    <a:srgbClr val="92BB53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5354" autoAdjust="0"/>
  </p:normalViewPr>
  <p:slideViewPr>
    <p:cSldViewPr snapToGrid="0">
      <p:cViewPr varScale="1">
        <p:scale>
          <a:sx n="110" d="100"/>
          <a:sy n="110" d="100"/>
        </p:scale>
        <p:origin x="11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6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07CE1-2181-46DB-B125-CAD7B5B7FA7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8"/>
            <a:ext cx="2949786" cy="498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9" y="9440648"/>
            <a:ext cx="2949786" cy="498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B0EF2-B81E-49F4-8DC7-984265358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95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6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7D877-E852-4EBE-A0C5-C26403D1867C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8"/>
            <a:ext cx="2949786" cy="498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8"/>
            <a:ext cx="2949786" cy="498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FF262-91CF-4633-8DC2-56989CDF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88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F262-91CF-4633-8DC2-56989CDF80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79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F262-91CF-4633-8DC2-56989CDF80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41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F262-91CF-4633-8DC2-56989CDF80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784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F262-91CF-4633-8DC2-56989CDF80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F262-91CF-4633-8DC2-56989CDF802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34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F262-91CF-4633-8DC2-56989CDF80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98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F262-91CF-4633-8DC2-56989CDF80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392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후보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F262-91CF-4633-8DC2-56989CDF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1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F262-91CF-4633-8DC2-56989CDF80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47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F262-91CF-4633-8DC2-56989CDF80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569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F262-91CF-4633-8DC2-56989CDF80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86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후보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F262-91CF-4633-8DC2-56989CDF80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674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F262-91CF-4633-8DC2-56989CDF80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1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88DF-CE9B-4FE1-8342-8FE89D40208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3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EE9E-DA96-4958-9EF9-07D8DBE2DBB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2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D6B0-BAD8-45C7-BFB0-BF4BD570D82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7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092F-6DF7-4D40-BB40-A353CC5DC1B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77375" y="65309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65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1CA9-1DCC-4301-8B0A-EADD18722FF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5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136D-18AB-485A-9BD5-9D5FB61EFE1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8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F56E-C340-461B-B3CB-46D89EE993D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26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8FE-8C20-4700-9841-EFCB36B83E3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0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38A-B18F-49F4-9A8D-145B6AA45E3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8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ABB8-7648-47EE-984C-5004A144912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7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33D5-0282-4C68-B9EC-5372F79AEBB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6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6562B-20F0-41D5-968B-4D155169A9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97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f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3323772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3302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96000" rtlCol="0" anchor="ctr"/>
          <a:lstStyle/>
          <a:p>
            <a:pPr algn="ctr"/>
            <a:r>
              <a:rPr lang="ko-KR" altLang="en-US" sz="5400" dirty="0" err="1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미지정</a:t>
            </a:r>
            <a:r>
              <a:rPr lang="en-US" altLang="ko-KR" sz="540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5400" dirty="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ko-KR" altLang="en-US" sz="5400" dirty="0" err="1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미세분</a:t>
            </a:r>
            <a:r>
              <a:rPr lang="ko-KR" altLang="en-US" sz="5400" dirty="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용도지역의 </a:t>
            </a:r>
            <a:endParaRPr lang="en-US" altLang="ko-KR" sz="5400" dirty="0" smtClean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5400" dirty="0" err="1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최유효이용</a:t>
            </a:r>
            <a:r>
              <a:rPr lang="ko-KR" altLang="en-US" sz="5400" dirty="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540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추천 </a:t>
            </a:r>
            <a:r>
              <a:rPr lang="ko-KR" altLang="en-US" sz="5400" dirty="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</a:t>
            </a:r>
            <a:endParaRPr lang="ko-KR" altLang="en-US" sz="54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33576" y="4093522"/>
            <a:ext cx="4124848" cy="1985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 smtClean="0">
                <a:solidFill>
                  <a:srgbClr val="118B4E"/>
                </a:solidFill>
              </a:rPr>
              <a:t>R.R.S Lab.</a:t>
            </a:r>
            <a:br>
              <a:rPr lang="en-US" altLang="ko-KR" sz="5400" b="1" dirty="0" smtClean="0">
                <a:solidFill>
                  <a:srgbClr val="118B4E"/>
                </a:solidFill>
              </a:rPr>
            </a:br>
            <a:r>
              <a:rPr lang="en-US" altLang="ko-KR" sz="2800" b="1" dirty="0" smtClean="0">
                <a:solidFill>
                  <a:srgbClr val="118B4E"/>
                </a:solidFill>
              </a:rPr>
              <a:t>-  </a:t>
            </a:r>
            <a:r>
              <a:rPr lang="ko-KR" altLang="en-US" sz="2800" b="1" dirty="0" smtClean="0">
                <a:solidFill>
                  <a:srgbClr val="118B4E"/>
                </a:solidFill>
              </a:rPr>
              <a:t>이 지 훈 </a:t>
            </a:r>
            <a:r>
              <a:rPr lang="en-US" altLang="ko-KR" sz="2800" b="1" dirty="0" smtClean="0">
                <a:solidFill>
                  <a:srgbClr val="118B4E"/>
                </a:solidFill>
              </a:rPr>
              <a:t>,  </a:t>
            </a:r>
            <a:r>
              <a:rPr lang="ko-KR" altLang="en-US" sz="2800" b="1" dirty="0" smtClean="0">
                <a:solidFill>
                  <a:srgbClr val="118B4E"/>
                </a:solidFill>
              </a:rPr>
              <a:t>김 명 선  </a:t>
            </a:r>
            <a:r>
              <a:rPr lang="en-US" altLang="ko-KR" sz="2800" b="1" dirty="0" smtClean="0">
                <a:solidFill>
                  <a:srgbClr val="118B4E"/>
                </a:solidFill>
              </a:rPr>
              <a:t>-</a:t>
            </a:r>
            <a:endParaRPr lang="ko-KR" altLang="en-US" sz="2800" b="1" dirty="0">
              <a:solidFill>
                <a:srgbClr val="118B4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3" t="8270" r="63306" b="77116"/>
          <a:stretch/>
        </p:blipFill>
        <p:spPr>
          <a:xfrm>
            <a:off x="9376667" y="4431273"/>
            <a:ext cx="1843784" cy="15889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491275" y="2954439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2020-10-14</a:t>
            </a:r>
            <a:endParaRPr lang="ko-KR" altLang="en-US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3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 석 결 </a:t>
            </a:r>
            <a:r>
              <a:rPr lang="ko-KR" altLang="en-US" sz="2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론</a:t>
            </a:r>
            <a:endParaRPr lang="en-US" altLang="ko-KR" sz="2800" b="1" dirty="0" smtClean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041" y="1540804"/>
            <a:ext cx="817897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118B4E"/>
                </a:solidFill>
              </a:rPr>
              <a:t>GUI </a:t>
            </a:r>
            <a:r>
              <a:rPr lang="ko-KR" altLang="en-US" sz="2400" b="1" dirty="0" smtClean="0">
                <a:solidFill>
                  <a:srgbClr val="118B4E"/>
                </a:solidFill>
              </a:rPr>
              <a:t>대시보드</a:t>
            </a:r>
            <a:endParaRPr lang="en-US" altLang="ko-KR" sz="2400" dirty="0">
              <a:solidFill>
                <a:srgbClr val="118B4E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KakaoTalk_20201005_03393168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66900" y="2187135"/>
            <a:ext cx="8458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9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 석 결 론</a:t>
            </a:r>
            <a:endParaRPr lang="en-US" altLang="ko-KR" sz="2800" b="1" dirty="0" smtClean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041" y="1540804"/>
            <a:ext cx="817897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118B4E"/>
                </a:solidFill>
              </a:rPr>
              <a:t>활용 방안</a:t>
            </a:r>
            <a:endParaRPr lang="en-US" altLang="ko-KR" sz="2400" dirty="0">
              <a:solidFill>
                <a:srgbClr val="118B4E"/>
              </a:solidFill>
            </a:endParaRPr>
          </a:p>
        </p:txBody>
      </p:sp>
      <p:sp>
        <p:nvSpPr>
          <p:cNvPr id="6" name="AutoShape 6" descr="도시계획수립 절차 &lt; 도시계획행정 &lt; 분야별정보 : 과천시청홈페이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2569029" y="1673971"/>
            <a:ext cx="9419771" cy="4908804"/>
            <a:chOff x="2075822" y="1540804"/>
            <a:chExt cx="9419771" cy="4908804"/>
          </a:xfrm>
        </p:grpSpPr>
        <p:grpSp>
          <p:nvGrpSpPr>
            <p:cNvPr id="8" name="그룹 7"/>
            <p:cNvGrpSpPr/>
            <p:nvPr/>
          </p:nvGrpSpPr>
          <p:grpSpPr>
            <a:xfrm>
              <a:off x="2075822" y="1540804"/>
              <a:ext cx="9419771" cy="4908804"/>
              <a:chOff x="2924511" y="1540804"/>
              <a:chExt cx="8563479" cy="5013555"/>
            </a:xfrm>
          </p:grpSpPr>
          <p:pic>
            <p:nvPicPr>
              <p:cNvPr id="1026" name="Picture 2" descr="https://mblogthumb-phinf.pstatic.net/20160824_299/soamsan_1472027150241XNjaX_PNG/%B0%E6%B0%E8%BC%B1%B0%FC%C5%EB%B4%EB%C1%F6%C0%C7_%BF%EB%B5%B5%C1%F6%BF%AA_%BA%AF%B0%E6%C0%FD%C2%F7%B5%B5.png?type=w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4511" y="1540804"/>
                <a:ext cx="8563479" cy="50135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3056458" y="1943100"/>
                <a:ext cx="8154438" cy="4495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모서리가 접힌 도형 9"/>
            <p:cNvSpPr/>
            <p:nvPr/>
          </p:nvSpPr>
          <p:spPr>
            <a:xfrm>
              <a:off x="8121652" y="2154349"/>
              <a:ext cx="2865941" cy="2054201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b="1" i="1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i="1" dirty="0" smtClean="0">
                  <a:solidFill>
                    <a:schemeClr val="tx1"/>
                  </a:solidFill>
                </a:rPr>
                <a:t>보조 자료 </a:t>
              </a:r>
              <a:r>
                <a:rPr lang="en-US" altLang="ko-KR" b="1" i="1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b="1" i="1" dirty="0" smtClean="0">
                  <a:solidFill>
                    <a:schemeClr val="tx1"/>
                  </a:solidFill>
                </a:rPr>
                <a:t>제안 모델</a:t>
              </a:r>
              <a:r>
                <a:rPr lang="en-US" altLang="ko-KR" b="1" i="1" dirty="0" smtClean="0">
                  <a:solidFill>
                    <a:schemeClr val="tx1"/>
                  </a:solidFill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b="1" i="1" dirty="0" smtClean="0">
                  <a:solidFill>
                    <a:schemeClr val="tx1"/>
                  </a:solidFill>
                </a:rPr>
                <a:t>↓</a:t>
              </a:r>
              <a:endParaRPr lang="en-US" altLang="ko-KR" b="1" i="1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i="1" dirty="0" smtClean="0">
                  <a:solidFill>
                    <a:schemeClr val="tx1"/>
                  </a:solidFill>
                </a:rPr>
                <a:t>용도지역 지정 및 변경 </a:t>
              </a:r>
              <a:r>
                <a:rPr lang="en-US" altLang="ko-KR" b="1" i="1" dirty="0" smtClean="0">
                  <a:solidFill>
                    <a:schemeClr val="tx1"/>
                  </a:solidFill>
                </a:rPr>
                <a:t/>
              </a:r>
              <a:br>
                <a:rPr lang="en-US" altLang="ko-KR" b="1" i="1" dirty="0" smtClean="0">
                  <a:solidFill>
                    <a:schemeClr val="tx1"/>
                  </a:solidFill>
                </a:rPr>
              </a:br>
              <a:r>
                <a:rPr lang="ko-KR" altLang="en-US" b="1" i="1" dirty="0" smtClean="0">
                  <a:solidFill>
                    <a:schemeClr val="tx1"/>
                  </a:solidFill>
                </a:rPr>
                <a:t>절차 간소화</a:t>
              </a:r>
              <a:endParaRPr lang="en-US" altLang="ko-KR" b="1" i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flipH="1">
              <a:off x="5765800" y="2116110"/>
              <a:ext cx="3710" cy="218599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 flipV="1">
              <a:off x="8266416" y="4533285"/>
              <a:ext cx="1" cy="134046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/>
            <p:nvPr/>
          </p:nvCxnSpPr>
          <p:spPr>
            <a:xfrm rot="16200000" flipH="1">
              <a:off x="5790716" y="4280895"/>
              <a:ext cx="422361" cy="464772"/>
            </a:xfrm>
            <a:prstGeom prst="bentConnector2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모서리가 둥근 직사각형 31"/>
            <p:cNvSpPr/>
            <p:nvPr/>
          </p:nvSpPr>
          <p:spPr>
            <a:xfrm>
              <a:off x="3737376" y="2707694"/>
              <a:ext cx="4064268" cy="382354"/>
            </a:xfrm>
            <a:prstGeom prst="roundRect">
              <a:avLst/>
            </a:prstGeom>
            <a:solidFill>
              <a:srgbClr val="92BB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도시관리계획결정 입안</a:t>
              </a:r>
              <a:endParaRPr lang="ko-KR" altLang="en-US" b="1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34282" y="5146822"/>
              <a:ext cx="4064268" cy="382354"/>
            </a:xfrm>
            <a:prstGeom prst="roundRect">
              <a:avLst/>
            </a:prstGeom>
            <a:solidFill>
              <a:srgbClr val="92BB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도시관리계획 결정</a:t>
              </a:r>
              <a:endParaRPr lang="ko-KR" altLang="en-US" b="1" dirty="0"/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2985665" y="2147005"/>
            <a:ext cx="659908" cy="424358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도시관리계획변경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절차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727489" y="4666452"/>
            <a:ext cx="4064268" cy="382354"/>
          </a:xfrm>
          <a:prstGeom prst="roundRect">
            <a:avLst/>
          </a:prstGeom>
          <a:solidFill>
            <a:srgbClr val="92B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도시계획위원회 심의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230584" y="4052914"/>
            <a:ext cx="4064268" cy="382354"/>
          </a:xfrm>
          <a:prstGeom prst="roundRect">
            <a:avLst/>
          </a:prstGeom>
          <a:solidFill>
            <a:srgbClr val="92B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시의회 의견청취 및 </a:t>
            </a:r>
            <a:r>
              <a:rPr lang="ko-KR" altLang="en-US" b="1" dirty="0" err="1"/>
              <a:t>관련실과</a:t>
            </a:r>
            <a:r>
              <a:rPr lang="ko-KR" altLang="en-US" b="1" dirty="0"/>
              <a:t> 협의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230584" y="3439377"/>
            <a:ext cx="4064268" cy="382354"/>
          </a:xfrm>
          <a:prstGeom prst="roundRect">
            <a:avLst/>
          </a:prstGeom>
          <a:solidFill>
            <a:srgbClr val="92B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주민공람공고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727489" y="5893527"/>
            <a:ext cx="4064268" cy="382354"/>
          </a:xfrm>
          <a:prstGeom prst="roundRect">
            <a:avLst/>
          </a:prstGeom>
          <a:solidFill>
            <a:srgbClr val="92B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지형도면고시</a:t>
            </a:r>
            <a:endParaRPr lang="ko-KR" altLang="en-US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230584" y="2249277"/>
            <a:ext cx="4064268" cy="382354"/>
          </a:xfrm>
          <a:prstGeom prst="roundRect">
            <a:avLst/>
          </a:prstGeom>
          <a:solidFill>
            <a:srgbClr val="92B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기초조사</a:t>
            </a:r>
            <a:endParaRPr lang="ko-KR" altLang="en-US" b="1" dirty="0"/>
          </a:p>
        </p:txBody>
      </p:sp>
      <p:sp>
        <p:nvSpPr>
          <p:cNvPr id="37" name="L 도형 36"/>
          <p:cNvSpPr/>
          <p:nvPr/>
        </p:nvSpPr>
        <p:spPr>
          <a:xfrm rot="18820605">
            <a:off x="8643868" y="2126669"/>
            <a:ext cx="438150" cy="291216"/>
          </a:xfrm>
          <a:prstGeom prst="corner">
            <a:avLst>
              <a:gd name="adj1" fmla="val 31610"/>
              <a:gd name="adj2" fmla="val 320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L 도형 22"/>
          <p:cNvSpPr/>
          <p:nvPr/>
        </p:nvSpPr>
        <p:spPr>
          <a:xfrm rot="18820605">
            <a:off x="4060792" y="3314785"/>
            <a:ext cx="438150" cy="291216"/>
          </a:xfrm>
          <a:prstGeom prst="corner">
            <a:avLst>
              <a:gd name="adj1" fmla="val 31610"/>
              <a:gd name="adj2" fmla="val 320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L 도형 25"/>
          <p:cNvSpPr/>
          <p:nvPr/>
        </p:nvSpPr>
        <p:spPr>
          <a:xfrm rot="18820605">
            <a:off x="4060792" y="3904228"/>
            <a:ext cx="438150" cy="291216"/>
          </a:xfrm>
          <a:prstGeom prst="corner">
            <a:avLst>
              <a:gd name="adj1" fmla="val 31610"/>
              <a:gd name="adj2" fmla="val 320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L 도형 26"/>
          <p:cNvSpPr/>
          <p:nvPr/>
        </p:nvSpPr>
        <p:spPr>
          <a:xfrm rot="18820605">
            <a:off x="6570721" y="4514645"/>
            <a:ext cx="438150" cy="291216"/>
          </a:xfrm>
          <a:prstGeom prst="corner">
            <a:avLst>
              <a:gd name="adj1" fmla="val 31610"/>
              <a:gd name="adj2" fmla="val 320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 석 결 </a:t>
            </a:r>
            <a:r>
              <a:rPr lang="ko-KR" altLang="en-US" sz="2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론</a:t>
            </a:r>
            <a:endParaRPr lang="en-US" altLang="ko-KR" sz="2800" b="1" dirty="0" smtClean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041" y="1540804"/>
            <a:ext cx="817897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118B4E"/>
                </a:solidFill>
              </a:rPr>
              <a:t>추가 활용 방안</a:t>
            </a:r>
            <a:endParaRPr lang="en-US" altLang="ko-KR" sz="2400" dirty="0">
              <a:solidFill>
                <a:srgbClr val="118B4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27276" y="2291371"/>
            <a:ext cx="10337447" cy="4404451"/>
            <a:chOff x="745041" y="2281846"/>
            <a:chExt cx="10337447" cy="4404451"/>
          </a:xfrm>
        </p:grpSpPr>
        <p:sp>
          <p:nvSpPr>
            <p:cNvPr id="4" name="TextBox 3"/>
            <p:cNvSpPr txBox="1"/>
            <p:nvPr/>
          </p:nvSpPr>
          <p:spPr>
            <a:xfrm>
              <a:off x="6380577" y="6375258"/>
              <a:ext cx="4530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bg1">
                      <a:lumMod val="65000"/>
                    </a:schemeClr>
                  </a:solidFill>
                </a:rPr>
                <a:t>Refer.</a:t>
              </a:r>
              <a:r>
                <a:rPr lang="en-US" altLang="ko-KR" sz="1400" i="1" dirty="0" smtClean="0">
                  <a:solidFill>
                    <a:schemeClr val="bg1">
                      <a:lumMod val="65000"/>
                    </a:schemeClr>
                  </a:solidFill>
                </a:rPr>
                <a:t>: </a:t>
              </a:r>
              <a:r>
                <a:rPr lang="en-US" altLang="ko-KR" sz="1400" i="1" dirty="0">
                  <a:solidFill>
                    <a:schemeClr val="bg1">
                      <a:lumMod val="65000"/>
                    </a:schemeClr>
                  </a:solidFill>
                </a:rPr>
                <a:t>https://</a:t>
              </a:r>
              <a:r>
                <a:rPr lang="en-US" altLang="ko-KR" sz="1400" i="1" dirty="0" smtClean="0">
                  <a:solidFill>
                    <a:schemeClr val="bg1">
                      <a:lumMod val="65000"/>
                    </a:schemeClr>
                  </a:solidFill>
                </a:rPr>
                <a:t>irealty.tistory.com/60</a:t>
              </a:r>
              <a:endParaRPr lang="ko-KR" altLang="en-US" sz="14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5041" y="6378520"/>
              <a:ext cx="4065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 smtClean="0">
                  <a:solidFill>
                    <a:schemeClr val="bg1">
                      <a:lumMod val="65000"/>
                    </a:schemeClr>
                  </a:solidFill>
                </a:rPr>
                <a:t>Refer.: https</a:t>
              </a:r>
              <a:r>
                <a:rPr lang="en-US" altLang="ko-KR" sz="1400" i="1" dirty="0">
                  <a:solidFill>
                    <a:schemeClr val="bg1">
                      <a:lumMod val="65000"/>
                    </a:schemeClr>
                  </a:solidFill>
                </a:rPr>
                <a:t>://twitter.com/colorfuldg</a:t>
              </a:r>
              <a:endParaRPr lang="ko-KR" altLang="en-US" sz="14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745041" y="2281846"/>
              <a:ext cx="10337447" cy="4093412"/>
              <a:chOff x="965314" y="1476623"/>
              <a:chExt cx="10337447" cy="409341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965314" y="1476623"/>
                <a:ext cx="4733234" cy="409341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965314" y="5158865"/>
                <a:ext cx="4733234" cy="411170"/>
              </a:xfrm>
              <a:prstGeom prst="rect">
                <a:avLst/>
              </a:prstGeom>
              <a:solidFill>
                <a:srgbClr val="12161C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 smtClean="0">
                    <a:solidFill>
                      <a:prstClr val="white"/>
                    </a:solidFill>
                  </a:rPr>
                  <a:t>거리 활성화 사업</a:t>
                </a:r>
                <a:endParaRPr lang="en-US" altLang="ko-KR" sz="20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6600850" y="1476623"/>
                <a:ext cx="4701911" cy="4093412"/>
                <a:chOff x="6417366" y="2296499"/>
                <a:chExt cx="4733234" cy="4093412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6417366" y="2296499"/>
                  <a:ext cx="4733234" cy="4093412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6417367" y="5978741"/>
                  <a:ext cx="4733233" cy="411170"/>
                </a:xfrm>
                <a:prstGeom prst="rect">
                  <a:avLst/>
                </a:prstGeom>
                <a:solidFill>
                  <a:srgbClr val="12161C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b="1" dirty="0" smtClean="0">
                      <a:solidFill>
                        <a:prstClr val="white"/>
                      </a:solidFill>
                    </a:rPr>
                    <a:t>감정 평가 보조 지표</a:t>
                  </a:r>
                  <a:endParaRPr lang="en-US" altLang="ko-KR" sz="2000" b="1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1" name="직사각형 10"/>
              <p:cNvSpPr/>
              <p:nvPr/>
            </p:nvSpPr>
            <p:spPr>
              <a:xfrm>
                <a:off x="6728806" y="1571606"/>
                <a:ext cx="4446000" cy="351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" name="Picture 2" descr="근대골목 hashtag on Twitter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117" b="9403"/>
              <a:stretch/>
            </p:blipFill>
            <p:spPr bwMode="auto">
              <a:xfrm>
                <a:off x="1076425" y="1571607"/>
                <a:ext cx="4511012" cy="3527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5486" y="1571606"/>
                <a:ext cx="4345775" cy="3510000"/>
              </a:xfrm>
              <a:prstGeom prst="rect">
                <a:avLst/>
              </a:prstGeom>
            </p:spPr>
          </p:pic>
        </p:grpSp>
      </p:grp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 . O . D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33" t="8270" r="63306" b="77116"/>
          <a:stretch/>
        </p:blipFill>
        <p:spPr>
          <a:xfrm>
            <a:off x="2988018" y="1248647"/>
            <a:ext cx="6215963" cy="535684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04787" y="2942818"/>
            <a:ext cx="5982426" cy="1003300"/>
          </a:xfrm>
          <a:prstGeom prst="rect">
            <a:avLst/>
          </a:prstGeom>
          <a:solidFill>
            <a:srgbClr val="118B4E"/>
          </a:solidFill>
          <a:ln w="22225">
            <a:solidFill>
              <a:srgbClr val="11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prstClr val="white"/>
                </a:solidFill>
              </a:rPr>
              <a:t>감 사 합 </a:t>
            </a:r>
            <a:r>
              <a:rPr lang="ko-KR" altLang="en-US" sz="4000" b="1" dirty="0" err="1" smtClean="0">
                <a:solidFill>
                  <a:prstClr val="white"/>
                </a:solidFill>
              </a:rPr>
              <a:t>니</a:t>
            </a:r>
            <a:r>
              <a:rPr lang="ko-KR" altLang="en-US" sz="4000" b="1" dirty="0" smtClean="0">
                <a:solidFill>
                  <a:prstClr val="white"/>
                </a:solidFill>
              </a:rPr>
              <a:t> 다</a:t>
            </a:r>
            <a:endParaRPr lang="ko-KR" altLang="en-US" sz="4000" b="1" dirty="0">
              <a:solidFill>
                <a:prstClr val="white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  차</a:t>
            </a:r>
            <a:endParaRPr lang="en-US" altLang="ko-KR" sz="2800" b="1" dirty="0" smtClean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610987" y="2049775"/>
            <a:ext cx="9893300" cy="5429693"/>
            <a:chOff x="1610987" y="2457100"/>
            <a:chExt cx="9893300" cy="5429693"/>
          </a:xfrm>
        </p:grpSpPr>
        <p:sp>
          <p:nvSpPr>
            <p:cNvPr id="17" name="직사각형 16"/>
            <p:cNvSpPr/>
            <p:nvPr/>
          </p:nvSpPr>
          <p:spPr>
            <a:xfrm>
              <a:off x="1610987" y="3362478"/>
              <a:ext cx="9893300" cy="4524315"/>
            </a:xfrm>
            <a:prstGeom prst="rect">
              <a:avLst/>
            </a:prstGeom>
          </p:spPr>
          <p:txBody>
            <a:bodyPr wrap="square" numCol="3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ko-KR" altLang="en-US" b="1" dirty="0" smtClean="0">
                  <a:solidFill>
                    <a:schemeClr val="bg1">
                      <a:lumMod val="65000"/>
                    </a:schemeClr>
                  </a:solidFill>
                </a:rPr>
                <a:t> 동기 및 필요성</a:t>
              </a:r>
              <a:endParaRPr lang="en-US" altLang="ko-KR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ko-KR" altLang="en-US" b="1" dirty="0" smtClean="0">
                  <a:solidFill>
                    <a:schemeClr val="bg1">
                      <a:lumMod val="65000"/>
                    </a:schemeClr>
                  </a:solidFill>
                </a:rPr>
                <a:t> 분석 목적</a:t>
              </a:r>
              <a:endParaRPr lang="en-US" altLang="ko-KR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endParaRPr lang="en-US" altLang="ko-KR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endParaRPr lang="en-US" altLang="ko-KR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endParaRPr lang="en-US" altLang="ko-KR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ko-KR" altLang="en-US" b="1" dirty="0" smtClean="0">
                  <a:solidFill>
                    <a:schemeClr val="bg1">
                      <a:lumMod val="65000"/>
                    </a:schemeClr>
                  </a:solidFill>
                </a:rPr>
                <a:t> 활용 데이터</a:t>
              </a:r>
              <a:endParaRPr lang="en-US" altLang="ko-KR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ko-KR" altLang="en-US" b="1" dirty="0" smtClean="0">
                  <a:solidFill>
                    <a:schemeClr val="bg1">
                      <a:lumMod val="65000"/>
                    </a:schemeClr>
                  </a:solidFill>
                </a:rPr>
                <a:t> 분석 절차</a:t>
              </a:r>
              <a:endParaRPr lang="en-US" altLang="ko-KR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ko-KR" altLang="en-US" b="1" dirty="0" smtClean="0">
                  <a:solidFill>
                    <a:schemeClr val="bg1">
                      <a:lumMod val="65000"/>
                    </a:schemeClr>
                  </a:solidFill>
                </a:rPr>
                <a:t> 분석 검증</a:t>
              </a:r>
              <a:endParaRPr lang="en-US" altLang="ko-KR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endParaRPr lang="en-US" altLang="ko-KR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endParaRPr lang="en-US" altLang="ko-KR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endParaRPr lang="en-US" altLang="ko-KR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endParaRPr lang="en-US" altLang="ko-KR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ko-KR" altLang="en-US" b="1" dirty="0" smtClean="0">
                  <a:solidFill>
                    <a:schemeClr val="bg1">
                      <a:lumMod val="65000"/>
                    </a:schemeClr>
                  </a:solidFill>
                </a:rPr>
                <a:t>분석 결과</a:t>
              </a:r>
              <a:endParaRPr lang="en-US" altLang="ko-KR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ko-KR" altLang="en-US" b="1" dirty="0" smtClean="0">
                  <a:solidFill>
                    <a:schemeClr val="bg1">
                      <a:lumMod val="65000"/>
                    </a:schemeClr>
                  </a:solidFill>
                </a:rPr>
                <a:t>시각화</a:t>
              </a:r>
              <a:endParaRPr lang="en-US" altLang="ko-KR" b="1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ko-KR" altLang="en-US" b="1" dirty="0" smtClean="0">
                  <a:solidFill>
                    <a:schemeClr val="bg1">
                      <a:lumMod val="65000"/>
                    </a:schemeClr>
                  </a:solidFill>
                </a:rPr>
                <a:t>활용 방안</a:t>
              </a:r>
              <a:endParaRPr lang="en-US" altLang="ko-KR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>
              <a:off x="1674487" y="2457100"/>
              <a:ext cx="2251726" cy="616299"/>
            </a:xfrm>
            <a:prstGeom prst="parallelogram">
              <a:avLst>
                <a:gd name="adj" fmla="val 54101"/>
              </a:avLst>
            </a:prstGeom>
            <a:solidFill>
              <a:srgbClr val="A0D1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a typeface="맑은 고딕" pitchFamily="50" charset="-127"/>
                </a:rPr>
                <a:t>Ⅰ. </a:t>
              </a:r>
              <a:r>
                <a:rPr lang="ko-KR" altLang="en-US" sz="2000" b="1" dirty="0" smtClean="0">
                  <a:ea typeface="맑은 고딕" pitchFamily="50" charset="-127"/>
                </a:rPr>
                <a:t>개요</a:t>
              </a:r>
              <a:endParaRPr lang="ko-KR" altLang="en-US" sz="2000" b="1" dirty="0">
                <a:ea typeface="맑은 고딕" pitchFamily="50" charset="-127"/>
              </a:endParaRPr>
            </a:p>
          </p:txBody>
        </p:sp>
        <p:sp>
          <p:nvSpPr>
            <p:cNvPr id="22" name="평행 사변형 21"/>
            <p:cNvSpPr/>
            <p:nvPr/>
          </p:nvSpPr>
          <p:spPr>
            <a:xfrm>
              <a:off x="4970135" y="2457100"/>
              <a:ext cx="2251726" cy="616299"/>
            </a:xfrm>
            <a:prstGeom prst="parallelogram">
              <a:avLst>
                <a:gd name="adj" fmla="val 54101"/>
              </a:avLst>
            </a:prstGeom>
            <a:solidFill>
              <a:srgbClr val="118B4E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a typeface="맑은 고딕" pitchFamily="50" charset="-127"/>
                </a:rPr>
                <a:t>Ⅱ. </a:t>
              </a:r>
              <a:r>
                <a:rPr lang="ko-KR" altLang="en-US" sz="2000" b="1" dirty="0" smtClean="0">
                  <a:ea typeface="맑은 고딕" pitchFamily="50" charset="-127"/>
                </a:rPr>
                <a:t>방법</a:t>
              </a:r>
              <a:endParaRPr lang="ko-KR" altLang="en-US" sz="2000" b="1" dirty="0">
                <a:ea typeface="맑은 고딕" pitchFamily="50" charset="-127"/>
              </a:endParaRPr>
            </a:p>
          </p:txBody>
        </p:sp>
        <p:sp>
          <p:nvSpPr>
            <p:cNvPr id="23" name="평행 사변형 22"/>
            <p:cNvSpPr/>
            <p:nvPr/>
          </p:nvSpPr>
          <p:spPr>
            <a:xfrm>
              <a:off x="8189583" y="2457100"/>
              <a:ext cx="2251726" cy="616299"/>
            </a:xfrm>
            <a:prstGeom prst="parallelogram">
              <a:avLst>
                <a:gd name="adj" fmla="val 54101"/>
              </a:avLst>
            </a:prstGeom>
            <a:solidFill>
              <a:srgbClr val="118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a typeface="맑은 고딕" pitchFamily="50" charset="-127"/>
                </a:rPr>
                <a:t>Ⅲ. </a:t>
              </a:r>
              <a:r>
                <a:rPr lang="ko-KR" altLang="en-US" sz="2000" b="1" dirty="0" smtClean="0">
                  <a:ea typeface="맑은 고딕" pitchFamily="50" charset="-127"/>
                </a:rPr>
                <a:t>결론</a:t>
              </a:r>
              <a:endParaRPr lang="ko-KR" altLang="en-US" sz="2000" b="1" dirty="0">
                <a:ea typeface="맑은 고딕" pitchFamily="50" charset="-127"/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7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 요</a:t>
            </a:r>
            <a:endParaRPr lang="en-US" altLang="ko-KR" sz="2800" b="1" dirty="0" smtClean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60564" y="2296499"/>
            <a:ext cx="4733234" cy="40934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60564" y="5978741"/>
            <a:ext cx="4733234" cy="411170"/>
          </a:xfrm>
          <a:prstGeom prst="rect">
            <a:avLst/>
          </a:prstGeom>
          <a:solidFill>
            <a:srgbClr val="12161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prstClr val="white"/>
                </a:solidFill>
              </a:rPr>
              <a:t>용도지역제</a:t>
            </a:r>
            <a:r>
              <a:rPr lang="ko-KR" altLang="en-US" sz="2000" b="1" dirty="0">
                <a:solidFill>
                  <a:prstClr val="white"/>
                </a:solidFill>
              </a:rPr>
              <a:t>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관련 </a:t>
            </a:r>
            <a:r>
              <a:rPr lang="ko-KR" altLang="en-US" sz="2000" b="1" dirty="0">
                <a:solidFill>
                  <a:prstClr val="white"/>
                </a:solidFill>
              </a:rPr>
              <a:t>기사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391142"/>
            <a:ext cx="4528984" cy="351068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그룹 3"/>
          <p:cNvGrpSpPr/>
          <p:nvPr/>
        </p:nvGrpSpPr>
        <p:grpSpPr>
          <a:xfrm>
            <a:off x="6696100" y="2296499"/>
            <a:ext cx="4701911" cy="4093412"/>
            <a:chOff x="6417366" y="2296499"/>
            <a:chExt cx="4733234" cy="4093412"/>
          </a:xfrm>
        </p:grpSpPr>
        <p:sp>
          <p:nvSpPr>
            <p:cNvPr id="33" name="직사각형 32"/>
            <p:cNvSpPr/>
            <p:nvPr/>
          </p:nvSpPr>
          <p:spPr>
            <a:xfrm>
              <a:off x="6417366" y="2296499"/>
              <a:ext cx="4733234" cy="4093412"/>
            </a:xfrm>
            <a:prstGeom prst="rect">
              <a:avLst/>
            </a:prstGeom>
            <a:solidFill>
              <a:srgbClr val="12161C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17367" y="5978741"/>
              <a:ext cx="4733233" cy="411170"/>
            </a:xfrm>
            <a:prstGeom prst="rect">
              <a:avLst/>
            </a:prstGeom>
            <a:solidFill>
              <a:srgbClr val="12161C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prstClr val="white"/>
                  </a:solidFill>
                </a:rPr>
                <a:t>대구 </a:t>
              </a:r>
              <a:r>
                <a:rPr lang="ko-KR" altLang="en-US" sz="2000" b="1" dirty="0" err="1">
                  <a:solidFill>
                    <a:prstClr val="white"/>
                  </a:solidFill>
                </a:rPr>
                <a:t>미지정</a:t>
              </a:r>
              <a:r>
                <a:rPr lang="ko-KR" altLang="en-US" sz="2000" b="1" dirty="0">
                  <a:solidFill>
                    <a:prstClr val="white"/>
                  </a:solidFill>
                </a:rPr>
                <a:t> 및 </a:t>
              </a:r>
              <a:r>
                <a:rPr lang="ko-KR" altLang="en-US" sz="2000" b="1" dirty="0" err="1" smtClean="0">
                  <a:solidFill>
                    <a:prstClr val="white"/>
                  </a:solidFill>
                </a:rPr>
                <a:t>미세분</a:t>
              </a:r>
              <a:r>
                <a:rPr lang="ko-KR" altLang="en-US" sz="2000" b="1" dirty="0" smtClean="0">
                  <a:solidFill>
                    <a:prstClr val="white"/>
                  </a:solidFill>
                </a:rPr>
                <a:t> 지역 </a:t>
              </a:r>
              <a:r>
                <a:rPr lang="ko-KR" altLang="en-US" sz="2000" b="1" dirty="0">
                  <a:solidFill>
                    <a:prstClr val="white"/>
                  </a:solidFill>
                </a:rPr>
                <a:t>비율</a:t>
              </a:r>
              <a:endParaRPr lang="en-US" altLang="ko-KR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24054" y="2391482"/>
            <a:ext cx="4446004" cy="35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7289936" y="2391619"/>
            <a:ext cx="3514240" cy="3509863"/>
            <a:chOff x="9525605" y="1378736"/>
            <a:chExt cx="4446000" cy="444046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25605" y="1378736"/>
              <a:ext cx="4446000" cy="206888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5605" y="3403723"/>
              <a:ext cx="4446000" cy="2415476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002375" y="6389911"/>
            <a:ext cx="4791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>
                <a:solidFill>
                  <a:schemeClr val="bg1">
                    <a:lumMod val="65000"/>
                  </a:schemeClr>
                </a:solidFill>
              </a:rPr>
              <a:t>Refe</a:t>
            </a:r>
            <a:r>
              <a:rPr lang="en-US" altLang="ko-KR" sz="1400" i="1" dirty="0">
                <a:solidFill>
                  <a:schemeClr val="bg1">
                    <a:lumMod val="65000"/>
                  </a:schemeClr>
                </a:solidFill>
              </a:rPr>
              <a:t>r.: https://www.donga.com/news/Economy/article</a:t>
            </a:r>
            <a:r>
              <a:rPr lang="en-US" altLang="ko-KR" sz="1400" i="1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endParaRPr lang="ko-KR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51343" y="6389911"/>
            <a:ext cx="5540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>
                <a:solidFill>
                  <a:schemeClr val="bg1">
                    <a:lumMod val="65000"/>
                  </a:schemeClr>
                </a:solidFill>
              </a:rPr>
              <a:t>Refe</a:t>
            </a:r>
            <a:r>
              <a:rPr lang="en-US" altLang="ko-KR" sz="1400" i="1" dirty="0">
                <a:solidFill>
                  <a:schemeClr val="bg1">
                    <a:lumMod val="65000"/>
                  </a:schemeClr>
                </a:solidFill>
              </a:rPr>
              <a:t>r.: http://upis.go.kr</a:t>
            </a:r>
            <a:r>
              <a:rPr lang="en-US" altLang="ko-KR" sz="1400" i="1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endParaRPr lang="ko-KR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863" y="1513909"/>
            <a:ext cx="817897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118B4E"/>
                </a:solidFill>
              </a:rPr>
              <a:t>동기 및 필요성</a:t>
            </a:r>
            <a:endParaRPr lang="en-US" altLang="ko-KR" sz="2400" dirty="0">
              <a:solidFill>
                <a:srgbClr val="118B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2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 </a:t>
            </a:r>
            <a:r>
              <a:rPr lang="ko-KR" altLang="en-US" sz="28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6863" y="1513909"/>
            <a:ext cx="817897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118B4E"/>
                </a:solidFill>
              </a:rPr>
              <a:t>분석 </a:t>
            </a:r>
            <a:r>
              <a:rPr lang="ko-KR" altLang="en-US" sz="2400" b="1" dirty="0">
                <a:solidFill>
                  <a:srgbClr val="118B4E"/>
                </a:solidFill>
              </a:rPr>
              <a:t>목적</a:t>
            </a:r>
            <a:endParaRPr lang="en-US" altLang="ko-KR" sz="2400" dirty="0">
              <a:solidFill>
                <a:srgbClr val="118B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517" y="4150862"/>
            <a:ext cx="2250519" cy="22031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089" y="3833239"/>
            <a:ext cx="1681506" cy="25277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848" y="1360906"/>
            <a:ext cx="1685153" cy="255691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6601199" y="1200150"/>
            <a:ext cx="5076452" cy="5505449"/>
          </a:xfrm>
          <a:prstGeom prst="roundRect">
            <a:avLst/>
          </a:prstGeom>
          <a:noFill/>
          <a:ln w="76200">
            <a:solidFill>
              <a:srgbClr val="FFC000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502504" y="2276709"/>
            <a:ext cx="197390" cy="19739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4" idx="2"/>
            <a:endCxn id="12" idx="0"/>
          </p:cNvCxnSpPr>
          <p:nvPr/>
        </p:nvCxnSpPr>
        <p:spPr>
          <a:xfrm rot="10800000" flipV="1">
            <a:off x="3246590" y="2375404"/>
            <a:ext cx="3255914" cy="1272184"/>
          </a:xfrm>
          <a:prstGeom prst="bentConnector2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14082" y="2411490"/>
            <a:ext cx="5865016" cy="3484486"/>
            <a:chOff x="606728" y="2653262"/>
            <a:chExt cx="5051123" cy="300094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728" y="2653262"/>
              <a:ext cx="5051123" cy="3000941"/>
            </a:xfrm>
            <a:prstGeom prst="rect">
              <a:avLst/>
            </a:prstGeom>
          </p:spPr>
        </p:pic>
        <p:sp>
          <p:nvSpPr>
            <p:cNvPr id="12" name="타원 11"/>
            <p:cNvSpPr/>
            <p:nvPr/>
          </p:nvSpPr>
          <p:spPr>
            <a:xfrm>
              <a:off x="3033594" y="3717826"/>
              <a:ext cx="197390" cy="19739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636867" y="3673066"/>
              <a:ext cx="937033" cy="937033"/>
              <a:chOff x="2474942" y="3663541"/>
              <a:chExt cx="937033" cy="93703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2474942" y="3663541"/>
                <a:ext cx="937033" cy="937033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428" t="45700" r="43560" b="46048"/>
              <a:stretch/>
            </p:blipFill>
            <p:spPr>
              <a:xfrm>
                <a:off x="2636150" y="4021087"/>
                <a:ext cx="657225" cy="247650"/>
              </a:xfrm>
              <a:prstGeom prst="rect">
                <a:avLst/>
              </a:prstGeom>
            </p:spPr>
          </p:pic>
        </p:grp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 석 방 법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24354" y="1273773"/>
            <a:ext cx="11422623" cy="5851600"/>
            <a:chOff x="781352" y="1254723"/>
            <a:chExt cx="11422623" cy="5851600"/>
          </a:xfrm>
        </p:grpSpPr>
        <p:grpSp>
          <p:nvGrpSpPr>
            <p:cNvPr id="6" name="그룹 5"/>
            <p:cNvGrpSpPr/>
            <p:nvPr/>
          </p:nvGrpSpPr>
          <p:grpSpPr>
            <a:xfrm>
              <a:off x="5824353" y="1789880"/>
              <a:ext cx="2978074" cy="5316443"/>
              <a:chOff x="5548927" y="1789880"/>
              <a:chExt cx="3349907" cy="5316443"/>
            </a:xfrm>
          </p:grpSpPr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A4DD1C-4839-45EA-9AAB-1A57C4104FAF}"/>
                  </a:ext>
                </a:extLst>
              </p:cNvPr>
              <p:cNvSpPr txBox="1"/>
              <p:nvPr/>
            </p:nvSpPr>
            <p:spPr>
              <a:xfrm>
                <a:off x="5548927" y="1789880"/>
                <a:ext cx="3042221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171450" indent="-171450" fontAlgn="ctr" latinLnBrk="0"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prstClr val="black">
                        <a:lumMod val="75000"/>
                        <a:lumOff val="25000"/>
                      </a:prstClr>
                    </a:solidFill>
                    <a:cs typeface="Aharoni" panose="02010803020104030203" pitchFamily="2" charset="-79"/>
                  </a:defRPr>
                </a:lvl1pPr>
              </a:lstStyle>
              <a:p>
                <a:r>
                  <a:rPr lang="ko-KR" alt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에너지 </a:t>
                </a:r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사용 </a:t>
                </a:r>
                <a:r>
                  <a:rPr lang="ko-KR" alt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패턴</a:t>
                </a:r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인구 규모 파악</a:t>
                </a:r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ko-KR" alt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도시 개발 가능성 추정</a:t>
                </a:r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8A3621D7-FADB-47C7-854C-4BDBB088D7BA}"/>
                  </a:ext>
                </a:extLst>
              </p:cNvPr>
              <p:cNvSpPr txBox="1"/>
              <p:nvPr/>
            </p:nvSpPr>
            <p:spPr>
              <a:xfrm>
                <a:off x="5551814" y="3028052"/>
                <a:ext cx="334702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171450" indent="-171450" fontAlgn="ctr" latinLnBrk="0"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prstClr val="black">
                        <a:lumMod val="75000"/>
                        <a:lumOff val="25000"/>
                      </a:prstClr>
                    </a:solidFill>
                    <a:cs typeface="Aharoni" panose="02010803020104030203" pitchFamily="2" charset="-79"/>
                  </a:defRPr>
                </a:lvl1pPr>
              </a:lstStyle>
              <a:p>
                <a:r>
                  <a:rPr lang="ko-KR" alt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데이터 수집의 용이성</a:t>
                </a:r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유동성 및 규모 파악</a:t>
                </a:r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ko-KR" alt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도시 </a:t>
                </a:r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인프라 현황</a:t>
                </a:r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590ECC92-C933-4D18-9F27-FD7AC64EAFE4}"/>
                  </a:ext>
                </a:extLst>
              </p:cNvPr>
              <p:cNvSpPr txBox="1"/>
              <p:nvPr/>
            </p:nvSpPr>
            <p:spPr>
              <a:xfrm>
                <a:off x="5548927" y="4207908"/>
                <a:ext cx="2845574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171450" indent="-171450" fontAlgn="ctr" latinLnBrk="0"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prstClr val="black">
                        <a:lumMod val="75000"/>
                        <a:lumOff val="25000"/>
                      </a:prstClr>
                    </a:solidFill>
                    <a:cs typeface="Aharoni" panose="02010803020104030203" pitchFamily="2" charset="-79"/>
                  </a:defRPr>
                </a:lvl1pPr>
              </a:lstStyle>
              <a:p>
                <a:pPr marL="0" indent="0">
                  <a:buNone/>
                </a:pPr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도시 생태계 파악 </a:t>
                </a:r>
                <a:endParaRPr lang="en-US" altLang="ko-KR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ko-KR" alt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도시 개발 가능성 추정</a:t>
                </a:r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3621D7-FADB-47C7-854C-4BDBB088D7BA}"/>
                  </a:ext>
                </a:extLst>
              </p:cNvPr>
              <p:cNvSpPr txBox="1"/>
              <p:nvPr/>
            </p:nvSpPr>
            <p:spPr>
              <a:xfrm>
                <a:off x="5551815" y="5628995"/>
                <a:ext cx="26489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171450" indent="-171450" fontAlgn="ctr" latinLnBrk="0"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prstClr val="black">
                        <a:lumMod val="75000"/>
                        <a:lumOff val="25000"/>
                      </a:prstClr>
                    </a:solidFill>
                    <a:cs typeface="Aharoni" panose="02010803020104030203" pitchFamily="2" charset="-79"/>
                  </a:defRPr>
                </a:lvl1pPr>
              </a:lstStyle>
              <a:p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유동성 및 규모 파악 </a:t>
                </a:r>
                <a:endParaRPr lang="en-US" altLang="ko-KR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ko-KR" alt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도시 </a:t>
                </a:r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인프라 </a:t>
                </a:r>
                <a:r>
                  <a:rPr lang="ko-KR" alt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현황</a:t>
                </a:r>
                <a:endParaRPr lang="en-US" altLang="ko-KR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도시 </a:t>
                </a:r>
                <a:r>
                  <a:rPr lang="ko-KR" alt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개발 가능성 추정</a:t>
                </a:r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81352" y="1254723"/>
              <a:ext cx="10057155" cy="5275127"/>
              <a:chOff x="781352" y="1254723"/>
              <a:chExt cx="10057155" cy="5275127"/>
            </a:xfrm>
          </p:grpSpPr>
          <p:sp>
            <p:nvSpPr>
              <p:cNvPr id="174" name="사각형: 둥근 모서리 4">
                <a:extLst>
                  <a:ext uri="{FF2B5EF4-FFF2-40B4-BE49-F238E27FC236}">
                    <a16:creationId xmlns:a16="http://schemas.microsoft.com/office/drawing/2014/main" id="{09CE5959-0D78-46D2-9860-E5C7A4D34A72}"/>
                  </a:ext>
                </a:extLst>
              </p:cNvPr>
              <p:cNvSpPr/>
              <p:nvPr/>
            </p:nvSpPr>
            <p:spPr>
              <a:xfrm>
                <a:off x="3002319" y="1254723"/>
                <a:ext cx="1514475" cy="447674"/>
              </a:xfrm>
              <a:prstGeom prst="roundRect">
                <a:avLst>
                  <a:gd name="adj" fmla="val 50000"/>
                </a:avLst>
              </a:prstGeom>
              <a:solidFill>
                <a:srgbClr val="118B4E"/>
              </a:solidFill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r>
                  <a:rPr lang="ko-KR" altLang="en-US" sz="1600" b="1" dirty="0" smtClean="0">
                    <a:solidFill>
                      <a:prstClr val="white"/>
                    </a:solidFill>
                  </a:rPr>
                  <a:t>활용 데이터</a:t>
                </a:r>
                <a:endParaRPr lang="ko-KR" alt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사각형: 둥근 모서리 5">
                <a:extLst>
                  <a:ext uri="{FF2B5EF4-FFF2-40B4-BE49-F238E27FC236}">
                    <a16:creationId xmlns:a16="http://schemas.microsoft.com/office/drawing/2014/main" id="{E0EB1664-FDFE-4923-9888-CB17C72720CE}"/>
                  </a:ext>
                </a:extLst>
              </p:cNvPr>
              <p:cNvSpPr/>
              <p:nvPr/>
            </p:nvSpPr>
            <p:spPr>
              <a:xfrm>
                <a:off x="6012219" y="1254723"/>
                <a:ext cx="1514475" cy="447674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prstClr val="white"/>
                    </a:solidFill>
                  </a:rPr>
                  <a:t>정보 및 특징</a:t>
                </a: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B781AA36-28A4-4780-9C03-8801376B58C6}"/>
                  </a:ext>
                </a:extLst>
              </p:cNvPr>
              <p:cNvSpPr/>
              <p:nvPr/>
            </p:nvSpPr>
            <p:spPr>
              <a:xfrm>
                <a:off x="924794" y="2247803"/>
                <a:ext cx="607859" cy="334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ko-KR" sz="1050" dirty="0">
                    <a:solidFill>
                      <a:prstClr val="white"/>
                    </a:solidFill>
                  </a:rPr>
                  <a:t>Step. 1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CC63BEDA-1980-4F89-8B40-B0C9D33E8B87}"/>
                  </a:ext>
                </a:extLst>
              </p:cNvPr>
              <p:cNvSpPr txBox="1"/>
              <p:nvPr/>
            </p:nvSpPr>
            <p:spPr>
              <a:xfrm>
                <a:off x="1707449" y="2028905"/>
                <a:ext cx="475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▶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F40F6D64-FBD4-4681-86F5-EC317C8A7BA6}"/>
                  </a:ext>
                </a:extLst>
              </p:cNvPr>
              <p:cNvSpPr txBox="1"/>
              <p:nvPr/>
            </p:nvSpPr>
            <p:spPr>
              <a:xfrm>
                <a:off x="2419269" y="1931990"/>
                <a:ext cx="324578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fontAlgn="ctr" latinLnBrk="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4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cs typeface="Aharoni" panose="02010803020104030203" pitchFamily="2" charset="-79"/>
                  </a:rPr>
                  <a:t>지번 별 전력 사용량</a:t>
                </a:r>
                <a:endPara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haroni" panose="02010803020104030203" pitchFamily="2" charset="-79"/>
                </a:endParaRPr>
              </a:p>
              <a:p>
                <a:pPr marL="171450" indent="-171450" fontAlgn="ctr" latinLnBrk="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4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cs typeface="Aharoni" panose="02010803020104030203" pitchFamily="2" charset="-79"/>
                  </a:rPr>
                  <a:t>지번 별 가스 사용량</a:t>
                </a:r>
                <a:endParaRPr lang="ko-KR" altLang="en-US" sz="1400" b="1" dirty="0"/>
              </a:p>
            </p:txBody>
          </p:sp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1035156" y="1988244"/>
                <a:ext cx="373939" cy="310642"/>
              </a:xfrm>
              <a:custGeom>
                <a:avLst/>
                <a:gdLst>
                  <a:gd name="T0" fmla="*/ 8195 w 9217"/>
                  <a:gd name="T1" fmla="*/ 24 h 7655"/>
                  <a:gd name="T2" fmla="*/ 6840 w 9217"/>
                  <a:gd name="T3" fmla="*/ 33 h 7655"/>
                  <a:gd name="T4" fmla="*/ 6189 w 9217"/>
                  <a:gd name="T5" fmla="*/ 270 h 7655"/>
                  <a:gd name="T6" fmla="*/ 5191 w 9217"/>
                  <a:gd name="T7" fmla="*/ 850 h 7655"/>
                  <a:gd name="T8" fmla="*/ 3948 w 9217"/>
                  <a:gd name="T9" fmla="*/ 1124 h 7655"/>
                  <a:gd name="T10" fmla="*/ 2116 w 9217"/>
                  <a:gd name="T11" fmla="*/ 2293 h 7655"/>
                  <a:gd name="T12" fmla="*/ 380 w 9217"/>
                  <a:gd name="T13" fmla="*/ 4303 h 7655"/>
                  <a:gd name="T14" fmla="*/ 0 w 9217"/>
                  <a:gd name="T15" fmla="*/ 5641 h 7655"/>
                  <a:gd name="T16" fmla="*/ 184 w 9217"/>
                  <a:gd name="T17" fmla="*/ 6349 h 7655"/>
                  <a:gd name="T18" fmla="*/ 399 w 9217"/>
                  <a:gd name="T19" fmla="*/ 6198 h 7655"/>
                  <a:gd name="T20" fmla="*/ 399 w 9217"/>
                  <a:gd name="T21" fmla="*/ 5239 h 7655"/>
                  <a:gd name="T22" fmla="*/ 1332 w 9217"/>
                  <a:gd name="T23" fmla="*/ 3549 h 7655"/>
                  <a:gd name="T24" fmla="*/ 2777 w 9217"/>
                  <a:gd name="T25" fmla="*/ 2355 h 7655"/>
                  <a:gd name="T26" fmla="*/ 4040 w 9217"/>
                  <a:gd name="T27" fmla="*/ 1507 h 7655"/>
                  <a:gd name="T28" fmla="*/ 5101 w 9217"/>
                  <a:gd name="T29" fmla="*/ 1215 h 7655"/>
                  <a:gd name="T30" fmla="*/ 5924 w 9217"/>
                  <a:gd name="T31" fmla="*/ 993 h 7655"/>
                  <a:gd name="T32" fmla="*/ 6482 w 9217"/>
                  <a:gd name="T33" fmla="*/ 1059 h 7655"/>
                  <a:gd name="T34" fmla="*/ 6832 w 9217"/>
                  <a:gd name="T35" fmla="*/ 961 h 7655"/>
                  <a:gd name="T36" fmla="*/ 6678 w 9217"/>
                  <a:gd name="T37" fmla="*/ 727 h 7655"/>
                  <a:gd name="T38" fmla="*/ 6478 w 9217"/>
                  <a:gd name="T39" fmla="*/ 544 h 7655"/>
                  <a:gd name="T40" fmla="*/ 6687 w 9217"/>
                  <a:gd name="T41" fmla="*/ 364 h 7655"/>
                  <a:gd name="T42" fmla="*/ 6956 w 9217"/>
                  <a:gd name="T43" fmla="*/ 594 h 7655"/>
                  <a:gd name="T44" fmla="*/ 7172 w 9217"/>
                  <a:gd name="T45" fmla="*/ 362 h 7655"/>
                  <a:gd name="T46" fmla="*/ 8440 w 9217"/>
                  <a:gd name="T47" fmla="*/ 567 h 7655"/>
                  <a:gd name="T48" fmla="*/ 8746 w 9217"/>
                  <a:gd name="T49" fmla="*/ 1166 h 7655"/>
                  <a:gd name="T50" fmla="*/ 8042 w 9217"/>
                  <a:gd name="T51" fmla="*/ 1478 h 7655"/>
                  <a:gd name="T52" fmla="*/ 4547 w 9217"/>
                  <a:gd name="T53" fmla="*/ 5883 h 7655"/>
                  <a:gd name="T54" fmla="*/ 3815 w 9217"/>
                  <a:gd name="T55" fmla="*/ 7227 h 7655"/>
                  <a:gd name="T56" fmla="*/ 3366 w 9217"/>
                  <a:gd name="T57" fmla="*/ 6395 h 7655"/>
                  <a:gd name="T58" fmla="*/ 3470 w 9217"/>
                  <a:gd name="T59" fmla="*/ 4477 h 7655"/>
                  <a:gd name="T60" fmla="*/ 4234 w 9217"/>
                  <a:gd name="T61" fmla="*/ 3297 h 7655"/>
                  <a:gd name="T62" fmla="*/ 4108 w 9217"/>
                  <a:gd name="T63" fmla="*/ 3033 h 7655"/>
                  <a:gd name="T64" fmla="*/ 3448 w 9217"/>
                  <a:gd name="T65" fmla="*/ 3706 h 7655"/>
                  <a:gd name="T66" fmla="*/ 2852 w 9217"/>
                  <a:gd name="T67" fmla="*/ 4328 h 7655"/>
                  <a:gd name="T68" fmla="*/ 2048 w 9217"/>
                  <a:gd name="T69" fmla="*/ 3844 h 7655"/>
                  <a:gd name="T70" fmla="*/ 1535 w 9217"/>
                  <a:gd name="T71" fmla="*/ 3966 h 7655"/>
                  <a:gd name="T72" fmla="*/ 1708 w 9217"/>
                  <a:gd name="T73" fmla="*/ 4189 h 7655"/>
                  <a:gd name="T74" fmla="*/ 2346 w 9217"/>
                  <a:gd name="T75" fmla="*/ 4349 h 7655"/>
                  <a:gd name="T76" fmla="*/ 2859 w 9217"/>
                  <a:gd name="T77" fmla="*/ 5168 h 7655"/>
                  <a:gd name="T78" fmla="*/ 2970 w 9217"/>
                  <a:gd name="T79" fmla="*/ 6286 h 7655"/>
                  <a:gd name="T80" fmla="*/ 2232 w 9217"/>
                  <a:gd name="T81" fmla="*/ 6548 h 7655"/>
                  <a:gd name="T82" fmla="*/ 2414 w 9217"/>
                  <a:gd name="T83" fmla="*/ 6748 h 7655"/>
                  <a:gd name="T84" fmla="*/ 3072 w 9217"/>
                  <a:gd name="T85" fmla="*/ 7213 h 7655"/>
                  <a:gd name="T86" fmla="*/ 1053 w 9217"/>
                  <a:gd name="T87" fmla="*/ 7279 h 7655"/>
                  <a:gd name="T88" fmla="*/ 847 w 9217"/>
                  <a:gd name="T89" fmla="*/ 7481 h 7655"/>
                  <a:gd name="T90" fmla="*/ 1177 w 9217"/>
                  <a:gd name="T91" fmla="*/ 7655 h 7655"/>
                  <a:gd name="T92" fmla="*/ 3387 w 9217"/>
                  <a:gd name="T93" fmla="*/ 7422 h 7655"/>
                  <a:gd name="T94" fmla="*/ 3936 w 9217"/>
                  <a:gd name="T95" fmla="*/ 7645 h 7655"/>
                  <a:gd name="T96" fmla="*/ 4702 w 9217"/>
                  <a:gd name="T97" fmla="*/ 7495 h 7655"/>
                  <a:gd name="T98" fmla="*/ 5248 w 9217"/>
                  <a:gd name="T99" fmla="*/ 7544 h 7655"/>
                  <a:gd name="T100" fmla="*/ 6222 w 9217"/>
                  <a:gd name="T101" fmla="*/ 7628 h 7655"/>
                  <a:gd name="T102" fmla="*/ 6210 w 9217"/>
                  <a:gd name="T103" fmla="*/ 6638 h 7655"/>
                  <a:gd name="T104" fmla="*/ 8713 w 9217"/>
                  <a:gd name="T105" fmla="*/ 1626 h 7655"/>
                  <a:gd name="T106" fmla="*/ 9217 w 9217"/>
                  <a:gd name="T107" fmla="*/ 871 h 7655"/>
                  <a:gd name="T108" fmla="*/ 9035 w 9217"/>
                  <a:gd name="T109" fmla="*/ 367 h 7655"/>
                  <a:gd name="T110" fmla="*/ 484 w 9217"/>
                  <a:gd name="T111" fmla="*/ 7131 h 7655"/>
                  <a:gd name="T112" fmla="*/ 249 w 9217"/>
                  <a:gd name="T113" fmla="*/ 6975 h 7655"/>
                  <a:gd name="T114" fmla="*/ 429 w 9217"/>
                  <a:gd name="T115" fmla="*/ 6775 h 7655"/>
                  <a:gd name="T116" fmla="*/ 5903 w 9217"/>
                  <a:gd name="T117" fmla="*/ 5527 h 7655"/>
                  <a:gd name="T118" fmla="*/ 5646 w 9217"/>
                  <a:gd name="T119" fmla="*/ 7291 h 7655"/>
                  <a:gd name="T120" fmla="*/ 5191 w 9217"/>
                  <a:gd name="T121" fmla="*/ 6974 h 7655"/>
                  <a:gd name="T122" fmla="*/ 5140 w 9217"/>
                  <a:gd name="T123" fmla="*/ 5191 h 7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17" h="7655">
                    <a:moveTo>
                      <a:pt x="8951" y="332"/>
                    </a:moveTo>
                    <a:lnTo>
                      <a:pt x="8601" y="236"/>
                    </a:lnTo>
                    <a:lnTo>
                      <a:pt x="8569" y="208"/>
                    </a:lnTo>
                    <a:lnTo>
                      <a:pt x="8502" y="158"/>
                    </a:lnTo>
                    <a:lnTo>
                      <a:pt x="8430" y="115"/>
                    </a:lnTo>
                    <a:lnTo>
                      <a:pt x="8355" y="77"/>
                    </a:lnTo>
                    <a:lnTo>
                      <a:pt x="8277" y="47"/>
                    </a:lnTo>
                    <a:lnTo>
                      <a:pt x="8195" y="24"/>
                    </a:lnTo>
                    <a:lnTo>
                      <a:pt x="8113" y="8"/>
                    </a:lnTo>
                    <a:lnTo>
                      <a:pt x="8028" y="1"/>
                    </a:lnTo>
                    <a:lnTo>
                      <a:pt x="7986" y="0"/>
                    </a:lnTo>
                    <a:lnTo>
                      <a:pt x="7216" y="0"/>
                    </a:lnTo>
                    <a:lnTo>
                      <a:pt x="7129" y="2"/>
                    </a:lnTo>
                    <a:lnTo>
                      <a:pt x="6956" y="24"/>
                    </a:lnTo>
                    <a:lnTo>
                      <a:pt x="6871" y="44"/>
                    </a:lnTo>
                    <a:lnTo>
                      <a:pt x="6840" y="33"/>
                    </a:lnTo>
                    <a:lnTo>
                      <a:pt x="6776" y="14"/>
                    </a:lnTo>
                    <a:lnTo>
                      <a:pt x="6714" y="4"/>
                    </a:lnTo>
                    <a:lnTo>
                      <a:pt x="6652" y="1"/>
                    </a:lnTo>
                    <a:lnTo>
                      <a:pt x="6562" y="8"/>
                    </a:lnTo>
                    <a:lnTo>
                      <a:pt x="6448" y="43"/>
                    </a:lnTo>
                    <a:lnTo>
                      <a:pt x="6346" y="99"/>
                    </a:lnTo>
                    <a:lnTo>
                      <a:pt x="6258" y="175"/>
                    </a:lnTo>
                    <a:lnTo>
                      <a:pt x="6189" y="270"/>
                    </a:lnTo>
                    <a:lnTo>
                      <a:pt x="6150" y="351"/>
                    </a:lnTo>
                    <a:lnTo>
                      <a:pt x="6132" y="408"/>
                    </a:lnTo>
                    <a:lnTo>
                      <a:pt x="6125" y="437"/>
                    </a:lnTo>
                    <a:lnTo>
                      <a:pt x="5780" y="656"/>
                    </a:lnTo>
                    <a:lnTo>
                      <a:pt x="5702" y="702"/>
                    </a:lnTo>
                    <a:lnTo>
                      <a:pt x="5539" y="776"/>
                    </a:lnTo>
                    <a:lnTo>
                      <a:pt x="5368" y="826"/>
                    </a:lnTo>
                    <a:lnTo>
                      <a:pt x="5191" y="850"/>
                    </a:lnTo>
                    <a:lnTo>
                      <a:pt x="5101" y="853"/>
                    </a:lnTo>
                    <a:lnTo>
                      <a:pt x="4851" y="853"/>
                    </a:lnTo>
                    <a:lnTo>
                      <a:pt x="4763" y="855"/>
                    </a:lnTo>
                    <a:lnTo>
                      <a:pt x="4589" y="873"/>
                    </a:lnTo>
                    <a:lnTo>
                      <a:pt x="4419" y="909"/>
                    </a:lnTo>
                    <a:lnTo>
                      <a:pt x="4254" y="964"/>
                    </a:lnTo>
                    <a:lnTo>
                      <a:pt x="4097" y="1036"/>
                    </a:lnTo>
                    <a:lnTo>
                      <a:pt x="3948" y="1124"/>
                    </a:lnTo>
                    <a:lnTo>
                      <a:pt x="3808" y="1228"/>
                    </a:lnTo>
                    <a:lnTo>
                      <a:pt x="3680" y="1346"/>
                    </a:lnTo>
                    <a:lnTo>
                      <a:pt x="3621" y="1412"/>
                    </a:lnTo>
                    <a:lnTo>
                      <a:pt x="3327" y="1749"/>
                    </a:lnTo>
                    <a:lnTo>
                      <a:pt x="2764" y="1968"/>
                    </a:lnTo>
                    <a:lnTo>
                      <a:pt x="2627" y="2022"/>
                    </a:lnTo>
                    <a:lnTo>
                      <a:pt x="2365" y="2148"/>
                    </a:lnTo>
                    <a:lnTo>
                      <a:pt x="2116" y="2293"/>
                    </a:lnTo>
                    <a:lnTo>
                      <a:pt x="1881" y="2456"/>
                    </a:lnTo>
                    <a:lnTo>
                      <a:pt x="1662" y="2634"/>
                    </a:lnTo>
                    <a:lnTo>
                      <a:pt x="1459" y="2824"/>
                    </a:lnTo>
                    <a:lnTo>
                      <a:pt x="1273" y="3026"/>
                    </a:lnTo>
                    <a:lnTo>
                      <a:pt x="1108" y="3236"/>
                    </a:lnTo>
                    <a:lnTo>
                      <a:pt x="1033" y="3344"/>
                    </a:lnTo>
                    <a:lnTo>
                      <a:pt x="432" y="4224"/>
                    </a:lnTo>
                    <a:lnTo>
                      <a:pt x="380" y="4303"/>
                    </a:lnTo>
                    <a:lnTo>
                      <a:pt x="287" y="4467"/>
                    </a:lnTo>
                    <a:lnTo>
                      <a:pt x="206" y="4636"/>
                    </a:lnTo>
                    <a:lnTo>
                      <a:pt x="138" y="4810"/>
                    </a:lnTo>
                    <a:lnTo>
                      <a:pt x="84" y="4990"/>
                    </a:lnTo>
                    <a:lnTo>
                      <a:pt x="43" y="5171"/>
                    </a:lnTo>
                    <a:lnTo>
                      <a:pt x="14" y="5358"/>
                    </a:lnTo>
                    <a:lnTo>
                      <a:pt x="1" y="5546"/>
                    </a:lnTo>
                    <a:lnTo>
                      <a:pt x="0" y="5641"/>
                    </a:lnTo>
                    <a:lnTo>
                      <a:pt x="1" y="5780"/>
                    </a:lnTo>
                    <a:lnTo>
                      <a:pt x="22" y="6060"/>
                    </a:lnTo>
                    <a:lnTo>
                      <a:pt x="40" y="6196"/>
                    </a:lnTo>
                    <a:lnTo>
                      <a:pt x="46" y="6227"/>
                    </a:lnTo>
                    <a:lnTo>
                      <a:pt x="79" y="6284"/>
                    </a:lnTo>
                    <a:lnTo>
                      <a:pt x="117" y="6320"/>
                    </a:lnTo>
                    <a:lnTo>
                      <a:pt x="148" y="6338"/>
                    </a:lnTo>
                    <a:lnTo>
                      <a:pt x="184" y="6349"/>
                    </a:lnTo>
                    <a:lnTo>
                      <a:pt x="225" y="6352"/>
                    </a:lnTo>
                    <a:lnTo>
                      <a:pt x="246" y="6349"/>
                    </a:lnTo>
                    <a:lnTo>
                      <a:pt x="265" y="6346"/>
                    </a:lnTo>
                    <a:lnTo>
                      <a:pt x="298" y="6335"/>
                    </a:lnTo>
                    <a:lnTo>
                      <a:pt x="328" y="6316"/>
                    </a:lnTo>
                    <a:lnTo>
                      <a:pt x="354" y="6293"/>
                    </a:lnTo>
                    <a:lnTo>
                      <a:pt x="385" y="6250"/>
                    </a:lnTo>
                    <a:lnTo>
                      <a:pt x="399" y="6198"/>
                    </a:lnTo>
                    <a:lnTo>
                      <a:pt x="402" y="6162"/>
                    </a:lnTo>
                    <a:lnTo>
                      <a:pt x="399" y="6143"/>
                    </a:lnTo>
                    <a:lnTo>
                      <a:pt x="383" y="6019"/>
                    </a:lnTo>
                    <a:lnTo>
                      <a:pt x="364" y="5767"/>
                    </a:lnTo>
                    <a:lnTo>
                      <a:pt x="363" y="5641"/>
                    </a:lnTo>
                    <a:lnTo>
                      <a:pt x="364" y="5560"/>
                    </a:lnTo>
                    <a:lnTo>
                      <a:pt x="376" y="5399"/>
                    </a:lnTo>
                    <a:lnTo>
                      <a:pt x="399" y="5239"/>
                    </a:lnTo>
                    <a:lnTo>
                      <a:pt x="435" y="5082"/>
                    </a:lnTo>
                    <a:lnTo>
                      <a:pt x="481" y="4929"/>
                    </a:lnTo>
                    <a:lnTo>
                      <a:pt x="540" y="4780"/>
                    </a:lnTo>
                    <a:lnTo>
                      <a:pt x="609" y="4634"/>
                    </a:lnTo>
                    <a:lnTo>
                      <a:pt x="688" y="4495"/>
                    </a:lnTo>
                    <a:lnTo>
                      <a:pt x="733" y="4427"/>
                    </a:lnTo>
                    <a:lnTo>
                      <a:pt x="1033" y="3988"/>
                    </a:lnTo>
                    <a:lnTo>
                      <a:pt x="1332" y="3549"/>
                    </a:lnTo>
                    <a:lnTo>
                      <a:pt x="1406" y="3444"/>
                    </a:lnTo>
                    <a:lnTo>
                      <a:pt x="1564" y="3245"/>
                    </a:lnTo>
                    <a:lnTo>
                      <a:pt x="1737" y="3059"/>
                    </a:lnTo>
                    <a:lnTo>
                      <a:pt x="1921" y="2888"/>
                    </a:lnTo>
                    <a:lnTo>
                      <a:pt x="2119" y="2732"/>
                    </a:lnTo>
                    <a:lnTo>
                      <a:pt x="2327" y="2590"/>
                    </a:lnTo>
                    <a:lnTo>
                      <a:pt x="2546" y="2464"/>
                    </a:lnTo>
                    <a:lnTo>
                      <a:pt x="2777" y="2355"/>
                    </a:lnTo>
                    <a:lnTo>
                      <a:pt x="2895" y="2306"/>
                    </a:lnTo>
                    <a:lnTo>
                      <a:pt x="3500" y="2071"/>
                    </a:lnTo>
                    <a:lnTo>
                      <a:pt x="3520" y="2063"/>
                    </a:lnTo>
                    <a:lnTo>
                      <a:pt x="3554" y="2038"/>
                    </a:lnTo>
                    <a:lnTo>
                      <a:pt x="3570" y="2021"/>
                    </a:lnTo>
                    <a:lnTo>
                      <a:pt x="3894" y="1651"/>
                    </a:lnTo>
                    <a:lnTo>
                      <a:pt x="3940" y="1599"/>
                    </a:lnTo>
                    <a:lnTo>
                      <a:pt x="4040" y="1507"/>
                    </a:lnTo>
                    <a:lnTo>
                      <a:pt x="4149" y="1426"/>
                    </a:lnTo>
                    <a:lnTo>
                      <a:pt x="4265" y="1359"/>
                    </a:lnTo>
                    <a:lnTo>
                      <a:pt x="4387" y="1303"/>
                    </a:lnTo>
                    <a:lnTo>
                      <a:pt x="4515" y="1259"/>
                    </a:lnTo>
                    <a:lnTo>
                      <a:pt x="4648" y="1231"/>
                    </a:lnTo>
                    <a:lnTo>
                      <a:pt x="4783" y="1216"/>
                    </a:lnTo>
                    <a:lnTo>
                      <a:pt x="4851" y="1215"/>
                    </a:lnTo>
                    <a:lnTo>
                      <a:pt x="5101" y="1215"/>
                    </a:lnTo>
                    <a:lnTo>
                      <a:pt x="5159" y="1215"/>
                    </a:lnTo>
                    <a:lnTo>
                      <a:pt x="5274" y="1206"/>
                    </a:lnTo>
                    <a:lnTo>
                      <a:pt x="5388" y="1190"/>
                    </a:lnTo>
                    <a:lnTo>
                      <a:pt x="5500" y="1166"/>
                    </a:lnTo>
                    <a:lnTo>
                      <a:pt x="5610" y="1134"/>
                    </a:lnTo>
                    <a:lnTo>
                      <a:pt x="5718" y="1095"/>
                    </a:lnTo>
                    <a:lnTo>
                      <a:pt x="5823" y="1048"/>
                    </a:lnTo>
                    <a:lnTo>
                      <a:pt x="5924" y="993"/>
                    </a:lnTo>
                    <a:lnTo>
                      <a:pt x="5974" y="963"/>
                    </a:lnTo>
                    <a:lnTo>
                      <a:pt x="6193" y="825"/>
                    </a:lnTo>
                    <a:lnTo>
                      <a:pt x="6212" y="853"/>
                    </a:lnTo>
                    <a:lnTo>
                      <a:pt x="6253" y="908"/>
                    </a:lnTo>
                    <a:lnTo>
                      <a:pt x="6302" y="956"/>
                    </a:lnTo>
                    <a:lnTo>
                      <a:pt x="6357" y="997"/>
                    </a:lnTo>
                    <a:lnTo>
                      <a:pt x="6418" y="1032"/>
                    </a:lnTo>
                    <a:lnTo>
                      <a:pt x="6482" y="1059"/>
                    </a:lnTo>
                    <a:lnTo>
                      <a:pt x="6550" y="1078"/>
                    </a:lnTo>
                    <a:lnTo>
                      <a:pt x="6622" y="1088"/>
                    </a:lnTo>
                    <a:lnTo>
                      <a:pt x="6660" y="1088"/>
                    </a:lnTo>
                    <a:lnTo>
                      <a:pt x="6678" y="1088"/>
                    </a:lnTo>
                    <a:lnTo>
                      <a:pt x="6713" y="1081"/>
                    </a:lnTo>
                    <a:lnTo>
                      <a:pt x="6762" y="1058"/>
                    </a:lnTo>
                    <a:lnTo>
                      <a:pt x="6811" y="1009"/>
                    </a:lnTo>
                    <a:lnTo>
                      <a:pt x="6832" y="961"/>
                    </a:lnTo>
                    <a:lnTo>
                      <a:pt x="6840" y="925"/>
                    </a:lnTo>
                    <a:lnTo>
                      <a:pt x="6841" y="907"/>
                    </a:lnTo>
                    <a:lnTo>
                      <a:pt x="6840" y="888"/>
                    </a:lnTo>
                    <a:lnTo>
                      <a:pt x="6832" y="853"/>
                    </a:lnTo>
                    <a:lnTo>
                      <a:pt x="6811" y="804"/>
                    </a:lnTo>
                    <a:lnTo>
                      <a:pt x="6762" y="755"/>
                    </a:lnTo>
                    <a:lnTo>
                      <a:pt x="6713" y="734"/>
                    </a:lnTo>
                    <a:lnTo>
                      <a:pt x="6678" y="727"/>
                    </a:lnTo>
                    <a:lnTo>
                      <a:pt x="6660" y="725"/>
                    </a:lnTo>
                    <a:lnTo>
                      <a:pt x="6641" y="725"/>
                    </a:lnTo>
                    <a:lnTo>
                      <a:pt x="6605" y="718"/>
                    </a:lnTo>
                    <a:lnTo>
                      <a:pt x="6557" y="695"/>
                    </a:lnTo>
                    <a:lnTo>
                      <a:pt x="6508" y="646"/>
                    </a:lnTo>
                    <a:lnTo>
                      <a:pt x="6485" y="598"/>
                    </a:lnTo>
                    <a:lnTo>
                      <a:pt x="6478" y="562"/>
                    </a:lnTo>
                    <a:lnTo>
                      <a:pt x="6478" y="544"/>
                    </a:lnTo>
                    <a:lnTo>
                      <a:pt x="6478" y="525"/>
                    </a:lnTo>
                    <a:lnTo>
                      <a:pt x="6485" y="490"/>
                    </a:lnTo>
                    <a:lnTo>
                      <a:pt x="6508" y="442"/>
                    </a:lnTo>
                    <a:lnTo>
                      <a:pt x="6557" y="393"/>
                    </a:lnTo>
                    <a:lnTo>
                      <a:pt x="6605" y="371"/>
                    </a:lnTo>
                    <a:lnTo>
                      <a:pt x="6641" y="364"/>
                    </a:lnTo>
                    <a:lnTo>
                      <a:pt x="6660" y="362"/>
                    </a:lnTo>
                    <a:lnTo>
                      <a:pt x="6687" y="364"/>
                    </a:lnTo>
                    <a:lnTo>
                      <a:pt x="6739" y="381"/>
                    </a:lnTo>
                    <a:lnTo>
                      <a:pt x="6783" y="411"/>
                    </a:lnTo>
                    <a:lnTo>
                      <a:pt x="6818" y="454"/>
                    </a:lnTo>
                    <a:lnTo>
                      <a:pt x="6830" y="480"/>
                    </a:lnTo>
                    <a:lnTo>
                      <a:pt x="6837" y="498"/>
                    </a:lnTo>
                    <a:lnTo>
                      <a:pt x="6855" y="528"/>
                    </a:lnTo>
                    <a:lnTo>
                      <a:pt x="6893" y="565"/>
                    </a:lnTo>
                    <a:lnTo>
                      <a:pt x="6956" y="594"/>
                    </a:lnTo>
                    <a:lnTo>
                      <a:pt x="7010" y="597"/>
                    </a:lnTo>
                    <a:lnTo>
                      <a:pt x="7046" y="591"/>
                    </a:lnTo>
                    <a:lnTo>
                      <a:pt x="7063" y="586"/>
                    </a:lnTo>
                    <a:lnTo>
                      <a:pt x="7095" y="571"/>
                    </a:lnTo>
                    <a:lnTo>
                      <a:pt x="7145" y="525"/>
                    </a:lnTo>
                    <a:lnTo>
                      <a:pt x="7174" y="465"/>
                    </a:lnTo>
                    <a:lnTo>
                      <a:pt x="7180" y="397"/>
                    </a:lnTo>
                    <a:lnTo>
                      <a:pt x="7172" y="362"/>
                    </a:lnTo>
                    <a:lnTo>
                      <a:pt x="7986" y="362"/>
                    </a:lnTo>
                    <a:lnTo>
                      <a:pt x="8041" y="365"/>
                    </a:lnTo>
                    <a:lnTo>
                      <a:pt x="8149" y="387"/>
                    </a:lnTo>
                    <a:lnTo>
                      <a:pt x="8250" y="429"/>
                    </a:lnTo>
                    <a:lnTo>
                      <a:pt x="8340" y="489"/>
                    </a:lnTo>
                    <a:lnTo>
                      <a:pt x="8381" y="526"/>
                    </a:lnTo>
                    <a:lnTo>
                      <a:pt x="8398" y="544"/>
                    </a:lnTo>
                    <a:lnTo>
                      <a:pt x="8440" y="567"/>
                    </a:lnTo>
                    <a:lnTo>
                      <a:pt x="8461" y="574"/>
                    </a:lnTo>
                    <a:lnTo>
                      <a:pt x="8855" y="682"/>
                    </a:lnTo>
                    <a:lnTo>
                      <a:pt x="8855" y="871"/>
                    </a:lnTo>
                    <a:lnTo>
                      <a:pt x="8853" y="908"/>
                    </a:lnTo>
                    <a:lnTo>
                      <a:pt x="8842" y="979"/>
                    </a:lnTo>
                    <a:lnTo>
                      <a:pt x="8820" y="1046"/>
                    </a:lnTo>
                    <a:lnTo>
                      <a:pt x="8788" y="1110"/>
                    </a:lnTo>
                    <a:lnTo>
                      <a:pt x="8746" y="1166"/>
                    </a:lnTo>
                    <a:lnTo>
                      <a:pt x="8696" y="1216"/>
                    </a:lnTo>
                    <a:lnTo>
                      <a:pt x="8638" y="1258"/>
                    </a:lnTo>
                    <a:lnTo>
                      <a:pt x="8575" y="1291"/>
                    </a:lnTo>
                    <a:lnTo>
                      <a:pt x="8539" y="1303"/>
                    </a:lnTo>
                    <a:lnTo>
                      <a:pt x="8107" y="1442"/>
                    </a:lnTo>
                    <a:lnTo>
                      <a:pt x="8090" y="1448"/>
                    </a:lnTo>
                    <a:lnTo>
                      <a:pt x="8057" y="1467"/>
                    </a:lnTo>
                    <a:lnTo>
                      <a:pt x="8042" y="1478"/>
                    </a:lnTo>
                    <a:lnTo>
                      <a:pt x="5270" y="3907"/>
                    </a:lnTo>
                    <a:lnTo>
                      <a:pt x="5254" y="3923"/>
                    </a:lnTo>
                    <a:lnTo>
                      <a:pt x="5229" y="3959"/>
                    </a:lnTo>
                    <a:lnTo>
                      <a:pt x="5221" y="3979"/>
                    </a:lnTo>
                    <a:lnTo>
                      <a:pt x="4748" y="5207"/>
                    </a:lnTo>
                    <a:lnTo>
                      <a:pt x="4699" y="5340"/>
                    </a:lnTo>
                    <a:lnTo>
                      <a:pt x="4614" y="5609"/>
                    </a:lnTo>
                    <a:lnTo>
                      <a:pt x="4547" y="5883"/>
                    </a:lnTo>
                    <a:lnTo>
                      <a:pt x="4496" y="6160"/>
                    </a:lnTo>
                    <a:lnTo>
                      <a:pt x="4479" y="6300"/>
                    </a:lnTo>
                    <a:lnTo>
                      <a:pt x="4361" y="7292"/>
                    </a:lnTo>
                    <a:lnTo>
                      <a:pt x="4073" y="7292"/>
                    </a:lnTo>
                    <a:lnTo>
                      <a:pt x="4034" y="7291"/>
                    </a:lnTo>
                    <a:lnTo>
                      <a:pt x="3958" y="7281"/>
                    </a:lnTo>
                    <a:lnTo>
                      <a:pt x="3884" y="7259"/>
                    </a:lnTo>
                    <a:lnTo>
                      <a:pt x="3815" y="7227"/>
                    </a:lnTo>
                    <a:lnTo>
                      <a:pt x="3750" y="7187"/>
                    </a:lnTo>
                    <a:lnTo>
                      <a:pt x="3693" y="7138"/>
                    </a:lnTo>
                    <a:lnTo>
                      <a:pt x="3641" y="7080"/>
                    </a:lnTo>
                    <a:lnTo>
                      <a:pt x="3598" y="7016"/>
                    </a:lnTo>
                    <a:lnTo>
                      <a:pt x="3580" y="6981"/>
                    </a:lnTo>
                    <a:lnTo>
                      <a:pt x="3527" y="6866"/>
                    </a:lnTo>
                    <a:lnTo>
                      <a:pt x="3436" y="6633"/>
                    </a:lnTo>
                    <a:lnTo>
                      <a:pt x="3366" y="6395"/>
                    </a:lnTo>
                    <a:lnTo>
                      <a:pt x="3314" y="6153"/>
                    </a:lnTo>
                    <a:lnTo>
                      <a:pt x="3281" y="5911"/>
                    </a:lnTo>
                    <a:lnTo>
                      <a:pt x="3266" y="5668"/>
                    </a:lnTo>
                    <a:lnTo>
                      <a:pt x="3271" y="5425"/>
                    </a:lnTo>
                    <a:lnTo>
                      <a:pt x="3292" y="5183"/>
                    </a:lnTo>
                    <a:lnTo>
                      <a:pt x="3334" y="4944"/>
                    </a:lnTo>
                    <a:lnTo>
                      <a:pt x="3392" y="4708"/>
                    </a:lnTo>
                    <a:lnTo>
                      <a:pt x="3470" y="4477"/>
                    </a:lnTo>
                    <a:lnTo>
                      <a:pt x="3563" y="4251"/>
                    </a:lnTo>
                    <a:lnTo>
                      <a:pt x="3675" y="4034"/>
                    </a:lnTo>
                    <a:lnTo>
                      <a:pt x="3804" y="3824"/>
                    </a:lnTo>
                    <a:lnTo>
                      <a:pt x="3951" y="3622"/>
                    </a:lnTo>
                    <a:lnTo>
                      <a:pt x="4113" y="3432"/>
                    </a:lnTo>
                    <a:lnTo>
                      <a:pt x="4201" y="3341"/>
                    </a:lnTo>
                    <a:lnTo>
                      <a:pt x="4214" y="3327"/>
                    </a:lnTo>
                    <a:lnTo>
                      <a:pt x="4234" y="3297"/>
                    </a:lnTo>
                    <a:lnTo>
                      <a:pt x="4252" y="3248"/>
                    </a:lnTo>
                    <a:lnTo>
                      <a:pt x="4252" y="3177"/>
                    </a:lnTo>
                    <a:lnTo>
                      <a:pt x="4234" y="3128"/>
                    </a:lnTo>
                    <a:lnTo>
                      <a:pt x="4214" y="3098"/>
                    </a:lnTo>
                    <a:lnTo>
                      <a:pt x="4201" y="3084"/>
                    </a:lnTo>
                    <a:lnTo>
                      <a:pt x="4188" y="3072"/>
                    </a:lnTo>
                    <a:lnTo>
                      <a:pt x="4158" y="3052"/>
                    </a:lnTo>
                    <a:lnTo>
                      <a:pt x="4108" y="3033"/>
                    </a:lnTo>
                    <a:lnTo>
                      <a:pt x="4038" y="3033"/>
                    </a:lnTo>
                    <a:lnTo>
                      <a:pt x="3988" y="3052"/>
                    </a:lnTo>
                    <a:lnTo>
                      <a:pt x="3958" y="3072"/>
                    </a:lnTo>
                    <a:lnTo>
                      <a:pt x="3945" y="3084"/>
                    </a:lnTo>
                    <a:lnTo>
                      <a:pt x="3864" y="3167"/>
                    </a:lnTo>
                    <a:lnTo>
                      <a:pt x="3713" y="3338"/>
                    </a:lnTo>
                    <a:lnTo>
                      <a:pt x="3575" y="3518"/>
                    </a:lnTo>
                    <a:lnTo>
                      <a:pt x="3448" y="3706"/>
                    </a:lnTo>
                    <a:lnTo>
                      <a:pt x="3336" y="3898"/>
                    </a:lnTo>
                    <a:lnTo>
                      <a:pt x="3235" y="4099"/>
                    </a:lnTo>
                    <a:lnTo>
                      <a:pt x="3147" y="4303"/>
                    </a:lnTo>
                    <a:lnTo>
                      <a:pt x="3073" y="4512"/>
                    </a:lnTo>
                    <a:lnTo>
                      <a:pt x="3042" y="4618"/>
                    </a:lnTo>
                    <a:lnTo>
                      <a:pt x="3009" y="4555"/>
                    </a:lnTo>
                    <a:lnTo>
                      <a:pt x="2934" y="4437"/>
                    </a:lnTo>
                    <a:lnTo>
                      <a:pt x="2852" y="4328"/>
                    </a:lnTo>
                    <a:lnTo>
                      <a:pt x="2761" y="4225"/>
                    </a:lnTo>
                    <a:lnTo>
                      <a:pt x="2712" y="4179"/>
                    </a:lnTo>
                    <a:lnTo>
                      <a:pt x="2660" y="4132"/>
                    </a:lnTo>
                    <a:lnTo>
                      <a:pt x="2549" y="4048"/>
                    </a:lnTo>
                    <a:lnTo>
                      <a:pt x="2431" y="3976"/>
                    </a:lnTo>
                    <a:lnTo>
                      <a:pt x="2309" y="3919"/>
                    </a:lnTo>
                    <a:lnTo>
                      <a:pt x="2181" y="3874"/>
                    </a:lnTo>
                    <a:lnTo>
                      <a:pt x="2048" y="3844"/>
                    </a:lnTo>
                    <a:lnTo>
                      <a:pt x="1911" y="3827"/>
                    </a:lnTo>
                    <a:lnTo>
                      <a:pt x="1771" y="3822"/>
                    </a:lnTo>
                    <a:lnTo>
                      <a:pt x="1699" y="3827"/>
                    </a:lnTo>
                    <a:lnTo>
                      <a:pt x="1681" y="3829"/>
                    </a:lnTo>
                    <a:lnTo>
                      <a:pt x="1646" y="3838"/>
                    </a:lnTo>
                    <a:lnTo>
                      <a:pt x="1600" y="3864"/>
                    </a:lnTo>
                    <a:lnTo>
                      <a:pt x="1554" y="3917"/>
                    </a:lnTo>
                    <a:lnTo>
                      <a:pt x="1535" y="3966"/>
                    </a:lnTo>
                    <a:lnTo>
                      <a:pt x="1531" y="4002"/>
                    </a:lnTo>
                    <a:lnTo>
                      <a:pt x="1532" y="4021"/>
                    </a:lnTo>
                    <a:lnTo>
                      <a:pt x="1534" y="4040"/>
                    </a:lnTo>
                    <a:lnTo>
                      <a:pt x="1544" y="4074"/>
                    </a:lnTo>
                    <a:lnTo>
                      <a:pt x="1570" y="4120"/>
                    </a:lnTo>
                    <a:lnTo>
                      <a:pt x="1622" y="4166"/>
                    </a:lnTo>
                    <a:lnTo>
                      <a:pt x="1672" y="4185"/>
                    </a:lnTo>
                    <a:lnTo>
                      <a:pt x="1708" y="4189"/>
                    </a:lnTo>
                    <a:lnTo>
                      <a:pt x="1727" y="4189"/>
                    </a:lnTo>
                    <a:lnTo>
                      <a:pt x="1779" y="4185"/>
                    </a:lnTo>
                    <a:lnTo>
                      <a:pt x="1881" y="4188"/>
                    </a:lnTo>
                    <a:lnTo>
                      <a:pt x="1982" y="4201"/>
                    </a:lnTo>
                    <a:lnTo>
                      <a:pt x="2078" y="4222"/>
                    </a:lnTo>
                    <a:lnTo>
                      <a:pt x="2172" y="4256"/>
                    </a:lnTo>
                    <a:lnTo>
                      <a:pt x="2261" y="4297"/>
                    </a:lnTo>
                    <a:lnTo>
                      <a:pt x="2346" y="4349"/>
                    </a:lnTo>
                    <a:lnTo>
                      <a:pt x="2427" y="4411"/>
                    </a:lnTo>
                    <a:lnTo>
                      <a:pt x="2466" y="4446"/>
                    </a:lnTo>
                    <a:lnTo>
                      <a:pt x="2518" y="4495"/>
                    </a:lnTo>
                    <a:lnTo>
                      <a:pt x="2610" y="4605"/>
                    </a:lnTo>
                    <a:lnTo>
                      <a:pt x="2690" y="4731"/>
                    </a:lnTo>
                    <a:lnTo>
                      <a:pt x="2759" y="4866"/>
                    </a:lnTo>
                    <a:lnTo>
                      <a:pt x="2816" y="5013"/>
                    </a:lnTo>
                    <a:lnTo>
                      <a:pt x="2859" y="5168"/>
                    </a:lnTo>
                    <a:lnTo>
                      <a:pt x="2888" y="5331"/>
                    </a:lnTo>
                    <a:lnTo>
                      <a:pt x="2902" y="5501"/>
                    </a:lnTo>
                    <a:lnTo>
                      <a:pt x="2903" y="5589"/>
                    </a:lnTo>
                    <a:lnTo>
                      <a:pt x="2903" y="5589"/>
                    </a:lnTo>
                    <a:lnTo>
                      <a:pt x="2903" y="5688"/>
                    </a:lnTo>
                    <a:lnTo>
                      <a:pt x="2915" y="5888"/>
                    </a:lnTo>
                    <a:lnTo>
                      <a:pt x="2937" y="6087"/>
                    </a:lnTo>
                    <a:lnTo>
                      <a:pt x="2970" y="6286"/>
                    </a:lnTo>
                    <a:lnTo>
                      <a:pt x="2991" y="6385"/>
                    </a:lnTo>
                    <a:lnTo>
                      <a:pt x="2414" y="6385"/>
                    </a:lnTo>
                    <a:lnTo>
                      <a:pt x="2395" y="6385"/>
                    </a:lnTo>
                    <a:lnTo>
                      <a:pt x="2359" y="6394"/>
                    </a:lnTo>
                    <a:lnTo>
                      <a:pt x="2312" y="6415"/>
                    </a:lnTo>
                    <a:lnTo>
                      <a:pt x="2261" y="6464"/>
                    </a:lnTo>
                    <a:lnTo>
                      <a:pt x="2240" y="6512"/>
                    </a:lnTo>
                    <a:lnTo>
                      <a:pt x="2232" y="6548"/>
                    </a:lnTo>
                    <a:lnTo>
                      <a:pt x="2232" y="6566"/>
                    </a:lnTo>
                    <a:lnTo>
                      <a:pt x="2232" y="6585"/>
                    </a:lnTo>
                    <a:lnTo>
                      <a:pt x="2240" y="6621"/>
                    </a:lnTo>
                    <a:lnTo>
                      <a:pt x="2261" y="6669"/>
                    </a:lnTo>
                    <a:lnTo>
                      <a:pt x="2312" y="6718"/>
                    </a:lnTo>
                    <a:lnTo>
                      <a:pt x="2359" y="6741"/>
                    </a:lnTo>
                    <a:lnTo>
                      <a:pt x="2395" y="6748"/>
                    </a:lnTo>
                    <a:lnTo>
                      <a:pt x="2414" y="6748"/>
                    </a:lnTo>
                    <a:lnTo>
                      <a:pt x="3094" y="6748"/>
                    </a:lnTo>
                    <a:lnTo>
                      <a:pt x="3121" y="6827"/>
                    </a:lnTo>
                    <a:lnTo>
                      <a:pt x="3183" y="6983"/>
                    </a:lnTo>
                    <a:lnTo>
                      <a:pt x="3216" y="7059"/>
                    </a:lnTo>
                    <a:lnTo>
                      <a:pt x="3200" y="7085"/>
                    </a:lnTo>
                    <a:lnTo>
                      <a:pt x="3163" y="7134"/>
                    </a:lnTo>
                    <a:lnTo>
                      <a:pt x="3120" y="7177"/>
                    </a:lnTo>
                    <a:lnTo>
                      <a:pt x="3072" y="7213"/>
                    </a:lnTo>
                    <a:lnTo>
                      <a:pt x="3019" y="7245"/>
                    </a:lnTo>
                    <a:lnTo>
                      <a:pt x="2963" y="7268"/>
                    </a:lnTo>
                    <a:lnTo>
                      <a:pt x="2903" y="7283"/>
                    </a:lnTo>
                    <a:lnTo>
                      <a:pt x="2842" y="7291"/>
                    </a:lnTo>
                    <a:lnTo>
                      <a:pt x="2810" y="7292"/>
                    </a:lnTo>
                    <a:lnTo>
                      <a:pt x="1177" y="7292"/>
                    </a:lnTo>
                    <a:lnTo>
                      <a:pt x="1122" y="7291"/>
                    </a:lnTo>
                    <a:lnTo>
                      <a:pt x="1053" y="7279"/>
                    </a:lnTo>
                    <a:lnTo>
                      <a:pt x="1028" y="7278"/>
                    </a:lnTo>
                    <a:lnTo>
                      <a:pt x="995" y="7281"/>
                    </a:lnTo>
                    <a:lnTo>
                      <a:pt x="938" y="7301"/>
                    </a:lnTo>
                    <a:lnTo>
                      <a:pt x="890" y="7341"/>
                    </a:lnTo>
                    <a:lnTo>
                      <a:pt x="857" y="7394"/>
                    </a:lnTo>
                    <a:lnTo>
                      <a:pt x="850" y="7426"/>
                    </a:lnTo>
                    <a:lnTo>
                      <a:pt x="847" y="7445"/>
                    </a:lnTo>
                    <a:lnTo>
                      <a:pt x="847" y="7481"/>
                    </a:lnTo>
                    <a:lnTo>
                      <a:pt x="860" y="7531"/>
                    </a:lnTo>
                    <a:lnTo>
                      <a:pt x="900" y="7589"/>
                    </a:lnTo>
                    <a:lnTo>
                      <a:pt x="943" y="7620"/>
                    </a:lnTo>
                    <a:lnTo>
                      <a:pt x="976" y="7633"/>
                    </a:lnTo>
                    <a:lnTo>
                      <a:pt x="994" y="7638"/>
                    </a:lnTo>
                    <a:lnTo>
                      <a:pt x="1040" y="7645"/>
                    </a:lnTo>
                    <a:lnTo>
                      <a:pt x="1131" y="7653"/>
                    </a:lnTo>
                    <a:lnTo>
                      <a:pt x="1177" y="7655"/>
                    </a:lnTo>
                    <a:lnTo>
                      <a:pt x="2808" y="7655"/>
                    </a:lnTo>
                    <a:lnTo>
                      <a:pt x="2876" y="7653"/>
                    </a:lnTo>
                    <a:lnTo>
                      <a:pt x="2987" y="7636"/>
                    </a:lnTo>
                    <a:lnTo>
                      <a:pt x="3065" y="7615"/>
                    </a:lnTo>
                    <a:lnTo>
                      <a:pt x="3145" y="7584"/>
                    </a:lnTo>
                    <a:lnTo>
                      <a:pt x="3228" y="7543"/>
                    </a:lnTo>
                    <a:lnTo>
                      <a:pt x="3308" y="7489"/>
                    </a:lnTo>
                    <a:lnTo>
                      <a:pt x="3387" y="7422"/>
                    </a:lnTo>
                    <a:lnTo>
                      <a:pt x="3426" y="7383"/>
                    </a:lnTo>
                    <a:lnTo>
                      <a:pt x="3458" y="7414"/>
                    </a:lnTo>
                    <a:lnTo>
                      <a:pt x="3527" y="7472"/>
                    </a:lnTo>
                    <a:lnTo>
                      <a:pt x="3601" y="7521"/>
                    </a:lnTo>
                    <a:lnTo>
                      <a:pt x="3680" y="7564"/>
                    </a:lnTo>
                    <a:lnTo>
                      <a:pt x="3762" y="7600"/>
                    </a:lnTo>
                    <a:lnTo>
                      <a:pt x="3847" y="7626"/>
                    </a:lnTo>
                    <a:lnTo>
                      <a:pt x="3936" y="7645"/>
                    </a:lnTo>
                    <a:lnTo>
                      <a:pt x="4027" y="7653"/>
                    </a:lnTo>
                    <a:lnTo>
                      <a:pt x="4073" y="7655"/>
                    </a:lnTo>
                    <a:lnTo>
                      <a:pt x="4522" y="7655"/>
                    </a:lnTo>
                    <a:lnTo>
                      <a:pt x="4557" y="7652"/>
                    </a:lnTo>
                    <a:lnTo>
                      <a:pt x="4617" y="7629"/>
                    </a:lnTo>
                    <a:lnTo>
                      <a:pt x="4666" y="7586"/>
                    </a:lnTo>
                    <a:lnTo>
                      <a:pt x="4697" y="7528"/>
                    </a:lnTo>
                    <a:lnTo>
                      <a:pt x="4702" y="7495"/>
                    </a:lnTo>
                    <a:lnTo>
                      <a:pt x="4771" y="6909"/>
                    </a:lnTo>
                    <a:lnTo>
                      <a:pt x="4813" y="7017"/>
                    </a:lnTo>
                    <a:lnTo>
                      <a:pt x="4859" y="7122"/>
                    </a:lnTo>
                    <a:lnTo>
                      <a:pt x="4888" y="7183"/>
                    </a:lnTo>
                    <a:lnTo>
                      <a:pt x="4959" y="7292"/>
                    </a:lnTo>
                    <a:lnTo>
                      <a:pt x="5042" y="7390"/>
                    </a:lnTo>
                    <a:lnTo>
                      <a:pt x="5140" y="7474"/>
                    </a:lnTo>
                    <a:lnTo>
                      <a:pt x="5248" y="7544"/>
                    </a:lnTo>
                    <a:lnTo>
                      <a:pt x="5365" y="7597"/>
                    </a:lnTo>
                    <a:lnTo>
                      <a:pt x="5489" y="7635"/>
                    </a:lnTo>
                    <a:lnTo>
                      <a:pt x="5618" y="7653"/>
                    </a:lnTo>
                    <a:lnTo>
                      <a:pt x="5686" y="7655"/>
                    </a:lnTo>
                    <a:lnTo>
                      <a:pt x="6122" y="7655"/>
                    </a:lnTo>
                    <a:lnTo>
                      <a:pt x="6145" y="7653"/>
                    </a:lnTo>
                    <a:lnTo>
                      <a:pt x="6186" y="7645"/>
                    </a:lnTo>
                    <a:lnTo>
                      <a:pt x="6222" y="7628"/>
                    </a:lnTo>
                    <a:lnTo>
                      <a:pt x="6251" y="7603"/>
                    </a:lnTo>
                    <a:lnTo>
                      <a:pt x="6274" y="7574"/>
                    </a:lnTo>
                    <a:lnTo>
                      <a:pt x="6291" y="7541"/>
                    </a:lnTo>
                    <a:lnTo>
                      <a:pt x="6301" y="7507"/>
                    </a:lnTo>
                    <a:lnTo>
                      <a:pt x="6304" y="7471"/>
                    </a:lnTo>
                    <a:lnTo>
                      <a:pt x="6302" y="7452"/>
                    </a:lnTo>
                    <a:lnTo>
                      <a:pt x="6226" y="6788"/>
                    </a:lnTo>
                    <a:lnTo>
                      <a:pt x="6210" y="6638"/>
                    </a:lnTo>
                    <a:lnTo>
                      <a:pt x="6197" y="6338"/>
                    </a:lnTo>
                    <a:lnTo>
                      <a:pt x="6206" y="6038"/>
                    </a:lnTo>
                    <a:lnTo>
                      <a:pt x="6236" y="5739"/>
                    </a:lnTo>
                    <a:lnTo>
                      <a:pt x="6261" y="5589"/>
                    </a:lnTo>
                    <a:lnTo>
                      <a:pt x="6688" y="3147"/>
                    </a:lnTo>
                    <a:lnTo>
                      <a:pt x="8254" y="1776"/>
                    </a:lnTo>
                    <a:lnTo>
                      <a:pt x="8651" y="1648"/>
                    </a:lnTo>
                    <a:lnTo>
                      <a:pt x="8713" y="1626"/>
                    </a:lnTo>
                    <a:lnTo>
                      <a:pt x="8830" y="1567"/>
                    </a:lnTo>
                    <a:lnTo>
                      <a:pt x="8934" y="1491"/>
                    </a:lnTo>
                    <a:lnTo>
                      <a:pt x="9023" y="1402"/>
                    </a:lnTo>
                    <a:lnTo>
                      <a:pt x="9096" y="1300"/>
                    </a:lnTo>
                    <a:lnTo>
                      <a:pt x="9156" y="1187"/>
                    </a:lnTo>
                    <a:lnTo>
                      <a:pt x="9194" y="1065"/>
                    </a:lnTo>
                    <a:lnTo>
                      <a:pt x="9216" y="937"/>
                    </a:lnTo>
                    <a:lnTo>
                      <a:pt x="9217" y="871"/>
                    </a:lnTo>
                    <a:lnTo>
                      <a:pt x="9217" y="682"/>
                    </a:lnTo>
                    <a:lnTo>
                      <a:pt x="9216" y="652"/>
                    </a:lnTo>
                    <a:lnTo>
                      <a:pt x="9207" y="593"/>
                    </a:lnTo>
                    <a:lnTo>
                      <a:pt x="9187" y="538"/>
                    </a:lnTo>
                    <a:lnTo>
                      <a:pt x="9160" y="486"/>
                    </a:lnTo>
                    <a:lnTo>
                      <a:pt x="9125" y="440"/>
                    </a:lnTo>
                    <a:lnTo>
                      <a:pt x="9082" y="400"/>
                    </a:lnTo>
                    <a:lnTo>
                      <a:pt x="9035" y="367"/>
                    </a:lnTo>
                    <a:lnTo>
                      <a:pt x="8980" y="342"/>
                    </a:lnTo>
                    <a:lnTo>
                      <a:pt x="8951" y="332"/>
                    </a:lnTo>
                    <a:close/>
                    <a:moveTo>
                      <a:pt x="611" y="6957"/>
                    </a:moveTo>
                    <a:lnTo>
                      <a:pt x="611" y="6975"/>
                    </a:lnTo>
                    <a:lnTo>
                      <a:pt x="603" y="7011"/>
                    </a:lnTo>
                    <a:lnTo>
                      <a:pt x="580" y="7059"/>
                    </a:lnTo>
                    <a:lnTo>
                      <a:pt x="531" y="7109"/>
                    </a:lnTo>
                    <a:lnTo>
                      <a:pt x="484" y="7131"/>
                    </a:lnTo>
                    <a:lnTo>
                      <a:pt x="448" y="7138"/>
                    </a:lnTo>
                    <a:lnTo>
                      <a:pt x="429" y="7139"/>
                    </a:lnTo>
                    <a:lnTo>
                      <a:pt x="410" y="7138"/>
                    </a:lnTo>
                    <a:lnTo>
                      <a:pt x="376" y="7131"/>
                    </a:lnTo>
                    <a:lnTo>
                      <a:pt x="327" y="7109"/>
                    </a:lnTo>
                    <a:lnTo>
                      <a:pt x="278" y="7059"/>
                    </a:lnTo>
                    <a:lnTo>
                      <a:pt x="256" y="7011"/>
                    </a:lnTo>
                    <a:lnTo>
                      <a:pt x="249" y="6975"/>
                    </a:lnTo>
                    <a:lnTo>
                      <a:pt x="248" y="6957"/>
                    </a:lnTo>
                    <a:lnTo>
                      <a:pt x="249" y="6938"/>
                    </a:lnTo>
                    <a:lnTo>
                      <a:pt x="256" y="6903"/>
                    </a:lnTo>
                    <a:lnTo>
                      <a:pt x="278" y="6856"/>
                    </a:lnTo>
                    <a:lnTo>
                      <a:pt x="327" y="6805"/>
                    </a:lnTo>
                    <a:lnTo>
                      <a:pt x="376" y="6784"/>
                    </a:lnTo>
                    <a:lnTo>
                      <a:pt x="410" y="6777"/>
                    </a:lnTo>
                    <a:lnTo>
                      <a:pt x="429" y="6775"/>
                    </a:lnTo>
                    <a:lnTo>
                      <a:pt x="448" y="6777"/>
                    </a:lnTo>
                    <a:lnTo>
                      <a:pt x="484" y="6784"/>
                    </a:lnTo>
                    <a:lnTo>
                      <a:pt x="531" y="6805"/>
                    </a:lnTo>
                    <a:lnTo>
                      <a:pt x="580" y="6856"/>
                    </a:lnTo>
                    <a:lnTo>
                      <a:pt x="603" y="6903"/>
                    </a:lnTo>
                    <a:lnTo>
                      <a:pt x="611" y="6938"/>
                    </a:lnTo>
                    <a:lnTo>
                      <a:pt x="611" y="6957"/>
                    </a:lnTo>
                    <a:close/>
                    <a:moveTo>
                      <a:pt x="5903" y="5527"/>
                    </a:moveTo>
                    <a:lnTo>
                      <a:pt x="5878" y="5688"/>
                    </a:lnTo>
                    <a:lnTo>
                      <a:pt x="5844" y="6014"/>
                    </a:lnTo>
                    <a:lnTo>
                      <a:pt x="5834" y="6340"/>
                    </a:lnTo>
                    <a:lnTo>
                      <a:pt x="5849" y="6667"/>
                    </a:lnTo>
                    <a:lnTo>
                      <a:pt x="5866" y="6830"/>
                    </a:lnTo>
                    <a:lnTo>
                      <a:pt x="5919" y="7292"/>
                    </a:lnTo>
                    <a:lnTo>
                      <a:pt x="5686" y="7292"/>
                    </a:lnTo>
                    <a:lnTo>
                      <a:pt x="5646" y="7291"/>
                    </a:lnTo>
                    <a:lnTo>
                      <a:pt x="5568" y="7279"/>
                    </a:lnTo>
                    <a:lnTo>
                      <a:pt x="5493" y="7258"/>
                    </a:lnTo>
                    <a:lnTo>
                      <a:pt x="5422" y="7226"/>
                    </a:lnTo>
                    <a:lnTo>
                      <a:pt x="5359" y="7184"/>
                    </a:lnTo>
                    <a:lnTo>
                      <a:pt x="5300" y="7134"/>
                    </a:lnTo>
                    <a:lnTo>
                      <a:pt x="5250" y="7076"/>
                    </a:lnTo>
                    <a:lnTo>
                      <a:pt x="5208" y="7010"/>
                    </a:lnTo>
                    <a:lnTo>
                      <a:pt x="5191" y="6974"/>
                    </a:lnTo>
                    <a:lnTo>
                      <a:pt x="5134" y="6844"/>
                    </a:lnTo>
                    <a:lnTo>
                      <a:pt x="5042" y="6578"/>
                    </a:lnTo>
                    <a:lnTo>
                      <a:pt x="4975" y="6306"/>
                    </a:lnTo>
                    <a:lnTo>
                      <a:pt x="4931" y="6027"/>
                    </a:lnTo>
                    <a:lnTo>
                      <a:pt x="4920" y="5885"/>
                    </a:lnTo>
                    <a:lnTo>
                      <a:pt x="4934" y="5813"/>
                    </a:lnTo>
                    <a:lnTo>
                      <a:pt x="4998" y="5603"/>
                    </a:lnTo>
                    <a:lnTo>
                      <a:pt x="5140" y="5191"/>
                    </a:lnTo>
                    <a:lnTo>
                      <a:pt x="5473" y="4326"/>
                    </a:lnTo>
                    <a:lnTo>
                      <a:pt x="5543" y="4150"/>
                    </a:lnTo>
                    <a:lnTo>
                      <a:pt x="6253" y="3528"/>
                    </a:lnTo>
                    <a:lnTo>
                      <a:pt x="5903" y="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600"/>
                  </a:spcBef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781352" y="1770761"/>
                <a:ext cx="889200" cy="889200"/>
              </a:xfrm>
              <a:prstGeom prst="ellipse">
                <a:avLst/>
              </a:prstGeom>
              <a:solidFill>
                <a:srgbClr val="118B4E"/>
              </a:solidFill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r>
                  <a:rPr lang="ko-KR" altLang="en-US" sz="1600" b="1" dirty="0" smtClean="0">
                    <a:solidFill>
                      <a:prstClr val="white"/>
                    </a:solidFill>
                  </a:rPr>
                  <a:t>전력</a:t>
                </a:r>
                <a:endParaRPr lang="ko-KR" alt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C5910E1B-32E4-4878-8CB7-59680D56EA13}"/>
                  </a:ext>
                </a:extLst>
              </p:cNvPr>
              <p:cNvSpPr txBox="1"/>
              <p:nvPr/>
            </p:nvSpPr>
            <p:spPr>
              <a:xfrm>
                <a:off x="1707449" y="3300513"/>
                <a:ext cx="475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▶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5F44D20-4E22-4A9F-8F13-656F003464FE}"/>
                  </a:ext>
                </a:extLst>
              </p:cNvPr>
              <p:cNvSpPr txBox="1"/>
              <p:nvPr/>
            </p:nvSpPr>
            <p:spPr>
              <a:xfrm>
                <a:off x="2419269" y="3186297"/>
                <a:ext cx="405800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171450" indent="-171450" fontAlgn="ctr" latinLnBrk="0">
                  <a:buFont typeface="Arial" panose="020B0604020202020204" pitchFamily="34" charset="0"/>
                  <a:buChar char="•"/>
                  <a:defRPr sz="1400">
                    <a:solidFill>
                      <a:prstClr val="black">
                        <a:lumMod val="75000"/>
                        <a:lumOff val="25000"/>
                      </a:prstClr>
                    </a:solidFill>
                    <a:cs typeface="Aharoni" panose="02010803020104030203" pitchFamily="2" charset="-79"/>
                  </a:defRPr>
                </a:lvl1pPr>
              </a:lstStyle>
              <a:p>
                <a:pPr>
                  <a:spcBef>
                    <a:spcPts val="600"/>
                  </a:spcBef>
                </a:pPr>
                <a:r>
                  <a:rPr lang="ko-KR" altLang="en-US" b="1" dirty="0" smtClean="0"/>
                  <a:t>시내버스 정류소 존재 유무</a:t>
                </a:r>
                <a:endParaRPr lang="en-US" altLang="ko-KR" b="1" dirty="0" smtClean="0"/>
              </a:p>
              <a:p>
                <a:pPr>
                  <a:spcBef>
                    <a:spcPts val="600"/>
                  </a:spcBef>
                </a:pPr>
                <a:r>
                  <a:rPr lang="ko-KR" altLang="en-US" b="1" dirty="0" smtClean="0"/>
                  <a:t>시내버스 정류소 별 이용자 수</a:t>
                </a:r>
                <a:endParaRPr lang="en-US" altLang="ko-KR" b="1" dirty="0" smtClean="0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5A0CD142-015D-4F5B-B108-3EDA4FF6EB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4945" y="2837868"/>
                <a:ext cx="8573562" cy="50283"/>
              </a:xfrm>
              <a:prstGeom prst="line">
                <a:avLst/>
              </a:prstGeom>
              <a:ln>
                <a:solidFill>
                  <a:srgbClr val="118B4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타원 31"/>
              <p:cNvSpPr/>
              <p:nvPr/>
            </p:nvSpPr>
            <p:spPr>
              <a:xfrm>
                <a:off x="781352" y="3040579"/>
                <a:ext cx="889200" cy="889200"/>
              </a:xfrm>
              <a:prstGeom prst="ellipse">
                <a:avLst/>
              </a:prstGeom>
              <a:solidFill>
                <a:srgbClr val="FFC000"/>
              </a:solidFill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>
                    <a:solidFill>
                      <a:prstClr val="white"/>
                    </a:solidFill>
                  </a:rPr>
                  <a:t>교통</a:t>
                </a:r>
                <a:endParaRPr lang="ko-KR" alt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6F4B5172-3F4F-4074-B99C-822DE85B2544}"/>
                  </a:ext>
                </a:extLst>
              </p:cNvPr>
              <p:cNvSpPr/>
              <p:nvPr/>
            </p:nvSpPr>
            <p:spPr>
              <a:xfrm>
                <a:off x="924794" y="4822233"/>
                <a:ext cx="607859" cy="334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50" dirty="0">
                    <a:solidFill>
                      <a:prstClr val="white"/>
                    </a:solidFill>
                  </a:rPr>
                  <a:t>Step. 1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F5B35F13-1CB0-449C-A126-3FF4041721F3}"/>
                  </a:ext>
                </a:extLst>
              </p:cNvPr>
              <p:cNvSpPr txBox="1"/>
              <p:nvPr/>
            </p:nvSpPr>
            <p:spPr>
              <a:xfrm>
                <a:off x="1707449" y="4603335"/>
                <a:ext cx="475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▶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A4FC04DF-EFA0-4EDF-BC60-BAF6F8CDDA4E}"/>
                  </a:ext>
                </a:extLst>
              </p:cNvPr>
              <p:cNvSpPr txBox="1"/>
              <p:nvPr/>
            </p:nvSpPr>
            <p:spPr>
              <a:xfrm>
                <a:off x="2438299" y="4520058"/>
                <a:ext cx="3337034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171450" indent="-171450" fontAlgn="ctr" latinLnBrk="0">
                  <a:buFont typeface="Arial" panose="020B0604020202020204" pitchFamily="34" charset="0"/>
                  <a:buChar char="•"/>
                  <a:defRPr sz="1400">
                    <a:solidFill>
                      <a:prstClr val="black">
                        <a:lumMod val="75000"/>
                        <a:lumOff val="25000"/>
                      </a:prstClr>
                    </a:solidFill>
                    <a:cs typeface="Aharoni" panose="02010803020104030203" pitchFamily="2" charset="-79"/>
                  </a:defRPr>
                </a:lvl1pPr>
              </a:lstStyle>
              <a:p>
                <a:pPr>
                  <a:spcBef>
                    <a:spcPts val="600"/>
                  </a:spcBef>
                </a:pPr>
                <a:r>
                  <a:rPr lang="ko-KR" altLang="en-US" b="1" dirty="0" smtClean="0"/>
                  <a:t>지번 별 용도지역</a:t>
                </a:r>
                <a:r>
                  <a:rPr lang="en-US" altLang="ko-KR" b="1" dirty="0" smtClean="0"/>
                  <a:t>/</a:t>
                </a:r>
                <a:r>
                  <a:rPr lang="ko-KR" altLang="en-US" b="1" dirty="0" smtClean="0"/>
                  <a:t>지구</a:t>
                </a:r>
                <a:r>
                  <a:rPr lang="en-US" altLang="ko-KR" b="1" dirty="0" smtClean="0"/>
                  <a:t>/</a:t>
                </a:r>
                <a:r>
                  <a:rPr lang="ko-KR" altLang="en-US" b="1" dirty="0" smtClean="0"/>
                  <a:t>구역</a:t>
                </a:r>
                <a:endParaRPr lang="en-US" altLang="ko-KR" b="1" dirty="0" smtClean="0"/>
              </a:p>
              <a:p>
                <a:pPr>
                  <a:spcBef>
                    <a:spcPts val="600"/>
                  </a:spcBef>
                </a:pPr>
                <a:r>
                  <a:rPr lang="ko-KR" altLang="en-US" b="1" dirty="0"/>
                  <a:t>지번 </a:t>
                </a:r>
                <a:r>
                  <a:rPr lang="ko-KR" altLang="en-US" b="1" dirty="0" smtClean="0"/>
                  <a:t>별 개별 공시지가</a:t>
                </a:r>
                <a:endParaRPr lang="en-US" altLang="ko-KR" b="1" dirty="0"/>
              </a:p>
              <a:p>
                <a:pPr>
                  <a:spcBef>
                    <a:spcPts val="600"/>
                  </a:spcBef>
                </a:pPr>
                <a:endParaRPr lang="ko-KR" altLang="en-US" b="1" dirty="0"/>
              </a:p>
            </p:txBody>
          </p: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22217D9E-8F96-45A9-BF07-205F55625D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2988" y="4124493"/>
                <a:ext cx="8545519" cy="50119"/>
              </a:xfrm>
              <a:prstGeom prst="line">
                <a:avLst/>
              </a:prstGeom>
              <a:ln>
                <a:solidFill>
                  <a:srgbClr val="118B4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Freeform 5"/>
              <p:cNvSpPr>
                <a:spLocks noEditPoints="1"/>
              </p:cNvSpPr>
              <p:nvPr/>
            </p:nvSpPr>
            <p:spPr bwMode="auto">
              <a:xfrm>
                <a:off x="1050396" y="4561899"/>
                <a:ext cx="373939" cy="310642"/>
              </a:xfrm>
              <a:custGeom>
                <a:avLst/>
                <a:gdLst>
                  <a:gd name="T0" fmla="*/ 8195 w 9217"/>
                  <a:gd name="T1" fmla="*/ 24 h 7655"/>
                  <a:gd name="T2" fmla="*/ 6840 w 9217"/>
                  <a:gd name="T3" fmla="*/ 33 h 7655"/>
                  <a:gd name="T4" fmla="*/ 6189 w 9217"/>
                  <a:gd name="T5" fmla="*/ 270 h 7655"/>
                  <a:gd name="T6" fmla="*/ 5191 w 9217"/>
                  <a:gd name="T7" fmla="*/ 850 h 7655"/>
                  <a:gd name="T8" fmla="*/ 3948 w 9217"/>
                  <a:gd name="T9" fmla="*/ 1124 h 7655"/>
                  <a:gd name="T10" fmla="*/ 2116 w 9217"/>
                  <a:gd name="T11" fmla="*/ 2293 h 7655"/>
                  <a:gd name="T12" fmla="*/ 380 w 9217"/>
                  <a:gd name="T13" fmla="*/ 4303 h 7655"/>
                  <a:gd name="T14" fmla="*/ 0 w 9217"/>
                  <a:gd name="T15" fmla="*/ 5641 h 7655"/>
                  <a:gd name="T16" fmla="*/ 184 w 9217"/>
                  <a:gd name="T17" fmla="*/ 6349 h 7655"/>
                  <a:gd name="T18" fmla="*/ 399 w 9217"/>
                  <a:gd name="T19" fmla="*/ 6198 h 7655"/>
                  <a:gd name="T20" fmla="*/ 399 w 9217"/>
                  <a:gd name="T21" fmla="*/ 5239 h 7655"/>
                  <a:gd name="T22" fmla="*/ 1332 w 9217"/>
                  <a:gd name="T23" fmla="*/ 3549 h 7655"/>
                  <a:gd name="T24" fmla="*/ 2777 w 9217"/>
                  <a:gd name="T25" fmla="*/ 2355 h 7655"/>
                  <a:gd name="T26" fmla="*/ 4040 w 9217"/>
                  <a:gd name="T27" fmla="*/ 1507 h 7655"/>
                  <a:gd name="T28" fmla="*/ 5101 w 9217"/>
                  <a:gd name="T29" fmla="*/ 1215 h 7655"/>
                  <a:gd name="T30" fmla="*/ 5924 w 9217"/>
                  <a:gd name="T31" fmla="*/ 993 h 7655"/>
                  <a:gd name="T32" fmla="*/ 6482 w 9217"/>
                  <a:gd name="T33" fmla="*/ 1059 h 7655"/>
                  <a:gd name="T34" fmla="*/ 6832 w 9217"/>
                  <a:gd name="T35" fmla="*/ 961 h 7655"/>
                  <a:gd name="T36" fmla="*/ 6678 w 9217"/>
                  <a:gd name="T37" fmla="*/ 727 h 7655"/>
                  <a:gd name="T38" fmla="*/ 6478 w 9217"/>
                  <a:gd name="T39" fmla="*/ 544 h 7655"/>
                  <a:gd name="T40" fmla="*/ 6687 w 9217"/>
                  <a:gd name="T41" fmla="*/ 364 h 7655"/>
                  <a:gd name="T42" fmla="*/ 6956 w 9217"/>
                  <a:gd name="T43" fmla="*/ 594 h 7655"/>
                  <a:gd name="T44" fmla="*/ 7172 w 9217"/>
                  <a:gd name="T45" fmla="*/ 362 h 7655"/>
                  <a:gd name="T46" fmla="*/ 8440 w 9217"/>
                  <a:gd name="T47" fmla="*/ 567 h 7655"/>
                  <a:gd name="T48" fmla="*/ 8746 w 9217"/>
                  <a:gd name="T49" fmla="*/ 1166 h 7655"/>
                  <a:gd name="T50" fmla="*/ 8042 w 9217"/>
                  <a:gd name="T51" fmla="*/ 1478 h 7655"/>
                  <a:gd name="T52" fmla="*/ 4547 w 9217"/>
                  <a:gd name="T53" fmla="*/ 5883 h 7655"/>
                  <a:gd name="T54" fmla="*/ 3815 w 9217"/>
                  <a:gd name="T55" fmla="*/ 7227 h 7655"/>
                  <a:gd name="T56" fmla="*/ 3366 w 9217"/>
                  <a:gd name="T57" fmla="*/ 6395 h 7655"/>
                  <a:gd name="T58" fmla="*/ 3470 w 9217"/>
                  <a:gd name="T59" fmla="*/ 4477 h 7655"/>
                  <a:gd name="T60" fmla="*/ 4234 w 9217"/>
                  <a:gd name="T61" fmla="*/ 3297 h 7655"/>
                  <a:gd name="T62" fmla="*/ 4108 w 9217"/>
                  <a:gd name="T63" fmla="*/ 3033 h 7655"/>
                  <a:gd name="T64" fmla="*/ 3448 w 9217"/>
                  <a:gd name="T65" fmla="*/ 3706 h 7655"/>
                  <a:gd name="T66" fmla="*/ 2852 w 9217"/>
                  <a:gd name="T67" fmla="*/ 4328 h 7655"/>
                  <a:gd name="T68" fmla="*/ 2048 w 9217"/>
                  <a:gd name="T69" fmla="*/ 3844 h 7655"/>
                  <a:gd name="T70" fmla="*/ 1535 w 9217"/>
                  <a:gd name="T71" fmla="*/ 3966 h 7655"/>
                  <a:gd name="T72" fmla="*/ 1708 w 9217"/>
                  <a:gd name="T73" fmla="*/ 4189 h 7655"/>
                  <a:gd name="T74" fmla="*/ 2346 w 9217"/>
                  <a:gd name="T75" fmla="*/ 4349 h 7655"/>
                  <a:gd name="T76" fmla="*/ 2859 w 9217"/>
                  <a:gd name="T77" fmla="*/ 5168 h 7655"/>
                  <a:gd name="T78" fmla="*/ 2970 w 9217"/>
                  <a:gd name="T79" fmla="*/ 6286 h 7655"/>
                  <a:gd name="T80" fmla="*/ 2232 w 9217"/>
                  <a:gd name="T81" fmla="*/ 6548 h 7655"/>
                  <a:gd name="T82" fmla="*/ 2414 w 9217"/>
                  <a:gd name="T83" fmla="*/ 6748 h 7655"/>
                  <a:gd name="T84" fmla="*/ 3072 w 9217"/>
                  <a:gd name="T85" fmla="*/ 7213 h 7655"/>
                  <a:gd name="T86" fmla="*/ 1053 w 9217"/>
                  <a:gd name="T87" fmla="*/ 7279 h 7655"/>
                  <a:gd name="T88" fmla="*/ 847 w 9217"/>
                  <a:gd name="T89" fmla="*/ 7481 h 7655"/>
                  <a:gd name="T90" fmla="*/ 1177 w 9217"/>
                  <a:gd name="T91" fmla="*/ 7655 h 7655"/>
                  <a:gd name="T92" fmla="*/ 3387 w 9217"/>
                  <a:gd name="T93" fmla="*/ 7422 h 7655"/>
                  <a:gd name="T94" fmla="*/ 3936 w 9217"/>
                  <a:gd name="T95" fmla="*/ 7645 h 7655"/>
                  <a:gd name="T96" fmla="*/ 4702 w 9217"/>
                  <a:gd name="T97" fmla="*/ 7495 h 7655"/>
                  <a:gd name="T98" fmla="*/ 5248 w 9217"/>
                  <a:gd name="T99" fmla="*/ 7544 h 7655"/>
                  <a:gd name="T100" fmla="*/ 6222 w 9217"/>
                  <a:gd name="T101" fmla="*/ 7628 h 7655"/>
                  <a:gd name="T102" fmla="*/ 6210 w 9217"/>
                  <a:gd name="T103" fmla="*/ 6638 h 7655"/>
                  <a:gd name="T104" fmla="*/ 8713 w 9217"/>
                  <a:gd name="T105" fmla="*/ 1626 h 7655"/>
                  <a:gd name="T106" fmla="*/ 9217 w 9217"/>
                  <a:gd name="T107" fmla="*/ 871 h 7655"/>
                  <a:gd name="T108" fmla="*/ 9035 w 9217"/>
                  <a:gd name="T109" fmla="*/ 367 h 7655"/>
                  <a:gd name="T110" fmla="*/ 484 w 9217"/>
                  <a:gd name="T111" fmla="*/ 7131 h 7655"/>
                  <a:gd name="T112" fmla="*/ 249 w 9217"/>
                  <a:gd name="T113" fmla="*/ 6975 h 7655"/>
                  <a:gd name="T114" fmla="*/ 429 w 9217"/>
                  <a:gd name="T115" fmla="*/ 6775 h 7655"/>
                  <a:gd name="T116" fmla="*/ 5903 w 9217"/>
                  <a:gd name="T117" fmla="*/ 5527 h 7655"/>
                  <a:gd name="T118" fmla="*/ 5646 w 9217"/>
                  <a:gd name="T119" fmla="*/ 7291 h 7655"/>
                  <a:gd name="T120" fmla="*/ 5191 w 9217"/>
                  <a:gd name="T121" fmla="*/ 6974 h 7655"/>
                  <a:gd name="T122" fmla="*/ 5140 w 9217"/>
                  <a:gd name="T123" fmla="*/ 5191 h 7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17" h="7655">
                    <a:moveTo>
                      <a:pt x="8951" y="332"/>
                    </a:moveTo>
                    <a:lnTo>
                      <a:pt x="8601" y="236"/>
                    </a:lnTo>
                    <a:lnTo>
                      <a:pt x="8569" y="208"/>
                    </a:lnTo>
                    <a:lnTo>
                      <a:pt x="8502" y="158"/>
                    </a:lnTo>
                    <a:lnTo>
                      <a:pt x="8430" y="115"/>
                    </a:lnTo>
                    <a:lnTo>
                      <a:pt x="8355" y="77"/>
                    </a:lnTo>
                    <a:lnTo>
                      <a:pt x="8277" y="47"/>
                    </a:lnTo>
                    <a:lnTo>
                      <a:pt x="8195" y="24"/>
                    </a:lnTo>
                    <a:lnTo>
                      <a:pt x="8113" y="8"/>
                    </a:lnTo>
                    <a:lnTo>
                      <a:pt x="8028" y="1"/>
                    </a:lnTo>
                    <a:lnTo>
                      <a:pt x="7986" y="0"/>
                    </a:lnTo>
                    <a:lnTo>
                      <a:pt x="7216" y="0"/>
                    </a:lnTo>
                    <a:lnTo>
                      <a:pt x="7129" y="2"/>
                    </a:lnTo>
                    <a:lnTo>
                      <a:pt x="6956" y="24"/>
                    </a:lnTo>
                    <a:lnTo>
                      <a:pt x="6871" y="44"/>
                    </a:lnTo>
                    <a:lnTo>
                      <a:pt x="6840" y="33"/>
                    </a:lnTo>
                    <a:lnTo>
                      <a:pt x="6776" y="14"/>
                    </a:lnTo>
                    <a:lnTo>
                      <a:pt x="6714" y="4"/>
                    </a:lnTo>
                    <a:lnTo>
                      <a:pt x="6652" y="1"/>
                    </a:lnTo>
                    <a:lnTo>
                      <a:pt x="6562" y="8"/>
                    </a:lnTo>
                    <a:lnTo>
                      <a:pt x="6448" y="43"/>
                    </a:lnTo>
                    <a:lnTo>
                      <a:pt x="6346" y="99"/>
                    </a:lnTo>
                    <a:lnTo>
                      <a:pt x="6258" y="175"/>
                    </a:lnTo>
                    <a:lnTo>
                      <a:pt x="6189" y="270"/>
                    </a:lnTo>
                    <a:lnTo>
                      <a:pt x="6150" y="351"/>
                    </a:lnTo>
                    <a:lnTo>
                      <a:pt x="6132" y="408"/>
                    </a:lnTo>
                    <a:lnTo>
                      <a:pt x="6125" y="437"/>
                    </a:lnTo>
                    <a:lnTo>
                      <a:pt x="5780" y="656"/>
                    </a:lnTo>
                    <a:lnTo>
                      <a:pt x="5702" y="702"/>
                    </a:lnTo>
                    <a:lnTo>
                      <a:pt x="5539" y="776"/>
                    </a:lnTo>
                    <a:lnTo>
                      <a:pt x="5368" y="826"/>
                    </a:lnTo>
                    <a:lnTo>
                      <a:pt x="5191" y="850"/>
                    </a:lnTo>
                    <a:lnTo>
                      <a:pt x="5101" y="853"/>
                    </a:lnTo>
                    <a:lnTo>
                      <a:pt x="4851" y="853"/>
                    </a:lnTo>
                    <a:lnTo>
                      <a:pt x="4763" y="855"/>
                    </a:lnTo>
                    <a:lnTo>
                      <a:pt x="4589" y="873"/>
                    </a:lnTo>
                    <a:lnTo>
                      <a:pt x="4419" y="909"/>
                    </a:lnTo>
                    <a:lnTo>
                      <a:pt x="4254" y="964"/>
                    </a:lnTo>
                    <a:lnTo>
                      <a:pt x="4097" y="1036"/>
                    </a:lnTo>
                    <a:lnTo>
                      <a:pt x="3948" y="1124"/>
                    </a:lnTo>
                    <a:lnTo>
                      <a:pt x="3808" y="1228"/>
                    </a:lnTo>
                    <a:lnTo>
                      <a:pt x="3680" y="1346"/>
                    </a:lnTo>
                    <a:lnTo>
                      <a:pt x="3621" y="1412"/>
                    </a:lnTo>
                    <a:lnTo>
                      <a:pt x="3327" y="1749"/>
                    </a:lnTo>
                    <a:lnTo>
                      <a:pt x="2764" y="1968"/>
                    </a:lnTo>
                    <a:lnTo>
                      <a:pt x="2627" y="2022"/>
                    </a:lnTo>
                    <a:lnTo>
                      <a:pt x="2365" y="2148"/>
                    </a:lnTo>
                    <a:lnTo>
                      <a:pt x="2116" y="2293"/>
                    </a:lnTo>
                    <a:lnTo>
                      <a:pt x="1881" y="2456"/>
                    </a:lnTo>
                    <a:lnTo>
                      <a:pt x="1662" y="2634"/>
                    </a:lnTo>
                    <a:lnTo>
                      <a:pt x="1459" y="2824"/>
                    </a:lnTo>
                    <a:lnTo>
                      <a:pt x="1273" y="3026"/>
                    </a:lnTo>
                    <a:lnTo>
                      <a:pt x="1108" y="3236"/>
                    </a:lnTo>
                    <a:lnTo>
                      <a:pt x="1033" y="3344"/>
                    </a:lnTo>
                    <a:lnTo>
                      <a:pt x="432" y="4224"/>
                    </a:lnTo>
                    <a:lnTo>
                      <a:pt x="380" y="4303"/>
                    </a:lnTo>
                    <a:lnTo>
                      <a:pt x="287" y="4467"/>
                    </a:lnTo>
                    <a:lnTo>
                      <a:pt x="206" y="4636"/>
                    </a:lnTo>
                    <a:lnTo>
                      <a:pt x="138" y="4810"/>
                    </a:lnTo>
                    <a:lnTo>
                      <a:pt x="84" y="4990"/>
                    </a:lnTo>
                    <a:lnTo>
                      <a:pt x="43" y="5171"/>
                    </a:lnTo>
                    <a:lnTo>
                      <a:pt x="14" y="5358"/>
                    </a:lnTo>
                    <a:lnTo>
                      <a:pt x="1" y="5546"/>
                    </a:lnTo>
                    <a:lnTo>
                      <a:pt x="0" y="5641"/>
                    </a:lnTo>
                    <a:lnTo>
                      <a:pt x="1" y="5780"/>
                    </a:lnTo>
                    <a:lnTo>
                      <a:pt x="22" y="6060"/>
                    </a:lnTo>
                    <a:lnTo>
                      <a:pt x="40" y="6196"/>
                    </a:lnTo>
                    <a:lnTo>
                      <a:pt x="46" y="6227"/>
                    </a:lnTo>
                    <a:lnTo>
                      <a:pt x="79" y="6284"/>
                    </a:lnTo>
                    <a:lnTo>
                      <a:pt x="117" y="6320"/>
                    </a:lnTo>
                    <a:lnTo>
                      <a:pt x="148" y="6338"/>
                    </a:lnTo>
                    <a:lnTo>
                      <a:pt x="184" y="6349"/>
                    </a:lnTo>
                    <a:lnTo>
                      <a:pt x="225" y="6352"/>
                    </a:lnTo>
                    <a:lnTo>
                      <a:pt x="246" y="6349"/>
                    </a:lnTo>
                    <a:lnTo>
                      <a:pt x="265" y="6346"/>
                    </a:lnTo>
                    <a:lnTo>
                      <a:pt x="298" y="6335"/>
                    </a:lnTo>
                    <a:lnTo>
                      <a:pt x="328" y="6316"/>
                    </a:lnTo>
                    <a:lnTo>
                      <a:pt x="354" y="6293"/>
                    </a:lnTo>
                    <a:lnTo>
                      <a:pt x="385" y="6250"/>
                    </a:lnTo>
                    <a:lnTo>
                      <a:pt x="399" y="6198"/>
                    </a:lnTo>
                    <a:lnTo>
                      <a:pt x="402" y="6162"/>
                    </a:lnTo>
                    <a:lnTo>
                      <a:pt x="399" y="6143"/>
                    </a:lnTo>
                    <a:lnTo>
                      <a:pt x="383" y="6019"/>
                    </a:lnTo>
                    <a:lnTo>
                      <a:pt x="364" y="5767"/>
                    </a:lnTo>
                    <a:lnTo>
                      <a:pt x="363" y="5641"/>
                    </a:lnTo>
                    <a:lnTo>
                      <a:pt x="364" y="5560"/>
                    </a:lnTo>
                    <a:lnTo>
                      <a:pt x="376" y="5399"/>
                    </a:lnTo>
                    <a:lnTo>
                      <a:pt x="399" y="5239"/>
                    </a:lnTo>
                    <a:lnTo>
                      <a:pt x="435" y="5082"/>
                    </a:lnTo>
                    <a:lnTo>
                      <a:pt x="481" y="4929"/>
                    </a:lnTo>
                    <a:lnTo>
                      <a:pt x="540" y="4780"/>
                    </a:lnTo>
                    <a:lnTo>
                      <a:pt x="609" y="4634"/>
                    </a:lnTo>
                    <a:lnTo>
                      <a:pt x="688" y="4495"/>
                    </a:lnTo>
                    <a:lnTo>
                      <a:pt x="733" y="4427"/>
                    </a:lnTo>
                    <a:lnTo>
                      <a:pt x="1033" y="3988"/>
                    </a:lnTo>
                    <a:lnTo>
                      <a:pt x="1332" y="3549"/>
                    </a:lnTo>
                    <a:lnTo>
                      <a:pt x="1406" y="3444"/>
                    </a:lnTo>
                    <a:lnTo>
                      <a:pt x="1564" y="3245"/>
                    </a:lnTo>
                    <a:lnTo>
                      <a:pt x="1737" y="3059"/>
                    </a:lnTo>
                    <a:lnTo>
                      <a:pt x="1921" y="2888"/>
                    </a:lnTo>
                    <a:lnTo>
                      <a:pt x="2119" y="2732"/>
                    </a:lnTo>
                    <a:lnTo>
                      <a:pt x="2327" y="2590"/>
                    </a:lnTo>
                    <a:lnTo>
                      <a:pt x="2546" y="2464"/>
                    </a:lnTo>
                    <a:lnTo>
                      <a:pt x="2777" y="2355"/>
                    </a:lnTo>
                    <a:lnTo>
                      <a:pt x="2895" y="2306"/>
                    </a:lnTo>
                    <a:lnTo>
                      <a:pt x="3500" y="2071"/>
                    </a:lnTo>
                    <a:lnTo>
                      <a:pt x="3520" y="2063"/>
                    </a:lnTo>
                    <a:lnTo>
                      <a:pt x="3554" y="2038"/>
                    </a:lnTo>
                    <a:lnTo>
                      <a:pt x="3570" y="2021"/>
                    </a:lnTo>
                    <a:lnTo>
                      <a:pt x="3894" y="1651"/>
                    </a:lnTo>
                    <a:lnTo>
                      <a:pt x="3940" y="1599"/>
                    </a:lnTo>
                    <a:lnTo>
                      <a:pt x="4040" y="1507"/>
                    </a:lnTo>
                    <a:lnTo>
                      <a:pt x="4149" y="1426"/>
                    </a:lnTo>
                    <a:lnTo>
                      <a:pt x="4265" y="1359"/>
                    </a:lnTo>
                    <a:lnTo>
                      <a:pt x="4387" y="1303"/>
                    </a:lnTo>
                    <a:lnTo>
                      <a:pt x="4515" y="1259"/>
                    </a:lnTo>
                    <a:lnTo>
                      <a:pt x="4648" y="1231"/>
                    </a:lnTo>
                    <a:lnTo>
                      <a:pt x="4783" y="1216"/>
                    </a:lnTo>
                    <a:lnTo>
                      <a:pt x="4851" y="1215"/>
                    </a:lnTo>
                    <a:lnTo>
                      <a:pt x="5101" y="1215"/>
                    </a:lnTo>
                    <a:lnTo>
                      <a:pt x="5159" y="1215"/>
                    </a:lnTo>
                    <a:lnTo>
                      <a:pt x="5274" y="1206"/>
                    </a:lnTo>
                    <a:lnTo>
                      <a:pt x="5388" y="1190"/>
                    </a:lnTo>
                    <a:lnTo>
                      <a:pt x="5500" y="1166"/>
                    </a:lnTo>
                    <a:lnTo>
                      <a:pt x="5610" y="1134"/>
                    </a:lnTo>
                    <a:lnTo>
                      <a:pt x="5718" y="1095"/>
                    </a:lnTo>
                    <a:lnTo>
                      <a:pt x="5823" y="1048"/>
                    </a:lnTo>
                    <a:lnTo>
                      <a:pt x="5924" y="993"/>
                    </a:lnTo>
                    <a:lnTo>
                      <a:pt x="5974" y="963"/>
                    </a:lnTo>
                    <a:lnTo>
                      <a:pt x="6193" y="825"/>
                    </a:lnTo>
                    <a:lnTo>
                      <a:pt x="6212" y="853"/>
                    </a:lnTo>
                    <a:lnTo>
                      <a:pt x="6253" y="908"/>
                    </a:lnTo>
                    <a:lnTo>
                      <a:pt x="6302" y="956"/>
                    </a:lnTo>
                    <a:lnTo>
                      <a:pt x="6357" y="997"/>
                    </a:lnTo>
                    <a:lnTo>
                      <a:pt x="6418" y="1032"/>
                    </a:lnTo>
                    <a:lnTo>
                      <a:pt x="6482" y="1059"/>
                    </a:lnTo>
                    <a:lnTo>
                      <a:pt x="6550" y="1078"/>
                    </a:lnTo>
                    <a:lnTo>
                      <a:pt x="6622" y="1088"/>
                    </a:lnTo>
                    <a:lnTo>
                      <a:pt x="6660" y="1088"/>
                    </a:lnTo>
                    <a:lnTo>
                      <a:pt x="6678" y="1088"/>
                    </a:lnTo>
                    <a:lnTo>
                      <a:pt x="6713" y="1081"/>
                    </a:lnTo>
                    <a:lnTo>
                      <a:pt x="6762" y="1058"/>
                    </a:lnTo>
                    <a:lnTo>
                      <a:pt x="6811" y="1009"/>
                    </a:lnTo>
                    <a:lnTo>
                      <a:pt x="6832" y="961"/>
                    </a:lnTo>
                    <a:lnTo>
                      <a:pt x="6840" y="925"/>
                    </a:lnTo>
                    <a:lnTo>
                      <a:pt x="6841" y="907"/>
                    </a:lnTo>
                    <a:lnTo>
                      <a:pt x="6840" y="888"/>
                    </a:lnTo>
                    <a:lnTo>
                      <a:pt x="6832" y="853"/>
                    </a:lnTo>
                    <a:lnTo>
                      <a:pt x="6811" y="804"/>
                    </a:lnTo>
                    <a:lnTo>
                      <a:pt x="6762" y="755"/>
                    </a:lnTo>
                    <a:lnTo>
                      <a:pt x="6713" y="734"/>
                    </a:lnTo>
                    <a:lnTo>
                      <a:pt x="6678" y="727"/>
                    </a:lnTo>
                    <a:lnTo>
                      <a:pt x="6660" y="725"/>
                    </a:lnTo>
                    <a:lnTo>
                      <a:pt x="6641" y="725"/>
                    </a:lnTo>
                    <a:lnTo>
                      <a:pt x="6605" y="718"/>
                    </a:lnTo>
                    <a:lnTo>
                      <a:pt x="6557" y="695"/>
                    </a:lnTo>
                    <a:lnTo>
                      <a:pt x="6508" y="646"/>
                    </a:lnTo>
                    <a:lnTo>
                      <a:pt x="6485" y="598"/>
                    </a:lnTo>
                    <a:lnTo>
                      <a:pt x="6478" y="562"/>
                    </a:lnTo>
                    <a:lnTo>
                      <a:pt x="6478" y="544"/>
                    </a:lnTo>
                    <a:lnTo>
                      <a:pt x="6478" y="525"/>
                    </a:lnTo>
                    <a:lnTo>
                      <a:pt x="6485" y="490"/>
                    </a:lnTo>
                    <a:lnTo>
                      <a:pt x="6508" y="442"/>
                    </a:lnTo>
                    <a:lnTo>
                      <a:pt x="6557" y="393"/>
                    </a:lnTo>
                    <a:lnTo>
                      <a:pt x="6605" y="371"/>
                    </a:lnTo>
                    <a:lnTo>
                      <a:pt x="6641" y="364"/>
                    </a:lnTo>
                    <a:lnTo>
                      <a:pt x="6660" y="362"/>
                    </a:lnTo>
                    <a:lnTo>
                      <a:pt x="6687" y="364"/>
                    </a:lnTo>
                    <a:lnTo>
                      <a:pt x="6739" y="381"/>
                    </a:lnTo>
                    <a:lnTo>
                      <a:pt x="6783" y="411"/>
                    </a:lnTo>
                    <a:lnTo>
                      <a:pt x="6818" y="454"/>
                    </a:lnTo>
                    <a:lnTo>
                      <a:pt x="6830" y="480"/>
                    </a:lnTo>
                    <a:lnTo>
                      <a:pt x="6837" y="498"/>
                    </a:lnTo>
                    <a:lnTo>
                      <a:pt x="6855" y="528"/>
                    </a:lnTo>
                    <a:lnTo>
                      <a:pt x="6893" y="565"/>
                    </a:lnTo>
                    <a:lnTo>
                      <a:pt x="6956" y="594"/>
                    </a:lnTo>
                    <a:lnTo>
                      <a:pt x="7010" y="597"/>
                    </a:lnTo>
                    <a:lnTo>
                      <a:pt x="7046" y="591"/>
                    </a:lnTo>
                    <a:lnTo>
                      <a:pt x="7063" y="586"/>
                    </a:lnTo>
                    <a:lnTo>
                      <a:pt x="7095" y="571"/>
                    </a:lnTo>
                    <a:lnTo>
                      <a:pt x="7145" y="525"/>
                    </a:lnTo>
                    <a:lnTo>
                      <a:pt x="7174" y="465"/>
                    </a:lnTo>
                    <a:lnTo>
                      <a:pt x="7180" y="397"/>
                    </a:lnTo>
                    <a:lnTo>
                      <a:pt x="7172" y="362"/>
                    </a:lnTo>
                    <a:lnTo>
                      <a:pt x="7986" y="362"/>
                    </a:lnTo>
                    <a:lnTo>
                      <a:pt x="8041" y="365"/>
                    </a:lnTo>
                    <a:lnTo>
                      <a:pt x="8149" y="387"/>
                    </a:lnTo>
                    <a:lnTo>
                      <a:pt x="8250" y="429"/>
                    </a:lnTo>
                    <a:lnTo>
                      <a:pt x="8340" y="489"/>
                    </a:lnTo>
                    <a:lnTo>
                      <a:pt x="8381" y="526"/>
                    </a:lnTo>
                    <a:lnTo>
                      <a:pt x="8398" y="544"/>
                    </a:lnTo>
                    <a:lnTo>
                      <a:pt x="8440" y="567"/>
                    </a:lnTo>
                    <a:lnTo>
                      <a:pt x="8461" y="574"/>
                    </a:lnTo>
                    <a:lnTo>
                      <a:pt x="8855" y="682"/>
                    </a:lnTo>
                    <a:lnTo>
                      <a:pt x="8855" y="871"/>
                    </a:lnTo>
                    <a:lnTo>
                      <a:pt x="8853" y="908"/>
                    </a:lnTo>
                    <a:lnTo>
                      <a:pt x="8842" y="979"/>
                    </a:lnTo>
                    <a:lnTo>
                      <a:pt x="8820" y="1046"/>
                    </a:lnTo>
                    <a:lnTo>
                      <a:pt x="8788" y="1110"/>
                    </a:lnTo>
                    <a:lnTo>
                      <a:pt x="8746" y="1166"/>
                    </a:lnTo>
                    <a:lnTo>
                      <a:pt x="8696" y="1216"/>
                    </a:lnTo>
                    <a:lnTo>
                      <a:pt x="8638" y="1258"/>
                    </a:lnTo>
                    <a:lnTo>
                      <a:pt x="8575" y="1291"/>
                    </a:lnTo>
                    <a:lnTo>
                      <a:pt x="8539" y="1303"/>
                    </a:lnTo>
                    <a:lnTo>
                      <a:pt x="8107" y="1442"/>
                    </a:lnTo>
                    <a:lnTo>
                      <a:pt x="8090" y="1448"/>
                    </a:lnTo>
                    <a:lnTo>
                      <a:pt x="8057" y="1467"/>
                    </a:lnTo>
                    <a:lnTo>
                      <a:pt x="8042" y="1478"/>
                    </a:lnTo>
                    <a:lnTo>
                      <a:pt x="5270" y="3907"/>
                    </a:lnTo>
                    <a:lnTo>
                      <a:pt x="5254" y="3923"/>
                    </a:lnTo>
                    <a:lnTo>
                      <a:pt x="5229" y="3959"/>
                    </a:lnTo>
                    <a:lnTo>
                      <a:pt x="5221" y="3979"/>
                    </a:lnTo>
                    <a:lnTo>
                      <a:pt x="4748" y="5207"/>
                    </a:lnTo>
                    <a:lnTo>
                      <a:pt x="4699" y="5340"/>
                    </a:lnTo>
                    <a:lnTo>
                      <a:pt x="4614" y="5609"/>
                    </a:lnTo>
                    <a:lnTo>
                      <a:pt x="4547" y="5883"/>
                    </a:lnTo>
                    <a:lnTo>
                      <a:pt x="4496" y="6160"/>
                    </a:lnTo>
                    <a:lnTo>
                      <a:pt x="4479" y="6300"/>
                    </a:lnTo>
                    <a:lnTo>
                      <a:pt x="4361" y="7292"/>
                    </a:lnTo>
                    <a:lnTo>
                      <a:pt x="4073" y="7292"/>
                    </a:lnTo>
                    <a:lnTo>
                      <a:pt x="4034" y="7291"/>
                    </a:lnTo>
                    <a:lnTo>
                      <a:pt x="3958" y="7281"/>
                    </a:lnTo>
                    <a:lnTo>
                      <a:pt x="3884" y="7259"/>
                    </a:lnTo>
                    <a:lnTo>
                      <a:pt x="3815" y="7227"/>
                    </a:lnTo>
                    <a:lnTo>
                      <a:pt x="3750" y="7187"/>
                    </a:lnTo>
                    <a:lnTo>
                      <a:pt x="3693" y="7138"/>
                    </a:lnTo>
                    <a:lnTo>
                      <a:pt x="3641" y="7080"/>
                    </a:lnTo>
                    <a:lnTo>
                      <a:pt x="3598" y="7016"/>
                    </a:lnTo>
                    <a:lnTo>
                      <a:pt x="3580" y="6981"/>
                    </a:lnTo>
                    <a:lnTo>
                      <a:pt x="3527" y="6866"/>
                    </a:lnTo>
                    <a:lnTo>
                      <a:pt x="3436" y="6633"/>
                    </a:lnTo>
                    <a:lnTo>
                      <a:pt x="3366" y="6395"/>
                    </a:lnTo>
                    <a:lnTo>
                      <a:pt x="3314" y="6153"/>
                    </a:lnTo>
                    <a:lnTo>
                      <a:pt x="3281" y="5911"/>
                    </a:lnTo>
                    <a:lnTo>
                      <a:pt x="3266" y="5668"/>
                    </a:lnTo>
                    <a:lnTo>
                      <a:pt x="3271" y="5425"/>
                    </a:lnTo>
                    <a:lnTo>
                      <a:pt x="3292" y="5183"/>
                    </a:lnTo>
                    <a:lnTo>
                      <a:pt x="3334" y="4944"/>
                    </a:lnTo>
                    <a:lnTo>
                      <a:pt x="3392" y="4708"/>
                    </a:lnTo>
                    <a:lnTo>
                      <a:pt x="3470" y="4477"/>
                    </a:lnTo>
                    <a:lnTo>
                      <a:pt x="3563" y="4251"/>
                    </a:lnTo>
                    <a:lnTo>
                      <a:pt x="3675" y="4034"/>
                    </a:lnTo>
                    <a:lnTo>
                      <a:pt x="3804" y="3824"/>
                    </a:lnTo>
                    <a:lnTo>
                      <a:pt x="3951" y="3622"/>
                    </a:lnTo>
                    <a:lnTo>
                      <a:pt x="4113" y="3432"/>
                    </a:lnTo>
                    <a:lnTo>
                      <a:pt x="4201" y="3341"/>
                    </a:lnTo>
                    <a:lnTo>
                      <a:pt x="4214" y="3327"/>
                    </a:lnTo>
                    <a:lnTo>
                      <a:pt x="4234" y="3297"/>
                    </a:lnTo>
                    <a:lnTo>
                      <a:pt x="4252" y="3248"/>
                    </a:lnTo>
                    <a:lnTo>
                      <a:pt x="4252" y="3177"/>
                    </a:lnTo>
                    <a:lnTo>
                      <a:pt x="4234" y="3128"/>
                    </a:lnTo>
                    <a:lnTo>
                      <a:pt x="4214" y="3098"/>
                    </a:lnTo>
                    <a:lnTo>
                      <a:pt x="4201" y="3084"/>
                    </a:lnTo>
                    <a:lnTo>
                      <a:pt x="4188" y="3072"/>
                    </a:lnTo>
                    <a:lnTo>
                      <a:pt x="4158" y="3052"/>
                    </a:lnTo>
                    <a:lnTo>
                      <a:pt x="4108" y="3033"/>
                    </a:lnTo>
                    <a:lnTo>
                      <a:pt x="4038" y="3033"/>
                    </a:lnTo>
                    <a:lnTo>
                      <a:pt x="3988" y="3052"/>
                    </a:lnTo>
                    <a:lnTo>
                      <a:pt x="3958" y="3072"/>
                    </a:lnTo>
                    <a:lnTo>
                      <a:pt x="3945" y="3084"/>
                    </a:lnTo>
                    <a:lnTo>
                      <a:pt x="3864" y="3167"/>
                    </a:lnTo>
                    <a:lnTo>
                      <a:pt x="3713" y="3338"/>
                    </a:lnTo>
                    <a:lnTo>
                      <a:pt x="3575" y="3518"/>
                    </a:lnTo>
                    <a:lnTo>
                      <a:pt x="3448" y="3706"/>
                    </a:lnTo>
                    <a:lnTo>
                      <a:pt x="3336" y="3898"/>
                    </a:lnTo>
                    <a:lnTo>
                      <a:pt x="3235" y="4099"/>
                    </a:lnTo>
                    <a:lnTo>
                      <a:pt x="3147" y="4303"/>
                    </a:lnTo>
                    <a:lnTo>
                      <a:pt x="3073" y="4512"/>
                    </a:lnTo>
                    <a:lnTo>
                      <a:pt x="3042" y="4618"/>
                    </a:lnTo>
                    <a:lnTo>
                      <a:pt x="3009" y="4555"/>
                    </a:lnTo>
                    <a:lnTo>
                      <a:pt x="2934" y="4437"/>
                    </a:lnTo>
                    <a:lnTo>
                      <a:pt x="2852" y="4328"/>
                    </a:lnTo>
                    <a:lnTo>
                      <a:pt x="2761" y="4225"/>
                    </a:lnTo>
                    <a:lnTo>
                      <a:pt x="2712" y="4179"/>
                    </a:lnTo>
                    <a:lnTo>
                      <a:pt x="2660" y="4132"/>
                    </a:lnTo>
                    <a:lnTo>
                      <a:pt x="2549" y="4048"/>
                    </a:lnTo>
                    <a:lnTo>
                      <a:pt x="2431" y="3976"/>
                    </a:lnTo>
                    <a:lnTo>
                      <a:pt x="2309" y="3919"/>
                    </a:lnTo>
                    <a:lnTo>
                      <a:pt x="2181" y="3874"/>
                    </a:lnTo>
                    <a:lnTo>
                      <a:pt x="2048" y="3844"/>
                    </a:lnTo>
                    <a:lnTo>
                      <a:pt x="1911" y="3827"/>
                    </a:lnTo>
                    <a:lnTo>
                      <a:pt x="1771" y="3822"/>
                    </a:lnTo>
                    <a:lnTo>
                      <a:pt x="1699" y="3827"/>
                    </a:lnTo>
                    <a:lnTo>
                      <a:pt x="1681" y="3829"/>
                    </a:lnTo>
                    <a:lnTo>
                      <a:pt x="1646" y="3838"/>
                    </a:lnTo>
                    <a:lnTo>
                      <a:pt x="1600" y="3864"/>
                    </a:lnTo>
                    <a:lnTo>
                      <a:pt x="1554" y="3917"/>
                    </a:lnTo>
                    <a:lnTo>
                      <a:pt x="1535" y="3966"/>
                    </a:lnTo>
                    <a:lnTo>
                      <a:pt x="1531" y="4002"/>
                    </a:lnTo>
                    <a:lnTo>
                      <a:pt x="1532" y="4021"/>
                    </a:lnTo>
                    <a:lnTo>
                      <a:pt x="1534" y="4040"/>
                    </a:lnTo>
                    <a:lnTo>
                      <a:pt x="1544" y="4074"/>
                    </a:lnTo>
                    <a:lnTo>
                      <a:pt x="1570" y="4120"/>
                    </a:lnTo>
                    <a:lnTo>
                      <a:pt x="1622" y="4166"/>
                    </a:lnTo>
                    <a:lnTo>
                      <a:pt x="1672" y="4185"/>
                    </a:lnTo>
                    <a:lnTo>
                      <a:pt x="1708" y="4189"/>
                    </a:lnTo>
                    <a:lnTo>
                      <a:pt x="1727" y="4189"/>
                    </a:lnTo>
                    <a:lnTo>
                      <a:pt x="1779" y="4185"/>
                    </a:lnTo>
                    <a:lnTo>
                      <a:pt x="1881" y="4188"/>
                    </a:lnTo>
                    <a:lnTo>
                      <a:pt x="1982" y="4201"/>
                    </a:lnTo>
                    <a:lnTo>
                      <a:pt x="2078" y="4222"/>
                    </a:lnTo>
                    <a:lnTo>
                      <a:pt x="2172" y="4256"/>
                    </a:lnTo>
                    <a:lnTo>
                      <a:pt x="2261" y="4297"/>
                    </a:lnTo>
                    <a:lnTo>
                      <a:pt x="2346" y="4349"/>
                    </a:lnTo>
                    <a:lnTo>
                      <a:pt x="2427" y="4411"/>
                    </a:lnTo>
                    <a:lnTo>
                      <a:pt x="2466" y="4446"/>
                    </a:lnTo>
                    <a:lnTo>
                      <a:pt x="2518" y="4495"/>
                    </a:lnTo>
                    <a:lnTo>
                      <a:pt x="2610" y="4605"/>
                    </a:lnTo>
                    <a:lnTo>
                      <a:pt x="2690" y="4731"/>
                    </a:lnTo>
                    <a:lnTo>
                      <a:pt x="2759" y="4866"/>
                    </a:lnTo>
                    <a:lnTo>
                      <a:pt x="2816" y="5013"/>
                    </a:lnTo>
                    <a:lnTo>
                      <a:pt x="2859" y="5168"/>
                    </a:lnTo>
                    <a:lnTo>
                      <a:pt x="2888" y="5331"/>
                    </a:lnTo>
                    <a:lnTo>
                      <a:pt x="2902" y="5501"/>
                    </a:lnTo>
                    <a:lnTo>
                      <a:pt x="2903" y="5589"/>
                    </a:lnTo>
                    <a:lnTo>
                      <a:pt x="2903" y="5589"/>
                    </a:lnTo>
                    <a:lnTo>
                      <a:pt x="2903" y="5688"/>
                    </a:lnTo>
                    <a:lnTo>
                      <a:pt x="2915" y="5888"/>
                    </a:lnTo>
                    <a:lnTo>
                      <a:pt x="2937" y="6087"/>
                    </a:lnTo>
                    <a:lnTo>
                      <a:pt x="2970" y="6286"/>
                    </a:lnTo>
                    <a:lnTo>
                      <a:pt x="2991" y="6385"/>
                    </a:lnTo>
                    <a:lnTo>
                      <a:pt x="2414" y="6385"/>
                    </a:lnTo>
                    <a:lnTo>
                      <a:pt x="2395" y="6385"/>
                    </a:lnTo>
                    <a:lnTo>
                      <a:pt x="2359" y="6394"/>
                    </a:lnTo>
                    <a:lnTo>
                      <a:pt x="2312" y="6415"/>
                    </a:lnTo>
                    <a:lnTo>
                      <a:pt x="2261" y="6464"/>
                    </a:lnTo>
                    <a:lnTo>
                      <a:pt x="2240" y="6512"/>
                    </a:lnTo>
                    <a:lnTo>
                      <a:pt x="2232" y="6548"/>
                    </a:lnTo>
                    <a:lnTo>
                      <a:pt x="2232" y="6566"/>
                    </a:lnTo>
                    <a:lnTo>
                      <a:pt x="2232" y="6585"/>
                    </a:lnTo>
                    <a:lnTo>
                      <a:pt x="2240" y="6621"/>
                    </a:lnTo>
                    <a:lnTo>
                      <a:pt x="2261" y="6669"/>
                    </a:lnTo>
                    <a:lnTo>
                      <a:pt x="2312" y="6718"/>
                    </a:lnTo>
                    <a:lnTo>
                      <a:pt x="2359" y="6741"/>
                    </a:lnTo>
                    <a:lnTo>
                      <a:pt x="2395" y="6748"/>
                    </a:lnTo>
                    <a:lnTo>
                      <a:pt x="2414" y="6748"/>
                    </a:lnTo>
                    <a:lnTo>
                      <a:pt x="3094" y="6748"/>
                    </a:lnTo>
                    <a:lnTo>
                      <a:pt x="3121" y="6827"/>
                    </a:lnTo>
                    <a:lnTo>
                      <a:pt x="3183" y="6983"/>
                    </a:lnTo>
                    <a:lnTo>
                      <a:pt x="3216" y="7059"/>
                    </a:lnTo>
                    <a:lnTo>
                      <a:pt x="3200" y="7085"/>
                    </a:lnTo>
                    <a:lnTo>
                      <a:pt x="3163" y="7134"/>
                    </a:lnTo>
                    <a:lnTo>
                      <a:pt x="3120" y="7177"/>
                    </a:lnTo>
                    <a:lnTo>
                      <a:pt x="3072" y="7213"/>
                    </a:lnTo>
                    <a:lnTo>
                      <a:pt x="3019" y="7245"/>
                    </a:lnTo>
                    <a:lnTo>
                      <a:pt x="2963" y="7268"/>
                    </a:lnTo>
                    <a:lnTo>
                      <a:pt x="2903" y="7283"/>
                    </a:lnTo>
                    <a:lnTo>
                      <a:pt x="2842" y="7291"/>
                    </a:lnTo>
                    <a:lnTo>
                      <a:pt x="2810" y="7292"/>
                    </a:lnTo>
                    <a:lnTo>
                      <a:pt x="1177" y="7292"/>
                    </a:lnTo>
                    <a:lnTo>
                      <a:pt x="1122" y="7291"/>
                    </a:lnTo>
                    <a:lnTo>
                      <a:pt x="1053" y="7279"/>
                    </a:lnTo>
                    <a:lnTo>
                      <a:pt x="1028" y="7278"/>
                    </a:lnTo>
                    <a:lnTo>
                      <a:pt x="995" y="7281"/>
                    </a:lnTo>
                    <a:lnTo>
                      <a:pt x="938" y="7301"/>
                    </a:lnTo>
                    <a:lnTo>
                      <a:pt x="890" y="7341"/>
                    </a:lnTo>
                    <a:lnTo>
                      <a:pt x="857" y="7394"/>
                    </a:lnTo>
                    <a:lnTo>
                      <a:pt x="850" y="7426"/>
                    </a:lnTo>
                    <a:lnTo>
                      <a:pt x="847" y="7445"/>
                    </a:lnTo>
                    <a:lnTo>
                      <a:pt x="847" y="7481"/>
                    </a:lnTo>
                    <a:lnTo>
                      <a:pt x="860" y="7531"/>
                    </a:lnTo>
                    <a:lnTo>
                      <a:pt x="900" y="7589"/>
                    </a:lnTo>
                    <a:lnTo>
                      <a:pt x="943" y="7620"/>
                    </a:lnTo>
                    <a:lnTo>
                      <a:pt x="976" y="7633"/>
                    </a:lnTo>
                    <a:lnTo>
                      <a:pt x="994" y="7638"/>
                    </a:lnTo>
                    <a:lnTo>
                      <a:pt x="1040" y="7645"/>
                    </a:lnTo>
                    <a:lnTo>
                      <a:pt x="1131" y="7653"/>
                    </a:lnTo>
                    <a:lnTo>
                      <a:pt x="1177" y="7655"/>
                    </a:lnTo>
                    <a:lnTo>
                      <a:pt x="2808" y="7655"/>
                    </a:lnTo>
                    <a:lnTo>
                      <a:pt x="2876" y="7653"/>
                    </a:lnTo>
                    <a:lnTo>
                      <a:pt x="2987" y="7636"/>
                    </a:lnTo>
                    <a:lnTo>
                      <a:pt x="3065" y="7615"/>
                    </a:lnTo>
                    <a:lnTo>
                      <a:pt x="3145" y="7584"/>
                    </a:lnTo>
                    <a:lnTo>
                      <a:pt x="3228" y="7543"/>
                    </a:lnTo>
                    <a:lnTo>
                      <a:pt x="3308" y="7489"/>
                    </a:lnTo>
                    <a:lnTo>
                      <a:pt x="3387" y="7422"/>
                    </a:lnTo>
                    <a:lnTo>
                      <a:pt x="3426" y="7383"/>
                    </a:lnTo>
                    <a:lnTo>
                      <a:pt x="3458" y="7414"/>
                    </a:lnTo>
                    <a:lnTo>
                      <a:pt x="3527" y="7472"/>
                    </a:lnTo>
                    <a:lnTo>
                      <a:pt x="3601" y="7521"/>
                    </a:lnTo>
                    <a:lnTo>
                      <a:pt x="3680" y="7564"/>
                    </a:lnTo>
                    <a:lnTo>
                      <a:pt x="3762" y="7600"/>
                    </a:lnTo>
                    <a:lnTo>
                      <a:pt x="3847" y="7626"/>
                    </a:lnTo>
                    <a:lnTo>
                      <a:pt x="3936" y="7645"/>
                    </a:lnTo>
                    <a:lnTo>
                      <a:pt x="4027" y="7653"/>
                    </a:lnTo>
                    <a:lnTo>
                      <a:pt x="4073" y="7655"/>
                    </a:lnTo>
                    <a:lnTo>
                      <a:pt x="4522" y="7655"/>
                    </a:lnTo>
                    <a:lnTo>
                      <a:pt x="4557" y="7652"/>
                    </a:lnTo>
                    <a:lnTo>
                      <a:pt x="4617" y="7629"/>
                    </a:lnTo>
                    <a:lnTo>
                      <a:pt x="4666" y="7586"/>
                    </a:lnTo>
                    <a:lnTo>
                      <a:pt x="4697" y="7528"/>
                    </a:lnTo>
                    <a:lnTo>
                      <a:pt x="4702" y="7495"/>
                    </a:lnTo>
                    <a:lnTo>
                      <a:pt x="4771" y="6909"/>
                    </a:lnTo>
                    <a:lnTo>
                      <a:pt x="4813" y="7017"/>
                    </a:lnTo>
                    <a:lnTo>
                      <a:pt x="4859" y="7122"/>
                    </a:lnTo>
                    <a:lnTo>
                      <a:pt x="4888" y="7183"/>
                    </a:lnTo>
                    <a:lnTo>
                      <a:pt x="4959" y="7292"/>
                    </a:lnTo>
                    <a:lnTo>
                      <a:pt x="5042" y="7390"/>
                    </a:lnTo>
                    <a:lnTo>
                      <a:pt x="5140" y="7474"/>
                    </a:lnTo>
                    <a:lnTo>
                      <a:pt x="5248" y="7544"/>
                    </a:lnTo>
                    <a:lnTo>
                      <a:pt x="5365" y="7597"/>
                    </a:lnTo>
                    <a:lnTo>
                      <a:pt x="5489" y="7635"/>
                    </a:lnTo>
                    <a:lnTo>
                      <a:pt x="5618" y="7653"/>
                    </a:lnTo>
                    <a:lnTo>
                      <a:pt x="5686" y="7655"/>
                    </a:lnTo>
                    <a:lnTo>
                      <a:pt x="6122" y="7655"/>
                    </a:lnTo>
                    <a:lnTo>
                      <a:pt x="6145" y="7653"/>
                    </a:lnTo>
                    <a:lnTo>
                      <a:pt x="6186" y="7645"/>
                    </a:lnTo>
                    <a:lnTo>
                      <a:pt x="6222" y="7628"/>
                    </a:lnTo>
                    <a:lnTo>
                      <a:pt x="6251" y="7603"/>
                    </a:lnTo>
                    <a:lnTo>
                      <a:pt x="6274" y="7574"/>
                    </a:lnTo>
                    <a:lnTo>
                      <a:pt x="6291" y="7541"/>
                    </a:lnTo>
                    <a:lnTo>
                      <a:pt x="6301" y="7507"/>
                    </a:lnTo>
                    <a:lnTo>
                      <a:pt x="6304" y="7471"/>
                    </a:lnTo>
                    <a:lnTo>
                      <a:pt x="6302" y="7452"/>
                    </a:lnTo>
                    <a:lnTo>
                      <a:pt x="6226" y="6788"/>
                    </a:lnTo>
                    <a:lnTo>
                      <a:pt x="6210" y="6638"/>
                    </a:lnTo>
                    <a:lnTo>
                      <a:pt x="6197" y="6338"/>
                    </a:lnTo>
                    <a:lnTo>
                      <a:pt x="6206" y="6038"/>
                    </a:lnTo>
                    <a:lnTo>
                      <a:pt x="6236" y="5739"/>
                    </a:lnTo>
                    <a:lnTo>
                      <a:pt x="6261" y="5589"/>
                    </a:lnTo>
                    <a:lnTo>
                      <a:pt x="6688" y="3147"/>
                    </a:lnTo>
                    <a:lnTo>
                      <a:pt x="8254" y="1776"/>
                    </a:lnTo>
                    <a:lnTo>
                      <a:pt x="8651" y="1648"/>
                    </a:lnTo>
                    <a:lnTo>
                      <a:pt x="8713" y="1626"/>
                    </a:lnTo>
                    <a:lnTo>
                      <a:pt x="8830" y="1567"/>
                    </a:lnTo>
                    <a:lnTo>
                      <a:pt x="8934" y="1491"/>
                    </a:lnTo>
                    <a:lnTo>
                      <a:pt x="9023" y="1402"/>
                    </a:lnTo>
                    <a:lnTo>
                      <a:pt x="9096" y="1300"/>
                    </a:lnTo>
                    <a:lnTo>
                      <a:pt x="9156" y="1187"/>
                    </a:lnTo>
                    <a:lnTo>
                      <a:pt x="9194" y="1065"/>
                    </a:lnTo>
                    <a:lnTo>
                      <a:pt x="9216" y="937"/>
                    </a:lnTo>
                    <a:lnTo>
                      <a:pt x="9217" y="871"/>
                    </a:lnTo>
                    <a:lnTo>
                      <a:pt x="9217" y="682"/>
                    </a:lnTo>
                    <a:lnTo>
                      <a:pt x="9216" y="652"/>
                    </a:lnTo>
                    <a:lnTo>
                      <a:pt x="9207" y="593"/>
                    </a:lnTo>
                    <a:lnTo>
                      <a:pt x="9187" y="538"/>
                    </a:lnTo>
                    <a:lnTo>
                      <a:pt x="9160" y="486"/>
                    </a:lnTo>
                    <a:lnTo>
                      <a:pt x="9125" y="440"/>
                    </a:lnTo>
                    <a:lnTo>
                      <a:pt x="9082" y="400"/>
                    </a:lnTo>
                    <a:lnTo>
                      <a:pt x="9035" y="367"/>
                    </a:lnTo>
                    <a:lnTo>
                      <a:pt x="8980" y="342"/>
                    </a:lnTo>
                    <a:lnTo>
                      <a:pt x="8951" y="332"/>
                    </a:lnTo>
                    <a:close/>
                    <a:moveTo>
                      <a:pt x="611" y="6957"/>
                    </a:moveTo>
                    <a:lnTo>
                      <a:pt x="611" y="6975"/>
                    </a:lnTo>
                    <a:lnTo>
                      <a:pt x="603" y="7011"/>
                    </a:lnTo>
                    <a:lnTo>
                      <a:pt x="580" y="7059"/>
                    </a:lnTo>
                    <a:lnTo>
                      <a:pt x="531" y="7109"/>
                    </a:lnTo>
                    <a:lnTo>
                      <a:pt x="484" y="7131"/>
                    </a:lnTo>
                    <a:lnTo>
                      <a:pt x="448" y="7138"/>
                    </a:lnTo>
                    <a:lnTo>
                      <a:pt x="429" y="7139"/>
                    </a:lnTo>
                    <a:lnTo>
                      <a:pt x="410" y="7138"/>
                    </a:lnTo>
                    <a:lnTo>
                      <a:pt x="376" y="7131"/>
                    </a:lnTo>
                    <a:lnTo>
                      <a:pt x="327" y="7109"/>
                    </a:lnTo>
                    <a:lnTo>
                      <a:pt x="278" y="7059"/>
                    </a:lnTo>
                    <a:lnTo>
                      <a:pt x="256" y="7011"/>
                    </a:lnTo>
                    <a:lnTo>
                      <a:pt x="249" y="6975"/>
                    </a:lnTo>
                    <a:lnTo>
                      <a:pt x="248" y="6957"/>
                    </a:lnTo>
                    <a:lnTo>
                      <a:pt x="249" y="6938"/>
                    </a:lnTo>
                    <a:lnTo>
                      <a:pt x="256" y="6903"/>
                    </a:lnTo>
                    <a:lnTo>
                      <a:pt x="278" y="6856"/>
                    </a:lnTo>
                    <a:lnTo>
                      <a:pt x="327" y="6805"/>
                    </a:lnTo>
                    <a:lnTo>
                      <a:pt x="376" y="6784"/>
                    </a:lnTo>
                    <a:lnTo>
                      <a:pt x="410" y="6777"/>
                    </a:lnTo>
                    <a:lnTo>
                      <a:pt x="429" y="6775"/>
                    </a:lnTo>
                    <a:lnTo>
                      <a:pt x="448" y="6777"/>
                    </a:lnTo>
                    <a:lnTo>
                      <a:pt x="484" y="6784"/>
                    </a:lnTo>
                    <a:lnTo>
                      <a:pt x="531" y="6805"/>
                    </a:lnTo>
                    <a:lnTo>
                      <a:pt x="580" y="6856"/>
                    </a:lnTo>
                    <a:lnTo>
                      <a:pt x="603" y="6903"/>
                    </a:lnTo>
                    <a:lnTo>
                      <a:pt x="611" y="6938"/>
                    </a:lnTo>
                    <a:lnTo>
                      <a:pt x="611" y="6957"/>
                    </a:lnTo>
                    <a:close/>
                    <a:moveTo>
                      <a:pt x="5903" y="5527"/>
                    </a:moveTo>
                    <a:lnTo>
                      <a:pt x="5878" y="5688"/>
                    </a:lnTo>
                    <a:lnTo>
                      <a:pt x="5844" y="6014"/>
                    </a:lnTo>
                    <a:lnTo>
                      <a:pt x="5834" y="6340"/>
                    </a:lnTo>
                    <a:lnTo>
                      <a:pt x="5849" y="6667"/>
                    </a:lnTo>
                    <a:lnTo>
                      <a:pt x="5866" y="6830"/>
                    </a:lnTo>
                    <a:lnTo>
                      <a:pt x="5919" y="7292"/>
                    </a:lnTo>
                    <a:lnTo>
                      <a:pt x="5686" y="7292"/>
                    </a:lnTo>
                    <a:lnTo>
                      <a:pt x="5646" y="7291"/>
                    </a:lnTo>
                    <a:lnTo>
                      <a:pt x="5568" y="7279"/>
                    </a:lnTo>
                    <a:lnTo>
                      <a:pt x="5493" y="7258"/>
                    </a:lnTo>
                    <a:lnTo>
                      <a:pt x="5422" y="7226"/>
                    </a:lnTo>
                    <a:lnTo>
                      <a:pt x="5359" y="7184"/>
                    </a:lnTo>
                    <a:lnTo>
                      <a:pt x="5300" y="7134"/>
                    </a:lnTo>
                    <a:lnTo>
                      <a:pt x="5250" y="7076"/>
                    </a:lnTo>
                    <a:lnTo>
                      <a:pt x="5208" y="7010"/>
                    </a:lnTo>
                    <a:lnTo>
                      <a:pt x="5191" y="6974"/>
                    </a:lnTo>
                    <a:lnTo>
                      <a:pt x="5134" y="6844"/>
                    </a:lnTo>
                    <a:lnTo>
                      <a:pt x="5042" y="6578"/>
                    </a:lnTo>
                    <a:lnTo>
                      <a:pt x="4975" y="6306"/>
                    </a:lnTo>
                    <a:lnTo>
                      <a:pt x="4931" y="6027"/>
                    </a:lnTo>
                    <a:lnTo>
                      <a:pt x="4920" y="5885"/>
                    </a:lnTo>
                    <a:lnTo>
                      <a:pt x="4934" y="5813"/>
                    </a:lnTo>
                    <a:lnTo>
                      <a:pt x="4998" y="5603"/>
                    </a:lnTo>
                    <a:lnTo>
                      <a:pt x="5140" y="5191"/>
                    </a:lnTo>
                    <a:lnTo>
                      <a:pt x="5473" y="4326"/>
                    </a:lnTo>
                    <a:lnTo>
                      <a:pt x="5543" y="4150"/>
                    </a:lnTo>
                    <a:lnTo>
                      <a:pt x="6253" y="3528"/>
                    </a:lnTo>
                    <a:lnTo>
                      <a:pt x="5903" y="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781352" y="4343646"/>
                <a:ext cx="889200" cy="889200"/>
              </a:xfrm>
              <a:prstGeom prst="ellipse">
                <a:avLst/>
              </a:prstGeom>
              <a:solidFill>
                <a:srgbClr val="118B4E"/>
              </a:solidFill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>
                    <a:solidFill>
                      <a:prstClr val="white"/>
                    </a:solidFill>
                  </a:rPr>
                  <a:t>지리</a:t>
                </a:r>
                <a:endParaRPr lang="ko-KR" alt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5910E1B-32E4-4878-8CB7-59680D56EA13}"/>
                  </a:ext>
                </a:extLst>
              </p:cNvPr>
              <p:cNvSpPr txBox="1"/>
              <p:nvPr/>
            </p:nvSpPr>
            <p:spPr>
              <a:xfrm>
                <a:off x="1707449" y="5881788"/>
                <a:ext cx="475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▶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5F44D20-4E22-4A9F-8F13-656F003464FE}"/>
                  </a:ext>
                </a:extLst>
              </p:cNvPr>
              <p:cNvSpPr txBox="1"/>
              <p:nvPr/>
            </p:nvSpPr>
            <p:spPr>
              <a:xfrm>
                <a:off x="2425318" y="5637298"/>
                <a:ext cx="4051954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171450" indent="-171450" fontAlgn="ctr" latinLnBrk="0">
                  <a:buFont typeface="Arial" panose="020B0604020202020204" pitchFamily="34" charset="0"/>
                  <a:buChar char="•"/>
                  <a:defRPr sz="1400">
                    <a:solidFill>
                      <a:prstClr val="black">
                        <a:lumMod val="75000"/>
                        <a:lumOff val="25000"/>
                      </a:prstClr>
                    </a:solidFill>
                    <a:cs typeface="Aharoni" panose="02010803020104030203" pitchFamily="2" charset="-79"/>
                  </a:defRPr>
                </a:lvl1pPr>
              </a:lstStyle>
              <a:p>
                <a:pPr>
                  <a:spcBef>
                    <a:spcPts val="600"/>
                  </a:spcBef>
                </a:pPr>
                <a:r>
                  <a:rPr lang="ko-KR" altLang="en-US" b="1" dirty="0" smtClean="0"/>
                  <a:t>지번 별 건축 및 대지 면적</a:t>
                </a:r>
                <a:endParaRPr lang="en-US" altLang="ko-KR" b="1" dirty="0" smtClean="0"/>
              </a:p>
              <a:p>
                <a:pPr>
                  <a:spcBef>
                    <a:spcPts val="600"/>
                  </a:spcBef>
                </a:pPr>
                <a:r>
                  <a:rPr lang="ko-KR" altLang="en-US" b="1" dirty="0"/>
                  <a:t>지번 </a:t>
                </a:r>
                <a:r>
                  <a:rPr lang="ko-KR" altLang="en-US" b="1" dirty="0" smtClean="0"/>
                  <a:t>별 건폐율 및 용적률</a:t>
                </a:r>
                <a:endParaRPr lang="en-US" altLang="ko-KR" b="1" dirty="0" smtClean="0"/>
              </a:p>
              <a:p>
                <a:pPr>
                  <a:spcBef>
                    <a:spcPts val="600"/>
                  </a:spcBef>
                </a:pPr>
                <a:r>
                  <a:rPr lang="ko-KR" altLang="en-US" b="1" dirty="0" smtClean="0"/>
                  <a:t>지번 별 세대 수</a:t>
                </a:r>
                <a:r>
                  <a:rPr lang="en-US" altLang="ko-KR" b="1" dirty="0" smtClean="0"/>
                  <a:t>, </a:t>
                </a:r>
                <a:r>
                  <a:rPr lang="ko-KR" altLang="en-US" b="1" dirty="0" smtClean="0"/>
                  <a:t>가구수</a:t>
                </a:r>
                <a:r>
                  <a:rPr lang="en-US" altLang="ko-KR" b="1" dirty="0" smtClean="0"/>
                  <a:t>, </a:t>
                </a:r>
                <a:r>
                  <a:rPr lang="ko-KR" altLang="en-US" b="1" dirty="0" smtClean="0"/>
                  <a:t>지상 층수 </a:t>
                </a:r>
                <a:endParaRPr lang="en-US" altLang="ko-KR" b="1" dirty="0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5A0CD142-015D-4F5B-B108-3EDA4FF6EB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4945" y="5392200"/>
                <a:ext cx="8573562" cy="50285"/>
              </a:xfrm>
              <a:prstGeom prst="line">
                <a:avLst/>
              </a:prstGeom>
              <a:ln>
                <a:solidFill>
                  <a:srgbClr val="118B4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타원 51"/>
              <p:cNvSpPr/>
              <p:nvPr/>
            </p:nvSpPr>
            <p:spPr>
              <a:xfrm>
                <a:off x="781352" y="5621854"/>
                <a:ext cx="889200" cy="889200"/>
              </a:xfrm>
              <a:prstGeom prst="ellipse">
                <a:avLst/>
              </a:prstGeom>
              <a:solidFill>
                <a:srgbClr val="FFC000"/>
              </a:solidFill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>
                    <a:solidFill>
                      <a:prstClr val="white"/>
                    </a:solidFill>
                  </a:rPr>
                  <a:t>건물</a:t>
                </a:r>
                <a:endParaRPr lang="ko-KR" altLang="en-US" sz="160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8847131" y="1254723"/>
              <a:ext cx="3356844" cy="5266824"/>
              <a:chOff x="8408981" y="1254723"/>
              <a:chExt cx="3356844" cy="5266824"/>
            </a:xfrm>
          </p:grpSpPr>
          <p:sp>
            <p:nvSpPr>
              <p:cNvPr id="34" name="사각형: 둥근 모서리 5">
                <a:extLst>
                  <a:ext uri="{FF2B5EF4-FFF2-40B4-BE49-F238E27FC236}">
                    <a16:creationId xmlns:a16="http://schemas.microsoft.com/office/drawing/2014/main" id="{E0EB1664-FDFE-4923-9888-CB17C72720CE}"/>
                  </a:ext>
                </a:extLst>
              </p:cNvPr>
              <p:cNvSpPr/>
              <p:nvPr/>
            </p:nvSpPr>
            <p:spPr>
              <a:xfrm>
                <a:off x="8549133" y="1254723"/>
                <a:ext cx="1514475" cy="447674"/>
              </a:xfrm>
              <a:prstGeom prst="roundRect">
                <a:avLst>
                  <a:gd name="adj" fmla="val 50000"/>
                </a:avLst>
              </a:prstGeom>
              <a:solidFill>
                <a:srgbClr val="118B4E"/>
              </a:solidFill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r>
                  <a:rPr lang="ko-KR" altLang="en-US" sz="1600" b="1" dirty="0" smtClean="0">
                    <a:solidFill>
                      <a:prstClr val="white"/>
                    </a:solidFill>
                  </a:rPr>
                  <a:t>대상 기간</a:t>
                </a:r>
                <a:endParaRPr lang="ko-KR" alt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A4DD1C-4839-45EA-9AAB-1A57C4104FAF}"/>
                  </a:ext>
                </a:extLst>
              </p:cNvPr>
              <p:cNvSpPr txBox="1"/>
              <p:nvPr/>
            </p:nvSpPr>
            <p:spPr>
              <a:xfrm>
                <a:off x="8415924" y="1789880"/>
                <a:ext cx="304221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171450" indent="-171450" fontAlgn="ctr" latinLnBrk="0"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prstClr val="black">
                        <a:lumMod val="75000"/>
                        <a:lumOff val="25000"/>
                      </a:prstClr>
                    </a:solidFill>
                    <a:cs typeface="Aharoni" panose="02010803020104030203" pitchFamily="2" charset="-79"/>
                  </a:defRPr>
                </a:lvl1pPr>
              </a:lstStyle>
              <a:p>
                <a:endParaRPr lang="en-US" altLang="ko-KR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fontAlgn="base"/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</a:rPr>
                  <a:t>2019</a:t>
                </a:r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년 </a:t>
                </a: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</a:rPr>
                  <a:t>12</a:t>
                </a:r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월</a:t>
                </a:r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A3621D7-FADB-47C7-854C-4BDBB088D7BA}"/>
                  </a:ext>
                </a:extLst>
              </p:cNvPr>
              <p:cNvSpPr txBox="1"/>
              <p:nvPr/>
            </p:nvSpPr>
            <p:spPr>
              <a:xfrm>
                <a:off x="8418813" y="3028052"/>
                <a:ext cx="3347012" cy="118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171450" indent="-171450" fontAlgn="ctr" latinLnBrk="0"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prstClr val="black">
                        <a:lumMod val="75000"/>
                        <a:lumOff val="25000"/>
                      </a:prstClr>
                    </a:solidFill>
                    <a:cs typeface="Aharoni" panose="02010803020104030203" pitchFamily="2" charset="-79"/>
                  </a:defRPr>
                </a:lvl1pPr>
              </a:lstStyle>
              <a:p>
                <a:pPr fontAlgn="base"/>
                <a:endParaRPr lang="en-US" altLang="ko-KR" dirty="0" smtClean="0"/>
              </a:p>
              <a:p>
                <a:pPr fontAlgn="base"/>
                <a:r>
                  <a:rPr lang="en-US" altLang="ko-KR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2019</a:t>
                </a:r>
                <a:r>
                  <a:rPr lang="ko-KR" alt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년 </a:t>
                </a:r>
                <a:r>
                  <a:rPr lang="en-US" altLang="ko-KR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12</a:t>
                </a:r>
                <a:r>
                  <a:rPr lang="ko-KR" alt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월</a:t>
                </a:r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fontAlgn="base"/>
                <a:endParaRPr lang="en-US" altLang="ko-KR" dirty="0"/>
              </a:p>
              <a:p>
                <a:pPr fontAlgn="base"/>
                <a:endParaRPr lang="ko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0ECC92-C933-4D18-9F27-FD7AC64EAFE4}"/>
                  </a:ext>
                </a:extLst>
              </p:cNvPr>
              <p:cNvSpPr txBox="1"/>
              <p:nvPr/>
            </p:nvSpPr>
            <p:spPr>
              <a:xfrm>
                <a:off x="8408981" y="4301304"/>
                <a:ext cx="284556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171450" indent="-171450" fontAlgn="ctr" latinLnBrk="0"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prstClr val="black">
                        <a:lumMod val="75000"/>
                        <a:lumOff val="25000"/>
                      </a:prstClr>
                    </a:solidFill>
                    <a:cs typeface="Aharoni" panose="02010803020104030203" pitchFamily="2" charset="-79"/>
                  </a:defRPr>
                </a:lvl1pPr>
              </a:lstStyle>
              <a:p>
                <a:endParaRPr lang="en-US" altLang="ko-KR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</a:rPr>
                  <a:t>2020</a:t>
                </a:r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년 </a:t>
                </a: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월</a:t>
                </a: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</a:rPr>
                  <a:t>, 9</a:t>
                </a:r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월</a:t>
                </a:r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3621D7-FADB-47C7-854C-4BDBB088D7BA}"/>
                  </a:ext>
                </a:extLst>
              </p:cNvPr>
              <p:cNvSpPr txBox="1"/>
              <p:nvPr/>
            </p:nvSpPr>
            <p:spPr>
              <a:xfrm>
                <a:off x="8418815" y="5628995"/>
                <a:ext cx="264892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171450" indent="-171450" fontAlgn="ctr" latinLnBrk="0"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prstClr val="black">
                        <a:lumMod val="75000"/>
                        <a:lumOff val="25000"/>
                      </a:prstClr>
                    </a:solidFill>
                    <a:cs typeface="Aharoni" panose="02010803020104030203" pitchFamily="2" charset="-79"/>
                  </a:defRPr>
                </a:lvl1pPr>
              </a:lstStyle>
              <a:p>
                <a:endParaRPr lang="en-US" altLang="ko-KR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altLang="ko-KR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2020</a:t>
                </a:r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년 </a:t>
                </a:r>
                <a:r>
                  <a:rPr lang="en-US" altLang="ko-KR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9</a:t>
                </a:r>
                <a:r>
                  <a:rPr lang="ko-KR" alt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월</a:t>
                </a:r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9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 석 방 법</a:t>
            </a:r>
            <a:endParaRPr lang="en-US" altLang="ko-KR" sz="2800" b="1" dirty="0" smtClean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041" y="1540804"/>
            <a:ext cx="817897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118B4E"/>
                </a:solidFill>
              </a:rPr>
              <a:t>분석 절차</a:t>
            </a:r>
            <a:endParaRPr lang="en-US" altLang="ko-KR" sz="2400" dirty="0">
              <a:solidFill>
                <a:srgbClr val="118B4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93731" y="2448010"/>
            <a:ext cx="2725220" cy="2378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93731" y="4327720"/>
            <a:ext cx="2725219" cy="498169"/>
          </a:xfrm>
          <a:prstGeom prst="rect">
            <a:avLst/>
          </a:prstGeom>
          <a:solidFill>
            <a:srgbClr val="12161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특징 추출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 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93731" y="5021419"/>
            <a:ext cx="272522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피어슨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상관계수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특징 중요도 점수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25250" y="2448010"/>
            <a:ext cx="2725220" cy="2378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5250" y="4327720"/>
            <a:ext cx="2725219" cy="498169"/>
          </a:xfrm>
          <a:prstGeom prst="rect">
            <a:avLst/>
          </a:prstGeom>
          <a:solidFill>
            <a:srgbClr val="12161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군집 분석</a:t>
            </a:r>
            <a:r>
              <a:rPr lang="en-US" altLang="ko-KR" sz="200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25250" y="5021419"/>
            <a:ext cx="272522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K-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평균 군집화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계층적 군집화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가우스 혼합 모델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56769" y="2448010"/>
            <a:ext cx="2725220" cy="2378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56769" y="4327720"/>
            <a:ext cx="2725219" cy="498169"/>
          </a:xfrm>
          <a:prstGeom prst="rect">
            <a:avLst/>
          </a:prstGeom>
          <a:solidFill>
            <a:srgbClr val="12161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유효성 평가</a:t>
            </a:r>
            <a:r>
              <a:rPr lang="en-US" altLang="ko-KR" sz="200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056769" y="5021419"/>
            <a:ext cx="296716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군집 타당성 지표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기존 사례 분류 정확도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5400000">
            <a:off x="4073942" y="3389589"/>
            <a:ext cx="759174" cy="35801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7374032" y="3389588"/>
            <a:ext cx="759174" cy="35801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476373" y="2745901"/>
            <a:ext cx="2436201" cy="1110840"/>
            <a:chOff x="1533523" y="2814481"/>
            <a:chExt cx="2436201" cy="1110840"/>
          </a:xfrm>
        </p:grpSpPr>
        <p:grpSp>
          <p:nvGrpSpPr>
            <p:cNvPr id="18" name="그룹 17"/>
            <p:cNvGrpSpPr/>
            <p:nvPr/>
          </p:nvGrpSpPr>
          <p:grpSpPr>
            <a:xfrm>
              <a:off x="1533523" y="3058049"/>
              <a:ext cx="2436201" cy="705856"/>
              <a:chOff x="1838323" y="3153299"/>
              <a:chExt cx="2436201" cy="705856"/>
            </a:xfrm>
          </p:grpSpPr>
          <p:sp>
            <p:nvSpPr>
              <p:cNvPr id="28" name="오각형 27"/>
              <p:cNvSpPr/>
              <p:nvPr/>
            </p:nvSpPr>
            <p:spPr>
              <a:xfrm>
                <a:off x="3558814" y="3154305"/>
                <a:ext cx="715710" cy="704850"/>
              </a:xfrm>
              <a:prstGeom prst="homePlate">
                <a:avLst/>
              </a:prstGeom>
              <a:solidFill>
                <a:srgbClr val="AD38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838323" y="3153299"/>
                <a:ext cx="2078188" cy="704850"/>
                <a:chOff x="1885948" y="3153299"/>
                <a:chExt cx="2078188" cy="704850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1885949" y="3153299"/>
                  <a:ext cx="2078187" cy="704850"/>
                  <a:chOff x="2281849" y="3152776"/>
                  <a:chExt cx="2078187" cy="704850"/>
                </a:xfrm>
              </p:grpSpPr>
              <p:sp>
                <p:nvSpPr>
                  <p:cNvPr id="32" name="오각형 31"/>
                  <p:cNvSpPr/>
                  <p:nvPr/>
                </p:nvSpPr>
                <p:spPr>
                  <a:xfrm>
                    <a:off x="3457575" y="3152776"/>
                    <a:ext cx="902461" cy="704850"/>
                  </a:xfrm>
                  <a:prstGeom prst="homePlate">
                    <a:avLst/>
                  </a:prstGeom>
                  <a:solidFill>
                    <a:srgbClr val="EC2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오각형 32"/>
                  <p:cNvSpPr/>
                  <p:nvPr/>
                </p:nvSpPr>
                <p:spPr>
                  <a:xfrm>
                    <a:off x="2990433" y="3152776"/>
                    <a:ext cx="838617" cy="704850"/>
                  </a:xfrm>
                  <a:prstGeom prst="homePlate">
                    <a:avLst/>
                  </a:prstGeom>
                  <a:solidFill>
                    <a:srgbClr val="EF7B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오각형 33"/>
                  <p:cNvSpPr/>
                  <p:nvPr/>
                </p:nvSpPr>
                <p:spPr>
                  <a:xfrm>
                    <a:off x="2281849" y="3152776"/>
                    <a:ext cx="1069333" cy="704850"/>
                  </a:xfrm>
                  <a:prstGeom prst="homePlate">
                    <a:avLst/>
                  </a:prstGeom>
                  <a:solidFill>
                    <a:srgbClr val="F6B4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1" name="오각형 30"/>
                <p:cNvSpPr/>
                <p:nvPr/>
              </p:nvSpPr>
              <p:spPr>
                <a:xfrm>
                  <a:off x="1885948" y="3153299"/>
                  <a:ext cx="366517" cy="704850"/>
                </a:xfrm>
                <a:prstGeom prst="homePlate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9" name="그룹 18"/>
            <p:cNvGrpSpPr/>
            <p:nvPr/>
          </p:nvGrpSpPr>
          <p:grpSpPr>
            <a:xfrm>
              <a:off x="1579427" y="2814481"/>
              <a:ext cx="2274540" cy="261610"/>
              <a:chOff x="1579427" y="2890681"/>
              <a:chExt cx="2274540" cy="26161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1579427" y="2890681"/>
                <a:ext cx="50366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prstClr val="white"/>
                    </a:solidFill>
                  </a:rPr>
                  <a:t>Poor</a:t>
                </a:r>
                <a:endParaRPr lang="ko-KR" altLang="en-US" sz="1050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009669" y="2890681"/>
                <a:ext cx="71045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prstClr val="white"/>
                    </a:solidFill>
                  </a:rPr>
                  <a:t>Average</a:t>
                </a:r>
                <a:endParaRPr lang="ko-KR" altLang="en-US" sz="1050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627177" y="2890681"/>
                <a:ext cx="53412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prstClr val="white"/>
                    </a:solidFill>
                  </a:rPr>
                  <a:t>Good</a:t>
                </a:r>
                <a:endParaRPr lang="ko-KR" altLang="en-US" sz="1050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105044" y="2890681"/>
                <a:ext cx="748923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prstClr val="white"/>
                    </a:solidFill>
                  </a:rPr>
                  <a:t>Excellent</a:t>
                </a:r>
                <a:endParaRPr lang="ko-KR" altLang="en-US" sz="1050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666875" y="3925321"/>
              <a:ext cx="1963886" cy="0"/>
              <a:chOff x="1666875" y="3948181"/>
              <a:chExt cx="1963886" cy="0"/>
            </a:xfrm>
          </p:grpSpPr>
          <p:cxnSp>
            <p:nvCxnSpPr>
              <p:cNvPr id="21" name="직선 연결선 20"/>
              <p:cNvCxnSpPr/>
              <p:nvPr/>
            </p:nvCxnSpPr>
            <p:spPr>
              <a:xfrm>
                <a:off x="1666875" y="3948181"/>
                <a:ext cx="1963886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1666875" y="3948181"/>
                <a:ext cx="575233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2737408" y="3948181"/>
                <a:ext cx="533052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그룹 34"/>
          <p:cNvGrpSpPr/>
          <p:nvPr/>
        </p:nvGrpSpPr>
        <p:grpSpPr>
          <a:xfrm>
            <a:off x="1523896" y="3907565"/>
            <a:ext cx="2295640" cy="246221"/>
            <a:chOff x="1542946" y="3907565"/>
            <a:chExt cx="2295640" cy="246221"/>
          </a:xfrm>
        </p:grpSpPr>
        <p:sp>
          <p:nvSpPr>
            <p:cNvPr id="36" name="직사각형 35"/>
            <p:cNvSpPr/>
            <p:nvPr/>
          </p:nvSpPr>
          <p:spPr>
            <a:xfrm>
              <a:off x="1542946" y="3907565"/>
              <a:ext cx="2584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1" dirty="0" smtClean="0">
                  <a:solidFill>
                    <a:prstClr val="white"/>
                  </a:solidFill>
                </a:rPr>
                <a:t>0</a:t>
              </a:r>
              <a:endParaRPr lang="ko-KR" altLang="en-US" sz="10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070631" y="3907565"/>
              <a:ext cx="33214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1" dirty="0" smtClean="0">
                  <a:solidFill>
                    <a:prstClr val="white"/>
                  </a:solidFill>
                </a:rPr>
                <a:t>35</a:t>
              </a:r>
              <a:endParaRPr lang="ko-KR" altLang="en-US" sz="10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05046" y="3907565"/>
              <a:ext cx="33214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1" dirty="0" smtClean="0">
                  <a:solidFill>
                    <a:prstClr val="white"/>
                  </a:solidFill>
                </a:rPr>
                <a:t>85</a:t>
              </a:r>
              <a:endParaRPr lang="ko-KR" altLang="en-US" sz="10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32706" y="3907565"/>
              <a:ext cx="40588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1" dirty="0" smtClean="0">
                  <a:solidFill>
                    <a:prstClr val="white"/>
                  </a:solidFill>
                </a:rPr>
                <a:t>100</a:t>
              </a:r>
              <a:endParaRPr lang="ko-KR" altLang="en-US" sz="10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571646" y="3907565"/>
              <a:ext cx="33214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1" dirty="0" smtClean="0">
                  <a:solidFill>
                    <a:prstClr val="white"/>
                  </a:solidFill>
                </a:rPr>
                <a:t>50</a:t>
              </a:r>
              <a:endParaRPr lang="ko-KR" altLang="en-US" sz="10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885162" y="2704074"/>
            <a:ext cx="2421676" cy="1268645"/>
            <a:chOff x="247639" y="1686784"/>
            <a:chExt cx="6473226" cy="3391133"/>
          </a:xfrm>
        </p:grpSpPr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1017580" y="4070555"/>
              <a:ext cx="3323878" cy="1007362"/>
            </a:xfrm>
            <a:custGeom>
              <a:avLst/>
              <a:gdLst>
                <a:gd name="T0" fmla="*/ 736 w 22448"/>
                <a:gd name="T1" fmla="*/ 11464 h 11608"/>
                <a:gd name="T2" fmla="*/ 1632 w 22448"/>
                <a:gd name="T3" fmla="*/ 11464 h 11608"/>
                <a:gd name="T4" fmla="*/ 2520 w 22448"/>
                <a:gd name="T5" fmla="*/ 11464 h 11608"/>
                <a:gd name="T6" fmla="*/ 3414 w 22448"/>
                <a:gd name="T7" fmla="*/ 11441 h 11608"/>
                <a:gd name="T8" fmla="*/ 4297 w 22448"/>
                <a:gd name="T9" fmla="*/ 11377 h 11608"/>
                <a:gd name="T10" fmla="*/ 5178 w 22448"/>
                <a:gd name="T11" fmla="*/ 11172 h 11608"/>
                <a:gd name="T12" fmla="*/ 6053 w 22448"/>
                <a:gd name="T13" fmla="*/ 10671 h 11608"/>
                <a:gd name="T14" fmla="*/ 6925 w 22448"/>
                <a:gd name="T15" fmla="*/ 9616 h 11608"/>
                <a:gd name="T16" fmla="*/ 7814 w 22448"/>
                <a:gd name="T17" fmla="*/ 7789 h 11608"/>
                <a:gd name="T18" fmla="*/ 8700 w 22448"/>
                <a:gd name="T19" fmla="*/ 5258 h 11608"/>
                <a:gd name="T20" fmla="*/ 9596 w 22448"/>
                <a:gd name="T21" fmla="*/ 2545 h 11608"/>
                <a:gd name="T22" fmla="*/ 10491 w 22448"/>
                <a:gd name="T23" fmla="*/ 540 h 11608"/>
                <a:gd name="T24" fmla="*/ 10983 w 22448"/>
                <a:gd name="T25" fmla="*/ 59 h 11608"/>
                <a:gd name="T26" fmla="*/ 11492 w 22448"/>
                <a:gd name="T27" fmla="*/ 71 h 11608"/>
                <a:gd name="T28" fmla="*/ 12182 w 22448"/>
                <a:gd name="T29" fmla="*/ 916 h 11608"/>
                <a:gd name="T30" fmla="*/ 13077 w 22448"/>
                <a:gd name="T31" fmla="*/ 3193 h 11608"/>
                <a:gd name="T32" fmla="*/ 13973 w 22448"/>
                <a:gd name="T33" fmla="*/ 5938 h 11608"/>
                <a:gd name="T34" fmla="*/ 14859 w 22448"/>
                <a:gd name="T35" fmla="*/ 8325 h 11608"/>
                <a:gd name="T36" fmla="*/ 15748 w 22448"/>
                <a:gd name="T37" fmla="*/ 9944 h 11608"/>
                <a:gd name="T38" fmla="*/ 16620 w 22448"/>
                <a:gd name="T39" fmla="*/ 10839 h 11608"/>
                <a:gd name="T40" fmla="*/ 17495 w 22448"/>
                <a:gd name="T41" fmla="*/ 11244 h 11608"/>
                <a:gd name="T42" fmla="*/ 18368 w 22448"/>
                <a:gd name="T43" fmla="*/ 11401 h 11608"/>
                <a:gd name="T44" fmla="*/ 19259 w 22448"/>
                <a:gd name="T45" fmla="*/ 11449 h 11608"/>
                <a:gd name="T46" fmla="*/ 20152 w 22448"/>
                <a:gd name="T47" fmla="*/ 11464 h 11608"/>
                <a:gd name="T48" fmla="*/ 21040 w 22448"/>
                <a:gd name="T49" fmla="*/ 11464 h 11608"/>
                <a:gd name="T50" fmla="*/ 21936 w 22448"/>
                <a:gd name="T51" fmla="*/ 11464 h 11608"/>
                <a:gd name="T52" fmla="*/ 22376 w 22448"/>
                <a:gd name="T53" fmla="*/ 11608 h 11608"/>
                <a:gd name="T54" fmla="*/ 21488 w 22448"/>
                <a:gd name="T55" fmla="*/ 11608 h 11608"/>
                <a:gd name="T56" fmla="*/ 20592 w 22448"/>
                <a:gd name="T57" fmla="*/ 11608 h 11608"/>
                <a:gd name="T58" fmla="*/ 19704 w 22448"/>
                <a:gd name="T59" fmla="*/ 11600 h 11608"/>
                <a:gd name="T60" fmla="*/ 18803 w 22448"/>
                <a:gd name="T61" fmla="*/ 11576 h 11608"/>
                <a:gd name="T62" fmla="*/ 17908 w 22448"/>
                <a:gd name="T63" fmla="*/ 11479 h 11608"/>
                <a:gd name="T64" fmla="*/ 16990 w 22448"/>
                <a:gd name="T65" fmla="*/ 11216 h 11608"/>
                <a:gd name="T66" fmla="*/ 16083 w 22448"/>
                <a:gd name="T67" fmla="*/ 10569 h 11608"/>
                <a:gd name="T68" fmla="*/ 15176 w 22448"/>
                <a:gd name="T69" fmla="*/ 9305 h 11608"/>
                <a:gd name="T70" fmla="*/ 14277 w 22448"/>
                <a:gd name="T71" fmla="*/ 7256 h 11608"/>
                <a:gd name="T72" fmla="*/ 13388 w 22448"/>
                <a:gd name="T73" fmla="*/ 4607 h 11608"/>
                <a:gd name="T74" fmla="*/ 12494 w 22448"/>
                <a:gd name="T75" fmla="*/ 1988 h 11608"/>
                <a:gd name="T76" fmla="*/ 11616 w 22448"/>
                <a:gd name="T77" fmla="*/ 341 h 11608"/>
                <a:gd name="T78" fmla="*/ 11207 w 22448"/>
                <a:gd name="T79" fmla="*/ 142 h 11608"/>
                <a:gd name="T80" fmla="*/ 10820 w 22448"/>
                <a:gd name="T81" fmla="*/ 354 h 11608"/>
                <a:gd name="T82" fmla="*/ 10179 w 22448"/>
                <a:gd name="T83" fmla="*/ 1452 h 11608"/>
                <a:gd name="T84" fmla="*/ 9285 w 22448"/>
                <a:gd name="T85" fmla="*/ 3911 h 11608"/>
                <a:gd name="T86" fmla="*/ 8388 w 22448"/>
                <a:gd name="T87" fmla="*/ 6640 h 11608"/>
                <a:gd name="T88" fmla="*/ 7497 w 22448"/>
                <a:gd name="T89" fmla="*/ 8865 h 11608"/>
                <a:gd name="T90" fmla="*/ 6590 w 22448"/>
                <a:gd name="T91" fmla="*/ 10321 h 11608"/>
                <a:gd name="T92" fmla="*/ 5682 w 22448"/>
                <a:gd name="T93" fmla="*/ 11096 h 11608"/>
                <a:gd name="T94" fmla="*/ 4765 w 22448"/>
                <a:gd name="T95" fmla="*/ 11439 h 11608"/>
                <a:gd name="T96" fmla="*/ 3870 w 22448"/>
                <a:gd name="T97" fmla="*/ 11560 h 11608"/>
                <a:gd name="T98" fmla="*/ 2968 w 22448"/>
                <a:gd name="T99" fmla="*/ 11600 h 11608"/>
                <a:gd name="T100" fmla="*/ 2080 w 22448"/>
                <a:gd name="T101" fmla="*/ 11608 h 11608"/>
                <a:gd name="T102" fmla="*/ 1184 w 22448"/>
                <a:gd name="T103" fmla="*/ 11608 h 11608"/>
                <a:gd name="T104" fmla="*/ 288 w 22448"/>
                <a:gd name="T105" fmla="*/ 11608 h 1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448" h="11608">
                  <a:moveTo>
                    <a:pt x="72" y="11464"/>
                  </a:moveTo>
                  <a:lnTo>
                    <a:pt x="288" y="11464"/>
                  </a:lnTo>
                  <a:lnTo>
                    <a:pt x="512" y="11464"/>
                  </a:lnTo>
                  <a:lnTo>
                    <a:pt x="736" y="11464"/>
                  </a:lnTo>
                  <a:lnTo>
                    <a:pt x="960" y="11464"/>
                  </a:lnTo>
                  <a:lnTo>
                    <a:pt x="1184" y="11464"/>
                  </a:lnTo>
                  <a:lnTo>
                    <a:pt x="1408" y="11464"/>
                  </a:lnTo>
                  <a:lnTo>
                    <a:pt x="1632" y="11464"/>
                  </a:lnTo>
                  <a:lnTo>
                    <a:pt x="1856" y="11464"/>
                  </a:lnTo>
                  <a:lnTo>
                    <a:pt x="2080" y="11464"/>
                  </a:lnTo>
                  <a:lnTo>
                    <a:pt x="2296" y="11464"/>
                  </a:lnTo>
                  <a:lnTo>
                    <a:pt x="2520" y="11464"/>
                  </a:lnTo>
                  <a:lnTo>
                    <a:pt x="2742" y="11457"/>
                  </a:lnTo>
                  <a:lnTo>
                    <a:pt x="2968" y="11456"/>
                  </a:lnTo>
                  <a:lnTo>
                    <a:pt x="3190" y="11449"/>
                  </a:lnTo>
                  <a:lnTo>
                    <a:pt x="3414" y="11441"/>
                  </a:lnTo>
                  <a:lnTo>
                    <a:pt x="3638" y="11433"/>
                  </a:lnTo>
                  <a:lnTo>
                    <a:pt x="3859" y="11417"/>
                  </a:lnTo>
                  <a:lnTo>
                    <a:pt x="4083" y="11401"/>
                  </a:lnTo>
                  <a:lnTo>
                    <a:pt x="4297" y="11377"/>
                  </a:lnTo>
                  <a:lnTo>
                    <a:pt x="4516" y="11338"/>
                  </a:lnTo>
                  <a:lnTo>
                    <a:pt x="4740" y="11298"/>
                  </a:lnTo>
                  <a:lnTo>
                    <a:pt x="4959" y="11243"/>
                  </a:lnTo>
                  <a:lnTo>
                    <a:pt x="5178" y="11172"/>
                  </a:lnTo>
                  <a:lnTo>
                    <a:pt x="5398" y="11085"/>
                  </a:lnTo>
                  <a:lnTo>
                    <a:pt x="5614" y="10969"/>
                  </a:lnTo>
                  <a:lnTo>
                    <a:pt x="5835" y="10835"/>
                  </a:lnTo>
                  <a:lnTo>
                    <a:pt x="6053" y="10671"/>
                  </a:lnTo>
                  <a:lnTo>
                    <a:pt x="6263" y="10469"/>
                  </a:lnTo>
                  <a:lnTo>
                    <a:pt x="6483" y="10224"/>
                  </a:lnTo>
                  <a:lnTo>
                    <a:pt x="6704" y="9940"/>
                  </a:lnTo>
                  <a:lnTo>
                    <a:pt x="6925" y="9616"/>
                  </a:lnTo>
                  <a:lnTo>
                    <a:pt x="7146" y="9236"/>
                  </a:lnTo>
                  <a:lnTo>
                    <a:pt x="7368" y="8800"/>
                  </a:lnTo>
                  <a:lnTo>
                    <a:pt x="7591" y="8322"/>
                  </a:lnTo>
                  <a:lnTo>
                    <a:pt x="7814" y="7789"/>
                  </a:lnTo>
                  <a:lnTo>
                    <a:pt x="8037" y="7207"/>
                  </a:lnTo>
                  <a:lnTo>
                    <a:pt x="8253" y="6593"/>
                  </a:lnTo>
                  <a:lnTo>
                    <a:pt x="8476" y="5937"/>
                  </a:lnTo>
                  <a:lnTo>
                    <a:pt x="8700" y="5258"/>
                  </a:lnTo>
                  <a:lnTo>
                    <a:pt x="8924" y="4562"/>
                  </a:lnTo>
                  <a:lnTo>
                    <a:pt x="9148" y="3866"/>
                  </a:lnTo>
                  <a:lnTo>
                    <a:pt x="9372" y="3194"/>
                  </a:lnTo>
                  <a:lnTo>
                    <a:pt x="9596" y="2545"/>
                  </a:lnTo>
                  <a:lnTo>
                    <a:pt x="9821" y="1936"/>
                  </a:lnTo>
                  <a:lnTo>
                    <a:pt x="10046" y="1397"/>
                  </a:lnTo>
                  <a:lnTo>
                    <a:pt x="10263" y="923"/>
                  </a:lnTo>
                  <a:lnTo>
                    <a:pt x="10491" y="540"/>
                  </a:lnTo>
                  <a:lnTo>
                    <a:pt x="10720" y="251"/>
                  </a:lnTo>
                  <a:cubicBezTo>
                    <a:pt x="10724" y="247"/>
                    <a:pt x="10728" y="243"/>
                    <a:pt x="10733" y="239"/>
                  </a:cubicBezTo>
                  <a:lnTo>
                    <a:pt x="10957" y="71"/>
                  </a:lnTo>
                  <a:cubicBezTo>
                    <a:pt x="10965" y="65"/>
                    <a:pt x="10974" y="61"/>
                    <a:pt x="10983" y="59"/>
                  </a:cubicBezTo>
                  <a:lnTo>
                    <a:pt x="11207" y="3"/>
                  </a:lnTo>
                  <a:cubicBezTo>
                    <a:pt x="11218" y="0"/>
                    <a:pt x="11230" y="0"/>
                    <a:pt x="11242" y="3"/>
                  </a:cubicBezTo>
                  <a:lnTo>
                    <a:pt x="11466" y="59"/>
                  </a:lnTo>
                  <a:cubicBezTo>
                    <a:pt x="11475" y="61"/>
                    <a:pt x="11484" y="65"/>
                    <a:pt x="11492" y="71"/>
                  </a:cubicBezTo>
                  <a:lnTo>
                    <a:pt x="11716" y="239"/>
                  </a:lnTo>
                  <a:cubicBezTo>
                    <a:pt x="11721" y="243"/>
                    <a:pt x="11725" y="247"/>
                    <a:pt x="11729" y="251"/>
                  </a:cubicBezTo>
                  <a:lnTo>
                    <a:pt x="11953" y="531"/>
                  </a:lnTo>
                  <a:lnTo>
                    <a:pt x="12182" y="916"/>
                  </a:lnTo>
                  <a:lnTo>
                    <a:pt x="12402" y="1395"/>
                  </a:lnTo>
                  <a:lnTo>
                    <a:pt x="12627" y="1933"/>
                  </a:lnTo>
                  <a:lnTo>
                    <a:pt x="12852" y="2544"/>
                  </a:lnTo>
                  <a:lnTo>
                    <a:pt x="13077" y="3193"/>
                  </a:lnTo>
                  <a:lnTo>
                    <a:pt x="13301" y="3866"/>
                  </a:lnTo>
                  <a:lnTo>
                    <a:pt x="13525" y="4562"/>
                  </a:lnTo>
                  <a:lnTo>
                    <a:pt x="13749" y="5258"/>
                  </a:lnTo>
                  <a:lnTo>
                    <a:pt x="13973" y="5938"/>
                  </a:lnTo>
                  <a:lnTo>
                    <a:pt x="14197" y="6593"/>
                  </a:lnTo>
                  <a:lnTo>
                    <a:pt x="14412" y="7209"/>
                  </a:lnTo>
                  <a:lnTo>
                    <a:pt x="14636" y="7791"/>
                  </a:lnTo>
                  <a:lnTo>
                    <a:pt x="14859" y="8325"/>
                  </a:lnTo>
                  <a:lnTo>
                    <a:pt x="15082" y="8802"/>
                  </a:lnTo>
                  <a:lnTo>
                    <a:pt x="15305" y="9240"/>
                  </a:lnTo>
                  <a:lnTo>
                    <a:pt x="15527" y="9620"/>
                  </a:lnTo>
                  <a:lnTo>
                    <a:pt x="15748" y="9944"/>
                  </a:lnTo>
                  <a:lnTo>
                    <a:pt x="15969" y="10228"/>
                  </a:lnTo>
                  <a:lnTo>
                    <a:pt x="16190" y="10472"/>
                  </a:lnTo>
                  <a:lnTo>
                    <a:pt x="16402" y="10677"/>
                  </a:lnTo>
                  <a:lnTo>
                    <a:pt x="16620" y="10839"/>
                  </a:lnTo>
                  <a:lnTo>
                    <a:pt x="16838" y="10971"/>
                  </a:lnTo>
                  <a:lnTo>
                    <a:pt x="17058" y="11089"/>
                  </a:lnTo>
                  <a:lnTo>
                    <a:pt x="17275" y="11173"/>
                  </a:lnTo>
                  <a:lnTo>
                    <a:pt x="17495" y="11244"/>
                  </a:lnTo>
                  <a:lnTo>
                    <a:pt x="17714" y="11299"/>
                  </a:lnTo>
                  <a:lnTo>
                    <a:pt x="17933" y="11338"/>
                  </a:lnTo>
                  <a:lnTo>
                    <a:pt x="18157" y="11378"/>
                  </a:lnTo>
                  <a:lnTo>
                    <a:pt x="18368" y="11401"/>
                  </a:lnTo>
                  <a:lnTo>
                    <a:pt x="18590" y="11417"/>
                  </a:lnTo>
                  <a:lnTo>
                    <a:pt x="18814" y="11433"/>
                  </a:lnTo>
                  <a:lnTo>
                    <a:pt x="19035" y="11441"/>
                  </a:lnTo>
                  <a:lnTo>
                    <a:pt x="19259" y="11449"/>
                  </a:lnTo>
                  <a:lnTo>
                    <a:pt x="19483" y="11457"/>
                  </a:lnTo>
                  <a:lnTo>
                    <a:pt x="19704" y="11456"/>
                  </a:lnTo>
                  <a:lnTo>
                    <a:pt x="19931" y="11465"/>
                  </a:lnTo>
                  <a:lnTo>
                    <a:pt x="20152" y="11464"/>
                  </a:lnTo>
                  <a:lnTo>
                    <a:pt x="20368" y="11464"/>
                  </a:lnTo>
                  <a:lnTo>
                    <a:pt x="20592" y="11464"/>
                  </a:lnTo>
                  <a:lnTo>
                    <a:pt x="20816" y="11464"/>
                  </a:lnTo>
                  <a:lnTo>
                    <a:pt x="21040" y="11464"/>
                  </a:lnTo>
                  <a:lnTo>
                    <a:pt x="21264" y="11464"/>
                  </a:lnTo>
                  <a:lnTo>
                    <a:pt x="21488" y="11464"/>
                  </a:lnTo>
                  <a:lnTo>
                    <a:pt x="21712" y="11464"/>
                  </a:lnTo>
                  <a:lnTo>
                    <a:pt x="21936" y="11464"/>
                  </a:lnTo>
                  <a:lnTo>
                    <a:pt x="22160" y="11464"/>
                  </a:lnTo>
                  <a:lnTo>
                    <a:pt x="22376" y="11464"/>
                  </a:lnTo>
                  <a:cubicBezTo>
                    <a:pt x="22416" y="11464"/>
                    <a:pt x="22448" y="11497"/>
                    <a:pt x="22448" y="11536"/>
                  </a:cubicBezTo>
                  <a:cubicBezTo>
                    <a:pt x="22448" y="11576"/>
                    <a:pt x="22416" y="11608"/>
                    <a:pt x="22376" y="11608"/>
                  </a:cubicBezTo>
                  <a:lnTo>
                    <a:pt x="22160" y="11608"/>
                  </a:lnTo>
                  <a:lnTo>
                    <a:pt x="21936" y="11608"/>
                  </a:lnTo>
                  <a:lnTo>
                    <a:pt x="21712" y="11608"/>
                  </a:lnTo>
                  <a:lnTo>
                    <a:pt x="21488" y="11608"/>
                  </a:lnTo>
                  <a:lnTo>
                    <a:pt x="21264" y="11608"/>
                  </a:lnTo>
                  <a:lnTo>
                    <a:pt x="21040" y="11608"/>
                  </a:lnTo>
                  <a:lnTo>
                    <a:pt x="20816" y="11608"/>
                  </a:lnTo>
                  <a:lnTo>
                    <a:pt x="20592" y="11608"/>
                  </a:lnTo>
                  <a:lnTo>
                    <a:pt x="20368" y="11608"/>
                  </a:lnTo>
                  <a:lnTo>
                    <a:pt x="20152" y="11608"/>
                  </a:lnTo>
                  <a:lnTo>
                    <a:pt x="19926" y="11608"/>
                  </a:lnTo>
                  <a:lnTo>
                    <a:pt x="19704" y="11600"/>
                  </a:lnTo>
                  <a:lnTo>
                    <a:pt x="19478" y="11600"/>
                  </a:lnTo>
                  <a:lnTo>
                    <a:pt x="19254" y="11592"/>
                  </a:lnTo>
                  <a:lnTo>
                    <a:pt x="19030" y="11584"/>
                  </a:lnTo>
                  <a:lnTo>
                    <a:pt x="18803" y="11576"/>
                  </a:lnTo>
                  <a:lnTo>
                    <a:pt x="18579" y="11560"/>
                  </a:lnTo>
                  <a:lnTo>
                    <a:pt x="18353" y="11544"/>
                  </a:lnTo>
                  <a:lnTo>
                    <a:pt x="18132" y="11519"/>
                  </a:lnTo>
                  <a:lnTo>
                    <a:pt x="17908" y="11479"/>
                  </a:lnTo>
                  <a:lnTo>
                    <a:pt x="17679" y="11438"/>
                  </a:lnTo>
                  <a:lnTo>
                    <a:pt x="17450" y="11381"/>
                  </a:lnTo>
                  <a:lnTo>
                    <a:pt x="17222" y="11307"/>
                  </a:lnTo>
                  <a:lnTo>
                    <a:pt x="16990" y="11216"/>
                  </a:lnTo>
                  <a:lnTo>
                    <a:pt x="16763" y="11094"/>
                  </a:lnTo>
                  <a:lnTo>
                    <a:pt x="16533" y="10954"/>
                  </a:lnTo>
                  <a:lnTo>
                    <a:pt x="16303" y="10780"/>
                  </a:lnTo>
                  <a:lnTo>
                    <a:pt x="16083" y="10569"/>
                  </a:lnTo>
                  <a:lnTo>
                    <a:pt x="15856" y="10317"/>
                  </a:lnTo>
                  <a:lnTo>
                    <a:pt x="15629" y="10025"/>
                  </a:lnTo>
                  <a:lnTo>
                    <a:pt x="15402" y="9693"/>
                  </a:lnTo>
                  <a:lnTo>
                    <a:pt x="15176" y="9305"/>
                  </a:lnTo>
                  <a:lnTo>
                    <a:pt x="14951" y="8863"/>
                  </a:lnTo>
                  <a:lnTo>
                    <a:pt x="14726" y="8380"/>
                  </a:lnTo>
                  <a:lnTo>
                    <a:pt x="14501" y="7842"/>
                  </a:lnTo>
                  <a:lnTo>
                    <a:pt x="14277" y="7256"/>
                  </a:lnTo>
                  <a:lnTo>
                    <a:pt x="14060" y="6640"/>
                  </a:lnTo>
                  <a:lnTo>
                    <a:pt x="13836" y="5983"/>
                  </a:lnTo>
                  <a:lnTo>
                    <a:pt x="13612" y="5303"/>
                  </a:lnTo>
                  <a:lnTo>
                    <a:pt x="13388" y="4607"/>
                  </a:lnTo>
                  <a:lnTo>
                    <a:pt x="13164" y="3911"/>
                  </a:lnTo>
                  <a:lnTo>
                    <a:pt x="12940" y="3240"/>
                  </a:lnTo>
                  <a:lnTo>
                    <a:pt x="12717" y="2593"/>
                  </a:lnTo>
                  <a:lnTo>
                    <a:pt x="12494" y="1988"/>
                  </a:lnTo>
                  <a:lnTo>
                    <a:pt x="12271" y="1454"/>
                  </a:lnTo>
                  <a:lnTo>
                    <a:pt x="12059" y="989"/>
                  </a:lnTo>
                  <a:lnTo>
                    <a:pt x="11840" y="621"/>
                  </a:lnTo>
                  <a:lnTo>
                    <a:pt x="11616" y="341"/>
                  </a:lnTo>
                  <a:lnTo>
                    <a:pt x="11629" y="354"/>
                  </a:lnTo>
                  <a:lnTo>
                    <a:pt x="11405" y="186"/>
                  </a:lnTo>
                  <a:lnTo>
                    <a:pt x="11431" y="198"/>
                  </a:lnTo>
                  <a:lnTo>
                    <a:pt x="11207" y="142"/>
                  </a:lnTo>
                  <a:lnTo>
                    <a:pt x="11242" y="142"/>
                  </a:lnTo>
                  <a:lnTo>
                    <a:pt x="11018" y="198"/>
                  </a:lnTo>
                  <a:lnTo>
                    <a:pt x="11044" y="186"/>
                  </a:lnTo>
                  <a:lnTo>
                    <a:pt x="10820" y="354"/>
                  </a:lnTo>
                  <a:lnTo>
                    <a:pt x="10833" y="341"/>
                  </a:lnTo>
                  <a:lnTo>
                    <a:pt x="10614" y="613"/>
                  </a:lnTo>
                  <a:lnTo>
                    <a:pt x="10394" y="982"/>
                  </a:lnTo>
                  <a:lnTo>
                    <a:pt x="10179" y="1452"/>
                  </a:lnTo>
                  <a:lnTo>
                    <a:pt x="9956" y="1985"/>
                  </a:lnTo>
                  <a:lnTo>
                    <a:pt x="9733" y="2592"/>
                  </a:lnTo>
                  <a:lnTo>
                    <a:pt x="9509" y="3239"/>
                  </a:lnTo>
                  <a:lnTo>
                    <a:pt x="9285" y="3911"/>
                  </a:lnTo>
                  <a:lnTo>
                    <a:pt x="9061" y="4607"/>
                  </a:lnTo>
                  <a:lnTo>
                    <a:pt x="8837" y="5303"/>
                  </a:lnTo>
                  <a:lnTo>
                    <a:pt x="8613" y="5984"/>
                  </a:lnTo>
                  <a:lnTo>
                    <a:pt x="8388" y="6640"/>
                  </a:lnTo>
                  <a:lnTo>
                    <a:pt x="8172" y="7258"/>
                  </a:lnTo>
                  <a:lnTo>
                    <a:pt x="7947" y="7844"/>
                  </a:lnTo>
                  <a:lnTo>
                    <a:pt x="7722" y="8383"/>
                  </a:lnTo>
                  <a:lnTo>
                    <a:pt x="7497" y="8865"/>
                  </a:lnTo>
                  <a:lnTo>
                    <a:pt x="7271" y="9309"/>
                  </a:lnTo>
                  <a:lnTo>
                    <a:pt x="7044" y="9697"/>
                  </a:lnTo>
                  <a:lnTo>
                    <a:pt x="6817" y="10029"/>
                  </a:lnTo>
                  <a:lnTo>
                    <a:pt x="6590" y="10321"/>
                  </a:lnTo>
                  <a:lnTo>
                    <a:pt x="6362" y="10572"/>
                  </a:lnTo>
                  <a:lnTo>
                    <a:pt x="6140" y="10786"/>
                  </a:lnTo>
                  <a:lnTo>
                    <a:pt x="5910" y="10958"/>
                  </a:lnTo>
                  <a:lnTo>
                    <a:pt x="5682" y="11096"/>
                  </a:lnTo>
                  <a:lnTo>
                    <a:pt x="5451" y="11219"/>
                  </a:lnTo>
                  <a:lnTo>
                    <a:pt x="5223" y="11309"/>
                  </a:lnTo>
                  <a:lnTo>
                    <a:pt x="4994" y="11382"/>
                  </a:lnTo>
                  <a:lnTo>
                    <a:pt x="4765" y="11439"/>
                  </a:lnTo>
                  <a:lnTo>
                    <a:pt x="4541" y="11479"/>
                  </a:lnTo>
                  <a:lnTo>
                    <a:pt x="4312" y="11520"/>
                  </a:lnTo>
                  <a:lnTo>
                    <a:pt x="4094" y="11544"/>
                  </a:lnTo>
                  <a:lnTo>
                    <a:pt x="3870" y="11560"/>
                  </a:lnTo>
                  <a:lnTo>
                    <a:pt x="3643" y="11576"/>
                  </a:lnTo>
                  <a:lnTo>
                    <a:pt x="3419" y="11584"/>
                  </a:lnTo>
                  <a:lnTo>
                    <a:pt x="3195" y="11592"/>
                  </a:lnTo>
                  <a:lnTo>
                    <a:pt x="2968" y="11600"/>
                  </a:lnTo>
                  <a:lnTo>
                    <a:pt x="2747" y="11600"/>
                  </a:lnTo>
                  <a:lnTo>
                    <a:pt x="2520" y="11608"/>
                  </a:lnTo>
                  <a:lnTo>
                    <a:pt x="2296" y="11608"/>
                  </a:lnTo>
                  <a:lnTo>
                    <a:pt x="2080" y="11608"/>
                  </a:lnTo>
                  <a:lnTo>
                    <a:pt x="1856" y="11608"/>
                  </a:lnTo>
                  <a:lnTo>
                    <a:pt x="1632" y="11608"/>
                  </a:lnTo>
                  <a:lnTo>
                    <a:pt x="1408" y="11608"/>
                  </a:lnTo>
                  <a:lnTo>
                    <a:pt x="1184" y="11608"/>
                  </a:lnTo>
                  <a:lnTo>
                    <a:pt x="960" y="11608"/>
                  </a:lnTo>
                  <a:lnTo>
                    <a:pt x="736" y="11608"/>
                  </a:lnTo>
                  <a:lnTo>
                    <a:pt x="512" y="11608"/>
                  </a:lnTo>
                  <a:lnTo>
                    <a:pt x="288" y="11608"/>
                  </a:lnTo>
                  <a:lnTo>
                    <a:pt x="72" y="11608"/>
                  </a:lnTo>
                  <a:cubicBezTo>
                    <a:pt x="33" y="11608"/>
                    <a:pt x="0" y="11576"/>
                    <a:pt x="0" y="11536"/>
                  </a:cubicBezTo>
                  <a:cubicBezTo>
                    <a:pt x="0" y="11497"/>
                    <a:pt x="33" y="11464"/>
                    <a:pt x="72" y="11464"/>
                  </a:cubicBezTo>
                  <a:close/>
                </a:path>
              </a:pathLst>
            </a:custGeom>
            <a:solidFill>
              <a:srgbClr val="FF0000"/>
            </a:solidFill>
            <a:ln w="19050" cap="flat">
              <a:solidFill>
                <a:srgbClr val="F47D1F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2182703" y="3254477"/>
              <a:ext cx="3323878" cy="1823440"/>
            </a:xfrm>
            <a:custGeom>
              <a:avLst/>
              <a:gdLst>
                <a:gd name="T0" fmla="*/ 736 w 22448"/>
                <a:gd name="T1" fmla="*/ 11464 h 11608"/>
                <a:gd name="T2" fmla="*/ 1632 w 22448"/>
                <a:gd name="T3" fmla="*/ 11464 h 11608"/>
                <a:gd name="T4" fmla="*/ 2520 w 22448"/>
                <a:gd name="T5" fmla="*/ 11464 h 11608"/>
                <a:gd name="T6" fmla="*/ 3414 w 22448"/>
                <a:gd name="T7" fmla="*/ 11441 h 11608"/>
                <a:gd name="T8" fmla="*/ 4297 w 22448"/>
                <a:gd name="T9" fmla="*/ 11377 h 11608"/>
                <a:gd name="T10" fmla="*/ 5178 w 22448"/>
                <a:gd name="T11" fmla="*/ 11172 h 11608"/>
                <a:gd name="T12" fmla="*/ 6053 w 22448"/>
                <a:gd name="T13" fmla="*/ 10671 h 11608"/>
                <a:gd name="T14" fmla="*/ 6925 w 22448"/>
                <a:gd name="T15" fmla="*/ 9616 h 11608"/>
                <a:gd name="T16" fmla="*/ 7814 w 22448"/>
                <a:gd name="T17" fmla="*/ 7789 h 11608"/>
                <a:gd name="T18" fmla="*/ 8700 w 22448"/>
                <a:gd name="T19" fmla="*/ 5258 h 11608"/>
                <a:gd name="T20" fmla="*/ 9596 w 22448"/>
                <a:gd name="T21" fmla="*/ 2545 h 11608"/>
                <a:gd name="T22" fmla="*/ 10491 w 22448"/>
                <a:gd name="T23" fmla="*/ 540 h 11608"/>
                <a:gd name="T24" fmla="*/ 10983 w 22448"/>
                <a:gd name="T25" fmla="*/ 59 h 11608"/>
                <a:gd name="T26" fmla="*/ 11492 w 22448"/>
                <a:gd name="T27" fmla="*/ 71 h 11608"/>
                <a:gd name="T28" fmla="*/ 12182 w 22448"/>
                <a:gd name="T29" fmla="*/ 916 h 11608"/>
                <a:gd name="T30" fmla="*/ 13077 w 22448"/>
                <a:gd name="T31" fmla="*/ 3193 h 11608"/>
                <a:gd name="T32" fmla="*/ 13973 w 22448"/>
                <a:gd name="T33" fmla="*/ 5938 h 11608"/>
                <a:gd name="T34" fmla="*/ 14859 w 22448"/>
                <a:gd name="T35" fmla="*/ 8325 h 11608"/>
                <a:gd name="T36" fmla="*/ 15748 w 22448"/>
                <a:gd name="T37" fmla="*/ 9944 h 11608"/>
                <a:gd name="T38" fmla="*/ 16620 w 22448"/>
                <a:gd name="T39" fmla="*/ 10839 h 11608"/>
                <a:gd name="T40" fmla="*/ 17495 w 22448"/>
                <a:gd name="T41" fmla="*/ 11244 h 11608"/>
                <a:gd name="T42" fmla="*/ 18368 w 22448"/>
                <a:gd name="T43" fmla="*/ 11401 h 11608"/>
                <a:gd name="T44" fmla="*/ 19259 w 22448"/>
                <a:gd name="T45" fmla="*/ 11449 h 11608"/>
                <a:gd name="T46" fmla="*/ 20152 w 22448"/>
                <a:gd name="T47" fmla="*/ 11464 h 11608"/>
                <a:gd name="T48" fmla="*/ 21040 w 22448"/>
                <a:gd name="T49" fmla="*/ 11464 h 11608"/>
                <a:gd name="T50" fmla="*/ 21936 w 22448"/>
                <a:gd name="T51" fmla="*/ 11464 h 11608"/>
                <a:gd name="T52" fmla="*/ 22376 w 22448"/>
                <a:gd name="T53" fmla="*/ 11608 h 11608"/>
                <a:gd name="T54" fmla="*/ 21488 w 22448"/>
                <a:gd name="T55" fmla="*/ 11608 h 11608"/>
                <a:gd name="T56" fmla="*/ 20592 w 22448"/>
                <a:gd name="T57" fmla="*/ 11608 h 11608"/>
                <a:gd name="T58" fmla="*/ 19704 w 22448"/>
                <a:gd name="T59" fmla="*/ 11600 h 11608"/>
                <a:gd name="T60" fmla="*/ 18803 w 22448"/>
                <a:gd name="T61" fmla="*/ 11576 h 11608"/>
                <a:gd name="T62" fmla="*/ 17908 w 22448"/>
                <a:gd name="T63" fmla="*/ 11479 h 11608"/>
                <a:gd name="T64" fmla="*/ 16990 w 22448"/>
                <a:gd name="T65" fmla="*/ 11216 h 11608"/>
                <a:gd name="T66" fmla="*/ 16083 w 22448"/>
                <a:gd name="T67" fmla="*/ 10569 h 11608"/>
                <a:gd name="T68" fmla="*/ 15176 w 22448"/>
                <a:gd name="T69" fmla="*/ 9305 h 11608"/>
                <a:gd name="T70" fmla="*/ 14277 w 22448"/>
                <a:gd name="T71" fmla="*/ 7256 h 11608"/>
                <a:gd name="T72" fmla="*/ 13388 w 22448"/>
                <a:gd name="T73" fmla="*/ 4607 h 11608"/>
                <a:gd name="T74" fmla="*/ 12494 w 22448"/>
                <a:gd name="T75" fmla="*/ 1988 h 11608"/>
                <a:gd name="T76" fmla="*/ 11616 w 22448"/>
                <a:gd name="T77" fmla="*/ 341 h 11608"/>
                <a:gd name="T78" fmla="*/ 11207 w 22448"/>
                <a:gd name="T79" fmla="*/ 142 h 11608"/>
                <a:gd name="T80" fmla="*/ 10820 w 22448"/>
                <a:gd name="T81" fmla="*/ 354 h 11608"/>
                <a:gd name="T82" fmla="*/ 10179 w 22448"/>
                <a:gd name="T83" fmla="*/ 1452 h 11608"/>
                <a:gd name="T84" fmla="*/ 9285 w 22448"/>
                <a:gd name="T85" fmla="*/ 3911 h 11608"/>
                <a:gd name="T86" fmla="*/ 8388 w 22448"/>
                <a:gd name="T87" fmla="*/ 6640 h 11608"/>
                <a:gd name="T88" fmla="*/ 7497 w 22448"/>
                <a:gd name="T89" fmla="*/ 8865 h 11608"/>
                <a:gd name="T90" fmla="*/ 6590 w 22448"/>
                <a:gd name="T91" fmla="*/ 10321 h 11608"/>
                <a:gd name="T92" fmla="*/ 5682 w 22448"/>
                <a:gd name="T93" fmla="*/ 11096 h 11608"/>
                <a:gd name="T94" fmla="*/ 4765 w 22448"/>
                <a:gd name="T95" fmla="*/ 11439 h 11608"/>
                <a:gd name="T96" fmla="*/ 3870 w 22448"/>
                <a:gd name="T97" fmla="*/ 11560 h 11608"/>
                <a:gd name="T98" fmla="*/ 2968 w 22448"/>
                <a:gd name="T99" fmla="*/ 11600 h 11608"/>
                <a:gd name="T100" fmla="*/ 2080 w 22448"/>
                <a:gd name="T101" fmla="*/ 11608 h 11608"/>
                <a:gd name="T102" fmla="*/ 1184 w 22448"/>
                <a:gd name="T103" fmla="*/ 11608 h 11608"/>
                <a:gd name="T104" fmla="*/ 288 w 22448"/>
                <a:gd name="T105" fmla="*/ 11608 h 1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448" h="11608">
                  <a:moveTo>
                    <a:pt x="72" y="11464"/>
                  </a:moveTo>
                  <a:lnTo>
                    <a:pt x="288" y="11464"/>
                  </a:lnTo>
                  <a:lnTo>
                    <a:pt x="512" y="11464"/>
                  </a:lnTo>
                  <a:lnTo>
                    <a:pt x="736" y="11464"/>
                  </a:lnTo>
                  <a:lnTo>
                    <a:pt x="960" y="11464"/>
                  </a:lnTo>
                  <a:lnTo>
                    <a:pt x="1184" y="11464"/>
                  </a:lnTo>
                  <a:lnTo>
                    <a:pt x="1408" y="11464"/>
                  </a:lnTo>
                  <a:lnTo>
                    <a:pt x="1632" y="11464"/>
                  </a:lnTo>
                  <a:lnTo>
                    <a:pt x="1856" y="11464"/>
                  </a:lnTo>
                  <a:lnTo>
                    <a:pt x="2080" y="11464"/>
                  </a:lnTo>
                  <a:lnTo>
                    <a:pt x="2296" y="11464"/>
                  </a:lnTo>
                  <a:lnTo>
                    <a:pt x="2520" y="11464"/>
                  </a:lnTo>
                  <a:lnTo>
                    <a:pt x="2742" y="11457"/>
                  </a:lnTo>
                  <a:lnTo>
                    <a:pt x="2968" y="11456"/>
                  </a:lnTo>
                  <a:lnTo>
                    <a:pt x="3190" y="11449"/>
                  </a:lnTo>
                  <a:lnTo>
                    <a:pt x="3414" y="11441"/>
                  </a:lnTo>
                  <a:lnTo>
                    <a:pt x="3638" y="11433"/>
                  </a:lnTo>
                  <a:lnTo>
                    <a:pt x="3859" y="11417"/>
                  </a:lnTo>
                  <a:lnTo>
                    <a:pt x="4083" y="11401"/>
                  </a:lnTo>
                  <a:lnTo>
                    <a:pt x="4297" y="11377"/>
                  </a:lnTo>
                  <a:lnTo>
                    <a:pt x="4516" y="11338"/>
                  </a:lnTo>
                  <a:lnTo>
                    <a:pt x="4740" y="11298"/>
                  </a:lnTo>
                  <a:lnTo>
                    <a:pt x="4959" y="11243"/>
                  </a:lnTo>
                  <a:lnTo>
                    <a:pt x="5178" y="11172"/>
                  </a:lnTo>
                  <a:lnTo>
                    <a:pt x="5398" y="11085"/>
                  </a:lnTo>
                  <a:lnTo>
                    <a:pt x="5614" y="10969"/>
                  </a:lnTo>
                  <a:lnTo>
                    <a:pt x="5835" y="10835"/>
                  </a:lnTo>
                  <a:lnTo>
                    <a:pt x="6053" y="10671"/>
                  </a:lnTo>
                  <a:lnTo>
                    <a:pt x="6263" y="10469"/>
                  </a:lnTo>
                  <a:lnTo>
                    <a:pt x="6483" y="10224"/>
                  </a:lnTo>
                  <a:lnTo>
                    <a:pt x="6704" y="9940"/>
                  </a:lnTo>
                  <a:lnTo>
                    <a:pt x="6925" y="9616"/>
                  </a:lnTo>
                  <a:lnTo>
                    <a:pt x="7146" y="9236"/>
                  </a:lnTo>
                  <a:lnTo>
                    <a:pt x="7368" y="8800"/>
                  </a:lnTo>
                  <a:lnTo>
                    <a:pt x="7591" y="8322"/>
                  </a:lnTo>
                  <a:lnTo>
                    <a:pt x="7814" y="7789"/>
                  </a:lnTo>
                  <a:lnTo>
                    <a:pt x="8037" y="7207"/>
                  </a:lnTo>
                  <a:lnTo>
                    <a:pt x="8253" y="6593"/>
                  </a:lnTo>
                  <a:lnTo>
                    <a:pt x="8476" y="5937"/>
                  </a:lnTo>
                  <a:lnTo>
                    <a:pt x="8700" y="5258"/>
                  </a:lnTo>
                  <a:lnTo>
                    <a:pt x="8924" y="4562"/>
                  </a:lnTo>
                  <a:lnTo>
                    <a:pt x="9148" y="3866"/>
                  </a:lnTo>
                  <a:lnTo>
                    <a:pt x="9372" y="3194"/>
                  </a:lnTo>
                  <a:lnTo>
                    <a:pt x="9596" y="2545"/>
                  </a:lnTo>
                  <a:lnTo>
                    <a:pt x="9821" y="1936"/>
                  </a:lnTo>
                  <a:lnTo>
                    <a:pt x="10046" y="1397"/>
                  </a:lnTo>
                  <a:lnTo>
                    <a:pt x="10263" y="923"/>
                  </a:lnTo>
                  <a:lnTo>
                    <a:pt x="10491" y="540"/>
                  </a:lnTo>
                  <a:lnTo>
                    <a:pt x="10720" y="251"/>
                  </a:lnTo>
                  <a:cubicBezTo>
                    <a:pt x="10724" y="247"/>
                    <a:pt x="10728" y="243"/>
                    <a:pt x="10733" y="239"/>
                  </a:cubicBezTo>
                  <a:lnTo>
                    <a:pt x="10957" y="71"/>
                  </a:lnTo>
                  <a:cubicBezTo>
                    <a:pt x="10965" y="65"/>
                    <a:pt x="10974" y="61"/>
                    <a:pt x="10983" y="59"/>
                  </a:cubicBezTo>
                  <a:lnTo>
                    <a:pt x="11207" y="3"/>
                  </a:lnTo>
                  <a:cubicBezTo>
                    <a:pt x="11218" y="0"/>
                    <a:pt x="11230" y="0"/>
                    <a:pt x="11242" y="3"/>
                  </a:cubicBezTo>
                  <a:lnTo>
                    <a:pt x="11466" y="59"/>
                  </a:lnTo>
                  <a:cubicBezTo>
                    <a:pt x="11475" y="61"/>
                    <a:pt x="11484" y="65"/>
                    <a:pt x="11492" y="71"/>
                  </a:cubicBezTo>
                  <a:lnTo>
                    <a:pt x="11716" y="239"/>
                  </a:lnTo>
                  <a:cubicBezTo>
                    <a:pt x="11721" y="243"/>
                    <a:pt x="11725" y="247"/>
                    <a:pt x="11729" y="251"/>
                  </a:cubicBezTo>
                  <a:lnTo>
                    <a:pt x="11953" y="531"/>
                  </a:lnTo>
                  <a:lnTo>
                    <a:pt x="12182" y="916"/>
                  </a:lnTo>
                  <a:lnTo>
                    <a:pt x="12402" y="1395"/>
                  </a:lnTo>
                  <a:lnTo>
                    <a:pt x="12627" y="1933"/>
                  </a:lnTo>
                  <a:lnTo>
                    <a:pt x="12852" y="2544"/>
                  </a:lnTo>
                  <a:lnTo>
                    <a:pt x="13077" y="3193"/>
                  </a:lnTo>
                  <a:lnTo>
                    <a:pt x="13301" y="3866"/>
                  </a:lnTo>
                  <a:lnTo>
                    <a:pt x="13525" y="4562"/>
                  </a:lnTo>
                  <a:lnTo>
                    <a:pt x="13749" y="5258"/>
                  </a:lnTo>
                  <a:lnTo>
                    <a:pt x="13973" y="5938"/>
                  </a:lnTo>
                  <a:lnTo>
                    <a:pt x="14197" y="6593"/>
                  </a:lnTo>
                  <a:lnTo>
                    <a:pt x="14412" y="7209"/>
                  </a:lnTo>
                  <a:lnTo>
                    <a:pt x="14636" y="7791"/>
                  </a:lnTo>
                  <a:lnTo>
                    <a:pt x="14859" y="8325"/>
                  </a:lnTo>
                  <a:lnTo>
                    <a:pt x="15082" y="8802"/>
                  </a:lnTo>
                  <a:lnTo>
                    <a:pt x="15305" y="9240"/>
                  </a:lnTo>
                  <a:lnTo>
                    <a:pt x="15527" y="9620"/>
                  </a:lnTo>
                  <a:lnTo>
                    <a:pt x="15748" y="9944"/>
                  </a:lnTo>
                  <a:lnTo>
                    <a:pt x="15969" y="10228"/>
                  </a:lnTo>
                  <a:lnTo>
                    <a:pt x="16190" y="10472"/>
                  </a:lnTo>
                  <a:lnTo>
                    <a:pt x="16402" y="10677"/>
                  </a:lnTo>
                  <a:lnTo>
                    <a:pt x="16620" y="10839"/>
                  </a:lnTo>
                  <a:lnTo>
                    <a:pt x="16838" y="10971"/>
                  </a:lnTo>
                  <a:lnTo>
                    <a:pt x="17058" y="11089"/>
                  </a:lnTo>
                  <a:lnTo>
                    <a:pt x="17275" y="11173"/>
                  </a:lnTo>
                  <a:lnTo>
                    <a:pt x="17495" y="11244"/>
                  </a:lnTo>
                  <a:lnTo>
                    <a:pt x="17714" y="11299"/>
                  </a:lnTo>
                  <a:lnTo>
                    <a:pt x="17933" y="11338"/>
                  </a:lnTo>
                  <a:lnTo>
                    <a:pt x="18157" y="11378"/>
                  </a:lnTo>
                  <a:lnTo>
                    <a:pt x="18368" y="11401"/>
                  </a:lnTo>
                  <a:lnTo>
                    <a:pt x="18590" y="11417"/>
                  </a:lnTo>
                  <a:lnTo>
                    <a:pt x="18814" y="11433"/>
                  </a:lnTo>
                  <a:lnTo>
                    <a:pt x="19035" y="11441"/>
                  </a:lnTo>
                  <a:lnTo>
                    <a:pt x="19259" y="11449"/>
                  </a:lnTo>
                  <a:lnTo>
                    <a:pt x="19483" y="11457"/>
                  </a:lnTo>
                  <a:lnTo>
                    <a:pt x="19704" y="11456"/>
                  </a:lnTo>
                  <a:lnTo>
                    <a:pt x="19931" y="11465"/>
                  </a:lnTo>
                  <a:lnTo>
                    <a:pt x="20152" y="11464"/>
                  </a:lnTo>
                  <a:lnTo>
                    <a:pt x="20368" y="11464"/>
                  </a:lnTo>
                  <a:lnTo>
                    <a:pt x="20592" y="11464"/>
                  </a:lnTo>
                  <a:lnTo>
                    <a:pt x="20816" y="11464"/>
                  </a:lnTo>
                  <a:lnTo>
                    <a:pt x="21040" y="11464"/>
                  </a:lnTo>
                  <a:lnTo>
                    <a:pt x="21264" y="11464"/>
                  </a:lnTo>
                  <a:lnTo>
                    <a:pt x="21488" y="11464"/>
                  </a:lnTo>
                  <a:lnTo>
                    <a:pt x="21712" y="11464"/>
                  </a:lnTo>
                  <a:lnTo>
                    <a:pt x="21936" y="11464"/>
                  </a:lnTo>
                  <a:lnTo>
                    <a:pt x="22160" y="11464"/>
                  </a:lnTo>
                  <a:lnTo>
                    <a:pt x="22376" y="11464"/>
                  </a:lnTo>
                  <a:cubicBezTo>
                    <a:pt x="22416" y="11464"/>
                    <a:pt x="22448" y="11497"/>
                    <a:pt x="22448" y="11536"/>
                  </a:cubicBezTo>
                  <a:cubicBezTo>
                    <a:pt x="22448" y="11576"/>
                    <a:pt x="22416" y="11608"/>
                    <a:pt x="22376" y="11608"/>
                  </a:cubicBezTo>
                  <a:lnTo>
                    <a:pt x="22160" y="11608"/>
                  </a:lnTo>
                  <a:lnTo>
                    <a:pt x="21936" y="11608"/>
                  </a:lnTo>
                  <a:lnTo>
                    <a:pt x="21712" y="11608"/>
                  </a:lnTo>
                  <a:lnTo>
                    <a:pt x="21488" y="11608"/>
                  </a:lnTo>
                  <a:lnTo>
                    <a:pt x="21264" y="11608"/>
                  </a:lnTo>
                  <a:lnTo>
                    <a:pt x="21040" y="11608"/>
                  </a:lnTo>
                  <a:lnTo>
                    <a:pt x="20816" y="11608"/>
                  </a:lnTo>
                  <a:lnTo>
                    <a:pt x="20592" y="11608"/>
                  </a:lnTo>
                  <a:lnTo>
                    <a:pt x="20368" y="11608"/>
                  </a:lnTo>
                  <a:lnTo>
                    <a:pt x="20152" y="11608"/>
                  </a:lnTo>
                  <a:lnTo>
                    <a:pt x="19926" y="11608"/>
                  </a:lnTo>
                  <a:lnTo>
                    <a:pt x="19704" y="11600"/>
                  </a:lnTo>
                  <a:lnTo>
                    <a:pt x="19478" y="11600"/>
                  </a:lnTo>
                  <a:lnTo>
                    <a:pt x="19254" y="11592"/>
                  </a:lnTo>
                  <a:lnTo>
                    <a:pt x="19030" y="11584"/>
                  </a:lnTo>
                  <a:lnTo>
                    <a:pt x="18803" y="11576"/>
                  </a:lnTo>
                  <a:lnTo>
                    <a:pt x="18579" y="11560"/>
                  </a:lnTo>
                  <a:lnTo>
                    <a:pt x="18353" y="11544"/>
                  </a:lnTo>
                  <a:lnTo>
                    <a:pt x="18132" y="11519"/>
                  </a:lnTo>
                  <a:lnTo>
                    <a:pt x="17908" y="11479"/>
                  </a:lnTo>
                  <a:lnTo>
                    <a:pt x="17679" y="11438"/>
                  </a:lnTo>
                  <a:lnTo>
                    <a:pt x="17450" y="11381"/>
                  </a:lnTo>
                  <a:lnTo>
                    <a:pt x="17222" y="11307"/>
                  </a:lnTo>
                  <a:lnTo>
                    <a:pt x="16990" y="11216"/>
                  </a:lnTo>
                  <a:lnTo>
                    <a:pt x="16763" y="11094"/>
                  </a:lnTo>
                  <a:lnTo>
                    <a:pt x="16533" y="10954"/>
                  </a:lnTo>
                  <a:lnTo>
                    <a:pt x="16303" y="10780"/>
                  </a:lnTo>
                  <a:lnTo>
                    <a:pt x="16083" y="10569"/>
                  </a:lnTo>
                  <a:lnTo>
                    <a:pt x="15856" y="10317"/>
                  </a:lnTo>
                  <a:lnTo>
                    <a:pt x="15629" y="10025"/>
                  </a:lnTo>
                  <a:lnTo>
                    <a:pt x="15402" y="9693"/>
                  </a:lnTo>
                  <a:lnTo>
                    <a:pt x="15176" y="9305"/>
                  </a:lnTo>
                  <a:lnTo>
                    <a:pt x="14951" y="8863"/>
                  </a:lnTo>
                  <a:lnTo>
                    <a:pt x="14726" y="8380"/>
                  </a:lnTo>
                  <a:lnTo>
                    <a:pt x="14501" y="7842"/>
                  </a:lnTo>
                  <a:lnTo>
                    <a:pt x="14277" y="7256"/>
                  </a:lnTo>
                  <a:lnTo>
                    <a:pt x="14060" y="6640"/>
                  </a:lnTo>
                  <a:lnTo>
                    <a:pt x="13836" y="5983"/>
                  </a:lnTo>
                  <a:lnTo>
                    <a:pt x="13612" y="5303"/>
                  </a:lnTo>
                  <a:lnTo>
                    <a:pt x="13388" y="4607"/>
                  </a:lnTo>
                  <a:lnTo>
                    <a:pt x="13164" y="3911"/>
                  </a:lnTo>
                  <a:lnTo>
                    <a:pt x="12940" y="3240"/>
                  </a:lnTo>
                  <a:lnTo>
                    <a:pt x="12717" y="2593"/>
                  </a:lnTo>
                  <a:lnTo>
                    <a:pt x="12494" y="1988"/>
                  </a:lnTo>
                  <a:lnTo>
                    <a:pt x="12271" y="1454"/>
                  </a:lnTo>
                  <a:lnTo>
                    <a:pt x="12059" y="989"/>
                  </a:lnTo>
                  <a:lnTo>
                    <a:pt x="11840" y="621"/>
                  </a:lnTo>
                  <a:lnTo>
                    <a:pt x="11616" y="341"/>
                  </a:lnTo>
                  <a:lnTo>
                    <a:pt x="11629" y="354"/>
                  </a:lnTo>
                  <a:lnTo>
                    <a:pt x="11405" y="186"/>
                  </a:lnTo>
                  <a:lnTo>
                    <a:pt x="11431" y="198"/>
                  </a:lnTo>
                  <a:lnTo>
                    <a:pt x="11207" y="142"/>
                  </a:lnTo>
                  <a:lnTo>
                    <a:pt x="11242" y="142"/>
                  </a:lnTo>
                  <a:lnTo>
                    <a:pt x="11018" y="198"/>
                  </a:lnTo>
                  <a:lnTo>
                    <a:pt x="11044" y="186"/>
                  </a:lnTo>
                  <a:lnTo>
                    <a:pt x="10820" y="354"/>
                  </a:lnTo>
                  <a:lnTo>
                    <a:pt x="10833" y="341"/>
                  </a:lnTo>
                  <a:lnTo>
                    <a:pt x="10614" y="613"/>
                  </a:lnTo>
                  <a:lnTo>
                    <a:pt x="10394" y="982"/>
                  </a:lnTo>
                  <a:lnTo>
                    <a:pt x="10179" y="1452"/>
                  </a:lnTo>
                  <a:lnTo>
                    <a:pt x="9956" y="1985"/>
                  </a:lnTo>
                  <a:lnTo>
                    <a:pt x="9733" y="2592"/>
                  </a:lnTo>
                  <a:lnTo>
                    <a:pt x="9509" y="3239"/>
                  </a:lnTo>
                  <a:lnTo>
                    <a:pt x="9285" y="3911"/>
                  </a:lnTo>
                  <a:lnTo>
                    <a:pt x="9061" y="4607"/>
                  </a:lnTo>
                  <a:lnTo>
                    <a:pt x="8837" y="5303"/>
                  </a:lnTo>
                  <a:lnTo>
                    <a:pt x="8613" y="5984"/>
                  </a:lnTo>
                  <a:lnTo>
                    <a:pt x="8388" y="6640"/>
                  </a:lnTo>
                  <a:lnTo>
                    <a:pt x="8172" y="7258"/>
                  </a:lnTo>
                  <a:lnTo>
                    <a:pt x="7947" y="7844"/>
                  </a:lnTo>
                  <a:lnTo>
                    <a:pt x="7722" y="8383"/>
                  </a:lnTo>
                  <a:lnTo>
                    <a:pt x="7497" y="8865"/>
                  </a:lnTo>
                  <a:lnTo>
                    <a:pt x="7271" y="9309"/>
                  </a:lnTo>
                  <a:lnTo>
                    <a:pt x="7044" y="9697"/>
                  </a:lnTo>
                  <a:lnTo>
                    <a:pt x="6817" y="10029"/>
                  </a:lnTo>
                  <a:lnTo>
                    <a:pt x="6590" y="10321"/>
                  </a:lnTo>
                  <a:lnTo>
                    <a:pt x="6362" y="10572"/>
                  </a:lnTo>
                  <a:lnTo>
                    <a:pt x="6140" y="10786"/>
                  </a:lnTo>
                  <a:lnTo>
                    <a:pt x="5910" y="10958"/>
                  </a:lnTo>
                  <a:lnTo>
                    <a:pt x="5682" y="11096"/>
                  </a:lnTo>
                  <a:lnTo>
                    <a:pt x="5451" y="11219"/>
                  </a:lnTo>
                  <a:lnTo>
                    <a:pt x="5223" y="11309"/>
                  </a:lnTo>
                  <a:lnTo>
                    <a:pt x="4994" y="11382"/>
                  </a:lnTo>
                  <a:lnTo>
                    <a:pt x="4765" y="11439"/>
                  </a:lnTo>
                  <a:lnTo>
                    <a:pt x="4541" y="11479"/>
                  </a:lnTo>
                  <a:lnTo>
                    <a:pt x="4312" y="11520"/>
                  </a:lnTo>
                  <a:lnTo>
                    <a:pt x="4094" y="11544"/>
                  </a:lnTo>
                  <a:lnTo>
                    <a:pt x="3870" y="11560"/>
                  </a:lnTo>
                  <a:lnTo>
                    <a:pt x="3643" y="11576"/>
                  </a:lnTo>
                  <a:lnTo>
                    <a:pt x="3419" y="11584"/>
                  </a:lnTo>
                  <a:lnTo>
                    <a:pt x="3195" y="11592"/>
                  </a:lnTo>
                  <a:lnTo>
                    <a:pt x="2968" y="11600"/>
                  </a:lnTo>
                  <a:lnTo>
                    <a:pt x="2747" y="11600"/>
                  </a:lnTo>
                  <a:lnTo>
                    <a:pt x="2520" y="11608"/>
                  </a:lnTo>
                  <a:lnTo>
                    <a:pt x="2296" y="11608"/>
                  </a:lnTo>
                  <a:lnTo>
                    <a:pt x="2080" y="11608"/>
                  </a:lnTo>
                  <a:lnTo>
                    <a:pt x="1856" y="11608"/>
                  </a:lnTo>
                  <a:lnTo>
                    <a:pt x="1632" y="11608"/>
                  </a:lnTo>
                  <a:lnTo>
                    <a:pt x="1408" y="11608"/>
                  </a:lnTo>
                  <a:lnTo>
                    <a:pt x="1184" y="11608"/>
                  </a:lnTo>
                  <a:lnTo>
                    <a:pt x="960" y="11608"/>
                  </a:lnTo>
                  <a:lnTo>
                    <a:pt x="736" y="11608"/>
                  </a:lnTo>
                  <a:lnTo>
                    <a:pt x="512" y="11608"/>
                  </a:lnTo>
                  <a:lnTo>
                    <a:pt x="288" y="11608"/>
                  </a:lnTo>
                  <a:lnTo>
                    <a:pt x="72" y="11608"/>
                  </a:lnTo>
                  <a:cubicBezTo>
                    <a:pt x="33" y="11608"/>
                    <a:pt x="0" y="11576"/>
                    <a:pt x="0" y="11536"/>
                  </a:cubicBezTo>
                  <a:cubicBezTo>
                    <a:pt x="0" y="11497"/>
                    <a:pt x="33" y="11464"/>
                    <a:pt x="72" y="11464"/>
                  </a:cubicBezTo>
                  <a:close/>
                </a:path>
              </a:pathLst>
            </a:custGeom>
            <a:solidFill>
              <a:srgbClr val="FF0000"/>
            </a:solidFill>
            <a:ln w="19050" cap="flat">
              <a:solidFill>
                <a:srgbClr val="E82D22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3396987" y="2497395"/>
              <a:ext cx="3323878" cy="2580522"/>
            </a:xfrm>
            <a:custGeom>
              <a:avLst/>
              <a:gdLst>
                <a:gd name="T0" fmla="*/ 736 w 22448"/>
                <a:gd name="T1" fmla="*/ 11464 h 11608"/>
                <a:gd name="T2" fmla="*/ 1632 w 22448"/>
                <a:gd name="T3" fmla="*/ 11464 h 11608"/>
                <a:gd name="T4" fmla="*/ 2520 w 22448"/>
                <a:gd name="T5" fmla="*/ 11464 h 11608"/>
                <a:gd name="T6" fmla="*/ 3414 w 22448"/>
                <a:gd name="T7" fmla="*/ 11441 h 11608"/>
                <a:gd name="T8" fmla="*/ 4297 w 22448"/>
                <a:gd name="T9" fmla="*/ 11377 h 11608"/>
                <a:gd name="T10" fmla="*/ 5178 w 22448"/>
                <a:gd name="T11" fmla="*/ 11172 h 11608"/>
                <a:gd name="T12" fmla="*/ 6053 w 22448"/>
                <a:gd name="T13" fmla="*/ 10671 h 11608"/>
                <a:gd name="T14" fmla="*/ 6925 w 22448"/>
                <a:gd name="T15" fmla="*/ 9616 h 11608"/>
                <a:gd name="T16" fmla="*/ 7814 w 22448"/>
                <a:gd name="T17" fmla="*/ 7789 h 11608"/>
                <a:gd name="T18" fmla="*/ 8700 w 22448"/>
                <a:gd name="T19" fmla="*/ 5258 h 11608"/>
                <a:gd name="T20" fmla="*/ 9596 w 22448"/>
                <a:gd name="T21" fmla="*/ 2545 h 11608"/>
                <a:gd name="T22" fmla="*/ 10491 w 22448"/>
                <a:gd name="T23" fmla="*/ 540 h 11608"/>
                <a:gd name="T24" fmla="*/ 10983 w 22448"/>
                <a:gd name="T25" fmla="*/ 59 h 11608"/>
                <a:gd name="T26" fmla="*/ 11492 w 22448"/>
                <a:gd name="T27" fmla="*/ 71 h 11608"/>
                <a:gd name="T28" fmla="*/ 12182 w 22448"/>
                <a:gd name="T29" fmla="*/ 916 h 11608"/>
                <a:gd name="T30" fmla="*/ 13077 w 22448"/>
                <a:gd name="T31" fmla="*/ 3193 h 11608"/>
                <a:gd name="T32" fmla="*/ 13973 w 22448"/>
                <a:gd name="T33" fmla="*/ 5938 h 11608"/>
                <a:gd name="T34" fmla="*/ 14859 w 22448"/>
                <a:gd name="T35" fmla="*/ 8325 h 11608"/>
                <a:gd name="T36" fmla="*/ 15748 w 22448"/>
                <a:gd name="T37" fmla="*/ 9944 h 11608"/>
                <a:gd name="T38" fmla="*/ 16620 w 22448"/>
                <a:gd name="T39" fmla="*/ 10839 h 11608"/>
                <a:gd name="T40" fmla="*/ 17495 w 22448"/>
                <a:gd name="T41" fmla="*/ 11244 h 11608"/>
                <a:gd name="T42" fmla="*/ 18368 w 22448"/>
                <a:gd name="T43" fmla="*/ 11401 h 11608"/>
                <a:gd name="T44" fmla="*/ 19259 w 22448"/>
                <a:gd name="T45" fmla="*/ 11449 h 11608"/>
                <a:gd name="T46" fmla="*/ 20152 w 22448"/>
                <a:gd name="T47" fmla="*/ 11464 h 11608"/>
                <a:gd name="T48" fmla="*/ 21040 w 22448"/>
                <a:gd name="T49" fmla="*/ 11464 h 11608"/>
                <a:gd name="T50" fmla="*/ 21936 w 22448"/>
                <a:gd name="T51" fmla="*/ 11464 h 11608"/>
                <a:gd name="T52" fmla="*/ 22376 w 22448"/>
                <a:gd name="T53" fmla="*/ 11608 h 11608"/>
                <a:gd name="T54" fmla="*/ 21488 w 22448"/>
                <a:gd name="T55" fmla="*/ 11608 h 11608"/>
                <a:gd name="T56" fmla="*/ 20592 w 22448"/>
                <a:gd name="T57" fmla="*/ 11608 h 11608"/>
                <a:gd name="T58" fmla="*/ 19704 w 22448"/>
                <a:gd name="T59" fmla="*/ 11600 h 11608"/>
                <a:gd name="T60" fmla="*/ 18803 w 22448"/>
                <a:gd name="T61" fmla="*/ 11576 h 11608"/>
                <a:gd name="T62" fmla="*/ 17908 w 22448"/>
                <a:gd name="T63" fmla="*/ 11479 h 11608"/>
                <a:gd name="T64" fmla="*/ 16990 w 22448"/>
                <a:gd name="T65" fmla="*/ 11216 h 11608"/>
                <a:gd name="T66" fmla="*/ 16083 w 22448"/>
                <a:gd name="T67" fmla="*/ 10569 h 11608"/>
                <a:gd name="T68" fmla="*/ 15176 w 22448"/>
                <a:gd name="T69" fmla="*/ 9305 h 11608"/>
                <a:gd name="T70" fmla="*/ 14277 w 22448"/>
                <a:gd name="T71" fmla="*/ 7256 h 11608"/>
                <a:gd name="T72" fmla="*/ 13388 w 22448"/>
                <a:gd name="T73" fmla="*/ 4607 h 11608"/>
                <a:gd name="T74" fmla="*/ 12494 w 22448"/>
                <a:gd name="T75" fmla="*/ 1988 h 11608"/>
                <a:gd name="T76" fmla="*/ 11616 w 22448"/>
                <a:gd name="T77" fmla="*/ 341 h 11608"/>
                <a:gd name="T78" fmla="*/ 11207 w 22448"/>
                <a:gd name="T79" fmla="*/ 142 h 11608"/>
                <a:gd name="T80" fmla="*/ 10820 w 22448"/>
                <a:gd name="T81" fmla="*/ 354 h 11608"/>
                <a:gd name="T82" fmla="*/ 10179 w 22448"/>
                <a:gd name="T83" fmla="*/ 1452 h 11608"/>
                <a:gd name="T84" fmla="*/ 9285 w 22448"/>
                <a:gd name="T85" fmla="*/ 3911 h 11608"/>
                <a:gd name="T86" fmla="*/ 8388 w 22448"/>
                <a:gd name="T87" fmla="*/ 6640 h 11608"/>
                <a:gd name="T88" fmla="*/ 7497 w 22448"/>
                <a:gd name="T89" fmla="*/ 8865 h 11608"/>
                <a:gd name="T90" fmla="*/ 6590 w 22448"/>
                <a:gd name="T91" fmla="*/ 10321 h 11608"/>
                <a:gd name="T92" fmla="*/ 5682 w 22448"/>
                <a:gd name="T93" fmla="*/ 11096 h 11608"/>
                <a:gd name="T94" fmla="*/ 4765 w 22448"/>
                <a:gd name="T95" fmla="*/ 11439 h 11608"/>
                <a:gd name="T96" fmla="*/ 3870 w 22448"/>
                <a:gd name="T97" fmla="*/ 11560 h 11608"/>
                <a:gd name="T98" fmla="*/ 2968 w 22448"/>
                <a:gd name="T99" fmla="*/ 11600 h 11608"/>
                <a:gd name="T100" fmla="*/ 2080 w 22448"/>
                <a:gd name="T101" fmla="*/ 11608 h 11608"/>
                <a:gd name="T102" fmla="*/ 1184 w 22448"/>
                <a:gd name="T103" fmla="*/ 11608 h 11608"/>
                <a:gd name="T104" fmla="*/ 288 w 22448"/>
                <a:gd name="T105" fmla="*/ 11608 h 1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448" h="11608">
                  <a:moveTo>
                    <a:pt x="72" y="11464"/>
                  </a:moveTo>
                  <a:lnTo>
                    <a:pt x="288" y="11464"/>
                  </a:lnTo>
                  <a:lnTo>
                    <a:pt x="512" y="11464"/>
                  </a:lnTo>
                  <a:lnTo>
                    <a:pt x="736" y="11464"/>
                  </a:lnTo>
                  <a:lnTo>
                    <a:pt x="960" y="11464"/>
                  </a:lnTo>
                  <a:lnTo>
                    <a:pt x="1184" y="11464"/>
                  </a:lnTo>
                  <a:lnTo>
                    <a:pt x="1408" y="11464"/>
                  </a:lnTo>
                  <a:lnTo>
                    <a:pt x="1632" y="11464"/>
                  </a:lnTo>
                  <a:lnTo>
                    <a:pt x="1856" y="11464"/>
                  </a:lnTo>
                  <a:lnTo>
                    <a:pt x="2080" y="11464"/>
                  </a:lnTo>
                  <a:lnTo>
                    <a:pt x="2296" y="11464"/>
                  </a:lnTo>
                  <a:lnTo>
                    <a:pt x="2520" y="11464"/>
                  </a:lnTo>
                  <a:lnTo>
                    <a:pt x="2742" y="11457"/>
                  </a:lnTo>
                  <a:lnTo>
                    <a:pt x="2968" y="11456"/>
                  </a:lnTo>
                  <a:lnTo>
                    <a:pt x="3190" y="11449"/>
                  </a:lnTo>
                  <a:lnTo>
                    <a:pt x="3414" y="11441"/>
                  </a:lnTo>
                  <a:lnTo>
                    <a:pt x="3638" y="11433"/>
                  </a:lnTo>
                  <a:lnTo>
                    <a:pt x="3859" y="11417"/>
                  </a:lnTo>
                  <a:lnTo>
                    <a:pt x="4083" y="11401"/>
                  </a:lnTo>
                  <a:lnTo>
                    <a:pt x="4297" y="11377"/>
                  </a:lnTo>
                  <a:lnTo>
                    <a:pt x="4516" y="11338"/>
                  </a:lnTo>
                  <a:lnTo>
                    <a:pt x="4740" y="11298"/>
                  </a:lnTo>
                  <a:lnTo>
                    <a:pt x="4959" y="11243"/>
                  </a:lnTo>
                  <a:lnTo>
                    <a:pt x="5178" y="11172"/>
                  </a:lnTo>
                  <a:lnTo>
                    <a:pt x="5398" y="11085"/>
                  </a:lnTo>
                  <a:lnTo>
                    <a:pt x="5614" y="10969"/>
                  </a:lnTo>
                  <a:lnTo>
                    <a:pt x="5835" y="10835"/>
                  </a:lnTo>
                  <a:lnTo>
                    <a:pt x="6053" y="10671"/>
                  </a:lnTo>
                  <a:lnTo>
                    <a:pt x="6263" y="10469"/>
                  </a:lnTo>
                  <a:lnTo>
                    <a:pt x="6483" y="10224"/>
                  </a:lnTo>
                  <a:lnTo>
                    <a:pt x="6704" y="9940"/>
                  </a:lnTo>
                  <a:lnTo>
                    <a:pt x="6925" y="9616"/>
                  </a:lnTo>
                  <a:lnTo>
                    <a:pt x="7146" y="9236"/>
                  </a:lnTo>
                  <a:lnTo>
                    <a:pt x="7368" y="8800"/>
                  </a:lnTo>
                  <a:lnTo>
                    <a:pt x="7591" y="8322"/>
                  </a:lnTo>
                  <a:lnTo>
                    <a:pt x="7814" y="7789"/>
                  </a:lnTo>
                  <a:lnTo>
                    <a:pt x="8037" y="7207"/>
                  </a:lnTo>
                  <a:lnTo>
                    <a:pt x="8253" y="6593"/>
                  </a:lnTo>
                  <a:lnTo>
                    <a:pt x="8476" y="5937"/>
                  </a:lnTo>
                  <a:lnTo>
                    <a:pt x="8700" y="5258"/>
                  </a:lnTo>
                  <a:lnTo>
                    <a:pt x="8924" y="4562"/>
                  </a:lnTo>
                  <a:lnTo>
                    <a:pt x="9148" y="3866"/>
                  </a:lnTo>
                  <a:lnTo>
                    <a:pt x="9372" y="3194"/>
                  </a:lnTo>
                  <a:lnTo>
                    <a:pt x="9596" y="2545"/>
                  </a:lnTo>
                  <a:lnTo>
                    <a:pt x="9821" y="1936"/>
                  </a:lnTo>
                  <a:lnTo>
                    <a:pt x="10046" y="1397"/>
                  </a:lnTo>
                  <a:lnTo>
                    <a:pt x="10263" y="923"/>
                  </a:lnTo>
                  <a:lnTo>
                    <a:pt x="10491" y="540"/>
                  </a:lnTo>
                  <a:lnTo>
                    <a:pt x="10720" y="251"/>
                  </a:lnTo>
                  <a:cubicBezTo>
                    <a:pt x="10724" y="247"/>
                    <a:pt x="10728" y="243"/>
                    <a:pt x="10733" y="239"/>
                  </a:cubicBezTo>
                  <a:lnTo>
                    <a:pt x="10957" y="71"/>
                  </a:lnTo>
                  <a:cubicBezTo>
                    <a:pt x="10965" y="65"/>
                    <a:pt x="10974" y="61"/>
                    <a:pt x="10983" y="59"/>
                  </a:cubicBezTo>
                  <a:lnTo>
                    <a:pt x="11207" y="3"/>
                  </a:lnTo>
                  <a:cubicBezTo>
                    <a:pt x="11218" y="0"/>
                    <a:pt x="11230" y="0"/>
                    <a:pt x="11242" y="3"/>
                  </a:cubicBezTo>
                  <a:lnTo>
                    <a:pt x="11466" y="59"/>
                  </a:lnTo>
                  <a:cubicBezTo>
                    <a:pt x="11475" y="61"/>
                    <a:pt x="11484" y="65"/>
                    <a:pt x="11492" y="71"/>
                  </a:cubicBezTo>
                  <a:lnTo>
                    <a:pt x="11716" y="239"/>
                  </a:lnTo>
                  <a:cubicBezTo>
                    <a:pt x="11721" y="243"/>
                    <a:pt x="11725" y="247"/>
                    <a:pt x="11729" y="251"/>
                  </a:cubicBezTo>
                  <a:lnTo>
                    <a:pt x="11953" y="531"/>
                  </a:lnTo>
                  <a:lnTo>
                    <a:pt x="12182" y="916"/>
                  </a:lnTo>
                  <a:lnTo>
                    <a:pt x="12402" y="1395"/>
                  </a:lnTo>
                  <a:lnTo>
                    <a:pt x="12627" y="1933"/>
                  </a:lnTo>
                  <a:lnTo>
                    <a:pt x="12852" y="2544"/>
                  </a:lnTo>
                  <a:lnTo>
                    <a:pt x="13077" y="3193"/>
                  </a:lnTo>
                  <a:lnTo>
                    <a:pt x="13301" y="3866"/>
                  </a:lnTo>
                  <a:lnTo>
                    <a:pt x="13525" y="4562"/>
                  </a:lnTo>
                  <a:lnTo>
                    <a:pt x="13749" y="5258"/>
                  </a:lnTo>
                  <a:lnTo>
                    <a:pt x="13973" y="5938"/>
                  </a:lnTo>
                  <a:lnTo>
                    <a:pt x="14197" y="6593"/>
                  </a:lnTo>
                  <a:lnTo>
                    <a:pt x="14412" y="7209"/>
                  </a:lnTo>
                  <a:lnTo>
                    <a:pt x="14636" y="7791"/>
                  </a:lnTo>
                  <a:lnTo>
                    <a:pt x="14859" y="8325"/>
                  </a:lnTo>
                  <a:lnTo>
                    <a:pt x="15082" y="8802"/>
                  </a:lnTo>
                  <a:lnTo>
                    <a:pt x="15305" y="9240"/>
                  </a:lnTo>
                  <a:lnTo>
                    <a:pt x="15527" y="9620"/>
                  </a:lnTo>
                  <a:lnTo>
                    <a:pt x="15748" y="9944"/>
                  </a:lnTo>
                  <a:lnTo>
                    <a:pt x="15969" y="10228"/>
                  </a:lnTo>
                  <a:lnTo>
                    <a:pt x="16190" y="10472"/>
                  </a:lnTo>
                  <a:lnTo>
                    <a:pt x="16402" y="10677"/>
                  </a:lnTo>
                  <a:lnTo>
                    <a:pt x="16620" y="10839"/>
                  </a:lnTo>
                  <a:lnTo>
                    <a:pt x="16838" y="10971"/>
                  </a:lnTo>
                  <a:lnTo>
                    <a:pt x="17058" y="11089"/>
                  </a:lnTo>
                  <a:lnTo>
                    <a:pt x="17275" y="11173"/>
                  </a:lnTo>
                  <a:lnTo>
                    <a:pt x="17495" y="11244"/>
                  </a:lnTo>
                  <a:lnTo>
                    <a:pt x="17714" y="11299"/>
                  </a:lnTo>
                  <a:lnTo>
                    <a:pt x="17933" y="11338"/>
                  </a:lnTo>
                  <a:lnTo>
                    <a:pt x="18157" y="11378"/>
                  </a:lnTo>
                  <a:lnTo>
                    <a:pt x="18368" y="11401"/>
                  </a:lnTo>
                  <a:lnTo>
                    <a:pt x="18590" y="11417"/>
                  </a:lnTo>
                  <a:lnTo>
                    <a:pt x="18814" y="11433"/>
                  </a:lnTo>
                  <a:lnTo>
                    <a:pt x="19035" y="11441"/>
                  </a:lnTo>
                  <a:lnTo>
                    <a:pt x="19259" y="11449"/>
                  </a:lnTo>
                  <a:lnTo>
                    <a:pt x="19483" y="11457"/>
                  </a:lnTo>
                  <a:lnTo>
                    <a:pt x="19704" y="11456"/>
                  </a:lnTo>
                  <a:lnTo>
                    <a:pt x="19931" y="11465"/>
                  </a:lnTo>
                  <a:lnTo>
                    <a:pt x="20152" y="11464"/>
                  </a:lnTo>
                  <a:lnTo>
                    <a:pt x="20368" y="11464"/>
                  </a:lnTo>
                  <a:lnTo>
                    <a:pt x="20592" y="11464"/>
                  </a:lnTo>
                  <a:lnTo>
                    <a:pt x="20816" y="11464"/>
                  </a:lnTo>
                  <a:lnTo>
                    <a:pt x="21040" y="11464"/>
                  </a:lnTo>
                  <a:lnTo>
                    <a:pt x="21264" y="11464"/>
                  </a:lnTo>
                  <a:lnTo>
                    <a:pt x="21488" y="11464"/>
                  </a:lnTo>
                  <a:lnTo>
                    <a:pt x="21712" y="11464"/>
                  </a:lnTo>
                  <a:lnTo>
                    <a:pt x="21936" y="11464"/>
                  </a:lnTo>
                  <a:lnTo>
                    <a:pt x="22160" y="11464"/>
                  </a:lnTo>
                  <a:lnTo>
                    <a:pt x="22376" y="11464"/>
                  </a:lnTo>
                  <a:cubicBezTo>
                    <a:pt x="22416" y="11464"/>
                    <a:pt x="22448" y="11497"/>
                    <a:pt x="22448" y="11536"/>
                  </a:cubicBezTo>
                  <a:cubicBezTo>
                    <a:pt x="22448" y="11576"/>
                    <a:pt x="22416" y="11608"/>
                    <a:pt x="22376" y="11608"/>
                  </a:cubicBezTo>
                  <a:lnTo>
                    <a:pt x="22160" y="11608"/>
                  </a:lnTo>
                  <a:lnTo>
                    <a:pt x="21936" y="11608"/>
                  </a:lnTo>
                  <a:lnTo>
                    <a:pt x="21712" y="11608"/>
                  </a:lnTo>
                  <a:lnTo>
                    <a:pt x="21488" y="11608"/>
                  </a:lnTo>
                  <a:lnTo>
                    <a:pt x="21264" y="11608"/>
                  </a:lnTo>
                  <a:lnTo>
                    <a:pt x="21040" y="11608"/>
                  </a:lnTo>
                  <a:lnTo>
                    <a:pt x="20816" y="11608"/>
                  </a:lnTo>
                  <a:lnTo>
                    <a:pt x="20592" y="11608"/>
                  </a:lnTo>
                  <a:lnTo>
                    <a:pt x="20368" y="11608"/>
                  </a:lnTo>
                  <a:lnTo>
                    <a:pt x="20152" y="11608"/>
                  </a:lnTo>
                  <a:lnTo>
                    <a:pt x="19926" y="11608"/>
                  </a:lnTo>
                  <a:lnTo>
                    <a:pt x="19704" y="11600"/>
                  </a:lnTo>
                  <a:lnTo>
                    <a:pt x="19478" y="11600"/>
                  </a:lnTo>
                  <a:lnTo>
                    <a:pt x="19254" y="11592"/>
                  </a:lnTo>
                  <a:lnTo>
                    <a:pt x="19030" y="11584"/>
                  </a:lnTo>
                  <a:lnTo>
                    <a:pt x="18803" y="11576"/>
                  </a:lnTo>
                  <a:lnTo>
                    <a:pt x="18579" y="11560"/>
                  </a:lnTo>
                  <a:lnTo>
                    <a:pt x="18353" y="11544"/>
                  </a:lnTo>
                  <a:lnTo>
                    <a:pt x="18132" y="11519"/>
                  </a:lnTo>
                  <a:lnTo>
                    <a:pt x="17908" y="11479"/>
                  </a:lnTo>
                  <a:lnTo>
                    <a:pt x="17679" y="11438"/>
                  </a:lnTo>
                  <a:lnTo>
                    <a:pt x="17450" y="11381"/>
                  </a:lnTo>
                  <a:lnTo>
                    <a:pt x="17222" y="11307"/>
                  </a:lnTo>
                  <a:lnTo>
                    <a:pt x="16990" y="11216"/>
                  </a:lnTo>
                  <a:lnTo>
                    <a:pt x="16763" y="11094"/>
                  </a:lnTo>
                  <a:lnTo>
                    <a:pt x="16533" y="10954"/>
                  </a:lnTo>
                  <a:lnTo>
                    <a:pt x="16303" y="10780"/>
                  </a:lnTo>
                  <a:lnTo>
                    <a:pt x="16083" y="10569"/>
                  </a:lnTo>
                  <a:lnTo>
                    <a:pt x="15856" y="10317"/>
                  </a:lnTo>
                  <a:lnTo>
                    <a:pt x="15629" y="10025"/>
                  </a:lnTo>
                  <a:lnTo>
                    <a:pt x="15402" y="9693"/>
                  </a:lnTo>
                  <a:lnTo>
                    <a:pt x="15176" y="9305"/>
                  </a:lnTo>
                  <a:lnTo>
                    <a:pt x="14951" y="8863"/>
                  </a:lnTo>
                  <a:lnTo>
                    <a:pt x="14726" y="8380"/>
                  </a:lnTo>
                  <a:lnTo>
                    <a:pt x="14501" y="7842"/>
                  </a:lnTo>
                  <a:lnTo>
                    <a:pt x="14277" y="7256"/>
                  </a:lnTo>
                  <a:lnTo>
                    <a:pt x="14060" y="6640"/>
                  </a:lnTo>
                  <a:lnTo>
                    <a:pt x="13836" y="5983"/>
                  </a:lnTo>
                  <a:lnTo>
                    <a:pt x="13612" y="5303"/>
                  </a:lnTo>
                  <a:lnTo>
                    <a:pt x="13388" y="4607"/>
                  </a:lnTo>
                  <a:lnTo>
                    <a:pt x="13164" y="3911"/>
                  </a:lnTo>
                  <a:lnTo>
                    <a:pt x="12940" y="3240"/>
                  </a:lnTo>
                  <a:lnTo>
                    <a:pt x="12717" y="2593"/>
                  </a:lnTo>
                  <a:lnTo>
                    <a:pt x="12494" y="1988"/>
                  </a:lnTo>
                  <a:lnTo>
                    <a:pt x="12271" y="1454"/>
                  </a:lnTo>
                  <a:lnTo>
                    <a:pt x="12059" y="989"/>
                  </a:lnTo>
                  <a:lnTo>
                    <a:pt x="11840" y="621"/>
                  </a:lnTo>
                  <a:lnTo>
                    <a:pt x="11616" y="341"/>
                  </a:lnTo>
                  <a:lnTo>
                    <a:pt x="11629" y="354"/>
                  </a:lnTo>
                  <a:lnTo>
                    <a:pt x="11405" y="186"/>
                  </a:lnTo>
                  <a:lnTo>
                    <a:pt x="11431" y="198"/>
                  </a:lnTo>
                  <a:lnTo>
                    <a:pt x="11207" y="142"/>
                  </a:lnTo>
                  <a:lnTo>
                    <a:pt x="11242" y="142"/>
                  </a:lnTo>
                  <a:lnTo>
                    <a:pt x="11018" y="198"/>
                  </a:lnTo>
                  <a:lnTo>
                    <a:pt x="11044" y="186"/>
                  </a:lnTo>
                  <a:lnTo>
                    <a:pt x="10820" y="354"/>
                  </a:lnTo>
                  <a:lnTo>
                    <a:pt x="10833" y="341"/>
                  </a:lnTo>
                  <a:lnTo>
                    <a:pt x="10614" y="613"/>
                  </a:lnTo>
                  <a:lnTo>
                    <a:pt x="10394" y="982"/>
                  </a:lnTo>
                  <a:lnTo>
                    <a:pt x="10179" y="1452"/>
                  </a:lnTo>
                  <a:lnTo>
                    <a:pt x="9956" y="1985"/>
                  </a:lnTo>
                  <a:lnTo>
                    <a:pt x="9733" y="2592"/>
                  </a:lnTo>
                  <a:lnTo>
                    <a:pt x="9509" y="3239"/>
                  </a:lnTo>
                  <a:lnTo>
                    <a:pt x="9285" y="3911"/>
                  </a:lnTo>
                  <a:lnTo>
                    <a:pt x="9061" y="4607"/>
                  </a:lnTo>
                  <a:lnTo>
                    <a:pt x="8837" y="5303"/>
                  </a:lnTo>
                  <a:lnTo>
                    <a:pt x="8613" y="5984"/>
                  </a:lnTo>
                  <a:lnTo>
                    <a:pt x="8388" y="6640"/>
                  </a:lnTo>
                  <a:lnTo>
                    <a:pt x="8172" y="7258"/>
                  </a:lnTo>
                  <a:lnTo>
                    <a:pt x="7947" y="7844"/>
                  </a:lnTo>
                  <a:lnTo>
                    <a:pt x="7722" y="8383"/>
                  </a:lnTo>
                  <a:lnTo>
                    <a:pt x="7497" y="8865"/>
                  </a:lnTo>
                  <a:lnTo>
                    <a:pt x="7271" y="9309"/>
                  </a:lnTo>
                  <a:lnTo>
                    <a:pt x="7044" y="9697"/>
                  </a:lnTo>
                  <a:lnTo>
                    <a:pt x="6817" y="10029"/>
                  </a:lnTo>
                  <a:lnTo>
                    <a:pt x="6590" y="10321"/>
                  </a:lnTo>
                  <a:lnTo>
                    <a:pt x="6362" y="10572"/>
                  </a:lnTo>
                  <a:lnTo>
                    <a:pt x="6140" y="10786"/>
                  </a:lnTo>
                  <a:lnTo>
                    <a:pt x="5910" y="10958"/>
                  </a:lnTo>
                  <a:lnTo>
                    <a:pt x="5682" y="11096"/>
                  </a:lnTo>
                  <a:lnTo>
                    <a:pt x="5451" y="11219"/>
                  </a:lnTo>
                  <a:lnTo>
                    <a:pt x="5223" y="11309"/>
                  </a:lnTo>
                  <a:lnTo>
                    <a:pt x="4994" y="11382"/>
                  </a:lnTo>
                  <a:lnTo>
                    <a:pt x="4765" y="11439"/>
                  </a:lnTo>
                  <a:lnTo>
                    <a:pt x="4541" y="11479"/>
                  </a:lnTo>
                  <a:lnTo>
                    <a:pt x="4312" y="11520"/>
                  </a:lnTo>
                  <a:lnTo>
                    <a:pt x="4094" y="11544"/>
                  </a:lnTo>
                  <a:lnTo>
                    <a:pt x="3870" y="11560"/>
                  </a:lnTo>
                  <a:lnTo>
                    <a:pt x="3643" y="11576"/>
                  </a:lnTo>
                  <a:lnTo>
                    <a:pt x="3419" y="11584"/>
                  </a:lnTo>
                  <a:lnTo>
                    <a:pt x="3195" y="11592"/>
                  </a:lnTo>
                  <a:lnTo>
                    <a:pt x="2968" y="11600"/>
                  </a:lnTo>
                  <a:lnTo>
                    <a:pt x="2747" y="11600"/>
                  </a:lnTo>
                  <a:lnTo>
                    <a:pt x="2520" y="11608"/>
                  </a:lnTo>
                  <a:lnTo>
                    <a:pt x="2296" y="11608"/>
                  </a:lnTo>
                  <a:lnTo>
                    <a:pt x="2080" y="11608"/>
                  </a:lnTo>
                  <a:lnTo>
                    <a:pt x="1856" y="11608"/>
                  </a:lnTo>
                  <a:lnTo>
                    <a:pt x="1632" y="11608"/>
                  </a:lnTo>
                  <a:lnTo>
                    <a:pt x="1408" y="11608"/>
                  </a:lnTo>
                  <a:lnTo>
                    <a:pt x="1184" y="11608"/>
                  </a:lnTo>
                  <a:lnTo>
                    <a:pt x="960" y="11608"/>
                  </a:lnTo>
                  <a:lnTo>
                    <a:pt x="736" y="11608"/>
                  </a:lnTo>
                  <a:lnTo>
                    <a:pt x="512" y="11608"/>
                  </a:lnTo>
                  <a:lnTo>
                    <a:pt x="288" y="11608"/>
                  </a:lnTo>
                  <a:lnTo>
                    <a:pt x="72" y="11608"/>
                  </a:lnTo>
                  <a:cubicBezTo>
                    <a:pt x="33" y="11608"/>
                    <a:pt x="0" y="11576"/>
                    <a:pt x="0" y="11536"/>
                  </a:cubicBezTo>
                  <a:cubicBezTo>
                    <a:pt x="0" y="11497"/>
                    <a:pt x="33" y="11464"/>
                    <a:pt x="72" y="11464"/>
                  </a:cubicBezTo>
                  <a:close/>
                </a:path>
              </a:pathLst>
            </a:custGeom>
            <a:solidFill>
              <a:srgbClr val="FF0000"/>
            </a:solidFill>
            <a:ln w="19050" cap="flat">
              <a:solidFill>
                <a:srgbClr val="AB376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auto">
            <a:xfrm>
              <a:off x="247639" y="1686784"/>
              <a:ext cx="3323878" cy="3391132"/>
            </a:xfrm>
            <a:custGeom>
              <a:avLst/>
              <a:gdLst>
                <a:gd name="T0" fmla="*/ 736 w 22448"/>
                <a:gd name="T1" fmla="*/ 11464 h 11608"/>
                <a:gd name="T2" fmla="*/ 1632 w 22448"/>
                <a:gd name="T3" fmla="*/ 11464 h 11608"/>
                <a:gd name="T4" fmla="*/ 2520 w 22448"/>
                <a:gd name="T5" fmla="*/ 11464 h 11608"/>
                <a:gd name="T6" fmla="*/ 3414 w 22448"/>
                <a:gd name="T7" fmla="*/ 11441 h 11608"/>
                <a:gd name="T8" fmla="*/ 4297 w 22448"/>
                <a:gd name="T9" fmla="*/ 11377 h 11608"/>
                <a:gd name="T10" fmla="*/ 5178 w 22448"/>
                <a:gd name="T11" fmla="*/ 11172 h 11608"/>
                <a:gd name="T12" fmla="*/ 6053 w 22448"/>
                <a:gd name="T13" fmla="*/ 10671 h 11608"/>
                <a:gd name="T14" fmla="*/ 6925 w 22448"/>
                <a:gd name="T15" fmla="*/ 9616 h 11608"/>
                <a:gd name="T16" fmla="*/ 7814 w 22448"/>
                <a:gd name="T17" fmla="*/ 7789 h 11608"/>
                <a:gd name="T18" fmla="*/ 8700 w 22448"/>
                <a:gd name="T19" fmla="*/ 5258 h 11608"/>
                <a:gd name="T20" fmla="*/ 9596 w 22448"/>
                <a:gd name="T21" fmla="*/ 2545 h 11608"/>
                <a:gd name="T22" fmla="*/ 10491 w 22448"/>
                <a:gd name="T23" fmla="*/ 540 h 11608"/>
                <a:gd name="T24" fmla="*/ 10983 w 22448"/>
                <a:gd name="T25" fmla="*/ 59 h 11608"/>
                <a:gd name="T26" fmla="*/ 11492 w 22448"/>
                <a:gd name="T27" fmla="*/ 71 h 11608"/>
                <a:gd name="T28" fmla="*/ 12182 w 22448"/>
                <a:gd name="T29" fmla="*/ 916 h 11608"/>
                <a:gd name="T30" fmla="*/ 13077 w 22448"/>
                <a:gd name="T31" fmla="*/ 3193 h 11608"/>
                <a:gd name="T32" fmla="*/ 13973 w 22448"/>
                <a:gd name="T33" fmla="*/ 5938 h 11608"/>
                <a:gd name="T34" fmla="*/ 14859 w 22448"/>
                <a:gd name="T35" fmla="*/ 8325 h 11608"/>
                <a:gd name="T36" fmla="*/ 15748 w 22448"/>
                <a:gd name="T37" fmla="*/ 9944 h 11608"/>
                <a:gd name="T38" fmla="*/ 16620 w 22448"/>
                <a:gd name="T39" fmla="*/ 10839 h 11608"/>
                <a:gd name="T40" fmla="*/ 17495 w 22448"/>
                <a:gd name="T41" fmla="*/ 11244 h 11608"/>
                <a:gd name="T42" fmla="*/ 18368 w 22448"/>
                <a:gd name="T43" fmla="*/ 11401 h 11608"/>
                <a:gd name="T44" fmla="*/ 19259 w 22448"/>
                <a:gd name="T45" fmla="*/ 11449 h 11608"/>
                <a:gd name="T46" fmla="*/ 20152 w 22448"/>
                <a:gd name="T47" fmla="*/ 11464 h 11608"/>
                <a:gd name="T48" fmla="*/ 21040 w 22448"/>
                <a:gd name="T49" fmla="*/ 11464 h 11608"/>
                <a:gd name="T50" fmla="*/ 21936 w 22448"/>
                <a:gd name="T51" fmla="*/ 11464 h 11608"/>
                <a:gd name="T52" fmla="*/ 22376 w 22448"/>
                <a:gd name="T53" fmla="*/ 11608 h 11608"/>
                <a:gd name="T54" fmla="*/ 21488 w 22448"/>
                <a:gd name="T55" fmla="*/ 11608 h 11608"/>
                <a:gd name="T56" fmla="*/ 20592 w 22448"/>
                <a:gd name="T57" fmla="*/ 11608 h 11608"/>
                <a:gd name="T58" fmla="*/ 19704 w 22448"/>
                <a:gd name="T59" fmla="*/ 11600 h 11608"/>
                <a:gd name="T60" fmla="*/ 18803 w 22448"/>
                <a:gd name="T61" fmla="*/ 11576 h 11608"/>
                <a:gd name="T62" fmla="*/ 17908 w 22448"/>
                <a:gd name="T63" fmla="*/ 11479 h 11608"/>
                <a:gd name="T64" fmla="*/ 16990 w 22448"/>
                <a:gd name="T65" fmla="*/ 11216 h 11608"/>
                <a:gd name="T66" fmla="*/ 16083 w 22448"/>
                <a:gd name="T67" fmla="*/ 10569 h 11608"/>
                <a:gd name="T68" fmla="*/ 15176 w 22448"/>
                <a:gd name="T69" fmla="*/ 9305 h 11608"/>
                <a:gd name="T70" fmla="*/ 14277 w 22448"/>
                <a:gd name="T71" fmla="*/ 7256 h 11608"/>
                <a:gd name="T72" fmla="*/ 13388 w 22448"/>
                <a:gd name="T73" fmla="*/ 4607 h 11608"/>
                <a:gd name="T74" fmla="*/ 12494 w 22448"/>
                <a:gd name="T75" fmla="*/ 1988 h 11608"/>
                <a:gd name="T76" fmla="*/ 11616 w 22448"/>
                <a:gd name="T77" fmla="*/ 341 h 11608"/>
                <a:gd name="T78" fmla="*/ 11207 w 22448"/>
                <a:gd name="T79" fmla="*/ 142 h 11608"/>
                <a:gd name="T80" fmla="*/ 10820 w 22448"/>
                <a:gd name="T81" fmla="*/ 354 h 11608"/>
                <a:gd name="T82" fmla="*/ 10179 w 22448"/>
                <a:gd name="T83" fmla="*/ 1452 h 11608"/>
                <a:gd name="T84" fmla="*/ 9285 w 22448"/>
                <a:gd name="T85" fmla="*/ 3911 h 11608"/>
                <a:gd name="T86" fmla="*/ 8388 w 22448"/>
                <a:gd name="T87" fmla="*/ 6640 h 11608"/>
                <a:gd name="T88" fmla="*/ 7497 w 22448"/>
                <a:gd name="T89" fmla="*/ 8865 h 11608"/>
                <a:gd name="T90" fmla="*/ 6590 w 22448"/>
                <a:gd name="T91" fmla="*/ 10321 h 11608"/>
                <a:gd name="T92" fmla="*/ 5682 w 22448"/>
                <a:gd name="T93" fmla="*/ 11096 h 11608"/>
                <a:gd name="T94" fmla="*/ 4765 w 22448"/>
                <a:gd name="T95" fmla="*/ 11439 h 11608"/>
                <a:gd name="T96" fmla="*/ 3870 w 22448"/>
                <a:gd name="T97" fmla="*/ 11560 h 11608"/>
                <a:gd name="T98" fmla="*/ 2968 w 22448"/>
                <a:gd name="T99" fmla="*/ 11600 h 11608"/>
                <a:gd name="T100" fmla="*/ 2080 w 22448"/>
                <a:gd name="T101" fmla="*/ 11608 h 11608"/>
                <a:gd name="T102" fmla="*/ 1184 w 22448"/>
                <a:gd name="T103" fmla="*/ 11608 h 11608"/>
                <a:gd name="T104" fmla="*/ 288 w 22448"/>
                <a:gd name="T105" fmla="*/ 11608 h 1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448" h="11608">
                  <a:moveTo>
                    <a:pt x="72" y="11464"/>
                  </a:moveTo>
                  <a:lnTo>
                    <a:pt x="288" y="11464"/>
                  </a:lnTo>
                  <a:lnTo>
                    <a:pt x="512" y="11464"/>
                  </a:lnTo>
                  <a:lnTo>
                    <a:pt x="736" y="11464"/>
                  </a:lnTo>
                  <a:lnTo>
                    <a:pt x="960" y="11464"/>
                  </a:lnTo>
                  <a:lnTo>
                    <a:pt x="1184" y="11464"/>
                  </a:lnTo>
                  <a:lnTo>
                    <a:pt x="1408" y="11464"/>
                  </a:lnTo>
                  <a:lnTo>
                    <a:pt x="1632" y="11464"/>
                  </a:lnTo>
                  <a:lnTo>
                    <a:pt x="1856" y="11464"/>
                  </a:lnTo>
                  <a:lnTo>
                    <a:pt x="2080" y="11464"/>
                  </a:lnTo>
                  <a:lnTo>
                    <a:pt x="2296" y="11464"/>
                  </a:lnTo>
                  <a:lnTo>
                    <a:pt x="2520" y="11464"/>
                  </a:lnTo>
                  <a:lnTo>
                    <a:pt x="2742" y="11457"/>
                  </a:lnTo>
                  <a:lnTo>
                    <a:pt x="2968" y="11456"/>
                  </a:lnTo>
                  <a:lnTo>
                    <a:pt x="3190" y="11449"/>
                  </a:lnTo>
                  <a:lnTo>
                    <a:pt x="3414" y="11441"/>
                  </a:lnTo>
                  <a:lnTo>
                    <a:pt x="3638" y="11433"/>
                  </a:lnTo>
                  <a:lnTo>
                    <a:pt x="3859" y="11417"/>
                  </a:lnTo>
                  <a:lnTo>
                    <a:pt x="4083" y="11401"/>
                  </a:lnTo>
                  <a:lnTo>
                    <a:pt x="4297" y="11377"/>
                  </a:lnTo>
                  <a:lnTo>
                    <a:pt x="4516" y="11338"/>
                  </a:lnTo>
                  <a:lnTo>
                    <a:pt x="4740" y="11298"/>
                  </a:lnTo>
                  <a:lnTo>
                    <a:pt x="4959" y="11243"/>
                  </a:lnTo>
                  <a:lnTo>
                    <a:pt x="5178" y="11172"/>
                  </a:lnTo>
                  <a:lnTo>
                    <a:pt x="5398" y="11085"/>
                  </a:lnTo>
                  <a:lnTo>
                    <a:pt x="5614" y="10969"/>
                  </a:lnTo>
                  <a:lnTo>
                    <a:pt x="5835" y="10835"/>
                  </a:lnTo>
                  <a:lnTo>
                    <a:pt x="6053" y="10671"/>
                  </a:lnTo>
                  <a:lnTo>
                    <a:pt x="6263" y="10469"/>
                  </a:lnTo>
                  <a:lnTo>
                    <a:pt x="6483" y="10224"/>
                  </a:lnTo>
                  <a:lnTo>
                    <a:pt x="6704" y="9940"/>
                  </a:lnTo>
                  <a:lnTo>
                    <a:pt x="6925" y="9616"/>
                  </a:lnTo>
                  <a:lnTo>
                    <a:pt x="7146" y="9236"/>
                  </a:lnTo>
                  <a:lnTo>
                    <a:pt x="7368" y="8800"/>
                  </a:lnTo>
                  <a:lnTo>
                    <a:pt x="7591" y="8322"/>
                  </a:lnTo>
                  <a:lnTo>
                    <a:pt x="7814" y="7789"/>
                  </a:lnTo>
                  <a:lnTo>
                    <a:pt x="8037" y="7207"/>
                  </a:lnTo>
                  <a:lnTo>
                    <a:pt x="8253" y="6593"/>
                  </a:lnTo>
                  <a:lnTo>
                    <a:pt x="8476" y="5937"/>
                  </a:lnTo>
                  <a:lnTo>
                    <a:pt x="8700" y="5258"/>
                  </a:lnTo>
                  <a:lnTo>
                    <a:pt x="8924" y="4562"/>
                  </a:lnTo>
                  <a:lnTo>
                    <a:pt x="9148" y="3866"/>
                  </a:lnTo>
                  <a:lnTo>
                    <a:pt x="9372" y="3194"/>
                  </a:lnTo>
                  <a:lnTo>
                    <a:pt x="9596" y="2545"/>
                  </a:lnTo>
                  <a:lnTo>
                    <a:pt x="9821" y="1936"/>
                  </a:lnTo>
                  <a:lnTo>
                    <a:pt x="10046" y="1397"/>
                  </a:lnTo>
                  <a:lnTo>
                    <a:pt x="10263" y="923"/>
                  </a:lnTo>
                  <a:lnTo>
                    <a:pt x="10491" y="540"/>
                  </a:lnTo>
                  <a:lnTo>
                    <a:pt x="10720" y="251"/>
                  </a:lnTo>
                  <a:cubicBezTo>
                    <a:pt x="10724" y="247"/>
                    <a:pt x="10728" y="243"/>
                    <a:pt x="10733" y="239"/>
                  </a:cubicBezTo>
                  <a:lnTo>
                    <a:pt x="10957" y="71"/>
                  </a:lnTo>
                  <a:cubicBezTo>
                    <a:pt x="10965" y="65"/>
                    <a:pt x="10974" y="61"/>
                    <a:pt x="10983" y="59"/>
                  </a:cubicBezTo>
                  <a:lnTo>
                    <a:pt x="11207" y="3"/>
                  </a:lnTo>
                  <a:cubicBezTo>
                    <a:pt x="11218" y="0"/>
                    <a:pt x="11230" y="0"/>
                    <a:pt x="11242" y="3"/>
                  </a:cubicBezTo>
                  <a:lnTo>
                    <a:pt x="11466" y="59"/>
                  </a:lnTo>
                  <a:cubicBezTo>
                    <a:pt x="11475" y="61"/>
                    <a:pt x="11484" y="65"/>
                    <a:pt x="11492" y="71"/>
                  </a:cubicBezTo>
                  <a:lnTo>
                    <a:pt x="11716" y="239"/>
                  </a:lnTo>
                  <a:cubicBezTo>
                    <a:pt x="11721" y="243"/>
                    <a:pt x="11725" y="247"/>
                    <a:pt x="11729" y="251"/>
                  </a:cubicBezTo>
                  <a:lnTo>
                    <a:pt x="11953" y="531"/>
                  </a:lnTo>
                  <a:lnTo>
                    <a:pt x="12182" y="916"/>
                  </a:lnTo>
                  <a:lnTo>
                    <a:pt x="12402" y="1395"/>
                  </a:lnTo>
                  <a:lnTo>
                    <a:pt x="12627" y="1933"/>
                  </a:lnTo>
                  <a:lnTo>
                    <a:pt x="12852" y="2544"/>
                  </a:lnTo>
                  <a:lnTo>
                    <a:pt x="13077" y="3193"/>
                  </a:lnTo>
                  <a:lnTo>
                    <a:pt x="13301" y="3866"/>
                  </a:lnTo>
                  <a:lnTo>
                    <a:pt x="13525" y="4562"/>
                  </a:lnTo>
                  <a:lnTo>
                    <a:pt x="13749" y="5258"/>
                  </a:lnTo>
                  <a:lnTo>
                    <a:pt x="13973" y="5938"/>
                  </a:lnTo>
                  <a:lnTo>
                    <a:pt x="14197" y="6593"/>
                  </a:lnTo>
                  <a:lnTo>
                    <a:pt x="14412" y="7209"/>
                  </a:lnTo>
                  <a:lnTo>
                    <a:pt x="14636" y="7791"/>
                  </a:lnTo>
                  <a:lnTo>
                    <a:pt x="14859" y="8325"/>
                  </a:lnTo>
                  <a:lnTo>
                    <a:pt x="15082" y="8802"/>
                  </a:lnTo>
                  <a:lnTo>
                    <a:pt x="15305" y="9240"/>
                  </a:lnTo>
                  <a:lnTo>
                    <a:pt x="15527" y="9620"/>
                  </a:lnTo>
                  <a:lnTo>
                    <a:pt x="15748" y="9944"/>
                  </a:lnTo>
                  <a:lnTo>
                    <a:pt x="15969" y="10228"/>
                  </a:lnTo>
                  <a:lnTo>
                    <a:pt x="16190" y="10472"/>
                  </a:lnTo>
                  <a:lnTo>
                    <a:pt x="16402" y="10677"/>
                  </a:lnTo>
                  <a:lnTo>
                    <a:pt x="16620" y="10839"/>
                  </a:lnTo>
                  <a:lnTo>
                    <a:pt x="16838" y="10971"/>
                  </a:lnTo>
                  <a:lnTo>
                    <a:pt x="17058" y="11089"/>
                  </a:lnTo>
                  <a:lnTo>
                    <a:pt x="17275" y="11173"/>
                  </a:lnTo>
                  <a:lnTo>
                    <a:pt x="17495" y="11244"/>
                  </a:lnTo>
                  <a:lnTo>
                    <a:pt x="17714" y="11299"/>
                  </a:lnTo>
                  <a:lnTo>
                    <a:pt x="17933" y="11338"/>
                  </a:lnTo>
                  <a:lnTo>
                    <a:pt x="18157" y="11378"/>
                  </a:lnTo>
                  <a:lnTo>
                    <a:pt x="18368" y="11401"/>
                  </a:lnTo>
                  <a:lnTo>
                    <a:pt x="18590" y="11417"/>
                  </a:lnTo>
                  <a:lnTo>
                    <a:pt x="18814" y="11433"/>
                  </a:lnTo>
                  <a:lnTo>
                    <a:pt x="19035" y="11441"/>
                  </a:lnTo>
                  <a:lnTo>
                    <a:pt x="19259" y="11449"/>
                  </a:lnTo>
                  <a:lnTo>
                    <a:pt x="19483" y="11457"/>
                  </a:lnTo>
                  <a:lnTo>
                    <a:pt x="19704" y="11456"/>
                  </a:lnTo>
                  <a:lnTo>
                    <a:pt x="19931" y="11465"/>
                  </a:lnTo>
                  <a:lnTo>
                    <a:pt x="20152" y="11464"/>
                  </a:lnTo>
                  <a:lnTo>
                    <a:pt x="20368" y="11464"/>
                  </a:lnTo>
                  <a:lnTo>
                    <a:pt x="20592" y="11464"/>
                  </a:lnTo>
                  <a:lnTo>
                    <a:pt x="20816" y="11464"/>
                  </a:lnTo>
                  <a:lnTo>
                    <a:pt x="21040" y="11464"/>
                  </a:lnTo>
                  <a:lnTo>
                    <a:pt x="21264" y="11464"/>
                  </a:lnTo>
                  <a:lnTo>
                    <a:pt x="21488" y="11464"/>
                  </a:lnTo>
                  <a:lnTo>
                    <a:pt x="21712" y="11464"/>
                  </a:lnTo>
                  <a:lnTo>
                    <a:pt x="21936" y="11464"/>
                  </a:lnTo>
                  <a:lnTo>
                    <a:pt x="22160" y="11464"/>
                  </a:lnTo>
                  <a:lnTo>
                    <a:pt x="22376" y="11464"/>
                  </a:lnTo>
                  <a:cubicBezTo>
                    <a:pt x="22416" y="11464"/>
                    <a:pt x="22448" y="11497"/>
                    <a:pt x="22448" y="11536"/>
                  </a:cubicBezTo>
                  <a:cubicBezTo>
                    <a:pt x="22448" y="11576"/>
                    <a:pt x="22416" y="11608"/>
                    <a:pt x="22376" y="11608"/>
                  </a:cubicBezTo>
                  <a:lnTo>
                    <a:pt x="22160" y="11608"/>
                  </a:lnTo>
                  <a:lnTo>
                    <a:pt x="21936" y="11608"/>
                  </a:lnTo>
                  <a:lnTo>
                    <a:pt x="21712" y="11608"/>
                  </a:lnTo>
                  <a:lnTo>
                    <a:pt x="21488" y="11608"/>
                  </a:lnTo>
                  <a:lnTo>
                    <a:pt x="21264" y="11608"/>
                  </a:lnTo>
                  <a:lnTo>
                    <a:pt x="21040" y="11608"/>
                  </a:lnTo>
                  <a:lnTo>
                    <a:pt x="20816" y="11608"/>
                  </a:lnTo>
                  <a:lnTo>
                    <a:pt x="20592" y="11608"/>
                  </a:lnTo>
                  <a:lnTo>
                    <a:pt x="20368" y="11608"/>
                  </a:lnTo>
                  <a:lnTo>
                    <a:pt x="20152" y="11608"/>
                  </a:lnTo>
                  <a:lnTo>
                    <a:pt x="19926" y="11608"/>
                  </a:lnTo>
                  <a:lnTo>
                    <a:pt x="19704" y="11600"/>
                  </a:lnTo>
                  <a:lnTo>
                    <a:pt x="19478" y="11600"/>
                  </a:lnTo>
                  <a:lnTo>
                    <a:pt x="19254" y="11592"/>
                  </a:lnTo>
                  <a:lnTo>
                    <a:pt x="19030" y="11584"/>
                  </a:lnTo>
                  <a:lnTo>
                    <a:pt x="18803" y="11576"/>
                  </a:lnTo>
                  <a:lnTo>
                    <a:pt x="18579" y="11560"/>
                  </a:lnTo>
                  <a:lnTo>
                    <a:pt x="18353" y="11544"/>
                  </a:lnTo>
                  <a:lnTo>
                    <a:pt x="18132" y="11519"/>
                  </a:lnTo>
                  <a:lnTo>
                    <a:pt x="17908" y="11479"/>
                  </a:lnTo>
                  <a:lnTo>
                    <a:pt x="17679" y="11438"/>
                  </a:lnTo>
                  <a:lnTo>
                    <a:pt x="17450" y="11381"/>
                  </a:lnTo>
                  <a:lnTo>
                    <a:pt x="17222" y="11307"/>
                  </a:lnTo>
                  <a:lnTo>
                    <a:pt x="16990" y="11216"/>
                  </a:lnTo>
                  <a:lnTo>
                    <a:pt x="16763" y="11094"/>
                  </a:lnTo>
                  <a:lnTo>
                    <a:pt x="16533" y="10954"/>
                  </a:lnTo>
                  <a:lnTo>
                    <a:pt x="16303" y="10780"/>
                  </a:lnTo>
                  <a:lnTo>
                    <a:pt x="16083" y="10569"/>
                  </a:lnTo>
                  <a:lnTo>
                    <a:pt x="15856" y="10317"/>
                  </a:lnTo>
                  <a:lnTo>
                    <a:pt x="15629" y="10025"/>
                  </a:lnTo>
                  <a:lnTo>
                    <a:pt x="15402" y="9693"/>
                  </a:lnTo>
                  <a:lnTo>
                    <a:pt x="15176" y="9305"/>
                  </a:lnTo>
                  <a:lnTo>
                    <a:pt x="14951" y="8863"/>
                  </a:lnTo>
                  <a:lnTo>
                    <a:pt x="14726" y="8380"/>
                  </a:lnTo>
                  <a:lnTo>
                    <a:pt x="14501" y="7842"/>
                  </a:lnTo>
                  <a:lnTo>
                    <a:pt x="14277" y="7256"/>
                  </a:lnTo>
                  <a:lnTo>
                    <a:pt x="14060" y="6640"/>
                  </a:lnTo>
                  <a:lnTo>
                    <a:pt x="13836" y="5983"/>
                  </a:lnTo>
                  <a:lnTo>
                    <a:pt x="13612" y="5303"/>
                  </a:lnTo>
                  <a:lnTo>
                    <a:pt x="13388" y="4607"/>
                  </a:lnTo>
                  <a:lnTo>
                    <a:pt x="13164" y="3911"/>
                  </a:lnTo>
                  <a:lnTo>
                    <a:pt x="12940" y="3240"/>
                  </a:lnTo>
                  <a:lnTo>
                    <a:pt x="12717" y="2593"/>
                  </a:lnTo>
                  <a:lnTo>
                    <a:pt x="12494" y="1988"/>
                  </a:lnTo>
                  <a:lnTo>
                    <a:pt x="12271" y="1454"/>
                  </a:lnTo>
                  <a:lnTo>
                    <a:pt x="12059" y="989"/>
                  </a:lnTo>
                  <a:lnTo>
                    <a:pt x="11840" y="621"/>
                  </a:lnTo>
                  <a:lnTo>
                    <a:pt x="11616" y="341"/>
                  </a:lnTo>
                  <a:lnTo>
                    <a:pt x="11629" y="354"/>
                  </a:lnTo>
                  <a:lnTo>
                    <a:pt x="11405" y="186"/>
                  </a:lnTo>
                  <a:lnTo>
                    <a:pt x="11431" y="198"/>
                  </a:lnTo>
                  <a:lnTo>
                    <a:pt x="11207" y="142"/>
                  </a:lnTo>
                  <a:lnTo>
                    <a:pt x="11242" y="142"/>
                  </a:lnTo>
                  <a:lnTo>
                    <a:pt x="11018" y="198"/>
                  </a:lnTo>
                  <a:lnTo>
                    <a:pt x="11044" y="186"/>
                  </a:lnTo>
                  <a:lnTo>
                    <a:pt x="10820" y="354"/>
                  </a:lnTo>
                  <a:lnTo>
                    <a:pt x="10833" y="341"/>
                  </a:lnTo>
                  <a:lnTo>
                    <a:pt x="10614" y="613"/>
                  </a:lnTo>
                  <a:lnTo>
                    <a:pt x="10394" y="982"/>
                  </a:lnTo>
                  <a:lnTo>
                    <a:pt x="10179" y="1452"/>
                  </a:lnTo>
                  <a:lnTo>
                    <a:pt x="9956" y="1985"/>
                  </a:lnTo>
                  <a:lnTo>
                    <a:pt x="9733" y="2592"/>
                  </a:lnTo>
                  <a:lnTo>
                    <a:pt x="9509" y="3239"/>
                  </a:lnTo>
                  <a:lnTo>
                    <a:pt x="9285" y="3911"/>
                  </a:lnTo>
                  <a:lnTo>
                    <a:pt x="9061" y="4607"/>
                  </a:lnTo>
                  <a:lnTo>
                    <a:pt x="8837" y="5303"/>
                  </a:lnTo>
                  <a:lnTo>
                    <a:pt x="8613" y="5984"/>
                  </a:lnTo>
                  <a:lnTo>
                    <a:pt x="8388" y="6640"/>
                  </a:lnTo>
                  <a:lnTo>
                    <a:pt x="8172" y="7258"/>
                  </a:lnTo>
                  <a:lnTo>
                    <a:pt x="7947" y="7844"/>
                  </a:lnTo>
                  <a:lnTo>
                    <a:pt x="7722" y="8383"/>
                  </a:lnTo>
                  <a:lnTo>
                    <a:pt x="7497" y="8865"/>
                  </a:lnTo>
                  <a:lnTo>
                    <a:pt x="7271" y="9309"/>
                  </a:lnTo>
                  <a:lnTo>
                    <a:pt x="7044" y="9697"/>
                  </a:lnTo>
                  <a:lnTo>
                    <a:pt x="6817" y="10029"/>
                  </a:lnTo>
                  <a:lnTo>
                    <a:pt x="6590" y="10321"/>
                  </a:lnTo>
                  <a:lnTo>
                    <a:pt x="6362" y="10572"/>
                  </a:lnTo>
                  <a:lnTo>
                    <a:pt x="6140" y="10786"/>
                  </a:lnTo>
                  <a:lnTo>
                    <a:pt x="5910" y="10958"/>
                  </a:lnTo>
                  <a:lnTo>
                    <a:pt x="5682" y="11096"/>
                  </a:lnTo>
                  <a:lnTo>
                    <a:pt x="5451" y="11219"/>
                  </a:lnTo>
                  <a:lnTo>
                    <a:pt x="5223" y="11309"/>
                  </a:lnTo>
                  <a:lnTo>
                    <a:pt x="4994" y="11382"/>
                  </a:lnTo>
                  <a:lnTo>
                    <a:pt x="4765" y="11439"/>
                  </a:lnTo>
                  <a:lnTo>
                    <a:pt x="4541" y="11479"/>
                  </a:lnTo>
                  <a:lnTo>
                    <a:pt x="4312" y="11520"/>
                  </a:lnTo>
                  <a:lnTo>
                    <a:pt x="4094" y="11544"/>
                  </a:lnTo>
                  <a:lnTo>
                    <a:pt x="3870" y="11560"/>
                  </a:lnTo>
                  <a:lnTo>
                    <a:pt x="3643" y="11576"/>
                  </a:lnTo>
                  <a:lnTo>
                    <a:pt x="3419" y="11584"/>
                  </a:lnTo>
                  <a:lnTo>
                    <a:pt x="3195" y="11592"/>
                  </a:lnTo>
                  <a:lnTo>
                    <a:pt x="2968" y="11600"/>
                  </a:lnTo>
                  <a:lnTo>
                    <a:pt x="2747" y="11600"/>
                  </a:lnTo>
                  <a:lnTo>
                    <a:pt x="2520" y="11608"/>
                  </a:lnTo>
                  <a:lnTo>
                    <a:pt x="2296" y="11608"/>
                  </a:lnTo>
                  <a:lnTo>
                    <a:pt x="2080" y="11608"/>
                  </a:lnTo>
                  <a:lnTo>
                    <a:pt x="1856" y="11608"/>
                  </a:lnTo>
                  <a:lnTo>
                    <a:pt x="1632" y="11608"/>
                  </a:lnTo>
                  <a:lnTo>
                    <a:pt x="1408" y="11608"/>
                  </a:lnTo>
                  <a:lnTo>
                    <a:pt x="1184" y="11608"/>
                  </a:lnTo>
                  <a:lnTo>
                    <a:pt x="960" y="11608"/>
                  </a:lnTo>
                  <a:lnTo>
                    <a:pt x="736" y="11608"/>
                  </a:lnTo>
                  <a:lnTo>
                    <a:pt x="512" y="11608"/>
                  </a:lnTo>
                  <a:lnTo>
                    <a:pt x="288" y="11608"/>
                  </a:lnTo>
                  <a:lnTo>
                    <a:pt x="72" y="11608"/>
                  </a:lnTo>
                  <a:cubicBezTo>
                    <a:pt x="33" y="11608"/>
                    <a:pt x="0" y="11576"/>
                    <a:pt x="0" y="11536"/>
                  </a:cubicBezTo>
                  <a:cubicBezTo>
                    <a:pt x="0" y="11497"/>
                    <a:pt x="33" y="11464"/>
                    <a:pt x="72" y="11464"/>
                  </a:cubicBezTo>
                  <a:close/>
                </a:path>
              </a:pathLst>
            </a:custGeom>
            <a:solidFill>
              <a:srgbClr val="FF0000"/>
            </a:solidFill>
            <a:ln w="19050" cap="flat">
              <a:solidFill>
                <a:srgbClr val="FAB718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46" name="직선 연결선 45"/>
          <p:cNvCxnSpPr/>
          <p:nvPr/>
        </p:nvCxnSpPr>
        <p:spPr>
          <a:xfrm>
            <a:off x="4888680" y="4153786"/>
            <a:ext cx="2418158" cy="0"/>
          </a:xfrm>
          <a:prstGeom prst="line">
            <a:avLst/>
          </a:prstGeom>
          <a:ln w="1905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5604386" y="4104192"/>
            <a:ext cx="350726" cy="100708"/>
            <a:chOff x="5604386" y="4104192"/>
            <a:chExt cx="350726" cy="100708"/>
          </a:xfrm>
        </p:grpSpPr>
        <p:sp>
          <p:nvSpPr>
            <p:cNvPr id="48" name="타원 47"/>
            <p:cNvSpPr/>
            <p:nvPr/>
          </p:nvSpPr>
          <p:spPr>
            <a:xfrm>
              <a:off x="5604386" y="4106578"/>
              <a:ext cx="98322" cy="98322"/>
            </a:xfrm>
            <a:prstGeom prst="ellipse">
              <a:avLst/>
            </a:prstGeom>
            <a:solidFill>
              <a:srgbClr val="F47D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5675821" y="4106578"/>
              <a:ext cx="98322" cy="98322"/>
            </a:xfrm>
            <a:prstGeom prst="ellipse">
              <a:avLst/>
            </a:prstGeom>
            <a:solidFill>
              <a:srgbClr val="F47D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730588" y="4106578"/>
              <a:ext cx="98322" cy="98322"/>
            </a:xfrm>
            <a:prstGeom prst="ellipse">
              <a:avLst/>
            </a:prstGeom>
            <a:solidFill>
              <a:srgbClr val="F47D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5792498" y="4104194"/>
              <a:ext cx="98322" cy="98322"/>
            </a:xfrm>
            <a:prstGeom prst="ellipse">
              <a:avLst/>
            </a:prstGeom>
            <a:solidFill>
              <a:srgbClr val="F47D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5856790" y="4104192"/>
              <a:ext cx="98322" cy="98322"/>
            </a:xfrm>
            <a:prstGeom prst="ellipse">
              <a:avLst/>
            </a:prstGeom>
            <a:solidFill>
              <a:srgbClr val="F47D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061589" y="4104191"/>
            <a:ext cx="350726" cy="100708"/>
            <a:chOff x="5604386" y="4104192"/>
            <a:chExt cx="350726" cy="100708"/>
          </a:xfrm>
          <a:solidFill>
            <a:srgbClr val="E82D22"/>
          </a:solidFill>
        </p:grpSpPr>
        <p:sp>
          <p:nvSpPr>
            <p:cNvPr id="54" name="타원 53"/>
            <p:cNvSpPr/>
            <p:nvPr/>
          </p:nvSpPr>
          <p:spPr>
            <a:xfrm>
              <a:off x="5604386" y="4106578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5675821" y="4106578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5730588" y="4106578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5792498" y="4104194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5856790" y="4104192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516410" y="4104190"/>
            <a:ext cx="350726" cy="100708"/>
            <a:chOff x="5604386" y="4104192"/>
            <a:chExt cx="350726" cy="100708"/>
          </a:xfrm>
          <a:solidFill>
            <a:srgbClr val="AB3760"/>
          </a:solidFill>
        </p:grpSpPr>
        <p:sp>
          <p:nvSpPr>
            <p:cNvPr id="60" name="타원 59"/>
            <p:cNvSpPr/>
            <p:nvPr/>
          </p:nvSpPr>
          <p:spPr>
            <a:xfrm>
              <a:off x="5604386" y="4106578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5675821" y="4106578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5730588" y="4106578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5792498" y="4104194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5856790" y="4104192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273373" y="4106570"/>
            <a:ext cx="350726" cy="100708"/>
            <a:chOff x="5604386" y="4104192"/>
            <a:chExt cx="350726" cy="100708"/>
          </a:xfrm>
          <a:solidFill>
            <a:srgbClr val="FAB718"/>
          </a:solidFill>
        </p:grpSpPr>
        <p:sp>
          <p:nvSpPr>
            <p:cNvPr id="66" name="타원 65"/>
            <p:cNvSpPr/>
            <p:nvPr/>
          </p:nvSpPr>
          <p:spPr>
            <a:xfrm>
              <a:off x="5604386" y="4106578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5675821" y="4106578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5730588" y="4106578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5792498" y="4104194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5856790" y="4104192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타원 70"/>
          <p:cNvSpPr/>
          <p:nvPr/>
        </p:nvSpPr>
        <p:spPr>
          <a:xfrm>
            <a:off x="6914514" y="4101059"/>
            <a:ext cx="98322" cy="98322"/>
          </a:xfrm>
          <a:prstGeom prst="ellipse">
            <a:avLst/>
          </a:prstGeom>
          <a:solidFill>
            <a:srgbClr val="AB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060702" y="4104190"/>
            <a:ext cx="98322" cy="98322"/>
          </a:xfrm>
          <a:prstGeom prst="ellipse">
            <a:avLst/>
          </a:prstGeom>
          <a:solidFill>
            <a:srgbClr val="AB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018116" y="4105875"/>
            <a:ext cx="98322" cy="98322"/>
          </a:xfrm>
          <a:prstGeom prst="ellipse">
            <a:avLst/>
          </a:prstGeom>
          <a:solidFill>
            <a:srgbClr val="FAB7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5174448" y="4106571"/>
            <a:ext cx="98322" cy="98322"/>
          </a:xfrm>
          <a:prstGeom prst="ellipse">
            <a:avLst/>
          </a:prstGeom>
          <a:solidFill>
            <a:srgbClr val="FAB7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6379277" y="4104190"/>
            <a:ext cx="98322" cy="98322"/>
          </a:xfrm>
          <a:prstGeom prst="ellipse">
            <a:avLst/>
          </a:prstGeom>
          <a:solidFill>
            <a:srgbClr val="F47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956807" y="4104190"/>
            <a:ext cx="98322" cy="98322"/>
          </a:xfrm>
          <a:prstGeom prst="ellipse">
            <a:avLst/>
          </a:prstGeom>
          <a:solidFill>
            <a:srgbClr val="FAB7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6337673" y="4104190"/>
            <a:ext cx="98322" cy="98322"/>
          </a:xfrm>
          <a:prstGeom prst="ellipse">
            <a:avLst/>
          </a:prstGeom>
          <a:solidFill>
            <a:srgbClr val="AB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5507423" y="2745158"/>
            <a:ext cx="0" cy="1216447"/>
          </a:xfrm>
          <a:prstGeom prst="line">
            <a:avLst/>
          </a:prstGeom>
          <a:solidFill>
            <a:srgbClr val="FF0000"/>
          </a:solidFill>
          <a:ln w="19050" cap="flat">
            <a:solidFill>
              <a:srgbClr val="FAB718"/>
            </a:solidFill>
            <a:prstDash val="sysDot"/>
            <a:bevel/>
            <a:headEnd/>
            <a:tailEnd/>
          </a:ln>
        </p:spPr>
      </p:cxnSp>
      <p:cxnSp>
        <p:nvCxnSpPr>
          <p:cNvPr id="79" name="직선 연결선 78"/>
          <p:cNvCxnSpPr/>
          <p:nvPr/>
        </p:nvCxnSpPr>
        <p:spPr>
          <a:xfrm>
            <a:off x="6685440" y="3054350"/>
            <a:ext cx="0" cy="902675"/>
          </a:xfrm>
          <a:prstGeom prst="line">
            <a:avLst/>
          </a:prstGeom>
          <a:solidFill>
            <a:srgbClr val="FF0000"/>
          </a:solidFill>
          <a:ln w="19050" cap="flat">
            <a:solidFill>
              <a:srgbClr val="AB3760"/>
            </a:solidFill>
            <a:prstDash val="sysDot"/>
            <a:bevel/>
            <a:headEnd/>
            <a:tailEnd/>
          </a:ln>
        </p:spPr>
      </p:cxnSp>
      <p:cxnSp>
        <p:nvCxnSpPr>
          <p:cNvPr id="80" name="직선 연결선 79"/>
          <p:cNvCxnSpPr>
            <a:endCxn id="44" idx="49"/>
          </p:cNvCxnSpPr>
          <p:nvPr/>
        </p:nvCxnSpPr>
        <p:spPr>
          <a:xfrm>
            <a:off x="6227763" y="3331438"/>
            <a:ext cx="0" cy="640616"/>
          </a:xfrm>
          <a:prstGeom prst="line">
            <a:avLst/>
          </a:prstGeom>
          <a:solidFill>
            <a:srgbClr val="FF0000"/>
          </a:solidFill>
          <a:ln w="19050" cap="flat">
            <a:solidFill>
              <a:srgbClr val="E82D22"/>
            </a:solidFill>
            <a:prstDash val="sysDot"/>
            <a:bevel/>
            <a:headEnd/>
            <a:tailEnd/>
          </a:ln>
        </p:spPr>
      </p:cxnSp>
      <p:cxnSp>
        <p:nvCxnSpPr>
          <p:cNvPr id="81" name="직선 연결선 80"/>
          <p:cNvCxnSpPr/>
          <p:nvPr/>
        </p:nvCxnSpPr>
        <p:spPr>
          <a:xfrm>
            <a:off x="5798197" y="3634294"/>
            <a:ext cx="0" cy="322261"/>
          </a:xfrm>
          <a:prstGeom prst="line">
            <a:avLst/>
          </a:prstGeom>
          <a:solidFill>
            <a:srgbClr val="FF0000"/>
          </a:solidFill>
          <a:ln w="19050" cap="flat">
            <a:solidFill>
              <a:srgbClr val="F47D1F"/>
            </a:solidFill>
            <a:prstDash val="sysDot"/>
            <a:bevel/>
            <a:headEnd/>
            <a:tailEnd/>
          </a:ln>
        </p:spPr>
      </p:cxnSp>
      <p:sp>
        <p:nvSpPr>
          <p:cNvPr id="82" name="타원 81"/>
          <p:cNvSpPr/>
          <p:nvPr/>
        </p:nvSpPr>
        <p:spPr>
          <a:xfrm>
            <a:off x="5330358" y="4108953"/>
            <a:ext cx="98322" cy="98322"/>
          </a:xfrm>
          <a:prstGeom prst="ellipse">
            <a:avLst/>
          </a:prstGeom>
          <a:solidFill>
            <a:srgbClr val="F47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6855002" y="2598964"/>
            <a:ext cx="480349" cy="101153"/>
            <a:chOff x="6855002" y="2553244"/>
            <a:chExt cx="480349" cy="101153"/>
          </a:xfrm>
        </p:grpSpPr>
        <p:sp>
          <p:nvSpPr>
            <p:cNvPr id="84" name="타원 83"/>
            <p:cNvSpPr/>
            <p:nvPr/>
          </p:nvSpPr>
          <p:spPr>
            <a:xfrm>
              <a:off x="6855002" y="2556075"/>
              <a:ext cx="98322" cy="98322"/>
            </a:xfrm>
            <a:prstGeom prst="ellipse">
              <a:avLst/>
            </a:prstGeom>
            <a:solidFill>
              <a:srgbClr val="FAB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983909" y="2553244"/>
              <a:ext cx="98322" cy="98322"/>
            </a:xfrm>
            <a:prstGeom prst="ellipse">
              <a:avLst/>
            </a:prstGeom>
            <a:solidFill>
              <a:srgbClr val="F47D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7112158" y="2555325"/>
              <a:ext cx="98322" cy="98322"/>
            </a:xfrm>
            <a:prstGeom prst="ellipse">
              <a:avLst/>
            </a:prstGeom>
            <a:solidFill>
              <a:srgbClr val="E82D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7237029" y="2555325"/>
              <a:ext cx="98322" cy="98322"/>
            </a:xfrm>
            <a:prstGeom prst="ellipse">
              <a:avLst/>
            </a:prstGeom>
            <a:solidFill>
              <a:srgbClr val="AB3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5101229" y="2588118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</a:rPr>
              <a:t>µ</a:t>
            </a:r>
            <a:r>
              <a:rPr lang="en-US" altLang="ko-KR" sz="1050" dirty="0" smtClean="0">
                <a:solidFill>
                  <a:prstClr val="white"/>
                </a:solidFill>
              </a:rPr>
              <a:t>1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5652564" y="3236546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</a:rPr>
              <a:t>µ</a:t>
            </a:r>
            <a:r>
              <a:rPr lang="en-US" altLang="ko-KR" sz="1050" dirty="0">
                <a:solidFill>
                  <a:prstClr val="white"/>
                </a:solidFill>
              </a:rPr>
              <a:t>2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5942609" y="2962106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</a:rPr>
              <a:t>µ</a:t>
            </a:r>
            <a:r>
              <a:rPr lang="en-US" altLang="ko-KR" sz="1050" dirty="0" smtClean="0">
                <a:solidFill>
                  <a:prstClr val="white"/>
                </a:solidFill>
              </a:rPr>
              <a:t>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6310875" y="2739444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</a:rPr>
              <a:t>µ</a:t>
            </a:r>
            <a:r>
              <a:rPr lang="en-US" altLang="ko-KR" sz="1050" dirty="0">
                <a:solidFill>
                  <a:prstClr val="white"/>
                </a:solidFill>
              </a:rPr>
              <a:t>4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6320883" y="2528944"/>
            <a:ext cx="6110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prstClr val="white"/>
                </a:solidFill>
              </a:rPr>
              <a:t>Clusters </a:t>
            </a:r>
            <a:endParaRPr lang="ko-KR" altLang="en-US" sz="800" b="1" dirty="0"/>
          </a:p>
        </p:txBody>
      </p:sp>
      <p:grpSp>
        <p:nvGrpSpPr>
          <p:cNvPr id="93" name="그룹 92"/>
          <p:cNvGrpSpPr/>
          <p:nvPr/>
        </p:nvGrpSpPr>
        <p:grpSpPr>
          <a:xfrm>
            <a:off x="8604311" y="2622915"/>
            <a:ext cx="1630133" cy="1397376"/>
            <a:chOff x="8210299" y="2552281"/>
            <a:chExt cx="1630133" cy="1556673"/>
          </a:xfrm>
        </p:grpSpPr>
        <p:cxnSp>
          <p:nvCxnSpPr>
            <p:cNvPr id="94" name="직선 연결선 93"/>
            <p:cNvCxnSpPr/>
            <p:nvPr/>
          </p:nvCxnSpPr>
          <p:spPr>
            <a:xfrm flipV="1">
              <a:off x="8210299" y="2552281"/>
              <a:ext cx="0" cy="1556673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rot="5400000" flipV="1">
              <a:off x="9025366" y="3293887"/>
              <a:ext cx="0" cy="1630133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직사각형 95"/>
          <p:cNvSpPr/>
          <p:nvPr/>
        </p:nvSpPr>
        <p:spPr>
          <a:xfrm>
            <a:off x="8996110" y="4056179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Feature A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 rot="16200000">
            <a:off x="8024363" y="3197331"/>
            <a:ext cx="82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Feature 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8800190" y="2860103"/>
            <a:ext cx="508309" cy="548955"/>
            <a:chOff x="8924020" y="2941069"/>
            <a:chExt cx="508309" cy="548955"/>
          </a:xfrm>
        </p:grpSpPr>
        <p:sp>
          <p:nvSpPr>
            <p:cNvPr id="99" name="타원 98"/>
            <p:cNvSpPr/>
            <p:nvPr/>
          </p:nvSpPr>
          <p:spPr>
            <a:xfrm>
              <a:off x="8924020" y="2941069"/>
              <a:ext cx="98322" cy="98322"/>
            </a:xfrm>
            <a:prstGeom prst="ellipse">
              <a:avLst/>
            </a:prstGeom>
            <a:solidFill>
              <a:srgbClr val="FAB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9088695" y="3008784"/>
              <a:ext cx="98322" cy="98322"/>
            </a:xfrm>
            <a:prstGeom prst="ellipse">
              <a:avLst/>
            </a:prstGeom>
            <a:solidFill>
              <a:srgbClr val="FAB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9125240" y="3171259"/>
              <a:ext cx="98322" cy="98322"/>
            </a:xfrm>
            <a:prstGeom prst="ellipse">
              <a:avLst/>
            </a:prstGeom>
            <a:solidFill>
              <a:srgbClr val="FAB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9300442" y="2950656"/>
              <a:ext cx="98322" cy="98322"/>
            </a:xfrm>
            <a:prstGeom prst="ellipse">
              <a:avLst/>
            </a:prstGeom>
            <a:solidFill>
              <a:srgbClr val="FAB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9334007" y="3245987"/>
              <a:ext cx="98322" cy="98322"/>
            </a:xfrm>
            <a:prstGeom prst="ellipse">
              <a:avLst/>
            </a:prstGeom>
            <a:solidFill>
              <a:srgbClr val="FAB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8946949" y="3241397"/>
              <a:ext cx="98322" cy="98322"/>
            </a:xfrm>
            <a:prstGeom prst="ellipse">
              <a:avLst/>
            </a:prstGeom>
            <a:solidFill>
              <a:srgbClr val="FAB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9102693" y="3391702"/>
              <a:ext cx="98322" cy="98322"/>
            </a:xfrm>
            <a:prstGeom prst="ellipse">
              <a:avLst/>
            </a:prstGeom>
            <a:solidFill>
              <a:srgbClr val="FAB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/>
          <p:cNvGrpSpPr/>
          <p:nvPr/>
        </p:nvGrpSpPr>
        <p:grpSpPr>
          <a:xfrm rot="3974425">
            <a:off x="9566783" y="3340385"/>
            <a:ext cx="488177" cy="569884"/>
            <a:chOff x="8924020" y="2920140"/>
            <a:chExt cx="488177" cy="569884"/>
          </a:xfrm>
          <a:solidFill>
            <a:srgbClr val="AB3760"/>
          </a:solidFill>
        </p:grpSpPr>
        <p:sp>
          <p:nvSpPr>
            <p:cNvPr id="107" name="타원 106"/>
            <p:cNvSpPr/>
            <p:nvPr/>
          </p:nvSpPr>
          <p:spPr>
            <a:xfrm>
              <a:off x="8924020" y="2941069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9088695" y="3008784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9125240" y="3171259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9313875" y="2920140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9299134" y="3230636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8946949" y="3241397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9102693" y="3391702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4" name="직선 연결선 113"/>
          <p:cNvCxnSpPr/>
          <p:nvPr/>
        </p:nvCxnSpPr>
        <p:spPr>
          <a:xfrm>
            <a:off x="9298974" y="3258753"/>
            <a:ext cx="321276" cy="202682"/>
          </a:xfrm>
          <a:prstGeom prst="line">
            <a:avLst/>
          </a:prstGeom>
          <a:ln w="19050">
            <a:solidFill>
              <a:schemeClr val="bg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9643044" y="3695163"/>
            <a:ext cx="418789" cy="6903"/>
          </a:xfrm>
          <a:prstGeom prst="line">
            <a:avLst/>
          </a:prstGeom>
          <a:ln w="19050">
            <a:solidFill>
              <a:schemeClr val="bg1"/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9752426" y="2622916"/>
            <a:ext cx="252767" cy="0"/>
          </a:xfrm>
          <a:prstGeom prst="line">
            <a:avLst/>
          </a:prstGeom>
          <a:ln w="19050">
            <a:solidFill>
              <a:schemeClr val="bg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9764159" y="2742076"/>
            <a:ext cx="252767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9995983" y="2509460"/>
            <a:ext cx="777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prstClr val="white"/>
                </a:solidFill>
              </a:rPr>
              <a:t>Inter cluster</a:t>
            </a:r>
          </a:p>
          <a:p>
            <a:r>
              <a:rPr lang="en-US" altLang="ko-KR" sz="800" b="1" dirty="0" smtClean="0">
                <a:solidFill>
                  <a:prstClr val="white"/>
                </a:solidFill>
              </a:rPr>
              <a:t>Intra cluster</a:t>
            </a:r>
            <a:endParaRPr lang="ko-KR" altLang="en-US" sz="800" b="1" dirty="0"/>
          </a:p>
        </p:txBody>
      </p:sp>
      <p:sp>
        <p:nvSpPr>
          <p:cNvPr id="119" name="오각형 118"/>
          <p:cNvSpPr/>
          <p:nvPr/>
        </p:nvSpPr>
        <p:spPr>
          <a:xfrm>
            <a:off x="1406299" y="2983117"/>
            <a:ext cx="657742" cy="714916"/>
          </a:xfrm>
          <a:prstGeom prst="homePlat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슬라이드 번호 개체 틀 1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8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8951" y="1175657"/>
            <a:ext cx="4762500" cy="5568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 석 방 법</a:t>
            </a:r>
            <a:endParaRPr lang="en-US" altLang="ko-KR" sz="2800" b="1" dirty="0" smtClean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041" y="1540804"/>
            <a:ext cx="817897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118B4E"/>
                </a:solidFill>
              </a:rPr>
              <a:t>검증 방법 </a:t>
            </a:r>
            <a:r>
              <a:rPr lang="en-US" altLang="ko-KR" sz="2400" b="1" dirty="0" smtClean="0">
                <a:solidFill>
                  <a:srgbClr val="118B4E"/>
                </a:solidFill>
              </a:rPr>
              <a:t>1)</a:t>
            </a:r>
            <a:endParaRPr lang="en-US" altLang="ko-KR" sz="2400" dirty="0">
              <a:solidFill>
                <a:srgbClr val="118B4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16466" y="2400246"/>
            <a:ext cx="6345771" cy="4038654"/>
            <a:chOff x="716466" y="2143071"/>
            <a:chExt cx="6345771" cy="4038654"/>
          </a:xfrm>
        </p:grpSpPr>
        <p:sp>
          <p:nvSpPr>
            <p:cNvPr id="13" name="직사각형 12"/>
            <p:cNvSpPr/>
            <p:nvPr/>
          </p:nvSpPr>
          <p:spPr>
            <a:xfrm>
              <a:off x="716466" y="2342124"/>
              <a:ext cx="5350959" cy="383960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stCxn id="18" idx="6"/>
              <a:endCxn id="17" idx="2"/>
            </p:cNvCxnSpPr>
            <p:nvPr/>
          </p:nvCxnSpPr>
          <p:spPr>
            <a:xfrm>
              <a:off x="6163555" y="2854182"/>
              <a:ext cx="701292" cy="566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6864847" y="2756053"/>
              <a:ext cx="197390" cy="197390"/>
            </a:xfrm>
            <a:prstGeom prst="ellipse">
              <a:avLst/>
            </a:prstGeom>
            <a:solidFill>
              <a:srgbClr val="A6A6A6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966165" y="2755487"/>
              <a:ext cx="197390" cy="197390"/>
            </a:xfrm>
            <a:prstGeom prst="ellipse">
              <a:avLst/>
            </a:prstGeom>
            <a:solidFill>
              <a:srgbClr val="A6A6A6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676096" y="2143071"/>
              <a:ext cx="3479378" cy="398106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중구</a:t>
              </a:r>
              <a:r>
                <a:rPr lang="en-US" altLang="ko-KR" b="1" dirty="0" smtClean="0"/>
                <a:t>, </a:t>
              </a:r>
              <a:r>
                <a:rPr lang="ko-KR" altLang="en-US" b="1" dirty="0" err="1" smtClean="0"/>
                <a:t>고산동</a:t>
              </a:r>
              <a:r>
                <a:rPr lang="en-US" altLang="ko-KR" b="1" dirty="0" smtClean="0"/>
                <a:t>, </a:t>
              </a:r>
              <a:r>
                <a:rPr lang="ko-KR" altLang="en-US" b="1" dirty="0" smtClean="0"/>
                <a:t>신당동</a:t>
              </a:r>
              <a:endParaRPr lang="en-US" altLang="ko-KR" b="1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966165" y="5784437"/>
            <a:ext cx="1096072" cy="197956"/>
            <a:chOff x="6118565" y="3165062"/>
            <a:chExt cx="1096072" cy="197956"/>
          </a:xfrm>
        </p:grpSpPr>
        <p:cxnSp>
          <p:nvCxnSpPr>
            <p:cNvPr id="25" name="직선 연결선 24"/>
            <p:cNvCxnSpPr>
              <a:stCxn id="27" idx="6"/>
              <a:endCxn id="26" idx="2"/>
            </p:cNvCxnSpPr>
            <p:nvPr/>
          </p:nvCxnSpPr>
          <p:spPr>
            <a:xfrm>
              <a:off x="6315955" y="3263757"/>
              <a:ext cx="701292" cy="566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7017247" y="3165628"/>
              <a:ext cx="197390" cy="197390"/>
            </a:xfrm>
            <a:prstGeom prst="ellipse">
              <a:avLst/>
            </a:prstGeom>
            <a:solidFill>
              <a:srgbClr val="A6A6A6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6118565" y="3165062"/>
              <a:ext cx="197390" cy="197390"/>
            </a:xfrm>
            <a:prstGeom prst="ellipse">
              <a:avLst/>
            </a:prstGeom>
            <a:solidFill>
              <a:srgbClr val="A6A6A6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" name="_x400769184" descr="EMB000037ec84a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1" t="3477" r="5125" b="5171"/>
          <a:stretch/>
        </p:blipFill>
        <p:spPr bwMode="auto">
          <a:xfrm>
            <a:off x="7141048" y="1634210"/>
            <a:ext cx="4158304" cy="184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7184594" y="3955330"/>
            <a:ext cx="4158304" cy="2770414"/>
            <a:chOff x="5441603" y="3952391"/>
            <a:chExt cx="3178175" cy="2117416"/>
          </a:xfrm>
        </p:grpSpPr>
        <p:pic>
          <p:nvPicPr>
            <p:cNvPr id="29" name="_x404142176" descr="EMB000037ec84ac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16"/>
            <a:stretch/>
          </p:blipFill>
          <p:spPr bwMode="auto">
            <a:xfrm>
              <a:off x="5441603" y="3952391"/>
              <a:ext cx="3178175" cy="2117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7205663" y="4262438"/>
              <a:ext cx="1013006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_x404142176" descr="EMB000037ec84ac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88" t="24900" r="12127" b="71110"/>
            <a:stretch/>
          </p:blipFill>
          <p:spPr bwMode="auto">
            <a:xfrm>
              <a:off x="7229478" y="4271962"/>
              <a:ext cx="466725" cy="95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그룹 38"/>
          <p:cNvGrpSpPr/>
          <p:nvPr/>
        </p:nvGrpSpPr>
        <p:grpSpPr>
          <a:xfrm>
            <a:off x="904030" y="2890404"/>
            <a:ext cx="4966006" cy="1525246"/>
            <a:chOff x="904030" y="4823979"/>
            <a:chExt cx="4966006" cy="1525246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4030" y="4823979"/>
              <a:ext cx="4966006" cy="1525246"/>
            </a:xfrm>
            <a:prstGeom prst="rect">
              <a:avLst/>
            </a:prstGeom>
          </p:spPr>
        </p:pic>
        <p:cxnSp>
          <p:nvCxnSpPr>
            <p:cNvPr id="37" name="직선 연결선 36"/>
            <p:cNvCxnSpPr/>
            <p:nvPr/>
          </p:nvCxnSpPr>
          <p:spPr>
            <a:xfrm>
              <a:off x="5222098" y="6312694"/>
              <a:ext cx="46910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896987" y="4509886"/>
            <a:ext cx="4978910" cy="1820432"/>
            <a:chOff x="896987" y="2890636"/>
            <a:chExt cx="4978910" cy="1820432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6987" y="2890636"/>
              <a:ext cx="4978910" cy="1820432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3479800" y="4368007"/>
              <a:ext cx="46355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758548" y="4618038"/>
              <a:ext cx="46355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637417" y="3957186"/>
            <a:ext cx="914400" cy="2687454"/>
          </a:xfrm>
          <a:prstGeom prst="rect">
            <a:avLst/>
          </a:prstGeom>
          <a:solidFill>
            <a:srgbClr val="FFC000">
              <a:alpha val="18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930198" y="3955330"/>
            <a:ext cx="455295" cy="2751594"/>
          </a:xfrm>
          <a:prstGeom prst="rect">
            <a:avLst/>
          </a:prstGeom>
          <a:solidFill>
            <a:srgbClr val="FFC000">
              <a:alpha val="18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838950" y="1177658"/>
            <a:ext cx="4762500" cy="398106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/>
              <a:t> </a:t>
            </a:r>
            <a:r>
              <a:rPr lang="ko-KR" altLang="en-US" b="1" i="1" dirty="0" err="1"/>
              <a:t>피어슨</a:t>
            </a:r>
            <a:r>
              <a:rPr lang="ko-KR" altLang="en-US" b="1" i="1" dirty="0"/>
              <a:t> 상관계수 분석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838950" y="3494940"/>
            <a:ext cx="4762500" cy="398106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 smtClean="0"/>
              <a:t>특징 </a:t>
            </a:r>
            <a:r>
              <a:rPr lang="ko-KR" altLang="en-US" b="1" i="1" dirty="0"/>
              <a:t>중요도 점수 </a:t>
            </a:r>
            <a:r>
              <a:rPr lang="ko-KR" altLang="en-US" b="1" i="1" dirty="0" smtClean="0"/>
              <a:t>분석</a:t>
            </a:r>
            <a:endParaRPr lang="ko-KR" altLang="en-US" b="1" i="1" dirty="0"/>
          </a:p>
        </p:txBody>
      </p:sp>
      <p:sp>
        <p:nvSpPr>
          <p:cNvPr id="44" name="직사각형 43"/>
          <p:cNvSpPr/>
          <p:nvPr/>
        </p:nvSpPr>
        <p:spPr>
          <a:xfrm>
            <a:off x="7657125" y="1653661"/>
            <a:ext cx="914400" cy="1736162"/>
          </a:xfrm>
          <a:prstGeom prst="rect">
            <a:avLst/>
          </a:prstGeom>
          <a:solidFill>
            <a:srgbClr val="FFC000">
              <a:alpha val="18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659507" y="1655058"/>
            <a:ext cx="455295" cy="1777598"/>
          </a:xfrm>
          <a:prstGeom prst="rect">
            <a:avLst/>
          </a:prstGeom>
          <a:solidFill>
            <a:srgbClr val="FFC000">
              <a:alpha val="18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4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 석 방 법</a:t>
            </a:r>
            <a:endParaRPr lang="en-US" altLang="ko-KR" sz="2800" b="1" dirty="0" smtClean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041" y="1540804"/>
            <a:ext cx="817897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118B4E"/>
                </a:solidFill>
              </a:rPr>
              <a:t>검증 방법 </a:t>
            </a:r>
            <a:r>
              <a:rPr lang="en-US" altLang="ko-KR" sz="2400" b="1" dirty="0" smtClean="0">
                <a:solidFill>
                  <a:srgbClr val="118B4E"/>
                </a:solidFill>
              </a:rPr>
              <a:t>2)</a:t>
            </a:r>
            <a:endParaRPr lang="en-US" altLang="ko-KR" sz="2400" dirty="0">
              <a:solidFill>
                <a:srgbClr val="118B4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106038" y="2455740"/>
            <a:ext cx="1985429" cy="1896080"/>
            <a:chOff x="5614369" y="3607495"/>
            <a:chExt cx="1985429" cy="1896080"/>
          </a:xfrm>
        </p:grpSpPr>
        <p:sp>
          <p:nvSpPr>
            <p:cNvPr id="36" name="타원 35"/>
            <p:cNvSpPr/>
            <p:nvPr/>
          </p:nvSpPr>
          <p:spPr>
            <a:xfrm>
              <a:off x="5893747" y="3607497"/>
              <a:ext cx="1426676" cy="142667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5614369" y="3607495"/>
              <a:ext cx="1985429" cy="1896080"/>
              <a:chOff x="5614369" y="3607495"/>
              <a:chExt cx="1985429" cy="1896080"/>
            </a:xfrm>
          </p:grpSpPr>
          <p:sp>
            <p:nvSpPr>
              <p:cNvPr id="38" name="원호 37"/>
              <p:cNvSpPr/>
              <p:nvPr/>
            </p:nvSpPr>
            <p:spPr>
              <a:xfrm>
                <a:off x="5893747" y="3607495"/>
                <a:ext cx="1426676" cy="1426676"/>
              </a:xfrm>
              <a:prstGeom prst="arc">
                <a:avLst>
                  <a:gd name="adj1" fmla="val 16200000"/>
                  <a:gd name="adj2" fmla="val 20686596"/>
                </a:avLst>
              </a:prstGeom>
              <a:ln w="28575">
                <a:solidFill>
                  <a:srgbClr val="118B4E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97FA3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760935" y="3712330"/>
                <a:ext cx="16923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400" b="1" dirty="0" smtClean="0">
                    <a:solidFill>
                      <a:prstClr val="white"/>
                    </a:solidFill>
                    <a:cs typeface="Aharoni" panose="02010803020104030203" pitchFamily="2" charset="-79"/>
                  </a:rPr>
                  <a:t>계층적</a:t>
                </a:r>
                <a:endParaRPr lang="en-US" altLang="ko-KR" sz="2400" b="1" dirty="0" smtClean="0">
                  <a:solidFill>
                    <a:prstClr val="white"/>
                  </a:solidFill>
                  <a:cs typeface="Aharoni" panose="02010803020104030203" pitchFamily="2" charset="-79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400" b="1" dirty="0" smtClean="0">
                    <a:solidFill>
                      <a:prstClr val="white"/>
                    </a:solidFill>
                    <a:cs typeface="Aharoni" panose="02010803020104030203" pitchFamily="2" charset="-79"/>
                  </a:rPr>
                  <a:t>군집화</a:t>
                </a:r>
                <a:endParaRPr lang="en-US" altLang="ko-KR" sz="200" b="1" dirty="0">
                  <a:solidFill>
                    <a:prstClr val="white"/>
                  </a:solidFill>
                  <a:cs typeface="Aharoni" panose="02010803020104030203" pitchFamily="2" charset="-79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614369" y="5064993"/>
                <a:ext cx="1985429" cy="438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500" b="1" dirty="0" smtClean="0">
                    <a:solidFill>
                      <a:srgbClr val="9092A5"/>
                    </a:solidFill>
                  </a:rPr>
                  <a:t>최적 군집화 모델</a:t>
                </a:r>
                <a:endParaRPr lang="en-US" altLang="ko-KR" sz="1500" b="1" dirty="0">
                  <a:solidFill>
                    <a:srgbClr val="9092A5"/>
                  </a:solidFill>
                </a:endParaRPr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1111401" y="4522663"/>
            <a:ext cx="1985429" cy="1896078"/>
            <a:chOff x="10127391" y="3607495"/>
            <a:chExt cx="1985429" cy="1896078"/>
          </a:xfrm>
        </p:grpSpPr>
        <p:sp>
          <p:nvSpPr>
            <p:cNvPr id="42" name="직사각형 41"/>
            <p:cNvSpPr/>
            <p:nvPr/>
          </p:nvSpPr>
          <p:spPr>
            <a:xfrm>
              <a:off x="10564860" y="3912355"/>
              <a:ext cx="111049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b="1" dirty="0" smtClean="0">
                  <a:solidFill>
                    <a:srgbClr val="78808D"/>
                  </a:solidFill>
                  <a:cs typeface="Aharoni" panose="02010803020104030203" pitchFamily="2" charset="-79"/>
                </a:rPr>
                <a:t>6 </a:t>
              </a:r>
              <a:r>
                <a:rPr lang="en-US" altLang="ko-KR" sz="1200" dirty="0" smtClean="0">
                  <a:solidFill>
                    <a:srgbClr val="78808D"/>
                  </a:solidFill>
                  <a:cs typeface="Aharoni" panose="02010803020104030203" pitchFamily="2" charset="-79"/>
                </a:rPr>
                <a:t>clusters</a:t>
              </a:r>
              <a:endParaRPr lang="en-US" altLang="ko-KR" sz="200" b="1" dirty="0">
                <a:solidFill>
                  <a:srgbClr val="78808D"/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0127391" y="3607495"/>
              <a:ext cx="1985429" cy="1896078"/>
              <a:chOff x="10127391" y="3607495"/>
              <a:chExt cx="1985429" cy="1896078"/>
            </a:xfrm>
          </p:grpSpPr>
          <p:sp>
            <p:nvSpPr>
              <p:cNvPr id="44" name="원호 43"/>
              <p:cNvSpPr/>
              <p:nvPr/>
            </p:nvSpPr>
            <p:spPr>
              <a:xfrm>
                <a:off x="10406769" y="3607495"/>
                <a:ext cx="1426676" cy="1426676"/>
              </a:xfrm>
              <a:prstGeom prst="arc">
                <a:avLst>
                  <a:gd name="adj1" fmla="val 16200000"/>
                  <a:gd name="adj2" fmla="val 20664295"/>
                </a:avLst>
              </a:prstGeom>
              <a:ln w="28575">
                <a:solidFill>
                  <a:srgbClr val="118B4E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97FA3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0127391" y="5064991"/>
                <a:ext cx="1985429" cy="438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500" b="1" dirty="0" smtClean="0">
                    <a:solidFill>
                      <a:srgbClr val="9092A5"/>
                    </a:solidFill>
                  </a:rPr>
                  <a:t>최적 군집 수</a:t>
                </a:r>
                <a:endParaRPr lang="en-US" altLang="ko-KR" sz="1500" b="1" dirty="0">
                  <a:solidFill>
                    <a:srgbClr val="9092A5"/>
                  </a:solidFill>
                </a:endParaRPr>
              </a:p>
            </p:txBody>
          </p:sp>
        </p:grpSp>
      </p:grpSp>
      <p:sp>
        <p:nvSpPr>
          <p:cNvPr id="51" name="직사각형 50"/>
          <p:cNvSpPr/>
          <p:nvPr/>
        </p:nvSpPr>
        <p:spPr>
          <a:xfrm>
            <a:off x="4173992" y="1315462"/>
            <a:ext cx="7713207" cy="408045"/>
          </a:xfrm>
          <a:prstGeom prst="rect">
            <a:avLst/>
          </a:prstGeom>
          <a:solidFill>
            <a:srgbClr val="A6A6A6"/>
          </a:solidFill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1" dirty="0" smtClean="0"/>
              <a:t>각 실험 데이터의 유효성 지표 최대값</a:t>
            </a:r>
            <a:endParaRPr lang="en-US" altLang="ko-KR" b="1" i="1" dirty="0"/>
          </a:p>
        </p:txBody>
      </p:sp>
      <p:sp>
        <p:nvSpPr>
          <p:cNvPr id="32" name="직사각형 31"/>
          <p:cNvSpPr/>
          <p:nvPr/>
        </p:nvSpPr>
        <p:spPr>
          <a:xfrm>
            <a:off x="4173992" y="1701551"/>
            <a:ext cx="7713207" cy="2180865"/>
          </a:xfrm>
          <a:prstGeom prst="rect">
            <a:avLst/>
          </a:prstGeom>
          <a:noFill/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165600" y="4072238"/>
            <a:ext cx="7713207" cy="408045"/>
          </a:xfrm>
          <a:prstGeom prst="rect">
            <a:avLst/>
          </a:prstGeom>
          <a:solidFill>
            <a:srgbClr val="A6A6A6"/>
          </a:solidFill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 smtClean="0"/>
              <a:t>                  실루엣 지수                       </a:t>
            </a:r>
            <a:r>
              <a:rPr lang="en-US" altLang="ko-KR" b="1" i="1" dirty="0" smtClean="0"/>
              <a:t>Dunn </a:t>
            </a:r>
            <a:r>
              <a:rPr lang="ko-KR" altLang="en-US" b="1" i="1" dirty="0" smtClean="0"/>
              <a:t>지수           </a:t>
            </a:r>
            <a:endParaRPr lang="en-US" altLang="ko-KR" b="1" i="1" dirty="0"/>
          </a:p>
        </p:txBody>
      </p:sp>
      <p:sp>
        <p:nvSpPr>
          <p:cNvPr id="56" name="직사각형 55"/>
          <p:cNvSpPr/>
          <p:nvPr/>
        </p:nvSpPr>
        <p:spPr>
          <a:xfrm>
            <a:off x="4165600" y="4487988"/>
            <a:ext cx="7713207" cy="2180865"/>
          </a:xfrm>
          <a:prstGeom prst="rect">
            <a:avLst/>
          </a:prstGeom>
          <a:noFill/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73992" y="1315462"/>
            <a:ext cx="1325927" cy="256695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모델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선정</a:t>
            </a:r>
            <a:endParaRPr lang="en-US" altLang="ko-KR" b="1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4160237" y="4107758"/>
            <a:ext cx="1325927" cy="256695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군집 수 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선정</a:t>
            </a:r>
            <a:endParaRPr lang="en-US" altLang="ko-KR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584232"/>
              </p:ext>
            </p:extLst>
          </p:nvPr>
        </p:nvGraphicFramePr>
        <p:xfrm>
          <a:off x="5631268" y="1853684"/>
          <a:ext cx="6124581" cy="191801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19149">
                  <a:extLst>
                    <a:ext uri="{9D8B030D-6E8A-4147-A177-3AD203B41FA5}">
                      <a16:colId xmlns:a16="http://schemas.microsoft.com/office/drawing/2014/main" val="3531854795"/>
                    </a:ext>
                  </a:extLst>
                </a:gridCol>
                <a:gridCol w="663179">
                  <a:extLst>
                    <a:ext uri="{9D8B030D-6E8A-4147-A177-3AD203B41FA5}">
                      <a16:colId xmlns:a16="http://schemas.microsoft.com/office/drawing/2014/main" val="1230054172"/>
                    </a:ext>
                  </a:extLst>
                </a:gridCol>
                <a:gridCol w="663179">
                  <a:extLst>
                    <a:ext uri="{9D8B030D-6E8A-4147-A177-3AD203B41FA5}">
                      <a16:colId xmlns:a16="http://schemas.microsoft.com/office/drawing/2014/main" val="3098695917"/>
                    </a:ext>
                  </a:extLst>
                </a:gridCol>
                <a:gridCol w="663179">
                  <a:extLst>
                    <a:ext uri="{9D8B030D-6E8A-4147-A177-3AD203B41FA5}">
                      <a16:colId xmlns:a16="http://schemas.microsoft.com/office/drawing/2014/main" val="3897254983"/>
                    </a:ext>
                  </a:extLst>
                </a:gridCol>
                <a:gridCol w="663179">
                  <a:extLst>
                    <a:ext uri="{9D8B030D-6E8A-4147-A177-3AD203B41FA5}">
                      <a16:colId xmlns:a16="http://schemas.microsoft.com/office/drawing/2014/main" val="3344777753"/>
                    </a:ext>
                  </a:extLst>
                </a:gridCol>
                <a:gridCol w="663179">
                  <a:extLst>
                    <a:ext uri="{9D8B030D-6E8A-4147-A177-3AD203B41FA5}">
                      <a16:colId xmlns:a16="http://schemas.microsoft.com/office/drawing/2014/main" val="1142634206"/>
                    </a:ext>
                  </a:extLst>
                </a:gridCol>
                <a:gridCol w="663179">
                  <a:extLst>
                    <a:ext uri="{9D8B030D-6E8A-4147-A177-3AD203B41FA5}">
                      <a16:colId xmlns:a16="http://schemas.microsoft.com/office/drawing/2014/main" val="445871845"/>
                    </a:ext>
                  </a:extLst>
                </a:gridCol>
                <a:gridCol w="663179">
                  <a:extLst>
                    <a:ext uri="{9D8B030D-6E8A-4147-A177-3AD203B41FA5}">
                      <a16:colId xmlns:a16="http://schemas.microsoft.com/office/drawing/2014/main" val="3119978235"/>
                    </a:ext>
                  </a:extLst>
                </a:gridCol>
                <a:gridCol w="663179">
                  <a:extLst>
                    <a:ext uri="{9D8B030D-6E8A-4147-A177-3AD203B41FA5}">
                      <a16:colId xmlns:a16="http://schemas.microsoft.com/office/drawing/2014/main" val="584568463"/>
                    </a:ext>
                  </a:extLst>
                </a:gridCol>
              </a:tblGrid>
              <a:tr h="2397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중구 대표 데이터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전체 대표 데이터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중구 데이터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전체 데이터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04033"/>
                  </a:ext>
                </a:extLst>
              </a:tr>
              <a:tr h="2397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실루엣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Dunn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실루엣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Dunn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실루엣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Dunn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실루엣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Dunn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52912"/>
                  </a:ext>
                </a:extLst>
              </a:tr>
              <a:tr h="2397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k-</a:t>
                      </a:r>
                      <a:r>
                        <a:rPr lang="ko-KR" altLang="en-US" sz="1100" u="none" strike="noStrike" dirty="0">
                          <a:effectLst/>
                        </a:rPr>
                        <a:t>평균 </a:t>
                      </a:r>
                      <a:endParaRPr lang="en-US" altLang="ko-KR" sz="11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군집화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049532"/>
                  </a:ext>
                </a:extLst>
              </a:tr>
              <a:tr h="2397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군집 </a:t>
                      </a:r>
                      <a:r>
                        <a:rPr lang="en-US" altLang="ko-KR" sz="1000" u="none" strike="noStrike" dirty="0">
                          <a:effectLst/>
                        </a:rPr>
                        <a:t>7)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군집 </a:t>
                      </a:r>
                      <a:r>
                        <a:rPr lang="en-US" altLang="ko-KR" sz="1000" u="none" strike="noStrike" dirty="0">
                          <a:effectLst/>
                        </a:rPr>
                        <a:t>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군집 </a:t>
                      </a:r>
                      <a:r>
                        <a:rPr lang="en-US" altLang="ko-KR" sz="1000" u="none" strike="noStrike" dirty="0">
                          <a:effectLst/>
                        </a:rPr>
                        <a:t>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군집 </a:t>
                      </a:r>
                      <a:r>
                        <a:rPr lang="en-US" altLang="ko-KR" sz="1000" u="none" strike="noStrike">
                          <a:effectLst/>
                        </a:rPr>
                        <a:t>5)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군집 </a:t>
                      </a:r>
                      <a:r>
                        <a:rPr lang="en-US" altLang="ko-KR" sz="1000" u="none" strike="noStrike">
                          <a:effectLst/>
                        </a:rPr>
                        <a:t>3)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군집 </a:t>
                      </a:r>
                      <a:r>
                        <a:rPr lang="en-US" altLang="ko-KR" sz="1000" u="none" strike="noStrike">
                          <a:effectLst/>
                        </a:rPr>
                        <a:t>3)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군집 </a:t>
                      </a:r>
                      <a:r>
                        <a:rPr lang="en-US" altLang="ko-KR" sz="1000" u="none" strike="noStrike">
                          <a:effectLst/>
                        </a:rPr>
                        <a:t>8)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군집 </a:t>
                      </a:r>
                      <a:r>
                        <a:rPr lang="en-US" altLang="ko-KR" sz="1000" u="none" strike="noStrike">
                          <a:effectLst/>
                        </a:rPr>
                        <a:t>3)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0300103"/>
                  </a:ext>
                </a:extLst>
              </a:tr>
              <a:tr h="2397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계층적 </a:t>
                      </a:r>
                      <a:endParaRPr lang="en-US" altLang="ko-KR" sz="11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군집화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0.88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0.3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0.73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0.11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0.97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0.08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0.92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0.016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99265"/>
                  </a:ext>
                </a:extLst>
              </a:tr>
              <a:tr h="2397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군집 </a:t>
                      </a:r>
                      <a:r>
                        <a:rPr lang="en-US" altLang="ko-KR" sz="1000" b="1" u="none" strike="noStrike">
                          <a:effectLst/>
                        </a:rPr>
                        <a:t>3)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군집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3)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군집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4)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군집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5)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군집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3)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군집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3)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군집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4)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군집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6)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61867"/>
                  </a:ext>
                </a:extLst>
              </a:tr>
              <a:tr h="2397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가우스 </a:t>
                      </a:r>
                      <a:endParaRPr lang="en-US" altLang="ko-KR" sz="11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혼합 </a:t>
                      </a:r>
                      <a:r>
                        <a:rPr lang="ko-KR" altLang="en-US" sz="1100" u="none" strike="noStrike" dirty="0">
                          <a:effectLst/>
                        </a:rPr>
                        <a:t>모델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0.018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0.0002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0.00014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5230493"/>
                  </a:ext>
                </a:extLst>
              </a:tr>
              <a:tr h="2397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군집 </a:t>
                      </a:r>
                      <a:r>
                        <a:rPr lang="en-US" altLang="ko-KR" sz="1000" u="none" strike="noStrike">
                          <a:effectLst/>
                        </a:rPr>
                        <a:t>6)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군집 </a:t>
                      </a:r>
                      <a:r>
                        <a:rPr lang="en-US" altLang="ko-KR" sz="1000" u="none" strike="noStrike">
                          <a:effectLst/>
                        </a:rPr>
                        <a:t>5)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군집 </a:t>
                      </a:r>
                      <a:r>
                        <a:rPr lang="en-US" altLang="ko-KR" sz="1000" u="none" strike="noStrike">
                          <a:effectLst/>
                        </a:rPr>
                        <a:t>3)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군집 </a:t>
                      </a:r>
                      <a:r>
                        <a:rPr lang="en-US" altLang="ko-KR" sz="1000" u="none" strike="noStrike">
                          <a:effectLst/>
                        </a:rPr>
                        <a:t>3)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군집 </a:t>
                      </a:r>
                      <a:r>
                        <a:rPr lang="en-US" altLang="ko-KR" sz="1000" u="none" strike="noStrike" dirty="0">
                          <a:effectLst/>
                        </a:rPr>
                        <a:t>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군집 </a:t>
                      </a:r>
                      <a:r>
                        <a:rPr lang="en-US" altLang="ko-KR" sz="1000" u="none" strike="noStrike" dirty="0">
                          <a:effectLst/>
                        </a:rPr>
                        <a:t>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군집 </a:t>
                      </a:r>
                      <a:r>
                        <a:rPr lang="en-US" altLang="ko-KR" sz="1000" u="none" strike="noStrike" dirty="0">
                          <a:effectLst/>
                        </a:rPr>
                        <a:t>8)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군집 </a:t>
                      </a:r>
                      <a:r>
                        <a:rPr lang="en-US" altLang="ko-KR" sz="1000" u="none" strike="noStrike" dirty="0">
                          <a:effectLst/>
                        </a:rPr>
                        <a:t>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1067719"/>
                  </a:ext>
                </a:extLst>
              </a:tr>
            </a:tbl>
          </a:graphicData>
        </a:graphic>
      </p:graphicFrame>
      <p:pic>
        <p:nvPicPr>
          <p:cNvPr id="59" name="_x356434552" descr="EMB0000289c8b9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7" t="13501" r="10526" b="11588"/>
          <a:stretch/>
        </p:blipFill>
        <p:spPr bwMode="auto">
          <a:xfrm>
            <a:off x="6224536" y="4596436"/>
            <a:ext cx="1993794" cy="198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3267764" y="45664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65" name="_x352139576" descr="EMB0000289c8ba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4" t="13214" r="10502" b="12088"/>
          <a:stretch/>
        </p:blipFill>
        <p:spPr bwMode="auto">
          <a:xfrm>
            <a:off x="9090469" y="4670105"/>
            <a:ext cx="2533163" cy="185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623051" y="4864099"/>
            <a:ext cx="1457741" cy="514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1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r>
              <a:rPr lang="ko-KR" altLang="en-US" b="1" dirty="0" smtClean="0">
                <a:solidFill>
                  <a:schemeClr val="tx1"/>
                </a:solidFill>
              </a:rPr>
              <a:t>개 군집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 rot="8149886" flipV="1">
            <a:off x="6385205" y="4616496"/>
            <a:ext cx="515484" cy="492235"/>
          </a:xfrm>
          <a:prstGeom prst="triangle">
            <a:avLst/>
          </a:prstGeom>
          <a:solidFill>
            <a:srgbClr val="118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815020" y="4866415"/>
            <a:ext cx="1457741" cy="514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1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r>
              <a:rPr lang="ko-KR" altLang="en-US" b="1" dirty="0" smtClean="0">
                <a:solidFill>
                  <a:schemeClr val="tx1"/>
                </a:solidFill>
              </a:rPr>
              <a:t>개 군집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이등변 삼각형 61"/>
          <p:cNvSpPr/>
          <p:nvPr/>
        </p:nvSpPr>
        <p:spPr>
          <a:xfrm rot="8149886" flipV="1">
            <a:off x="9568372" y="4633776"/>
            <a:ext cx="515484" cy="492235"/>
          </a:xfrm>
          <a:prstGeom prst="triangle">
            <a:avLst/>
          </a:prstGeom>
          <a:solidFill>
            <a:srgbClr val="118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6038850" y="4570412"/>
            <a:ext cx="0" cy="1956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915400" y="4580022"/>
            <a:ext cx="0" cy="1956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8918120" y="6529928"/>
            <a:ext cx="2705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6041570" y="6529928"/>
            <a:ext cx="2705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5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 석 결 </a:t>
            </a:r>
            <a:r>
              <a:rPr lang="ko-KR" altLang="en-US" sz="2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론</a:t>
            </a:r>
            <a:endParaRPr lang="en-US" altLang="ko-KR" sz="2800" b="1" dirty="0" smtClean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041" y="1548232"/>
            <a:ext cx="817897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118B4E"/>
                </a:solidFill>
              </a:rPr>
              <a:t>분석 결과</a:t>
            </a:r>
            <a:endParaRPr lang="en-US" altLang="ko-KR" sz="2400" dirty="0">
              <a:solidFill>
                <a:srgbClr val="118B4E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83478"/>
              </p:ext>
            </p:extLst>
          </p:nvPr>
        </p:nvGraphicFramePr>
        <p:xfrm>
          <a:off x="851263" y="5173564"/>
          <a:ext cx="6696077" cy="1264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5286">
                  <a:extLst>
                    <a:ext uri="{9D8B030D-6E8A-4147-A177-3AD203B41FA5}">
                      <a16:colId xmlns:a16="http://schemas.microsoft.com/office/drawing/2014/main" val="3092224352"/>
                    </a:ext>
                  </a:extLst>
                </a:gridCol>
                <a:gridCol w="1923597">
                  <a:extLst>
                    <a:ext uri="{9D8B030D-6E8A-4147-A177-3AD203B41FA5}">
                      <a16:colId xmlns:a16="http://schemas.microsoft.com/office/drawing/2014/main" val="2064818176"/>
                    </a:ext>
                  </a:extLst>
                </a:gridCol>
                <a:gridCol w="1923597">
                  <a:extLst>
                    <a:ext uri="{9D8B030D-6E8A-4147-A177-3AD203B41FA5}">
                      <a16:colId xmlns:a16="http://schemas.microsoft.com/office/drawing/2014/main" val="3217273362"/>
                    </a:ext>
                  </a:extLst>
                </a:gridCol>
                <a:gridCol w="1923597">
                  <a:extLst>
                    <a:ext uri="{9D8B030D-6E8A-4147-A177-3AD203B41FA5}">
                      <a16:colId xmlns:a16="http://schemas.microsoft.com/office/drawing/2014/main" val="3864022566"/>
                    </a:ext>
                  </a:extLst>
                </a:gridCol>
              </a:tblGrid>
              <a:tr h="313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군집</a:t>
                      </a:r>
                      <a:endParaRPr lang="ko-KR" altLang="en-US" sz="1500" b="1" dirty="0"/>
                    </a:p>
                  </a:txBody>
                  <a:tcPr marL="75015" marR="75015" marT="37508" marB="375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용도</a:t>
                      </a:r>
                      <a:r>
                        <a:rPr lang="en-US" altLang="ko-KR" sz="1500" b="1" dirty="0" smtClean="0"/>
                        <a:t>1</a:t>
                      </a:r>
                      <a:endParaRPr lang="ko-KR" altLang="en-US" sz="1500" b="1" dirty="0"/>
                    </a:p>
                  </a:txBody>
                  <a:tcPr marL="75015" marR="75015" marT="37508" marB="375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용도</a:t>
                      </a:r>
                      <a:r>
                        <a:rPr lang="en-US" altLang="ko-KR" sz="1500" b="1" dirty="0" smtClean="0"/>
                        <a:t>2</a:t>
                      </a:r>
                      <a:endParaRPr lang="ko-KR" altLang="en-US" sz="1500" b="1" dirty="0"/>
                    </a:p>
                  </a:txBody>
                  <a:tcPr marL="75015" marR="75015" marT="37508" marB="375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용도</a:t>
                      </a:r>
                      <a:r>
                        <a:rPr lang="en-US" altLang="ko-KR" sz="1500" b="1" dirty="0" smtClean="0"/>
                        <a:t>3</a:t>
                      </a:r>
                      <a:endParaRPr lang="ko-KR" altLang="en-US" sz="1500" b="1" dirty="0"/>
                    </a:p>
                  </a:txBody>
                  <a:tcPr marL="75015" marR="75015" marT="37508" marB="375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959621"/>
                  </a:ext>
                </a:extLst>
              </a:tr>
              <a:tr h="313568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5015" marR="75015" marT="37508" marB="37508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1" u="none" strike="noStrike" dirty="0" smtClean="0">
                          <a:effectLst/>
                        </a:rPr>
                        <a:t>일반주거지역</a:t>
                      </a:r>
                      <a:endParaRPr lang="ko-KR" altLang="en-US" sz="1500" b="0" dirty="0"/>
                    </a:p>
                  </a:txBody>
                  <a:tcPr marL="75015" marR="75015" marT="37508" marB="3750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1" u="none" strike="noStrike" dirty="0" smtClean="0">
                          <a:effectLst/>
                        </a:rPr>
                        <a:t>전용주거지역</a:t>
                      </a:r>
                      <a:endParaRPr lang="ko-KR" altLang="en-US" sz="1500" b="0" dirty="0"/>
                    </a:p>
                  </a:txBody>
                  <a:tcPr marL="75015" marR="75015" marT="37508" marB="3750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1" u="none" strike="noStrike" dirty="0" smtClean="0">
                          <a:effectLst/>
                        </a:rPr>
                        <a:t>중심상업지역</a:t>
                      </a:r>
                      <a:endParaRPr lang="ko-KR" altLang="en-US" sz="1500" b="0" dirty="0"/>
                    </a:p>
                  </a:txBody>
                  <a:tcPr marL="75015" marR="75015" marT="37508" marB="37508"/>
                </a:tc>
                <a:extLst>
                  <a:ext uri="{0D108BD9-81ED-4DB2-BD59-A6C34878D82A}">
                    <a16:rowId xmlns:a16="http://schemas.microsoft.com/office/drawing/2014/main" val="3357770963"/>
                  </a:ext>
                </a:extLst>
              </a:tr>
              <a:tr h="313568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5015" marR="75015" marT="37508" marB="37508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1" u="none" strike="noStrike" dirty="0" smtClean="0">
                          <a:effectLst/>
                        </a:rPr>
                        <a:t>일반주거지역</a:t>
                      </a:r>
                      <a:endParaRPr lang="ko-KR" altLang="en-US" sz="1500" b="0" dirty="0"/>
                    </a:p>
                  </a:txBody>
                  <a:tcPr marL="75015" marR="75015" marT="37508" marB="3750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1" u="none" strike="noStrike" dirty="0" smtClean="0">
                          <a:effectLst/>
                        </a:rPr>
                        <a:t>일반상업지역</a:t>
                      </a:r>
                      <a:endParaRPr lang="ko-KR" altLang="en-US" sz="1500" b="0" dirty="0"/>
                    </a:p>
                  </a:txBody>
                  <a:tcPr marL="75015" marR="75015" marT="37508" marB="3750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1" u="none" strike="noStrike" dirty="0" smtClean="0">
                          <a:effectLst/>
                        </a:rPr>
                        <a:t>일반공업지역</a:t>
                      </a:r>
                      <a:endParaRPr lang="ko-KR" altLang="en-US" sz="1500" b="0" dirty="0"/>
                    </a:p>
                  </a:txBody>
                  <a:tcPr marL="75015" marR="75015" marT="37508" marB="37508"/>
                </a:tc>
                <a:extLst>
                  <a:ext uri="{0D108BD9-81ED-4DB2-BD59-A6C34878D82A}">
                    <a16:rowId xmlns:a16="http://schemas.microsoft.com/office/drawing/2014/main" val="3506945186"/>
                  </a:ext>
                </a:extLst>
              </a:tr>
              <a:tr h="313568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5015" marR="75015" marT="37508" marB="37508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…</a:t>
                      </a:r>
                      <a:endParaRPr lang="ko-KR" altLang="en-US" sz="1500" dirty="0"/>
                    </a:p>
                  </a:txBody>
                  <a:tcPr marL="75015" marR="75015" marT="37508" marB="3750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…</a:t>
                      </a:r>
                      <a:endParaRPr lang="ko-KR" altLang="en-US" sz="1500" dirty="0"/>
                    </a:p>
                  </a:txBody>
                  <a:tcPr marL="75015" marR="75015" marT="37508" marB="3750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…</a:t>
                      </a:r>
                      <a:endParaRPr lang="ko-KR" altLang="en-US" sz="1500" dirty="0"/>
                    </a:p>
                  </a:txBody>
                  <a:tcPr marL="75015" marR="75015" marT="37508" marB="37508"/>
                </a:tc>
                <a:extLst>
                  <a:ext uri="{0D108BD9-81ED-4DB2-BD59-A6C34878D82A}">
                    <a16:rowId xmlns:a16="http://schemas.microsoft.com/office/drawing/2014/main" val="2171177439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631259" y="2187406"/>
            <a:ext cx="7106579" cy="441913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85038" y="2185486"/>
            <a:ext cx="3137539" cy="4247789"/>
          </a:xfrm>
          <a:prstGeom prst="rect">
            <a:avLst/>
          </a:prstGeom>
          <a:solidFill>
            <a:srgbClr val="00B050">
              <a:alpha val="20000"/>
            </a:srgbClr>
          </a:solidFill>
          <a:ln w="19050">
            <a:solidFill>
              <a:srgbClr val="11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5400000">
            <a:off x="6393654" y="4105463"/>
            <a:ext cx="3448406" cy="2937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30090"/>
              </p:ext>
            </p:extLst>
          </p:nvPr>
        </p:nvGraphicFramePr>
        <p:xfrm>
          <a:off x="8586174" y="4827822"/>
          <a:ext cx="2935266" cy="145652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935266">
                  <a:extLst>
                    <a:ext uri="{9D8B030D-6E8A-4147-A177-3AD203B41FA5}">
                      <a16:colId xmlns:a16="http://schemas.microsoft.com/office/drawing/2014/main" val="1347772612"/>
                    </a:ext>
                  </a:extLst>
                </a:gridCol>
              </a:tblGrid>
              <a:tr h="485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ko-KR" sz="1800" b="1" i="1" u="none" strike="noStrike" baseline="30000" dirty="0" smtClean="0">
                          <a:solidFill>
                            <a:srgbClr val="FF0000"/>
                          </a:solidFill>
                          <a:effectLst/>
                        </a:rPr>
                        <a:t>st</a:t>
                      </a:r>
                      <a:r>
                        <a:rPr lang="en-US" altLang="ko-KR" sz="1800" b="1" i="1" u="none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b="1" i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일반주거지역</a:t>
                      </a:r>
                      <a:r>
                        <a:rPr lang="en-US" altLang="ko-KR" sz="18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800" b="1" i="1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i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60.86%</a:t>
                      </a:r>
                      <a:endParaRPr lang="en-US" altLang="ko-KR" sz="1800" b="1" i="1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23539"/>
                  </a:ext>
                </a:extLst>
              </a:tr>
              <a:tr h="485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1" u="none" strike="noStrike" dirty="0" smtClean="0">
                          <a:effectLst/>
                        </a:rPr>
                        <a:t>2</a:t>
                      </a:r>
                      <a:r>
                        <a:rPr lang="en-US" altLang="ko-KR" sz="1800" b="1" i="1" u="none" strike="noStrike" baseline="30000" dirty="0" smtClean="0">
                          <a:effectLst/>
                        </a:rPr>
                        <a:t>nd</a:t>
                      </a:r>
                      <a:r>
                        <a:rPr lang="en-US" altLang="ko-KR" sz="1800" b="1" i="1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800" b="1" i="1" u="none" strike="noStrike" dirty="0" smtClean="0">
                          <a:effectLst/>
                        </a:rPr>
                        <a:t>일반상업지역</a:t>
                      </a:r>
                      <a:r>
                        <a:rPr lang="en-US" altLang="ko-KR" sz="1800" b="1" i="1" u="none" strike="noStrike" dirty="0" smtClean="0">
                          <a:effectLst/>
                        </a:rPr>
                        <a:t>:</a:t>
                      </a:r>
                      <a:r>
                        <a:rPr lang="ko-KR" altLang="en-US" sz="1800" b="1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i="1" u="none" strike="noStrike" dirty="0" smtClean="0">
                          <a:effectLst/>
                        </a:rPr>
                        <a:t>21.49%</a:t>
                      </a:r>
                      <a:endParaRPr lang="en-US" altLang="ko-KR" sz="1800" b="1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63490"/>
                  </a:ext>
                </a:extLst>
              </a:tr>
              <a:tr h="485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1" u="none" strike="noStrike" dirty="0" smtClean="0">
                          <a:effectLst/>
                        </a:rPr>
                        <a:t>3</a:t>
                      </a:r>
                      <a:r>
                        <a:rPr lang="en-US" altLang="ko-KR" sz="1800" b="1" i="1" u="none" strike="noStrike" baseline="30000" dirty="0" smtClean="0">
                          <a:effectLst/>
                        </a:rPr>
                        <a:t>rd</a:t>
                      </a:r>
                      <a:r>
                        <a:rPr lang="en-US" altLang="ko-KR" sz="1800" b="1" i="1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800" b="1" i="1" u="none" strike="noStrike" dirty="0" smtClean="0">
                          <a:effectLst/>
                        </a:rPr>
                        <a:t>일반공업지역</a:t>
                      </a:r>
                      <a:r>
                        <a:rPr lang="en-US" altLang="ko-KR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800" b="1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800" b="1" i="1" u="none" strike="noStrike" dirty="0" smtClean="0">
                          <a:effectLst/>
                        </a:rPr>
                        <a:t>5.49%</a:t>
                      </a:r>
                      <a:endParaRPr lang="en-US" altLang="ko-KR" sz="1800" b="1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19681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462" y="2315988"/>
            <a:ext cx="2914698" cy="2386126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631259" y="2257052"/>
            <a:ext cx="7084994" cy="2503997"/>
            <a:chOff x="0" y="0"/>
            <a:chExt cx="12192000" cy="4308929"/>
          </a:xfrm>
        </p:grpSpPr>
        <p:grpSp>
          <p:nvGrpSpPr>
            <p:cNvPr id="29" name="그룹 28"/>
            <p:cNvGrpSpPr/>
            <p:nvPr/>
          </p:nvGrpSpPr>
          <p:grpSpPr>
            <a:xfrm>
              <a:off x="0" y="0"/>
              <a:ext cx="5652000" cy="4239000"/>
              <a:chOff x="4711700" y="1371600"/>
              <a:chExt cx="6096000" cy="4572000"/>
            </a:xfrm>
          </p:grpSpPr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1700" y="1371600"/>
                <a:ext cx="6096000" cy="4572000"/>
              </a:xfrm>
              <a:prstGeom prst="rect">
                <a:avLst/>
              </a:prstGeom>
            </p:spPr>
          </p:pic>
          <p:sp>
            <p:nvSpPr>
              <p:cNvPr id="32" name="직사각형 31"/>
              <p:cNvSpPr/>
              <p:nvPr/>
            </p:nvSpPr>
            <p:spPr>
              <a:xfrm>
                <a:off x="8305800" y="2082800"/>
                <a:ext cx="2019300" cy="25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916" t="15972" r="7292" b="78750"/>
              <a:stretch/>
            </p:blipFill>
            <p:spPr>
              <a:xfrm>
                <a:off x="8422217" y="2099734"/>
                <a:ext cx="901700" cy="241300"/>
              </a:xfrm>
              <a:prstGeom prst="rect">
                <a:avLst/>
              </a:prstGeom>
            </p:spPr>
          </p:pic>
        </p:grp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9500" y="0"/>
              <a:ext cx="6032500" cy="4308929"/>
            </a:xfrm>
            <a:prstGeom prst="rect">
              <a:avLst/>
            </a:prstGeom>
          </p:spPr>
        </p:pic>
      </p:grpSp>
      <p:sp>
        <p:nvSpPr>
          <p:cNvPr id="34" name="이등변 삼각형 33"/>
          <p:cNvSpPr/>
          <p:nvPr/>
        </p:nvSpPr>
        <p:spPr>
          <a:xfrm rot="5400000">
            <a:off x="3782669" y="3362197"/>
            <a:ext cx="622811" cy="2937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5729787" y="4749445"/>
            <a:ext cx="622811" cy="2937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05811" y="1897167"/>
            <a:ext cx="4025769" cy="1430941"/>
            <a:chOff x="4805811" y="1950072"/>
            <a:chExt cx="2711976" cy="1378036"/>
          </a:xfrm>
          <a:solidFill>
            <a:srgbClr val="FFC000"/>
          </a:solidFill>
        </p:grpSpPr>
        <p:sp>
          <p:nvSpPr>
            <p:cNvPr id="23" name="타원 22"/>
            <p:cNvSpPr/>
            <p:nvPr/>
          </p:nvSpPr>
          <p:spPr>
            <a:xfrm>
              <a:off x="7488987" y="1950072"/>
              <a:ext cx="28800" cy="2880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 flipV="1">
              <a:off x="4805811" y="1961454"/>
              <a:ext cx="361743" cy="1366654"/>
            </a:xfrm>
            <a:prstGeom prst="line">
              <a:avLst/>
            </a:prstGeom>
            <a:grpFill/>
            <a:ln w="19050">
              <a:solidFill>
                <a:srgbClr val="FFC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164345" y="1961454"/>
              <a:ext cx="2313849" cy="0"/>
            </a:xfrm>
            <a:prstGeom prst="line">
              <a:avLst/>
            </a:prstGeom>
            <a:grpFill/>
            <a:ln w="19050">
              <a:solidFill>
                <a:srgbClr val="FFC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264414" y="1615010"/>
            <a:ext cx="3877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TEST</a:t>
            </a:r>
            <a:r>
              <a:rPr lang="ko-KR" altLang="en-US" sz="1400" b="1" dirty="0" smtClean="0"/>
              <a:t>데이터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문화재보존영향 검토대상지역</a:t>
            </a:r>
            <a:endParaRPr lang="ko-KR" altLang="en-US" sz="1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8831580" y="565566"/>
            <a:ext cx="2519651" cy="1494212"/>
            <a:chOff x="9102926" y="593574"/>
            <a:chExt cx="2519651" cy="14942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02926" y="593574"/>
              <a:ext cx="2519651" cy="1494212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6178" y="992171"/>
              <a:ext cx="375320" cy="37532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7041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8143</TotalTime>
  <Words>609</Words>
  <Application>Microsoft Office PowerPoint</Application>
  <PresentationFormat>와이드스크린</PresentationFormat>
  <Paragraphs>268</Paragraphs>
  <Slides>13</Slides>
  <Notes>13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Aharoni</vt:lpstr>
      <vt:lpstr>HY견고딕</vt:lpstr>
      <vt:lpstr>HY헤드라인M</vt:lpstr>
      <vt:lpstr>맑은 고딕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명선 김</cp:lastModifiedBy>
  <cp:revision>161</cp:revision>
  <cp:lastPrinted>2020-08-11T14:15:13Z</cp:lastPrinted>
  <dcterms:created xsi:type="dcterms:W3CDTF">2020-07-29T02:43:58Z</dcterms:created>
  <dcterms:modified xsi:type="dcterms:W3CDTF">2020-10-05T04:05:30Z</dcterms:modified>
</cp:coreProperties>
</file>