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5"/>
  </p:notesMasterIdLst>
  <p:handoutMasterIdLst>
    <p:handoutMasterId r:id="rId16"/>
  </p:handoutMasterIdLst>
  <p:sldIdLst>
    <p:sldId id="689" r:id="rId2"/>
    <p:sldId id="655" r:id="rId3"/>
    <p:sldId id="708" r:id="rId4"/>
    <p:sldId id="707" r:id="rId5"/>
    <p:sldId id="711" r:id="rId6"/>
    <p:sldId id="718" r:id="rId7"/>
    <p:sldId id="706" r:id="rId8"/>
    <p:sldId id="726" r:id="rId9"/>
    <p:sldId id="723" r:id="rId10"/>
    <p:sldId id="724" r:id="rId11"/>
    <p:sldId id="719" r:id="rId12"/>
    <p:sldId id="720" r:id="rId13"/>
    <p:sldId id="728" r:id="rId14"/>
  </p:sldIdLst>
  <p:sldSz cx="12192000" cy="6858000"/>
  <p:notesSz cx="6807200" cy="9939338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icrosoft New Tai Lue" panose="020B0502040204020203" pitchFamily="34" charset="0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스퀘어 Light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Calibri Light" panose="020F0302020204030204" pitchFamily="34" charset="0"/>
      <p:regular r:id="rId28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5F6006-0D09-442B-B776-63515A15D1E4}">
          <p14:sldIdLst>
            <p14:sldId id="689"/>
            <p14:sldId id="655"/>
            <p14:sldId id="708"/>
            <p14:sldId id="707"/>
            <p14:sldId id="711"/>
            <p14:sldId id="718"/>
            <p14:sldId id="706"/>
            <p14:sldId id="726"/>
            <p14:sldId id="723"/>
            <p14:sldId id="724"/>
            <p14:sldId id="719"/>
            <p14:sldId id="720"/>
            <p14:sldId id="7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E3E1EF"/>
    <a:srgbClr val="D1CEE4"/>
    <a:srgbClr val="C9C6E0"/>
    <a:srgbClr val="FFFFFF"/>
    <a:srgbClr val="A6D37E"/>
    <a:srgbClr val="223D7F"/>
    <a:srgbClr val="465D94"/>
    <a:srgbClr val="1E4084"/>
    <a:srgbClr val="123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4321" autoAdjust="0"/>
  </p:normalViewPr>
  <p:slideViewPr>
    <p:cSldViewPr snapToGrid="0">
      <p:cViewPr varScale="1">
        <p:scale>
          <a:sx n="102" d="100"/>
          <a:sy n="102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12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0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FA131DFA-8886-4CDA-A6C7-D3B3AEB3FD8D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306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306"/>
            <a:ext cx="2950528" cy="49903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5C19CD27-4D70-46A9-A32F-68DF2AEB4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07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6" y="4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/>
          <a:lstStyle>
            <a:lvl1pPr algn="r">
              <a:defRPr sz="1200"/>
            </a:lvl1pPr>
          </a:lstStyle>
          <a:p>
            <a:fld id="{0E227E6E-8CB7-4D82-A05C-80924EF77FDB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8" tIns="45749" rIns="91498" bIns="4574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2" y="4721191"/>
            <a:ext cx="5445760" cy="4472701"/>
          </a:xfrm>
          <a:prstGeom prst="rect">
            <a:avLst/>
          </a:prstGeom>
        </p:spPr>
        <p:txBody>
          <a:bodyPr vert="horz" lIns="91498" tIns="45749" rIns="91498" bIns="4574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9440651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6" y="9440651"/>
            <a:ext cx="2949787" cy="496966"/>
          </a:xfrm>
          <a:prstGeom prst="rect">
            <a:avLst/>
          </a:prstGeom>
        </p:spPr>
        <p:txBody>
          <a:bodyPr vert="horz" lIns="91498" tIns="45749" rIns="91498" bIns="45749" rtlCol="0" anchor="b"/>
          <a:lstStyle>
            <a:lvl1pPr algn="r">
              <a:defRPr sz="1200"/>
            </a:lvl1pPr>
          </a:lstStyle>
          <a:p>
            <a:fld id="{021003A2-A252-4E4D-8403-66685DF658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22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저는 전기전자컴퓨터공학부 지능 정보 시스템 연구실에서 석사과정중인 </a:t>
            </a:r>
            <a:r>
              <a:rPr lang="ko-KR" altLang="en-US" dirty="0" err="1" smtClean="0"/>
              <a:t>김명선입니다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폐금속</a:t>
            </a:r>
            <a:r>
              <a:rPr lang="ko-KR" altLang="en-US" dirty="0" smtClean="0"/>
              <a:t> 분류라는 주제로 </a:t>
            </a:r>
            <a:r>
              <a:rPr lang="ko-KR" altLang="en-US" dirty="0" err="1" smtClean="0"/>
              <a:t>텀</a:t>
            </a:r>
            <a:r>
              <a:rPr lang="ko-KR" altLang="en-US" dirty="0" smtClean="0"/>
              <a:t> 프로젝트를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52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학습된 모델로 테스트를 진행했습니다</a:t>
            </a:r>
            <a:r>
              <a:rPr lang="en-US" altLang="ko-KR" dirty="0" smtClean="0"/>
              <a:t>. 100</a:t>
            </a:r>
            <a:r>
              <a:rPr lang="ko-KR" altLang="en-US" dirty="0" err="1" smtClean="0"/>
              <a:t>번정도</a:t>
            </a:r>
            <a:r>
              <a:rPr lang="ko-KR" altLang="en-US" dirty="0" smtClean="0"/>
              <a:t> 시행을 해서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accuracy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std</a:t>
            </a:r>
            <a:r>
              <a:rPr lang="ko-KR" altLang="en-US" baseline="0" dirty="0" smtClean="0"/>
              <a:t>를 구해봤는데 </a:t>
            </a:r>
            <a:r>
              <a:rPr lang="en-US" altLang="ko-KR" baseline="0" dirty="0" smtClean="0"/>
              <a:t>1d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71%, 2d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정도 나왔고 </a:t>
            </a:r>
            <a:r>
              <a:rPr lang="en-US" altLang="ko-KR" baseline="0" dirty="0" smtClean="0"/>
              <a:t>standard </a:t>
            </a:r>
            <a:r>
              <a:rPr lang="en-US" altLang="ko-KR" baseline="0" dirty="0" err="1" smtClean="0"/>
              <a:t>deviatio</a:t>
            </a:r>
            <a:r>
              <a:rPr lang="ko-KR" altLang="en-US" baseline="0" dirty="0" smtClean="0"/>
              <a:t>은 각각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로 상당히 크게 나온 것을 확인할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오른쪽의 </a:t>
            </a:r>
            <a:r>
              <a:rPr lang="en-US" altLang="ko-KR" baseline="0" dirty="0" smtClean="0"/>
              <a:t>boxplot</a:t>
            </a:r>
            <a:r>
              <a:rPr lang="ko-KR" altLang="en-US" baseline="0" dirty="0" smtClean="0"/>
              <a:t>으로도 볼 수 있듯이 둘의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을 유사하지만</a:t>
            </a:r>
            <a:r>
              <a:rPr lang="en-US" altLang="ko-KR" baseline="0" dirty="0" smtClean="0"/>
              <a:t> 2d</a:t>
            </a:r>
            <a:r>
              <a:rPr lang="ko-KR" altLang="en-US" baseline="0" dirty="0" smtClean="0"/>
              <a:t>의 경우 </a:t>
            </a:r>
            <a:r>
              <a:rPr lang="en-US" altLang="ko-KR" baseline="0" dirty="0" smtClean="0"/>
              <a:t>variation</a:t>
            </a:r>
            <a:r>
              <a:rPr lang="ko-KR" altLang="en-US" baseline="0" dirty="0" smtClean="0"/>
              <a:t>이 커서 </a:t>
            </a:r>
            <a:r>
              <a:rPr lang="en-US" altLang="ko-KR" baseline="0" dirty="0" smtClean="0"/>
              <a:t>mean</a:t>
            </a:r>
            <a:r>
              <a:rPr lang="ko-KR" altLang="en-US" baseline="0" dirty="0" smtClean="0"/>
              <a:t>이 높게 나왔고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Confusion matrix</a:t>
            </a:r>
            <a:r>
              <a:rPr lang="ko-KR" altLang="en-US" baseline="0" dirty="0" smtClean="0"/>
              <a:t>를 확인해보면 둘 다 </a:t>
            </a:r>
            <a:r>
              <a:rPr lang="en-US" altLang="ko-KR" baseline="0" dirty="0" smtClean="0"/>
              <a:t>SUS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FE</a:t>
            </a:r>
            <a:r>
              <a:rPr lang="ko-KR" altLang="en-US" baseline="0" dirty="0" smtClean="0"/>
              <a:t>로 잘못 맞춘 것이 대부분이었습니다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36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Validation accuracy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인 상태에서 테스트 데이터 성능이 잘 </a:t>
            </a:r>
            <a:r>
              <a:rPr lang="ko-KR" altLang="en-US" dirty="0" err="1" smtClean="0"/>
              <a:t>안나오는</a:t>
            </a:r>
            <a:r>
              <a:rPr lang="ko-KR" altLang="en-US" dirty="0" smtClean="0"/>
              <a:t> 문제로</a:t>
            </a:r>
            <a:r>
              <a:rPr lang="ko-KR" altLang="en-US" baseline="0" dirty="0" smtClean="0"/>
              <a:t> 레이어를 </a:t>
            </a:r>
            <a:r>
              <a:rPr lang="ko-KR" altLang="en-US" baseline="0" dirty="0" err="1" smtClean="0"/>
              <a:t>추가한다던가</a:t>
            </a:r>
            <a:r>
              <a:rPr lang="ko-KR" altLang="en-US" baseline="0" dirty="0" smtClean="0"/>
              <a:t> 하는 것은 맞지 않다고 생각해서 더 이상의 튜닝은 진행하지 않았습니다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그 대신에 이런 결과가 생긴 원인을 분석해 봤는데요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일단 첫 번째로는 학습데이터가 부족한 문제입니다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학습데이터보다 테스트 데이터 수가 더 많고 </a:t>
            </a:r>
            <a:r>
              <a:rPr lang="en-US" altLang="ko-KR" dirty="0" smtClean="0"/>
              <a:t>,</a:t>
            </a:r>
            <a:r>
              <a:rPr lang="ko-KR" altLang="en-US" dirty="0" smtClean="0"/>
              <a:t>특히 </a:t>
            </a:r>
            <a:r>
              <a:rPr lang="en-US" altLang="ko-KR" dirty="0" smtClean="0"/>
              <a:t>SUS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학습데이터는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개밖에 없지만 테스트는 </a:t>
            </a:r>
            <a:r>
              <a:rPr lang="en-US" altLang="ko-KR" dirty="0" smtClean="0"/>
              <a:t>1500</a:t>
            </a:r>
            <a:r>
              <a:rPr lang="ko-KR" altLang="en-US" dirty="0" err="1" smtClean="0"/>
              <a:t>개정도라</a:t>
            </a:r>
            <a:r>
              <a:rPr lang="ko-KR" altLang="en-US" dirty="0" smtClean="0"/>
              <a:t> 데이터가 부족했을 수 있을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두 번째로는 라벨이 틀렸을 경우입니다</a:t>
            </a:r>
            <a:r>
              <a:rPr lang="en-US" altLang="ko-KR" dirty="0" smtClean="0"/>
              <a:t>. SUS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Fe</a:t>
            </a:r>
            <a:r>
              <a:rPr lang="ko-KR" altLang="en-US" dirty="0" smtClean="0"/>
              <a:t>는 둘다 </a:t>
            </a:r>
            <a:r>
              <a:rPr lang="en-US" altLang="ko-KR" dirty="0" smtClean="0"/>
              <a:t>base alloy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fe</a:t>
            </a:r>
            <a:r>
              <a:rPr lang="ko-KR" altLang="en-US" dirty="0" smtClean="0"/>
              <a:t>지만 농도에 따라 구분되는데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폐금속의</a:t>
            </a:r>
            <a:r>
              <a:rPr lang="ko-KR" altLang="en-US" baseline="0" dirty="0" smtClean="0"/>
              <a:t> 경우 </a:t>
            </a:r>
            <a:r>
              <a:rPr lang="en-US" altLang="ko-KR" baseline="0" dirty="0" smtClean="0"/>
              <a:t>CRM</a:t>
            </a:r>
            <a:r>
              <a:rPr lang="ko-KR" altLang="en-US" baseline="0" dirty="0" smtClean="0"/>
              <a:t>처럼 이 농도가 일정하지 않기 때문에 둘을 </a:t>
            </a:r>
            <a:r>
              <a:rPr lang="ko-KR" altLang="en-US" baseline="0" dirty="0" err="1" smtClean="0"/>
              <a:t>구분짓기가</a:t>
            </a:r>
            <a:r>
              <a:rPr lang="ko-KR" altLang="en-US" baseline="0" dirty="0" smtClean="0"/>
              <a:t> 쉽지 않습니다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en-US" altLang="ko-KR" baseline="0" dirty="0" smtClean="0"/>
              <a:t>SUS</a:t>
            </a:r>
            <a:r>
              <a:rPr lang="ko-KR" altLang="en-US" baseline="0" dirty="0" smtClean="0"/>
              <a:t>중에서도 철 농도가 높은 샘플은 </a:t>
            </a:r>
            <a:r>
              <a:rPr lang="en-US" altLang="ko-KR" baseline="0" dirty="0" smtClean="0"/>
              <a:t>Fe</a:t>
            </a:r>
            <a:r>
              <a:rPr lang="ko-KR" altLang="en-US" baseline="0" dirty="0" smtClean="0"/>
              <a:t>로 분류되었을 가능성이 있을 것 같습니다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2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데이터를 </a:t>
            </a:r>
            <a:r>
              <a:rPr lang="ko-KR" altLang="en-US" dirty="0" err="1" smtClean="0"/>
              <a:t>살펴모면</a:t>
            </a:r>
            <a:r>
              <a:rPr lang="ko-KR" altLang="en-US" dirty="0" smtClean="0"/>
              <a:t> 학습 데이터의 경우 둘이 비슷하지만 어느정도 다른 패턴을 보이는데 테스트 데이터의 경우 상당히 유사합니다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SUS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라벨링</a:t>
            </a:r>
            <a:r>
              <a:rPr lang="ko-KR" altLang="en-US" baseline="0" dirty="0" smtClean="0"/>
              <a:t> 된 데이터가 사실은 </a:t>
            </a:r>
            <a:r>
              <a:rPr lang="en-US" altLang="ko-KR" baseline="0" dirty="0" smtClean="0"/>
              <a:t>Fe</a:t>
            </a:r>
            <a:r>
              <a:rPr lang="ko-KR" altLang="en-US" baseline="0" dirty="0" smtClean="0"/>
              <a:t>였을 가능성이 있을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실험 데이터가 </a:t>
            </a:r>
            <a:r>
              <a:rPr lang="en-US" altLang="ko-KR" baseline="0" dirty="0" smtClean="0"/>
              <a:t>3~4</a:t>
            </a:r>
            <a:r>
              <a:rPr lang="ko-KR" altLang="en-US" baseline="0" dirty="0" err="1" smtClean="0"/>
              <a:t>년전</a:t>
            </a:r>
            <a:r>
              <a:rPr lang="ko-KR" altLang="en-US" baseline="0" dirty="0" smtClean="0"/>
              <a:t> 데이터이기때문에 데이터의 무결성을 확인할 방법이 없다는 문제가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86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결론입니다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1d</a:t>
            </a:r>
            <a:r>
              <a:rPr lang="en-US" altLang="ko-KR" baseline="0" dirty="0" smtClean="0"/>
              <a:t> CNN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2d CNN</a:t>
            </a:r>
            <a:r>
              <a:rPr lang="ko-KR" altLang="en-US" baseline="0" dirty="0" smtClean="0"/>
              <a:t> 모두 학습과 </a:t>
            </a:r>
            <a:r>
              <a:rPr lang="en-US" altLang="ko-KR" baseline="0" dirty="0" smtClean="0"/>
              <a:t>validation </a:t>
            </a:r>
            <a:r>
              <a:rPr lang="ko-KR" altLang="en-US" baseline="0" dirty="0" smtClean="0"/>
              <a:t>성능은 </a:t>
            </a:r>
            <a:r>
              <a:rPr lang="en-US" altLang="ko-KR" baseline="0" dirty="0" smtClean="0"/>
              <a:t>100%</a:t>
            </a:r>
            <a:r>
              <a:rPr lang="ko-KR" altLang="en-US" baseline="0" dirty="0" smtClean="0"/>
              <a:t>에 가깝게 좋게 나왔지만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학습해야할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파라미터</a:t>
            </a:r>
            <a:r>
              <a:rPr lang="ko-KR" altLang="en-US" baseline="0" dirty="0" smtClean="0"/>
              <a:t> 수가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배 적기 때문에 더 효율적이라고 볼 수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두개의 모델 모두 테스트 데이터셋에서는 </a:t>
            </a:r>
            <a:r>
              <a:rPr lang="en-US" altLang="ko-KR" baseline="0" dirty="0" smtClean="0"/>
              <a:t>70~80% </a:t>
            </a:r>
            <a:r>
              <a:rPr lang="ko-KR" altLang="en-US" baseline="0" dirty="0" smtClean="0"/>
              <a:t>정도로 낮은 성능을 보였는데 </a:t>
            </a:r>
            <a:r>
              <a:rPr lang="en-US" altLang="ko-KR" baseline="0" dirty="0" smtClean="0"/>
              <a:t>mean accuracy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1d</a:t>
            </a:r>
            <a:r>
              <a:rPr lang="ko-KR" altLang="en-US" baseline="0" dirty="0" smtClean="0"/>
              <a:t>보가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정도 좋았지만 </a:t>
            </a:r>
            <a:r>
              <a:rPr lang="en-US" altLang="ko-KR" baseline="0" dirty="0" smtClean="0"/>
              <a:t>variation</a:t>
            </a:r>
            <a:r>
              <a:rPr lang="ko-KR" altLang="en-US" baseline="0" dirty="0" smtClean="0"/>
              <a:t>이 매우 크기 때문에 어느 쪽이 더 좋다고 판별할 수는 없을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이렇게 일반화가 되지 않는 이유를 생각해보면 </a:t>
            </a:r>
            <a:r>
              <a:rPr lang="en-US" altLang="ko-KR" baseline="0" dirty="0" smtClean="0"/>
              <a:t>SUS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Fe</a:t>
            </a:r>
            <a:r>
              <a:rPr lang="ko-KR" altLang="en-US" baseline="0" dirty="0" smtClean="0"/>
              <a:t>가 상당히 유사하고 이미지 데이터처럼 실제로 이 라벨이 맞는지 확인할 방법이 없기 때문에 데이터의 무결성을 확인할 방법이 없습니다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Future work</a:t>
            </a:r>
            <a:r>
              <a:rPr lang="ko-KR" altLang="en-US" baseline="0" dirty="0" smtClean="0"/>
              <a:t>으로는 학습 데이터에도 </a:t>
            </a:r>
            <a:r>
              <a:rPr lang="ko-KR" altLang="en-US" baseline="0" dirty="0" err="1" smtClean="0"/>
              <a:t>폐금속</a:t>
            </a:r>
            <a:r>
              <a:rPr lang="ko-KR" altLang="en-US" baseline="0" dirty="0" smtClean="0"/>
              <a:t> 샘플들을 포함시키면 아마 일반화 성능이 높아질 수 있을 것 같습니다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이상으로 발표를 마치겠습니다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06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먼저 자원의 재활용 측면에서 </a:t>
            </a:r>
            <a:r>
              <a:rPr lang="ko-KR" altLang="en-US" baseline="0" dirty="0" err="1" smtClean="0"/>
              <a:t>폐금속</a:t>
            </a:r>
            <a:r>
              <a:rPr lang="ko-KR" altLang="en-US" baseline="0" dirty="0" smtClean="0"/>
              <a:t> 분류는 필수적이며 </a:t>
            </a:r>
            <a:r>
              <a:rPr lang="en-US" altLang="ko-KR" baseline="0" dirty="0" smtClean="0"/>
              <a:t>LIBS</a:t>
            </a:r>
            <a:r>
              <a:rPr lang="ko-KR" altLang="en-US" baseline="0" smtClean="0"/>
              <a:t>라는 기술을 </a:t>
            </a:r>
            <a:r>
              <a:rPr lang="ko-KR" altLang="en-US" baseline="0" dirty="0" smtClean="0"/>
              <a:t>이용하면 금속에 포함된 성분이 스펙트럼으로 검출되기 때문에 육안으로 구분하기 힘든 금속도 분류가 가능합니다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95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통상적으로는 스펙트럼 데이터를 이용한 금속 분류에 </a:t>
            </a:r>
            <a:r>
              <a:rPr lang="ko-KR" altLang="en-US" baseline="0" dirty="0" err="1" smtClean="0"/>
              <a:t>머신러닝</a:t>
            </a:r>
            <a:r>
              <a:rPr lang="ko-KR" altLang="en-US" baseline="0" dirty="0" smtClean="0"/>
              <a:t> 알고리즘이 많이 활용되는데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저는 스펙트럼 데이터와 이미지 데이터가 유사하다고 생각되어 </a:t>
            </a:r>
            <a:r>
              <a:rPr lang="en-US" altLang="ko-KR" baseline="0" dirty="0" smtClean="0"/>
              <a:t>CNN</a:t>
            </a:r>
            <a:r>
              <a:rPr lang="ko-KR" altLang="en-US" baseline="0" dirty="0" smtClean="0"/>
              <a:t>을 적용해보기로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047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데이터셋에</a:t>
            </a:r>
            <a:r>
              <a:rPr lang="ko-KR" altLang="en-US" baseline="0" dirty="0" smtClean="0"/>
              <a:t> 대해서 </a:t>
            </a:r>
            <a:r>
              <a:rPr lang="ko-KR" altLang="en-US" baseline="0" dirty="0" err="1" smtClean="0"/>
              <a:t>설명드리면</a:t>
            </a:r>
            <a:r>
              <a:rPr lang="ko-KR" altLang="en-US" baseline="0" dirty="0" smtClean="0"/>
              <a:t> 학습데이터는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년 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테스트 데이터는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년 전에 기계과의 레이저연구실에서 실험된 </a:t>
            </a:r>
            <a:r>
              <a:rPr lang="ko-KR" altLang="en-US" baseline="0" dirty="0" err="1" smtClean="0"/>
              <a:t>데이터이여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학습에는 </a:t>
            </a:r>
            <a:r>
              <a:rPr lang="en-US" altLang="ko-KR" baseline="0" dirty="0" smtClean="0"/>
              <a:t>2200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CRM </a:t>
            </a:r>
            <a:r>
              <a:rPr lang="ko-KR" altLang="en-US" baseline="0" dirty="0" smtClean="0"/>
              <a:t>데이터로 깨끗한 데이터가 사용될 것이며 테스트에는 </a:t>
            </a:r>
            <a:r>
              <a:rPr lang="en-US" altLang="ko-KR" baseline="0" dirty="0" smtClean="0"/>
              <a:t>5400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폐금속</a:t>
            </a:r>
            <a:r>
              <a:rPr lang="ko-KR" altLang="en-US" baseline="0" dirty="0" smtClean="0"/>
              <a:t> 데이터를 사용할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12288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피쳐가</a:t>
            </a:r>
            <a:r>
              <a:rPr lang="ko-KR" altLang="en-US" baseline="0" dirty="0" smtClean="0"/>
              <a:t> 있지만 </a:t>
            </a:r>
            <a:r>
              <a:rPr lang="en-US" altLang="ko-KR" baseline="0" dirty="0" smtClean="0"/>
              <a:t>1d </a:t>
            </a:r>
            <a:r>
              <a:rPr lang="ko-KR" altLang="en-US" baseline="0" dirty="0" smtClean="0"/>
              <a:t>데이터를 </a:t>
            </a:r>
            <a:r>
              <a:rPr lang="en-US" altLang="ko-KR" baseline="0" dirty="0" smtClean="0"/>
              <a:t>2d</a:t>
            </a:r>
            <a:r>
              <a:rPr lang="ko-KR" altLang="en-US" baseline="0" dirty="0" smtClean="0"/>
              <a:t>로 바꾸기 위해 제곱수인 </a:t>
            </a:r>
            <a:r>
              <a:rPr lang="en-US" altLang="ko-KR" baseline="0" dirty="0" smtClean="0"/>
              <a:t>10000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피쳐만</a:t>
            </a:r>
            <a:r>
              <a:rPr lang="ko-KR" altLang="en-US" baseline="0" dirty="0" smtClean="0"/>
              <a:t> 사용했고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하이퍼파라미터</a:t>
            </a:r>
            <a:r>
              <a:rPr lang="ko-KR" altLang="en-US" baseline="0" dirty="0" smtClean="0"/>
              <a:t> 튜닝을 위해 학습 데이터의 </a:t>
            </a:r>
            <a:r>
              <a:rPr lang="en-US" altLang="ko-KR" baseline="0" dirty="0" smtClean="0"/>
              <a:t>30%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validation set</a:t>
            </a:r>
            <a:r>
              <a:rPr lang="ko-KR" altLang="en-US" baseline="0" dirty="0" smtClean="0"/>
              <a:t>으로 사용하였습니다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1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아키텍쳐를</a:t>
            </a:r>
            <a:r>
              <a:rPr lang="ko-KR" altLang="en-US" dirty="0" smtClean="0"/>
              <a:t> 디자인하기 전에 데이터의 </a:t>
            </a:r>
            <a:r>
              <a:rPr lang="en-US" altLang="ko-KR" dirty="0" smtClean="0"/>
              <a:t>distribution</a:t>
            </a:r>
            <a:r>
              <a:rPr lang="ko-KR" altLang="en-US" dirty="0" smtClean="0"/>
              <a:t>을 살펴봤는데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가지고 있는 </a:t>
            </a:r>
            <a:r>
              <a:rPr lang="en-US" altLang="ko-KR" baseline="0" dirty="0" smtClean="0"/>
              <a:t>spectrum data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intensity</a:t>
            </a:r>
            <a:r>
              <a:rPr lang="ko-KR" altLang="en-US" baseline="0" dirty="0" smtClean="0"/>
              <a:t>가 대부분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이고 일부 </a:t>
            </a:r>
            <a:r>
              <a:rPr lang="ko-KR" altLang="en-US" baseline="0" dirty="0" err="1" smtClean="0"/>
              <a:t>피쳐만</a:t>
            </a:r>
            <a:r>
              <a:rPr lang="ko-KR" altLang="en-US" baseline="0" dirty="0" smtClean="0"/>
              <a:t> 큰 </a:t>
            </a:r>
            <a:r>
              <a:rPr lang="en-US" altLang="ko-KR" baseline="0" dirty="0" smtClean="0"/>
              <a:t>intensity</a:t>
            </a:r>
            <a:r>
              <a:rPr lang="ko-KR" altLang="en-US" baseline="0" dirty="0" smtClean="0"/>
              <a:t>를 가지고 있었습니다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그래서 </a:t>
            </a:r>
            <a:r>
              <a:rPr lang="en-US" altLang="ko-KR" baseline="0" dirty="0" err="1" smtClean="0"/>
              <a:t>dimensio</a:t>
            </a:r>
            <a:r>
              <a:rPr lang="ko-KR" altLang="en-US" baseline="0" dirty="0" smtClean="0"/>
              <a:t>을 줄여야 할 필요가 있다고 생각하여 </a:t>
            </a:r>
            <a:r>
              <a:rPr lang="en-US" altLang="ko-KR" baseline="0" dirty="0" smtClean="0"/>
              <a:t>max pooling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포함했습니다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78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데이터의 패턴을 보면 레이저 파워에 따라 </a:t>
            </a:r>
            <a:r>
              <a:rPr lang="en-US" altLang="ko-KR" dirty="0" smtClean="0"/>
              <a:t>intensity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샘플별로</a:t>
            </a:r>
            <a:r>
              <a:rPr lang="ko-KR" altLang="en-US" dirty="0" smtClean="0"/>
              <a:t> 달라지기</a:t>
            </a:r>
            <a:r>
              <a:rPr lang="ko-KR" altLang="en-US" baseline="0" dirty="0" smtClean="0"/>
              <a:t> 때문에 </a:t>
            </a:r>
            <a:r>
              <a:rPr lang="en-US" altLang="ko-KR" baseline="0" dirty="0" smtClean="0"/>
              <a:t>normalization</a:t>
            </a:r>
            <a:r>
              <a:rPr lang="ko-KR" altLang="en-US" baseline="0" dirty="0" smtClean="0"/>
              <a:t>을 할 필요가 있다고 생각했고 </a:t>
            </a:r>
            <a:r>
              <a:rPr lang="en-US" altLang="ko-KR" baseline="0" dirty="0" smtClean="0"/>
              <a:t>batch normalization</a:t>
            </a:r>
            <a:r>
              <a:rPr lang="ko-KR" altLang="en-US" baseline="0" dirty="0" smtClean="0"/>
              <a:t>을 포함하였습니다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025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</a:t>
            </a:r>
            <a:r>
              <a:rPr lang="en-US" altLang="ko-KR" dirty="0" smtClean="0"/>
              <a:t>1d</a:t>
            </a:r>
            <a:r>
              <a:rPr lang="en-US" altLang="ko-KR" baseline="0" dirty="0" smtClean="0"/>
              <a:t> CNN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다음과같이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Nx1x10000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에 대해 </a:t>
            </a:r>
            <a:r>
              <a:rPr lang="en-US" altLang="ko-KR" baseline="0" dirty="0" smtClean="0"/>
              <a:t>max pooling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size</a:t>
            </a:r>
            <a:r>
              <a:rPr lang="ko-KR" altLang="en-US" baseline="0" dirty="0" smtClean="0"/>
              <a:t>를 반으로 줄이고 </a:t>
            </a:r>
            <a:r>
              <a:rPr lang="en-US" altLang="ko-KR" baseline="0" dirty="0" smtClean="0"/>
              <a:t>batch normalization </a:t>
            </a:r>
            <a:r>
              <a:rPr lang="ko-KR" altLang="en-US" baseline="0" dirty="0" smtClean="0"/>
              <a:t>후</a:t>
            </a:r>
            <a:r>
              <a:rPr lang="en-US" altLang="ko-KR" baseline="0" dirty="0" smtClean="0"/>
              <a:t> 3x1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filter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을 했고 그 후 </a:t>
            </a:r>
            <a:r>
              <a:rPr lang="en-US" altLang="ko-KR" baseline="0" dirty="0" smtClean="0"/>
              <a:t>batch normalization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relu</a:t>
            </a:r>
            <a:r>
              <a:rPr lang="ko-KR" altLang="en-US" baseline="0" dirty="0" smtClean="0"/>
              <a:t>를 이용한 </a:t>
            </a:r>
            <a:r>
              <a:rPr lang="en-US" altLang="ko-KR" baseline="0" dirty="0" smtClean="0"/>
              <a:t>activation,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overfitting </a:t>
            </a:r>
            <a:r>
              <a:rPr lang="ko-KR" altLang="en-US" baseline="0" dirty="0" smtClean="0"/>
              <a:t>방지를 위해 </a:t>
            </a:r>
            <a:r>
              <a:rPr lang="en-US" altLang="ko-KR" baseline="0" dirty="0" err="1" smtClean="0"/>
              <a:t>dropou</a:t>
            </a:r>
            <a:r>
              <a:rPr lang="ko-KR" altLang="en-US" baseline="0" dirty="0" smtClean="0"/>
              <a:t>을 했고 </a:t>
            </a:r>
            <a:r>
              <a:rPr lang="en-US" altLang="ko-KR" baseline="0" dirty="0" smtClean="0"/>
              <a:t>flatten </a:t>
            </a:r>
            <a:r>
              <a:rPr lang="ko-KR" altLang="en-US" baseline="0" dirty="0" smtClean="0"/>
              <a:t>후에 </a:t>
            </a:r>
            <a:r>
              <a:rPr lang="en-US" altLang="ko-KR" baseline="0" dirty="0" smtClean="0"/>
              <a:t>Fully connected layer</a:t>
            </a:r>
            <a:r>
              <a:rPr lang="ko-KR" altLang="en-US" baseline="0" dirty="0" smtClean="0"/>
              <a:t>를 거쳐 </a:t>
            </a:r>
            <a:r>
              <a:rPr lang="en-US" altLang="ko-KR" baseline="0" dirty="0" smtClean="0"/>
              <a:t>Nx5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output</a:t>
            </a:r>
            <a:r>
              <a:rPr lang="ko-KR" altLang="en-US" baseline="0" dirty="0" smtClean="0"/>
              <a:t>을 얻었습니다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여기에 필요한 </a:t>
            </a:r>
            <a:r>
              <a:rPr lang="en-US" altLang="ko-KR" baseline="0" dirty="0" smtClean="0"/>
              <a:t>parameter </a:t>
            </a:r>
            <a:r>
              <a:rPr lang="ko-KR" altLang="en-US" baseline="0" dirty="0" smtClean="0"/>
              <a:t>수를 계산해보면 </a:t>
            </a:r>
            <a:r>
              <a:rPr lang="ko-KR" altLang="en-US" baseline="0" dirty="0" err="1" smtClean="0"/>
              <a:t>다음과같이</a:t>
            </a:r>
            <a:r>
              <a:rPr lang="ko-KR" altLang="en-US" baseline="0" dirty="0" smtClean="0"/>
              <a:t> 약 </a:t>
            </a:r>
            <a:r>
              <a:rPr lang="en-US" altLang="ko-KR" baseline="0" dirty="0" smtClean="0"/>
              <a:t>125000</a:t>
            </a:r>
            <a:r>
              <a:rPr lang="ko-KR" altLang="en-US" baseline="0" dirty="0" smtClean="0"/>
              <a:t>개가 필요합니다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Convolution filter</a:t>
            </a:r>
            <a:r>
              <a:rPr lang="ko-KR" altLang="en-US" baseline="0" dirty="0" smtClean="0"/>
              <a:t>는 처음에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개만 넣었다가 학습이 충분히 되지 않아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개까지 추가를 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6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</a:t>
            </a:r>
            <a:r>
              <a:rPr lang="en-US" altLang="ko-KR" dirty="0" smtClean="0"/>
              <a:t>2d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아키텍쳐는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1x10000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100x100</a:t>
            </a:r>
            <a:r>
              <a:rPr lang="ko-KR" altLang="en-US" dirty="0" smtClean="0"/>
              <a:t>으로 바꾸고 </a:t>
            </a:r>
            <a:r>
              <a:rPr lang="en-US" altLang="ko-KR" dirty="0" err="1" smtClean="0"/>
              <a:t>maxpooling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50x50</a:t>
            </a:r>
            <a:r>
              <a:rPr lang="ko-KR" altLang="en-US" dirty="0" smtClean="0"/>
              <a:t>으로 사이즈를 바꾸고 마찬가지로 </a:t>
            </a:r>
            <a:r>
              <a:rPr lang="en-US" altLang="ko-KR" dirty="0" smtClean="0"/>
              <a:t>batch normalization </a:t>
            </a:r>
            <a:r>
              <a:rPr lang="ko-KR" altLang="en-US" dirty="0" smtClean="0"/>
              <a:t>후에 </a:t>
            </a:r>
            <a:r>
              <a:rPr lang="en-US" altLang="ko-KR" dirty="0" smtClean="0"/>
              <a:t>3x3 convolution filte</a:t>
            </a:r>
            <a:r>
              <a:rPr lang="en-US" altLang="ko-KR" baseline="0" dirty="0" smtClean="0"/>
              <a:t>r 1</a:t>
            </a:r>
            <a:r>
              <a:rPr lang="ko-KR" altLang="en-US" baseline="0" dirty="0" smtClean="0"/>
              <a:t>개로 </a:t>
            </a:r>
            <a:r>
              <a:rPr lang="en-US" altLang="ko-KR" baseline="0" dirty="0" smtClean="0"/>
              <a:t>convolution</a:t>
            </a:r>
            <a:r>
              <a:rPr lang="ko-KR" altLang="en-US" baseline="0" dirty="0" smtClean="0"/>
              <a:t>을 하고 나머지는 앞의 </a:t>
            </a:r>
            <a:r>
              <a:rPr lang="en-US" altLang="ko-KR" baseline="0" dirty="0" smtClean="0"/>
              <a:t>1d convolution</a:t>
            </a:r>
            <a:r>
              <a:rPr lang="ko-KR" altLang="en-US" baseline="0" dirty="0" smtClean="0"/>
              <a:t>과 비슷하게 진행을 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Parameter </a:t>
            </a:r>
            <a:r>
              <a:rPr lang="ko-KR" altLang="en-US" baseline="0" dirty="0" smtClean="0"/>
              <a:t>수를 계산해보면 다음과 같이 </a:t>
            </a:r>
            <a:r>
              <a:rPr lang="ko-KR" altLang="en-US" baseline="0" dirty="0" smtClean="0"/>
              <a:t>약 </a:t>
            </a:r>
            <a:r>
              <a:rPr lang="en-US" altLang="ko-KR" baseline="0" dirty="0" smtClean="0"/>
              <a:t>12500</a:t>
            </a:r>
            <a:r>
              <a:rPr lang="ko-KR" altLang="en-US" baseline="0" dirty="0" smtClean="0"/>
              <a:t>개로 </a:t>
            </a:r>
            <a:r>
              <a:rPr lang="ko-KR" altLang="en-US" baseline="0" dirty="0" smtClean="0"/>
              <a:t>앞의 </a:t>
            </a:r>
            <a:r>
              <a:rPr lang="en-US" altLang="ko-KR" baseline="0" dirty="0" smtClean="0"/>
              <a:t>1d </a:t>
            </a:r>
            <a:r>
              <a:rPr lang="en-US" altLang="ko-KR" baseline="0" dirty="0" err="1" smtClean="0"/>
              <a:t>cnn</a:t>
            </a:r>
            <a:r>
              <a:rPr lang="ko-KR" altLang="en-US" baseline="0" dirty="0" smtClean="0"/>
              <a:t>보다 </a:t>
            </a:r>
            <a:r>
              <a:rPr lang="en-US" altLang="ko-KR" baseline="0" dirty="0" smtClean="0"/>
              <a:t>1/10</a:t>
            </a:r>
            <a:r>
              <a:rPr lang="ko-KR" altLang="en-US" baseline="0" dirty="0" smtClean="0"/>
              <a:t>배 가량 적습니다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55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앞에서 소개한 </a:t>
            </a:r>
            <a:r>
              <a:rPr lang="ko-KR" altLang="en-US" dirty="0" err="1" smtClean="0"/>
              <a:t>아키텍쳐로</a:t>
            </a:r>
            <a:r>
              <a:rPr lang="ko-KR" altLang="en-US" dirty="0" smtClean="0"/>
              <a:t> 학습을 진행했는데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둘 다 학습과 </a:t>
            </a:r>
            <a:r>
              <a:rPr lang="en-US" altLang="ko-KR" baseline="0" dirty="0" smtClean="0"/>
              <a:t>validation </a:t>
            </a:r>
            <a:r>
              <a:rPr lang="ko-KR" altLang="en-US" baseline="0" dirty="0" smtClean="0"/>
              <a:t>모두 </a:t>
            </a:r>
            <a:r>
              <a:rPr lang="en-US" altLang="ko-KR" baseline="0" dirty="0" smtClean="0"/>
              <a:t>100</a:t>
            </a:r>
            <a:r>
              <a:rPr lang="ko-KR" altLang="en-US" baseline="0" dirty="0" smtClean="0"/>
              <a:t>에 가까운 성능을 보였습니다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03A2-A252-4E4D-8403-66685DF658F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4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23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51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935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127C58-8601-4703-8E45-36627BEFA9A9}"/>
              </a:ext>
            </a:extLst>
          </p:cNvPr>
          <p:cNvSpPr/>
          <p:nvPr userDrawn="1"/>
        </p:nvSpPr>
        <p:spPr>
          <a:xfrm>
            <a:off x="5596128" y="6567888"/>
            <a:ext cx="999744" cy="220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직사각형 5"/>
          <p:cNvSpPr/>
          <p:nvPr userDrawn="1"/>
        </p:nvSpPr>
        <p:spPr>
          <a:xfrm>
            <a:off x="5740988" y="6549601"/>
            <a:ext cx="619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 smtClean="0"/>
              <a:t>/15</a:t>
            </a:r>
            <a:endParaRPr lang="en-US" altLang="ko-KR" sz="1200" b="0" i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A36650-DC7A-4693-9711-79436A2D9273}"/>
              </a:ext>
            </a:extLst>
          </p:cNvPr>
          <p:cNvSpPr/>
          <p:nvPr userDrawn="1"/>
        </p:nvSpPr>
        <p:spPr>
          <a:xfrm>
            <a:off x="0" y="-1"/>
            <a:ext cx="12192000" cy="1174916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3E38F6-DF71-471F-9321-A6BFF8C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8" y="465132"/>
            <a:ext cx="8737847" cy="77222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423C6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FA403CC2-E128-4BEF-B2F8-FC5B0892E2FA}"/>
              </a:ext>
            </a:extLst>
          </p:cNvPr>
          <p:cNvSpPr/>
          <p:nvPr userDrawn="1"/>
        </p:nvSpPr>
        <p:spPr>
          <a:xfrm flipV="1">
            <a:off x="0" y="40335"/>
            <a:ext cx="1137920" cy="409671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653" y="6269844"/>
            <a:ext cx="192786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9149054" y="6549601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i="1" dirty="0"/>
              <a:t>- </a:t>
            </a:r>
            <a:fld id="{968798C9-BB21-42FD-BAC9-9836DA234D1D}" type="slidenum">
              <a:rPr lang="en-US" altLang="ko-KR" sz="1200" b="0" i="1" smtClean="0"/>
              <a:pPr>
                <a:defRPr/>
              </a:pPr>
              <a:t>‹#›</a:t>
            </a:fld>
            <a:r>
              <a:rPr lang="en-US" altLang="ko-KR" sz="1200" b="0" i="1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0384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1094016"/>
            <a:ext cx="5236029" cy="2228851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2911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46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1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4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5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87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17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56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6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BA0-852C-4EF8-8AD4-695EAF65C0D8}" type="datetimeFigureOut">
              <a:rPr lang="ko-KR" altLang="en-US" smtClean="0"/>
              <a:t>2020-06-25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9F231-FC91-4B3B-8AAC-5FC58799515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2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90" r:id="rId12"/>
    <p:sldLayoutId id="2147483662" r:id="rId13"/>
    <p:sldLayoutId id="2147483663" r:id="rId14"/>
    <p:sldLayoutId id="214748367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520837/grayscale-of-d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52500" y="325658"/>
            <a:ext cx="10886062" cy="1790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3200" b="1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Metal scraps classification with spectrum data </a:t>
            </a:r>
          </a:p>
          <a:p>
            <a:pPr algn="ctr"/>
            <a:r>
              <a:rPr lang="en-US" altLang="ko-KR" sz="3200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using CNN</a:t>
            </a:r>
            <a:endParaRPr lang="ko-KR" altLang="en-US" sz="3200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0036" y="2934673"/>
            <a:ext cx="6385460" cy="104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ea typeface="+mj-ea"/>
                <a:cs typeface="Microsoft New Tai Lue" panose="020B0502040204020203" pitchFamily="34" charset="0"/>
              </a:rPr>
              <a:t>Myungsun</a:t>
            </a:r>
            <a:r>
              <a:rPr lang="en-US" altLang="ko-KR" dirty="0" smtClean="0">
                <a:ea typeface="+mj-ea"/>
                <a:cs typeface="Microsoft New Tai Lue" panose="020B0502040204020203" pitchFamily="34" charset="0"/>
              </a:rPr>
              <a:t> Kim</a:t>
            </a:r>
            <a: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  <a:t/>
            </a:r>
            <a:b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</a:br>
            <a: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  <a:t>rlaaudtjs@gist.ac.kr</a:t>
            </a:r>
            <a:br>
              <a:rPr lang="en-US" altLang="ko-KR" sz="1400" dirty="0" smtClean="0">
                <a:ea typeface="+mj-ea"/>
                <a:cs typeface="Microsoft New Tai Lue" panose="020B0502040204020203" pitchFamily="34" charset="0"/>
              </a:rPr>
            </a:br>
            <a:endParaRPr lang="en-US" altLang="ko-KR" sz="600" dirty="0">
              <a:ea typeface="+mj-ea"/>
              <a:cs typeface="Microsoft New Tai Lue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ea typeface="+mj-ea"/>
                <a:cs typeface="Microsoft New Tai Lue" panose="020B0502040204020203" pitchFamily="34" charset="0"/>
              </a:rPr>
              <a:t>Intelligent Information Systems Lab., GIST</a:t>
            </a:r>
            <a:endParaRPr lang="en-US" altLang="ko-KR" dirty="0">
              <a:ea typeface="+mj-ea"/>
              <a:cs typeface="Microsoft New Tai Lue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2295" y="5458403"/>
            <a:ext cx="672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ea typeface="+mj-ea"/>
                <a:cs typeface="Microsoft New Tai Lue" panose="020B0502040204020203" pitchFamily="34" charset="0"/>
              </a:rPr>
              <a:t>Deep Learning Term project</a:t>
            </a:r>
            <a:endParaRPr lang="en-US" altLang="ko-KR" b="1" dirty="0">
              <a:ea typeface="+mj-ea"/>
              <a:cs typeface="Microsoft New Tai Lue" panose="020B0502040204020203" pitchFamily="34" charset="0"/>
            </a:endParaRPr>
          </a:p>
          <a:p>
            <a:pPr algn="ctr"/>
            <a:r>
              <a:rPr lang="en-US" altLang="ko-KR" b="1" dirty="0">
                <a:ea typeface="+mj-ea"/>
                <a:cs typeface="Microsoft New Tai Lue" panose="020B0502040204020203" pitchFamily="34" charset="0"/>
              </a:rPr>
              <a:t> </a:t>
            </a:r>
            <a:r>
              <a:rPr lang="en-US" altLang="ko-KR" b="1" dirty="0" smtClean="0">
                <a:ea typeface="+mj-ea"/>
                <a:cs typeface="Microsoft New Tai Lue" panose="020B0502040204020203" pitchFamily="34" charset="0"/>
              </a:rPr>
              <a:t>June 24, 2020</a:t>
            </a:r>
            <a:endParaRPr lang="ko-KR" altLang="en-US" b="1" dirty="0">
              <a:ea typeface="+mj-ea"/>
              <a:cs typeface="Microsoft New Tai Lue" panose="020B0502040204020203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4109539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657A75-50FA-4CA4-94DF-DDF75794392F}"/>
              </a:ext>
            </a:extLst>
          </p:cNvPr>
          <p:cNvCxnSpPr>
            <a:cxnSpLocks/>
          </p:cNvCxnSpPr>
          <p:nvPr/>
        </p:nvCxnSpPr>
        <p:spPr>
          <a:xfrm>
            <a:off x="3982416" y="2807212"/>
            <a:ext cx="4205620" cy="0"/>
          </a:xfrm>
          <a:prstGeom prst="line">
            <a:avLst/>
          </a:prstGeom>
          <a:ln w="12700">
            <a:solidFill>
              <a:srgbClr val="423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81"/>
          <a:stretch/>
        </p:blipFill>
        <p:spPr>
          <a:xfrm>
            <a:off x="5775174" y="4547229"/>
            <a:ext cx="615184" cy="57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9555480" y="2512996"/>
            <a:ext cx="2560320" cy="3558306"/>
          </a:xfrm>
          <a:prstGeom prst="rect">
            <a:avLst/>
          </a:prstGeom>
          <a:solidFill>
            <a:srgbClr val="E3E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and Discussion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Testing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741256" y="1832150"/>
            <a:ext cx="4821677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1-d CNN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of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</a:t>
            </a: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600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71.8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of standard deviation : </a:t>
            </a:r>
            <a:r>
              <a:rPr lang="en-US" altLang="ko-KR" sz="1600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5.23</a:t>
            </a:r>
            <a:endParaRPr lang="en-US" altLang="ko-KR" sz="1600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 :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4945571" y="1714801"/>
            <a:ext cx="4745635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 CNN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of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: </a:t>
            </a:r>
            <a:r>
              <a:rPr lang="en-US" altLang="ko-KR" sz="1600" b="1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79.9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of standard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deviation : </a:t>
            </a:r>
            <a:r>
              <a:rPr lang="en-US" altLang="ko-KR" sz="1600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11.6</a:t>
            </a:r>
            <a:endParaRPr lang="en-US" altLang="ko-KR" sz="1600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Confusion matrix :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96048" y="2512997"/>
            <a:ext cx="18856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 of 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 results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(100 times for each)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0214084" y="559305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1d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1167980" y="5593057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9670570" y="3251662"/>
            <a:ext cx="2326781" cy="2649172"/>
          </a:xfrm>
          <a:prstGeom prst="rect">
            <a:avLst/>
          </a:prstGeom>
          <a:noFill/>
          <a:ln w="19050">
            <a:solidFill>
              <a:srgbClr val="423C6C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5659"/>
          <a:stretch/>
        </p:blipFill>
        <p:spPr>
          <a:xfrm>
            <a:off x="5105178" y="3359312"/>
            <a:ext cx="3851728" cy="28944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437"/>
          <a:stretch/>
        </p:blipFill>
        <p:spPr>
          <a:xfrm>
            <a:off x="9790879" y="3389499"/>
            <a:ext cx="2086162" cy="22035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5409"/>
          <a:stretch/>
        </p:blipFill>
        <p:spPr>
          <a:xfrm>
            <a:off x="741256" y="3359312"/>
            <a:ext cx="3946142" cy="29122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82089" y="5287099"/>
            <a:ext cx="667306" cy="6137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24708" y="5287099"/>
            <a:ext cx="667306" cy="6137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Reason for low accuracy in test dataset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of train samples is 2200 and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of train samples is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5400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Especially, Brass (train-300, test-900) and SUS (train-600, test-1500)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Therefore there might exist a lack of train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en-US" altLang="ko-KR" b="1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label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may be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wrong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SUS and Fe are divided according to the concentration of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difference between them is not big, making it difficult to distinguish them in case of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metal scraps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16686"/>
              </p:ext>
            </p:extLst>
          </p:nvPr>
        </p:nvGraphicFramePr>
        <p:xfrm>
          <a:off x="1537669" y="4755206"/>
          <a:ext cx="9207500" cy="12222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74123219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0774730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5361495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267687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0670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22970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3987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935893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23202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3724912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565336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06075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84502962"/>
                    </a:ext>
                  </a:extLst>
                </a:gridCol>
              </a:tblGrid>
              <a:tr h="3307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CRMs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Cr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Ni</a:t>
                      </a:r>
                      <a:endParaRPr lang="en-US" sz="1600" b="1" i="0" u="none" strike="noStrike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Si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Cu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Zn</a:t>
                      </a:r>
                      <a:endParaRPr lang="en-US" sz="1600" b="1" i="0" u="none" strike="noStrike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Mn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</a:t>
                      </a:r>
                      <a:endParaRPr lang="en-US" sz="1600" b="1" i="0" u="none" strike="noStrike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Mg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Al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8374107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SUS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C1153a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16.70</a:t>
                      </a:r>
                      <a:endParaRPr lang="en-US" altLang="ko-KR" sz="1400" b="1" i="0" u="none" strike="noStrike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8.76</a:t>
                      </a:r>
                      <a:endParaRPr lang="en-US" altLang="ko-KR" sz="1400" b="1" i="0" u="none" strike="noStrike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71.2</a:t>
                      </a:r>
                      <a:endParaRPr lang="en-US" altLang="ko-KR" sz="1400" b="0" i="0" u="none" strike="noStrike" dirty="0"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1.00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0.544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0.225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0.004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8171268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BS304B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18.3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8.7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69.6</a:t>
                      </a:r>
                      <a:endParaRPr lang="en-US" altLang="ko-KR" sz="1400" b="0" i="0" u="none" strike="noStrike" dirty="0"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0.54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1.71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0.42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0.0002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0.003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911887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423C6C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</a:t>
                      </a:r>
                      <a:endParaRPr lang="en-US" sz="1600" b="1" i="0" u="none" strike="noStrike" dirty="0">
                        <a:solidFill>
                          <a:srgbClr val="423C6C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C1173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2.63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89.4</a:t>
                      </a:r>
                      <a:endParaRPr lang="en-US" altLang="ko-KR" sz="1400" b="1" i="0" u="none" strike="noStrike" dirty="0"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1.38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0.204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0.174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0.453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0.005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174297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C1291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2.78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4.34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 smtClean="0">
                          <a:solidFill>
                            <a:srgbClr val="C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87.0</a:t>
                      </a:r>
                      <a:endParaRPr lang="en-US" altLang="ko-KR" sz="1400" b="1" i="0" u="none" strike="noStrike" dirty="0">
                        <a:solidFill>
                          <a:srgbClr val="C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1.34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0.26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1.14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2.67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15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Discussion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Reason for low accuracy in test dataset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5" y="2067207"/>
            <a:ext cx="10478538" cy="4250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24975" y="1569846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integrity?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8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6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902467" y="1347518"/>
            <a:ext cx="1018006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Performance of both 1-d CNN and 2-d CNN was similar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(almost 100%)</a:t>
            </a: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training and valid dataset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2-d CNN is more efficient because 1-d CNN had 10 times more parameters than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2d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Both of the models were poor for test dataset </a:t>
            </a: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(70~80%)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accuracy is 1d &lt; 2d, but the deviation of 2d is larger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 hard to conclude which is better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the metal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scrap data,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the type of metal is not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clear (Data integrity is not certified)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Metal samples needs to be 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checked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 the recycling, it is </a:t>
            </a:r>
            <a:r>
              <a:rPr lang="en-US" altLang="ko-KR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meaningless to distinguish between Cu-Brass and Fe-SUS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so treat them the same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Including metal scrap samples</a:t>
            </a: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 training is likely to improve generalization performance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LIBS based scrap metal sorting system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Metal recycling is needed as its usage increases, while the resources are limited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 is critical since many different kinds of scrap metals are mixed in real field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LIBS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can be used for fast elemental analysis and 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on-line metal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sorting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based on benefits such as in-air analysis, remote sensing, no sample preparation, etc.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8579" y="6383415"/>
            <a:ext cx="8364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  <a:r>
              <a:rPr lang="en-US" altLang="ko-KR" sz="800" dirty="0" smtClean="0"/>
              <a:t>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Gurell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Jonas, et al. "Laser induced breakdown spec</a:t>
            </a:r>
            <a:r>
              <a:rPr lang="en-US" altLang="ko-KR" sz="800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roscopy for fast elemental analysis and sorting of metallic scrap pieces using certified reference materials." </a:t>
            </a:r>
            <a:r>
              <a:rPr lang="en-US" altLang="ko-KR" sz="800" i="1" dirty="0" err="1">
                <a:solidFill>
                  <a:schemeClr val="bg1">
                    <a:lumMod val="65000"/>
                  </a:schemeClr>
                </a:solidFill>
              </a:rPr>
              <a:t>Spectrochimica</a:t>
            </a: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i="1" dirty="0" err="1">
                <a:solidFill>
                  <a:schemeClr val="bg1">
                    <a:lumMod val="65000"/>
                  </a:schemeClr>
                </a:solidFill>
              </a:rPr>
              <a:t>Acta</a:t>
            </a:r>
            <a:r>
              <a:rPr lang="en-US" altLang="ko-KR" sz="800" i="1" dirty="0">
                <a:solidFill>
                  <a:schemeClr val="bg1">
                    <a:lumMod val="65000"/>
                  </a:schemeClr>
                </a:solidFill>
              </a:rPr>
              <a:t> Part </a:t>
            </a:r>
            <a:r>
              <a:rPr lang="en-US" altLang="ko-KR" sz="800" i="1" dirty="0" smtClean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(2012)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2" descr="winter old metal material rubble waste junkyard iron recycling scrap scrap metal scrap ir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58" y="3591203"/>
            <a:ext cx="3600000" cy="251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"/>
          <p:cNvGrpSpPr>
            <a:grpSpLocks noChangeAspect="1"/>
          </p:cNvGrpSpPr>
          <p:nvPr/>
        </p:nvGrpSpPr>
        <p:grpSpPr>
          <a:xfrm>
            <a:off x="6119790" y="3917668"/>
            <a:ext cx="3354759" cy="2023755"/>
            <a:chOff x="5378548" y="3416287"/>
            <a:chExt cx="5123829" cy="3090945"/>
          </a:xfrm>
        </p:grpSpPr>
        <p:grpSp>
          <p:nvGrpSpPr>
            <p:cNvPr id="43" name="그룹 14"/>
            <p:cNvGrpSpPr/>
            <p:nvPr/>
          </p:nvGrpSpPr>
          <p:grpSpPr>
            <a:xfrm>
              <a:off x="7894961" y="3416287"/>
              <a:ext cx="2334533" cy="810889"/>
              <a:chOff x="4080473" y="3415595"/>
              <a:chExt cx="2334533" cy="810889"/>
            </a:xfrm>
          </p:grpSpPr>
          <p:sp>
            <p:nvSpPr>
              <p:cNvPr id="62" name="직사각형 12"/>
              <p:cNvSpPr/>
              <p:nvPr/>
            </p:nvSpPr>
            <p:spPr>
              <a:xfrm>
                <a:off x="5880782" y="3528564"/>
                <a:ext cx="534224" cy="470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Al</a:t>
                </a:r>
                <a:endPara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63" name="그림 1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0473" y="3415595"/>
                <a:ext cx="810889" cy="810889"/>
              </a:xfrm>
              <a:prstGeom prst="rect">
                <a:avLst/>
              </a:prstGeom>
            </p:spPr>
          </p:pic>
        </p:grpSp>
        <p:grpSp>
          <p:nvGrpSpPr>
            <p:cNvPr id="44" name="그룹 17"/>
            <p:cNvGrpSpPr/>
            <p:nvPr/>
          </p:nvGrpSpPr>
          <p:grpSpPr>
            <a:xfrm>
              <a:off x="7883509" y="4488690"/>
              <a:ext cx="2422672" cy="810889"/>
              <a:chOff x="4092467" y="4499721"/>
              <a:chExt cx="2422672" cy="810889"/>
            </a:xfrm>
          </p:grpSpPr>
          <p:sp>
            <p:nvSpPr>
              <p:cNvPr id="60" name="직사각형 18"/>
              <p:cNvSpPr/>
              <p:nvPr/>
            </p:nvSpPr>
            <p:spPr>
              <a:xfrm>
                <a:off x="5892776" y="4612690"/>
                <a:ext cx="622363" cy="470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Cu</a:t>
                </a:r>
                <a:endPara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61" name="그림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2467" y="4499721"/>
                <a:ext cx="810889" cy="810889"/>
              </a:xfrm>
              <a:prstGeom prst="rect">
                <a:avLst/>
              </a:prstGeom>
            </p:spPr>
          </p:pic>
        </p:grpSp>
        <p:grpSp>
          <p:nvGrpSpPr>
            <p:cNvPr id="45" name="그룹 24"/>
            <p:cNvGrpSpPr/>
            <p:nvPr/>
          </p:nvGrpSpPr>
          <p:grpSpPr>
            <a:xfrm>
              <a:off x="7906528" y="5597787"/>
              <a:ext cx="2595849" cy="810889"/>
              <a:chOff x="4127209" y="5503311"/>
              <a:chExt cx="2595849" cy="810889"/>
            </a:xfrm>
          </p:grpSpPr>
          <p:sp>
            <p:nvSpPr>
              <p:cNvPr id="58" name="직사각형 20"/>
              <p:cNvSpPr/>
              <p:nvPr/>
            </p:nvSpPr>
            <p:spPr>
              <a:xfrm>
                <a:off x="5787311" y="5592714"/>
                <a:ext cx="935747" cy="470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Steel</a:t>
                </a:r>
                <a:endParaRPr lang="ko-KR" altLang="en-US" sz="1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59" name="그림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27209" y="5503311"/>
                <a:ext cx="810889" cy="810889"/>
              </a:xfrm>
              <a:prstGeom prst="rect">
                <a:avLst/>
              </a:prstGeom>
            </p:spPr>
          </p:pic>
        </p:grpSp>
        <p:pic>
          <p:nvPicPr>
            <p:cNvPr id="4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292" y="3784381"/>
              <a:ext cx="563725" cy="563725"/>
            </a:xfrm>
            <a:prstGeom prst="rect">
              <a:avLst/>
            </a:prstGeom>
          </p:spPr>
        </p:pic>
        <p:pic>
          <p:nvPicPr>
            <p:cNvPr id="48" name="그림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5851" y="3786473"/>
              <a:ext cx="563725" cy="563725"/>
            </a:xfrm>
            <a:prstGeom prst="rect">
              <a:avLst/>
            </a:prstGeom>
          </p:spPr>
        </p:pic>
        <p:pic>
          <p:nvPicPr>
            <p:cNvPr id="49" name="그림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218" y="3784381"/>
              <a:ext cx="563725" cy="563725"/>
            </a:xfrm>
            <a:prstGeom prst="rect">
              <a:avLst/>
            </a:prstGeom>
          </p:spPr>
        </p:pic>
        <p:pic>
          <p:nvPicPr>
            <p:cNvPr id="50" name="그림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016" y="4827729"/>
              <a:ext cx="563725" cy="563725"/>
            </a:xfrm>
            <a:prstGeom prst="rect">
              <a:avLst/>
            </a:prstGeom>
          </p:spPr>
        </p:pic>
        <p:pic>
          <p:nvPicPr>
            <p:cNvPr id="5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575" y="4829821"/>
              <a:ext cx="563725" cy="563725"/>
            </a:xfrm>
            <a:prstGeom prst="rect">
              <a:avLst/>
            </a:prstGeom>
          </p:spPr>
        </p:pic>
        <p:pic>
          <p:nvPicPr>
            <p:cNvPr id="52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778" y="5943507"/>
              <a:ext cx="563725" cy="563725"/>
            </a:xfrm>
            <a:prstGeom prst="rect">
              <a:avLst/>
            </a:prstGeom>
          </p:spPr>
        </p:pic>
        <p:sp>
          <p:nvSpPr>
            <p:cNvPr id="53" name="직사각형 42"/>
            <p:cNvSpPr/>
            <p:nvPr/>
          </p:nvSpPr>
          <p:spPr>
            <a:xfrm>
              <a:off x="5378548" y="4176978"/>
              <a:ext cx="1231700" cy="129632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825" y="4367658"/>
              <a:ext cx="933595" cy="933595"/>
            </a:xfrm>
            <a:prstGeom prst="rect">
              <a:avLst/>
            </a:prstGeom>
          </p:spPr>
        </p:pic>
        <p:cxnSp>
          <p:nvCxnSpPr>
            <p:cNvPr id="55" name="직선 화살표 연결선 44"/>
            <p:cNvCxnSpPr/>
            <p:nvPr/>
          </p:nvCxnSpPr>
          <p:spPr>
            <a:xfrm flipV="1">
              <a:off x="7533819" y="3907446"/>
              <a:ext cx="346536" cy="78911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3"/>
            <p:cNvCxnSpPr/>
            <p:nvPr/>
          </p:nvCxnSpPr>
          <p:spPr>
            <a:xfrm>
              <a:off x="7540143" y="5134594"/>
              <a:ext cx="331216" cy="86863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9"/>
            <p:cNvCxnSpPr/>
            <p:nvPr/>
          </p:nvCxnSpPr>
          <p:spPr>
            <a:xfrm>
              <a:off x="7516143" y="4908078"/>
              <a:ext cx="40753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7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54029" y="3309023"/>
            <a:ext cx="9542834" cy="2192265"/>
          </a:xfrm>
          <a:prstGeom prst="rect">
            <a:avLst/>
          </a:prstGeom>
          <a:noFill/>
          <a:ln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cxnSp>
        <p:nvCxnSpPr>
          <p:cNvPr id="11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Motivation to use CNN in LIBS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Conventionally machine learning algorithms (SVM, LDA, etc.) is used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Based on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similar property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between spectrum data and image data, applying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8579" y="6294898"/>
            <a:ext cx="799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[2]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Rendón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-Sauz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F. G., Flores-Reyes, T., &amp; Costa-Vera, C. (2018). Laser Induced Breakdown Spectroscopy (LIBS) for Express Identification of Crude Oils. 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Revista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Cubana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altLang="ko-KR" sz="800" dirty="0" err="1">
                <a:solidFill>
                  <a:schemeClr val="bg1">
                    <a:lumMod val="65000"/>
                  </a:schemeClr>
                </a:solidFill>
              </a:rPr>
              <a:t>Física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 35(1), 19-23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[3] https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://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hlinkClick r:id="rId3"/>
              </a:rPr>
              <a:t>www.peakpx.com/520837/grayscale-of-dog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0602" y="3124357"/>
            <a:ext cx="162041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Spectrum</a:t>
            </a:r>
            <a:endParaRPr lang="ko-KR" altLang="en-US" dirty="0">
              <a:solidFill>
                <a:srgbClr val="423C6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17567" y="3133861"/>
            <a:ext cx="14518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endParaRPr lang="ko-KR" altLang="en-US" dirty="0">
              <a:solidFill>
                <a:srgbClr val="423C6C"/>
              </a:solidFill>
            </a:endParaRPr>
          </a:p>
        </p:txBody>
      </p:sp>
      <p:pic>
        <p:nvPicPr>
          <p:cNvPr id="1026" name="Picture 2" descr="LIBS spectrum of typical sample a) before and b) after the data treatmen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09" y="3766642"/>
            <a:ext cx="2505600" cy="17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8025871" y="3964155"/>
            <a:ext cx="2635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Intensity feature only</a:t>
            </a:r>
          </a:p>
          <a:p>
            <a:pPr algn="ctr"/>
            <a:endParaRPr lang="en-US" altLang="ko-KR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Shifting property</a:t>
            </a:r>
            <a:endParaRPr lang="en-US" altLang="ko-KR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30" name="Picture 6" descr="grayscale of dog free image | Peakp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56" y="3641587"/>
            <a:ext cx="2393072" cy="158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7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dataset</a:t>
            </a:r>
            <a:endParaRPr lang="ko-KR" altLang="en-US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Experimented on 2016-05-11, with LMNF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Students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Brass, Cu, Fe, SUS (2, 3, 4, 7, 6 samples, each for 100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shots)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2200 x 12288 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2200 x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10000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Certified Reference Material samples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30% of dataset is used for validation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dataset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Experimented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2017-04-04, with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LMNF lab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Students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Brass, Cu, Fe, SUS (10,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samples, each for 150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shots)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5400 x 12288 </a:t>
            </a:r>
            <a:r>
              <a:rPr lang="en-US" altLang="ko-KR" dirty="0" smtClean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=&gt; 5400 x 10000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Field samples</a:t>
            </a:r>
            <a:endParaRPr lang="en-US" altLang="ko-KR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7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Design architecture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Dimensionality reduction</a:t>
            </a:r>
            <a:endParaRPr lang="ko-KR" altLang="en-US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Spectrum data is very sparse and most features are zero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to reduce dimension =&gt; </a:t>
            </a: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 is introduced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14" y="2530120"/>
            <a:ext cx="9352749" cy="25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Design architecture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798579" y="1832150"/>
            <a:ext cx="93600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en-US" altLang="ko-KR" dirty="0" smtClean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Each data sample has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different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intensity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depending on the laser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power</a:t>
            </a:r>
          </a:p>
          <a:p>
            <a:pPr marL="742950" lvl="1" indent="-285750" latinLnBrk="0">
              <a:lnSpc>
                <a:spcPct val="14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 to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normalize intensity =&gt; </a:t>
            </a:r>
            <a:r>
              <a:rPr lang="en-US" altLang="ko-KR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 is </a:t>
            </a:r>
            <a:r>
              <a:rPr lang="en-US" altLang="ko-KR" dirty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introduced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78" y="2512780"/>
            <a:ext cx="9022531" cy="25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803451" y="2284524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7" name="직사각형 56"/>
          <p:cNvSpPr/>
          <p:nvPr/>
        </p:nvSpPr>
        <p:spPr>
          <a:xfrm>
            <a:off x="5560709" y="2467997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8" name="Picture 2" descr="LIBS spectrum of typical sample a) before and b) after the data treatment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b="10340"/>
          <a:stretch/>
        </p:blipFill>
        <p:spPr bwMode="auto">
          <a:xfrm rot="16200000">
            <a:off x="184668" y="3231151"/>
            <a:ext cx="1995225" cy="68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60664" y="1855460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1 x 10000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22411"/>
              </p:ext>
            </p:extLst>
          </p:nvPr>
        </p:nvGraphicFramePr>
        <p:xfrm>
          <a:off x="1825796" y="2577544"/>
          <a:ext cx="546621" cy="194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1506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</a:t>
                      </a:r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286799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8080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10000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1-d CNN architecture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35062" y="2646067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5127019" y="2834689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888297" y="2267172"/>
            <a:ext cx="360000" cy="2495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2578733" y="3749430"/>
            <a:ext cx="2104319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518174" y="3731259"/>
            <a:ext cx="1450323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715377" y="1935071"/>
            <a:ext cx="705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0335043" y="3703730"/>
            <a:ext cx="509127" cy="1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0697972" y="2313067"/>
            <a:ext cx="1078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5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52050" y="3012759"/>
            <a:ext cx="665372" cy="173808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105793" y="2840784"/>
            <a:ext cx="1040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Wavelength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664" y="4632240"/>
            <a:ext cx="910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Intensity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15177" y="1673751"/>
            <a:ext cx="2001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layer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(kernel size: 3)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417407" y="3167356"/>
            <a:ext cx="1132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92426" y="3166555"/>
            <a:ext cx="1417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58410" y="3183715"/>
            <a:ext cx="1381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46134"/>
              </p:ext>
            </p:extLst>
          </p:nvPr>
        </p:nvGraphicFramePr>
        <p:xfrm>
          <a:off x="10987572" y="2972735"/>
          <a:ext cx="546621" cy="121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8067577" y="3287752"/>
            <a:ext cx="804045" cy="804045"/>
          </a:xfrm>
          <a:prstGeom prst="ellipse">
            <a:avLst/>
          </a:prstGeom>
          <a:solidFill>
            <a:srgbClr val="E3E1EF"/>
          </a:solidFill>
          <a:ln w="31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8197972" y="3755098"/>
            <a:ext cx="319433" cy="0"/>
          </a:xfrm>
          <a:prstGeom prst="line">
            <a:avLst/>
          </a:prstGeom>
          <a:ln w="19050">
            <a:solidFill>
              <a:srgbClr val="423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8508070" y="3518283"/>
            <a:ext cx="198511" cy="239991"/>
          </a:xfrm>
          <a:prstGeom prst="line">
            <a:avLst/>
          </a:prstGeom>
          <a:ln w="19050">
            <a:solidFill>
              <a:srgbClr val="423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8938297" y="3690165"/>
            <a:ext cx="854410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899158" y="3370226"/>
            <a:ext cx="992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112391" y="5290746"/>
            <a:ext cx="9360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of parameters : </a:t>
            </a: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125037</a:t>
            </a:r>
            <a:endParaRPr lang="ko-KR" altLang="en-US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39444" y="2590066"/>
            <a:ext cx="520432" cy="876417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973003" y="3005383"/>
            <a:ext cx="649192" cy="276255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2333278" y="2583257"/>
            <a:ext cx="2650852" cy="422126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359690" y="3266102"/>
            <a:ext cx="2624440" cy="183622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5574474" y="2294763"/>
            <a:ext cx="4313823" cy="734423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5638375" y="2529409"/>
            <a:ext cx="4263687" cy="7366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888297" y="2280869"/>
            <a:ext cx="360000" cy="256214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400778" y="3802225"/>
            <a:ext cx="1132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(1x2,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 2)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Classification scheme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3612" y="2460795"/>
            <a:ext cx="17156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100 x 100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 CNN architecture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06531" y="3021039"/>
            <a:ext cx="1162930" cy="11629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31992" y="3580405"/>
            <a:ext cx="2104319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170666" y="2998331"/>
            <a:ext cx="1132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45685" y="2997530"/>
            <a:ext cx="1417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77780" y="2473509"/>
            <a:ext cx="2001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layer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(kernel size: 3)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805089" y="3564832"/>
            <a:ext cx="1450323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45325" y="3017288"/>
            <a:ext cx="1381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</a:t>
            </a:r>
          </a:p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normalization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354492" y="3121325"/>
            <a:ext cx="804045" cy="804045"/>
          </a:xfrm>
          <a:prstGeom prst="ellipse">
            <a:avLst/>
          </a:prstGeom>
          <a:solidFill>
            <a:srgbClr val="E3E1EF"/>
          </a:solidFill>
          <a:ln w="31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7484887" y="3588671"/>
            <a:ext cx="319433" cy="0"/>
          </a:xfrm>
          <a:prstGeom prst="line">
            <a:avLst/>
          </a:prstGeom>
          <a:ln w="19050">
            <a:solidFill>
              <a:srgbClr val="423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794985" y="3351856"/>
            <a:ext cx="198511" cy="239991"/>
          </a:xfrm>
          <a:prstGeom prst="line">
            <a:avLst/>
          </a:prstGeom>
          <a:ln w="19050">
            <a:solidFill>
              <a:srgbClr val="423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225212" y="3523738"/>
            <a:ext cx="854410" cy="0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186073" y="3203799"/>
            <a:ext cx="9921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476964" y="2252616"/>
            <a:ext cx="360000" cy="2495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923710" y="3689174"/>
            <a:ext cx="509127" cy="1"/>
          </a:xfrm>
          <a:prstGeom prst="straightConnector1">
            <a:avLst/>
          </a:prstGeom>
          <a:ln>
            <a:solidFill>
              <a:srgbClr val="423C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286639" y="2298511"/>
            <a:ext cx="1078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</a:t>
            </a:r>
          </a:p>
          <a:p>
            <a:pPr algn="ctr"/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 x 5</a:t>
            </a:r>
            <a:endParaRPr lang="en-US" altLang="ko-KR" sz="15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58389"/>
              </p:ext>
            </p:extLst>
          </p:nvPr>
        </p:nvGraphicFramePr>
        <p:xfrm>
          <a:off x="10576239" y="2958179"/>
          <a:ext cx="546621" cy="1213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21">
                  <a:extLst>
                    <a:ext uri="{9D8B030D-6E8A-4147-A177-3AD203B41FA5}">
                      <a16:colId xmlns:a16="http://schemas.microsoft.com/office/drawing/2014/main" val="2102279063"/>
                    </a:ext>
                  </a:extLst>
                </a:gridCol>
              </a:tblGrid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34733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sz="1100" baseline="-25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3716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88938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79094"/>
                  </a:ext>
                </a:extLst>
              </a:tr>
              <a:tr h="2426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</a:t>
                      </a:r>
                      <a:r>
                        <a:rPr lang="en-US" altLang="ko-KR" sz="1100" baseline="-25000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sz="1100" baseline="-25000" dirty="0" smtClean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9332" marR="69332" marT="34666" marB="34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594270"/>
                  </a:ext>
                </a:extLst>
              </a:tr>
            </a:tbl>
          </a:graphicData>
        </a:graphic>
      </p:graphicFrame>
      <p:sp>
        <p:nvSpPr>
          <p:cNvPr id="61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165325" y="4870161"/>
            <a:ext cx="9360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of parameters : </a:t>
            </a:r>
            <a:r>
              <a:rPr lang="en-US" altLang="ko-KR" b="1" dirty="0" smtClean="0">
                <a:solidFill>
                  <a:srgbClr val="423C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12519</a:t>
            </a:r>
            <a:endParaRPr lang="ko-KR" altLang="en-US" b="1" dirty="0">
              <a:solidFill>
                <a:srgbClr val="423C6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304044" y="1935071"/>
            <a:ext cx="705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49852" y="3025639"/>
            <a:ext cx="1162930" cy="11629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11132" y="3021309"/>
            <a:ext cx="360000" cy="360000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65684" y="3018261"/>
            <a:ext cx="118800" cy="118800"/>
          </a:xfrm>
          <a:prstGeom prst="rect">
            <a:avLst/>
          </a:prstGeom>
          <a:noFill/>
          <a:ln w="28575">
            <a:solidFill>
              <a:srgbClr val="423C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V="1">
            <a:off x="1264133" y="3018261"/>
            <a:ext cx="3360951" cy="6951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9" idx="2"/>
          </p:cNvCxnSpPr>
          <p:nvPr/>
        </p:nvCxnSpPr>
        <p:spPr>
          <a:xfrm flipV="1">
            <a:off x="1271132" y="3137061"/>
            <a:ext cx="3353952" cy="247870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5728614" y="2252616"/>
            <a:ext cx="3807750" cy="771582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712782" y="4178365"/>
            <a:ext cx="3764182" cy="567454"/>
          </a:xfrm>
          <a:prstGeom prst="line">
            <a:avLst/>
          </a:prstGeom>
          <a:ln>
            <a:solidFill>
              <a:srgbClr val="423C6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156207" y="3594265"/>
            <a:ext cx="1132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1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2, stride2)</a:t>
            </a:r>
            <a:endParaRPr lang="en-US" altLang="ko-KR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1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and Discussion</a:t>
            </a:r>
            <a:endParaRPr lang="ko-KR" altLang="en-US" dirty="0"/>
          </a:p>
        </p:txBody>
      </p:sp>
      <p:cxnSp>
        <p:nvCxnSpPr>
          <p:cNvPr id="104" name="직선 연결선 3">
            <a:extLst>
              <a:ext uri="{FF2B5EF4-FFF2-40B4-BE49-F238E27FC236}">
                <a16:creationId xmlns:a16="http://schemas.microsoft.com/office/drawing/2014/main" id="{63BD1DFB-2E12-4B6A-AE74-7AE07DBBBC5C}"/>
              </a:ext>
            </a:extLst>
          </p:cNvPr>
          <p:cNvCxnSpPr/>
          <p:nvPr/>
        </p:nvCxnSpPr>
        <p:spPr>
          <a:xfrm>
            <a:off x="741256" y="1744987"/>
            <a:ext cx="428166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rgbClr val="D4D2D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4">
            <a:extLst>
              <a:ext uri="{FF2B5EF4-FFF2-40B4-BE49-F238E27FC236}">
                <a16:creationId xmlns:a16="http://schemas.microsoft.com/office/drawing/2014/main" id="{3393A8C9-8A23-46F2-99CD-C6747A45253D}"/>
              </a:ext>
            </a:extLst>
          </p:cNvPr>
          <p:cNvSpPr/>
          <p:nvPr/>
        </p:nvSpPr>
        <p:spPr>
          <a:xfrm>
            <a:off x="838272" y="1386305"/>
            <a:ext cx="10158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직사각형 13">
            <a:extLst>
              <a:ext uri="{FF2B5EF4-FFF2-40B4-BE49-F238E27FC236}">
                <a16:creationId xmlns:a16="http://schemas.microsoft.com/office/drawing/2014/main" id="{224D568E-362A-484B-8A72-DD30CE2B3602}"/>
              </a:ext>
            </a:extLst>
          </p:cNvPr>
          <p:cNvSpPr/>
          <p:nvPr/>
        </p:nvSpPr>
        <p:spPr>
          <a:xfrm>
            <a:off x="741257" y="1422768"/>
            <a:ext cx="97016" cy="331744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683" y="1935361"/>
            <a:ext cx="3206163" cy="2647290"/>
          </a:xfrm>
          <a:prstGeom prst="rect">
            <a:avLst/>
          </a:prstGeom>
        </p:spPr>
      </p:pic>
      <p:sp>
        <p:nvSpPr>
          <p:cNvPr id="9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1987984" y="4719692"/>
            <a:ext cx="3617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: 100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 : 5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rate : 0.01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Accuracy: 99.6% (train, </a:t>
            </a:r>
            <a:r>
              <a:rPr lang="en-US" altLang="ko-KR" sz="15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0" name="직사각형 14">
            <a:extLst>
              <a:ext uri="{FF2B5EF4-FFF2-40B4-BE49-F238E27FC236}">
                <a16:creationId xmlns:a16="http://schemas.microsoft.com/office/drawing/2014/main" id="{B450DC2E-FAAF-4DF5-B3A7-C8C0AA0AD77A}"/>
              </a:ext>
            </a:extLst>
          </p:cNvPr>
          <p:cNvSpPr/>
          <p:nvPr/>
        </p:nvSpPr>
        <p:spPr>
          <a:xfrm>
            <a:off x="6629711" y="4719692"/>
            <a:ext cx="3617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: 100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 : 5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Learning rate : 0.01</a:t>
            </a:r>
          </a:p>
          <a:p>
            <a:pPr marL="285750" indent="-285750" latinLnBrk="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Accuracy: 100% (train, </a:t>
            </a:r>
            <a:r>
              <a:rPr lang="en-US" altLang="ko-KR" sz="1500" b="1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</a:t>
            </a:r>
            <a:r>
              <a:rPr lang="en-US" altLang="ko-KR" sz="15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13" y="1935361"/>
            <a:ext cx="3276467" cy="26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13995</TotalTime>
  <Words>1546</Words>
  <Application>Microsoft Office PowerPoint</Application>
  <PresentationFormat>와이드스크린</PresentationFormat>
  <Paragraphs>276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Calibri</vt:lpstr>
      <vt:lpstr>Wingdings</vt:lpstr>
      <vt:lpstr>Microsoft New Tai Lue</vt:lpstr>
      <vt:lpstr>맑은 고딕</vt:lpstr>
      <vt:lpstr>나눔스퀘어 Light</vt:lpstr>
      <vt:lpstr>Arial</vt:lpstr>
      <vt:lpstr>나눔스퀘어 Bold</vt:lpstr>
      <vt:lpstr>나눔스퀘어 ExtraBold</vt:lpstr>
      <vt:lpstr>Calibri Light</vt:lpstr>
      <vt:lpstr>Office 테마</vt:lpstr>
      <vt:lpstr>PowerPoint 프레젠테이션</vt:lpstr>
      <vt:lpstr>Motivation</vt:lpstr>
      <vt:lpstr>Motivation</vt:lpstr>
      <vt:lpstr>Experiment</vt:lpstr>
      <vt:lpstr>Classification scheme</vt:lpstr>
      <vt:lpstr>Classification scheme</vt:lpstr>
      <vt:lpstr>Classification scheme</vt:lpstr>
      <vt:lpstr>Classification scheme</vt:lpstr>
      <vt:lpstr>Results and Discussion</vt:lpstr>
      <vt:lpstr>Results and Discussion</vt:lpstr>
      <vt:lpstr>Results and Discussion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명선 김</cp:lastModifiedBy>
  <cp:revision>1543</cp:revision>
  <cp:lastPrinted>2020-06-25T05:14:29Z</cp:lastPrinted>
  <dcterms:created xsi:type="dcterms:W3CDTF">2015-12-29T05:53:02Z</dcterms:created>
  <dcterms:modified xsi:type="dcterms:W3CDTF">2020-06-25T10:22:07Z</dcterms:modified>
</cp:coreProperties>
</file>