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689" r:id="rId2"/>
    <p:sldId id="655" r:id="rId3"/>
    <p:sldId id="703" r:id="rId4"/>
    <p:sldId id="706" r:id="rId5"/>
  </p:sldIdLst>
  <p:sldSz cx="12192000" cy="6858000"/>
  <p:notesSz cx="6802438" cy="9934575"/>
  <p:embeddedFontLs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나눔스퀘어 Light" panose="020B0600000101010101" pitchFamily="50" charset="-127"/>
      <p:regular r:id="rId14"/>
    </p:embeddedFont>
    <p:embeddedFont>
      <p:font typeface="나눔스퀘어 ExtraBold" panose="020B0600000101010101" pitchFamily="50" charset="-127"/>
      <p:bold r:id="rId15"/>
    </p:embeddedFont>
    <p:embeddedFont>
      <p:font typeface="나눔스퀘어 Bold" panose="020B0600000101010101" pitchFamily="50" charset="-127"/>
      <p:bold r:id="rId16"/>
    </p:embeddedFont>
    <p:embeddedFont>
      <p:font typeface="Microsoft New Tai Lue" panose="020B0502040204020203" pitchFamily="34" charset="0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C6C"/>
    <a:srgbClr val="D1CEE4"/>
    <a:srgbClr val="E3E1EF"/>
    <a:srgbClr val="C9C6E0"/>
    <a:srgbClr val="FFFFFF"/>
    <a:srgbClr val="A6D37E"/>
    <a:srgbClr val="223D7F"/>
    <a:srgbClr val="465D94"/>
    <a:srgbClr val="1E4084"/>
    <a:srgbClr val="123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78513" autoAdjust="0"/>
  </p:normalViewPr>
  <p:slideViewPr>
    <p:cSldViewPr snapToGrid="0">
      <p:cViewPr varScale="1">
        <p:scale>
          <a:sx n="90" d="100"/>
          <a:sy n="90" d="100"/>
        </p:scale>
        <p:origin x="11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12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464" cy="498794"/>
          </a:xfrm>
          <a:prstGeom prst="rect">
            <a:avLst/>
          </a:prstGeom>
        </p:spPr>
        <p:txBody>
          <a:bodyPr vert="horz" lIns="91495" tIns="45747" rIns="91495" bIns="4574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386" y="0"/>
            <a:ext cx="2948464" cy="498794"/>
          </a:xfrm>
          <a:prstGeom prst="rect">
            <a:avLst/>
          </a:prstGeom>
        </p:spPr>
        <p:txBody>
          <a:bodyPr vert="horz" lIns="91495" tIns="45747" rIns="91495" bIns="45747" rtlCol="0"/>
          <a:lstStyle>
            <a:lvl1pPr algn="r">
              <a:defRPr sz="1200"/>
            </a:lvl1pPr>
          </a:lstStyle>
          <a:p>
            <a:fld id="{FA131DFA-8886-4CDA-A6C7-D3B3AEB3FD8D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5782"/>
            <a:ext cx="2948464" cy="498794"/>
          </a:xfrm>
          <a:prstGeom prst="rect">
            <a:avLst/>
          </a:prstGeom>
        </p:spPr>
        <p:txBody>
          <a:bodyPr vert="horz" lIns="91495" tIns="45747" rIns="91495" bIns="4574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386" y="9435782"/>
            <a:ext cx="2948464" cy="498794"/>
          </a:xfrm>
          <a:prstGeom prst="rect">
            <a:avLst/>
          </a:prstGeom>
        </p:spPr>
        <p:txBody>
          <a:bodyPr vert="horz" lIns="91495" tIns="45747" rIns="91495" bIns="45747" rtlCol="0" anchor="b"/>
          <a:lstStyle>
            <a:lvl1pPr algn="r">
              <a:defRPr sz="1200"/>
            </a:lvl1pPr>
          </a:lstStyle>
          <a:p>
            <a:fld id="{5C19CD27-4D70-46A9-A32F-68DF2AEB4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07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47723" cy="496728"/>
          </a:xfrm>
          <a:prstGeom prst="rect">
            <a:avLst/>
          </a:prstGeom>
        </p:spPr>
        <p:txBody>
          <a:bodyPr vert="horz" lIns="91452" tIns="45726" rIns="91452" bIns="457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8" y="4"/>
            <a:ext cx="2947723" cy="496728"/>
          </a:xfrm>
          <a:prstGeom prst="rect">
            <a:avLst/>
          </a:prstGeom>
        </p:spPr>
        <p:txBody>
          <a:bodyPr vert="horz" lIns="91452" tIns="45726" rIns="91452" bIns="45726" rtlCol="0"/>
          <a:lstStyle>
            <a:lvl1pPr algn="r">
              <a:defRPr sz="1200"/>
            </a:lvl1pPr>
          </a:lstStyle>
          <a:p>
            <a:fld id="{0E227E6E-8CB7-4D82-A05C-80924EF77FDB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2" tIns="45726" rIns="91452" bIns="4572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6" y="4718928"/>
            <a:ext cx="5441950" cy="4470558"/>
          </a:xfrm>
          <a:prstGeom prst="rect">
            <a:avLst/>
          </a:prstGeom>
        </p:spPr>
        <p:txBody>
          <a:bodyPr vert="horz" lIns="91452" tIns="45726" rIns="91452" bIns="4572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36127"/>
            <a:ext cx="2947723" cy="496728"/>
          </a:xfrm>
          <a:prstGeom prst="rect">
            <a:avLst/>
          </a:prstGeom>
        </p:spPr>
        <p:txBody>
          <a:bodyPr vert="horz" lIns="91452" tIns="45726" rIns="91452" bIns="457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8" y="9436127"/>
            <a:ext cx="2947723" cy="496728"/>
          </a:xfrm>
          <a:prstGeom prst="rect">
            <a:avLst/>
          </a:prstGeom>
        </p:spPr>
        <p:txBody>
          <a:bodyPr vert="horz" lIns="91452" tIns="45726" rIns="91452" bIns="45726" rtlCol="0" anchor="b"/>
          <a:lstStyle>
            <a:lvl1pPr algn="r">
              <a:defRPr sz="1200"/>
            </a:lvl1pPr>
          </a:lstStyle>
          <a:p>
            <a:fld id="{021003A2-A252-4E4D-8403-66685DF658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22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52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LIBS</a:t>
            </a:r>
            <a:r>
              <a:rPr lang="ko-KR" altLang="en-US" dirty="0" smtClean="0"/>
              <a:t>라는 기술을</a:t>
            </a:r>
            <a:r>
              <a:rPr lang="ko-KR" altLang="en-US" baseline="0" dirty="0" smtClean="0"/>
              <a:t> 이용해서 금속에 레이저를 </a:t>
            </a:r>
            <a:r>
              <a:rPr lang="ko-KR" altLang="en-US" baseline="0" dirty="0" err="1" smtClean="0"/>
              <a:t>조사하게되면</a:t>
            </a:r>
            <a:r>
              <a:rPr lang="ko-KR" altLang="en-US" baseline="0" dirty="0" smtClean="0"/>
              <a:t> 스펙트럼 데이터를 얻을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데이터를 통해 금속을 분류하게 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기존에는 </a:t>
            </a:r>
            <a:r>
              <a:rPr lang="en-US" altLang="ko-KR" baseline="0" dirty="0" smtClean="0"/>
              <a:t>SVM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LDA</a:t>
            </a:r>
            <a:r>
              <a:rPr lang="ko-KR" altLang="en-US" baseline="0" dirty="0" smtClean="0"/>
              <a:t>같은 </a:t>
            </a:r>
            <a:r>
              <a:rPr lang="ko-KR" altLang="en-US" baseline="0" dirty="0" err="1" smtClean="0"/>
              <a:t>머신러닝</a:t>
            </a:r>
            <a:r>
              <a:rPr lang="ko-KR" altLang="en-US" baseline="0" dirty="0" smtClean="0"/>
              <a:t> 알고리즘을 이용하는 방법이 대다수입니다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그런데 스펙트럼 데이터와 </a:t>
            </a:r>
            <a:r>
              <a:rPr lang="en-US" altLang="ko-KR" baseline="0" dirty="0" smtClean="0"/>
              <a:t>gray scale </a:t>
            </a:r>
            <a:r>
              <a:rPr lang="ko-KR" altLang="en-US" baseline="0" dirty="0" smtClean="0"/>
              <a:t>이미지 데이터를 비교해 봤을 때</a:t>
            </a:r>
            <a:endParaRPr lang="en-US" altLang="ko-KR" baseline="0" dirty="0" smtClean="0"/>
          </a:p>
          <a:p>
            <a:r>
              <a:rPr lang="en-US" altLang="ko-KR" baseline="0" dirty="0" smtClean="0"/>
              <a:t>Intensity feature</a:t>
            </a:r>
            <a:r>
              <a:rPr lang="ko-KR" altLang="en-US" baseline="0" dirty="0" smtClean="0"/>
              <a:t>만 있다는 점과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스펙트럼이 가지고 있는 </a:t>
            </a:r>
            <a:r>
              <a:rPr lang="en-US" altLang="ko-KR" baseline="0" dirty="0" smtClean="0"/>
              <a:t>shifting property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image</a:t>
            </a:r>
            <a:r>
              <a:rPr lang="ko-KR" altLang="en-US" baseline="0" dirty="0" smtClean="0"/>
              <a:t>도 위치가 조금 바뀌어도 똑같이 개로 인식된다는 점이 유사하다고 생각되어서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스펙트럼도 이미지 데이터처럼 </a:t>
            </a:r>
            <a:r>
              <a:rPr lang="en-US" altLang="ko-KR" baseline="0" dirty="0" smtClean="0"/>
              <a:t>CNN</a:t>
            </a:r>
            <a:r>
              <a:rPr lang="ko-KR" altLang="en-US" baseline="0" dirty="0" smtClean="0"/>
              <a:t>을 통한 분류가 가능할 것으로 보였고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CNN</a:t>
            </a:r>
            <a:r>
              <a:rPr lang="ko-KR" altLang="en-US" baseline="0" dirty="0" smtClean="0"/>
              <a:t>을 통한 금속 분류라는 주제를 선정하게 되었습니다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95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데이터셋을</a:t>
            </a:r>
            <a:r>
              <a:rPr lang="ko-KR" altLang="en-US" dirty="0" smtClean="0"/>
              <a:t> 먼저 </a:t>
            </a:r>
            <a:r>
              <a:rPr lang="ko-KR" altLang="en-US" dirty="0" err="1" smtClean="0"/>
              <a:t>소개드리면</a:t>
            </a:r>
            <a:r>
              <a:rPr lang="ko-KR" altLang="en-US" dirty="0" smtClean="0"/>
              <a:t> 학습데이터와 테스트데이터 각각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2017</a:t>
            </a:r>
            <a:r>
              <a:rPr lang="ko-KR" altLang="en-US" dirty="0" smtClean="0"/>
              <a:t>년 기계과의 레이저연구실에서 실험한 데이터이고</a:t>
            </a:r>
            <a:endParaRPr lang="en-US" altLang="ko-KR" dirty="0" smtClean="0"/>
          </a:p>
          <a:p>
            <a:r>
              <a:rPr lang="en-US" altLang="ko-KR" dirty="0" smtClean="0"/>
              <a:t>Al, brass, copper,</a:t>
            </a:r>
            <a:r>
              <a:rPr lang="en-US" altLang="ko-KR" baseline="0" dirty="0" smtClean="0"/>
              <a:t> iron, </a:t>
            </a:r>
            <a:r>
              <a:rPr lang="en-US" altLang="ko-KR" baseline="0" dirty="0" err="1" smtClean="0"/>
              <a:t>stanless</a:t>
            </a:r>
            <a:r>
              <a:rPr lang="en-US" altLang="ko-KR" baseline="0" dirty="0" smtClean="0"/>
              <a:t> steel </a:t>
            </a:r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종 금속 데이터입니다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총 </a:t>
            </a:r>
            <a:r>
              <a:rPr lang="en-US" altLang="ko-KR" baseline="0" dirty="0" smtClean="0"/>
              <a:t>12288</a:t>
            </a:r>
            <a:r>
              <a:rPr lang="ko-KR" altLang="en-US" baseline="0" dirty="0" smtClean="0"/>
              <a:t>개의 </a:t>
            </a:r>
            <a:r>
              <a:rPr lang="en-US" altLang="ko-KR" baseline="0" dirty="0" err="1" smtClean="0"/>
              <a:t>featur</a:t>
            </a:r>
            <a:r>
              <a:rPr lang="ko-KR" altLang="en-US" baseline="0" dirty="0" smtClean="0"/>
              <a:t>를 가진 </a:t>
            </a:r>
            <a:r>
              <a:rPr lang="en-US" altLang="ko-KR" baseline="0" dirty="0" smtClean="0"/>
              <a:t>tabular data</a:t>
            </a:r>
            <a:r>
              <a:rPr lang="ko-KR" altLang="en-US" baseline="0" dirty="0" smtClean="0"/>
              <a:t>이며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학습 데이터는 </a:t>
            </a:r>
            <a:r>
              <a:rPr lang="en-US" altLang="ko-KR" baseline="0" dirty="0" smtClean="0"/>
              <a:t>CRM</a:t>
            </a:r>
            <a:r>
              <a:rPr lang="ko-KR" altLang="en-US" baseline="0" dirty="0" smtClean="0"/>
              <a:t>이라는 깨끗한 샘플을 이용하고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테스트 데이터는 </a:t>
            </a:r>
            <a:r>
              <a:rPr lang="ko-KR" altLang="en-US" baseline="0" dirty="0" err="1" smtClean="0"/>
              <a:t>폐금속을</a:t>
            </a:r>
            <a:r>
              <a:rPr lang="ko-KR" altLang="en-US" baseline="0" dirty="0" smtClean="0"/>
              <a:t>  이용하여 문제를 조금 어렵게 만들고자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0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간단히 그림을 그려보았습니다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다음과같이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sample, 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channel, 12288</a:t>
            </a:r>
            <a:r>
              <a:rPr lang="ko-KR" altLang="en-US" dirty="0" smtClean="0"/>
              <a:t>개 </a:t>
            </a:r>
            <a:r>
              <a:rPr lang="en-US" altLang="ko-KR" dirty="0" err="1" smtClean="0"/>
              <a:t>featur</a:t>
            </a:r>
            <a:r>
              <a:rPr lang="ko-KR" altLang="en-US" dirty="0" smtClean="0"/>
              <a:t>를 가진 데이터를 </a:t>
            </a:r>
            <a:r>
              <a:rPr lang="en-US" altLang="ko-KR" dirty="0" smtClean="0"/>
              <a:t>filtering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pooling</a:t>
            </a:r>
            <a:r>
              <a:rPr lang="ko-KR" altLang="en-US" dirty="0" smtClean="0"/>
              <a:t>등을 거치면 </a:t>
            </a:r>
            <a:r>
              <a:rPr lang="en-US" altLang="ko-KR" dirty="0" smtClean="0"/>
              <a:t>Nx5</a:t>
            </a:r>
            <a:r>
              <a:rPr lang="ko-KR" altLang="en-US" dirty="0" smtClean="0"/>
              <a:t>의 결과가 나오고 </a:t>
            </a:r>
            <a:r>
              <a:rPr lang="en-US" altLang="ko-KR" dirty="0" err="1" smtClean="0"/>
              <a:t>argmax</a:t>
            </a:r>
            <a:r>
              <a:rPr lang="ko-KR" altLang="en-US" dirty="0" smtClean="0"/>
              <a:t>를 취해 최종적으로 분류를 수행해내는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구조이며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err="1" smtClean="0"/>
              <a:t>종금속을</a:t>
            </a:r>
            <a:r>
              <a:rPr lang="ko-KR" altLang="en-US" dirty="0" smtClean="0"/>
              <a:t> 분류하는 </a:t>
            </a:r>
            <a:r>
              <a:rPr lang="en-US" altLang="ko-KR" dirty="0" smtClean="0"/>
              <a:t>1d</a:t>
            </a:r>
            <a:r>
              <a:rPr lang="en-US" altLang="ko-KR" baseline="0" dirty="0" smtClean="0"/>
              <a:t> CNN</a:t>
            </a:r>
            <a:r>
              <a:rPr lang="ko-KR" altLang="en-US" baseline="0" dirty="0" smtClean="0"/>
              <a:t>을 구현하도록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이상입니다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6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23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51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935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127C58-8601-4703-8E45-36627BEFA9A9}"/>
              </a:ext>
            </a:extLst>
          </p:cNvPr>
          <p:cNvSpPr/>
          <p:nvPr userDrawn="1"/>
        </p:nvSpPr>
        <p:spPr>
          <a:xfrm>
            <a:off x="5596128" y="6567888"/>
            <a:ext cx="999744" cy="220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직사각형 5"/>
          <p:cNvSpPr/>
          <p:nvPr userDrawn="1"/>
        </p:nvSpPr>
        <p:spPr>
          <a:xfrm>
            <a:off x="5740988" y="6549601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0" i="1" dirty="0"/>
              <a:t> </a:t>
            </a:r>
            <a:fld id="{968798C9-BB21-42FD-BAC9-9836DA234D1D}" type="slidenum">
              <a:rPr lang="en-US" altLang="ko-KR" sz="1200" b="0" i="1" smtClean="0"/>
              <a:pPr>
                <a:defRPr/>
              </a:pPr>
              <a:t>‹#›</a:t>
            </a:fld>
            <a:r>
              <a:rPr lang="en-US" altLang="ko-KR" sz="1200" b="0" i="1" dirty="0" smtClean="0"/>
              <a:t>/15</a:t>
            </a:r>
            <a:endParaRPr lang="en-US" altLang="ko-KR" sz="1200" b="0" i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A36650-DC7A-4693-9711-79436A2D9273}"/>
              </a:ext>
            </a:extLst>
          </p:cNvPr>
          <p:cNvSpPr/>
          <p:nvPr userDrawn="1"/>
        </p:nvSpPr>
        <p:spPr>
          <a:xfrm>
            <a:off x="0" y="-1"/>
            <a:ext cx="12192000" cy="1174916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3E38F6-DF71-471F-9321-A6BFF8CB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58" y="465132"/>
            <a:ext cx="8737847" cy="772227"/>
          </a:xfrm>
        </p:spPr>
        <p:txBody>
          <a:bodyPr>
            <a:normAutofit/>
          </a:bodyPr>
          <a:lstStyle>
            <a:lvl1pPr>
              <a:defRPr sz="3200">
                <a:solidFill>
                  <a:srgbClr val="423C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A403CC2-E128-4BEF-B2F8-FC5B0892E2FA}"/>
              </a:ext>
            </a:extLst>
          </p:cNvPr>
          <p:cNvSpPr/>
          <p:nvPr userDrawn="1"/>
        </p:nvSpPr>
        <p:spPr>
          <a:xfrm flipV="1">
            <a:off x="0" y="40335"/>
            <a:ext cx="1137920" cy="40967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53" y="6269844"/>
            <a:ext cx="192786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4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9149054" y="6549601"/>
            <a:ext cx="5309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0" i="1" dirty="0"/>
              <a:t>- </a:t>
            </a:r>
            <a:fld id="{968798C9-BB21-42FD-BAC9-9836DA234D1D}" type="slidenum">
              <a:rPr lang="en-US" altLang="ko-KR" sz="1200" b="0" i="1" smtClean="0"/>
              <a:pPr>
                <a:defRPr/>
              </a:pPr>
              <a:t>‹#›</a:t>
            </a:fld>
            <a:r>
              <a:rPr lang="en-US" altLang="ko-KR" sz="1200" b="0" i="1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0384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1094016"/>
            <a:ext cx="5236029" cy="2228851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29111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46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4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1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48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6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8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17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56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63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0BA0-852C-4EF8-8AD4-695EAF65C0D8}" type="datetimeFigureOut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28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0" r:id="rId12"/>
    <p:sldLayoutId id="2147483662" r:id="rId13"/>
    <p:sldLayoutId id="2147483663" r:id="rId14"/>
    <p:sldLayoutId id="214748367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kpx.com/520837/grayscale-of-do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52500" y="325658"/>
            <a:ext cx="10886062" cy="17907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3200" b="1" dirty="0" smtClean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3200" b="1" dirty="0" smtClean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3200" b="1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Metal scraps classification with spectrum data </a:t>
            </a:r>
          </a:p>
          <a:p>
            <a:pPr algn="ctr"/>
            <a:r>
              <a:rPr lang="en-US" altLang="ko-KR" sz="3200" b="1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using CNN</a:t>
            </a:r>
            <a:endParaRPr lang="ko-KR" altLang="en-US" sz="3200" b="1" dirty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0036" y="2934673"/>
            <a:ext cx="6385460" cy="104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ea typeface="+mj-ea"/>
                <a:cs typeface="Microsoft New Tai Lue" panose="020B0502040204020203" pitchFamily="34" charset="0"/>
              </a:rPr>
              <a:t>Myungsun</a:t>
            </a:r>
            <a:r>
              <a:rPr lang="en-US" altLang="ko-KR" dirty="0" smtClean="0">
                <a:ea typeface="+mj-ea"/>
                <a:cs typeface="Microsoft New Tai Lue" panose="020B0502040204020203" pitchFamily="34" charset="0"/>
              </a:rPr>
              <a:t> Kim</a:t>
            </a:r>
            <a:r>
              <a:rPr lang="en-US" altLang="ko-KR" sz="1400" dirty="0" smtClean="0">
                <a:ea typeface="+mj-ea"/>
                <a:cs typeface="Microsoft New Tai Lue" panose="020B0502040204020203" pitchFamily="34" charset="0"/>
              </a:rPr>
              <a:t/>
            </a:r>
            <a:br>
              <a:rPr lang="en-US" altLang="ko-KR" sz="1400" dirty="0" smtClean="0">
                <a:ea typeface="+mj-ea"/>
                <a:cs typeface="Microsoft New Tai Lue" panose="020B0502040204020203" pitchFamily="34" charset="0"/>
              </a:rPr>
            </a:br>
            <a:r>
              <a:rPr lang="en-US" altLang="ko-KR" sz="1400" dirty="0" smtClean="0">
                <a:ea typeface="+mj-ea"/>
                <a:cs typeface="Microsoft New Tai Lue" panose="020B0502040204020203" pitchFamily="34" charset="0"/>
              </a:rPr>
              <a:t>rlaaudtjs@gist.ac.kr</a:t>
            </a:r>
            <a:br>
              <a:rPr lang="en-US" altLang="ko-KR" sz="1400" dirty="0" smtClean="0">
                <a:ea typeface="+mj-ea"/>
                <a:cs typeface="Microsoft New Tai Lue" panose="020B0502040204020203" pitchFamily="34" charset="0"/>
              </a:rPr>
            </a:br>
            <a:endParaRPr lang="en-US" altLang="ko-KR" sz="600" dirty="0">
              <a:ea typeface="+mj-ea"/>
              <a:cs typeface="Microsoft New Tai Lue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ea typeface="+mj-ea"/>
                <a:cs typeface="Microsoft New Tai Lue" panose="020B0502040204020203" pitchFamily="34" charset="0"/>
              </a:rPr>
              <a:t>Intelligent Information Systems Lab., GIST</a:t>
            </a:r>
            <a:endParaRPr lang="en-US" altLang="ko-KR" dirty="0"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2295" y="5458403"/>
            <a:ext cx="672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a typeface="+mj-ea"/>
                <a:cs typeface="Microsoft New Tai Lue" panose="020B0502040204020203" pitchFamily="34" charset="0"/>
              </a:rPr>
              <a:t>Deep Learning Proposal</a:t>
            </a:r>
            <a:endParaRPr lang="en-US" altLang="ko-KR" b="1" dirty="0">
              <a:ea typeface="+mj-ea"/>
              <a:cs typeface="Microsoft New Tai Lue" panose="020B0502040204020203" pitchFamily="34" charset="0"/>
            </a:endParaRPr>
          </a:p>
          <a:p>
            <a:pPr algn="ctr"/>
            <a:r>
              <a:rPr lang="en-US" altLang="ko-KR" b="1" dirty="0">
                <a:ea typeface="+mj-ea"/>
                <a:cs typeface="Microsoft New Tai Lue" panose="020B0502040204020203" pitchFamily="34" charset="0"/>
              </a:rPr>
              <a:t> </a:t>
            </a:r>
            <a:r>
              <a:rPr lang="en-US" altLang="ko-KR" b="1" dirty="0" smtClean="0">
                <a:ea typeface="+mj-ea"/>
                <a:cs typeface="Microsoft New Tai Lue" panose="020B0502040204020203" pitchFamily="34" charset="0"/>
              </a:rPr>
              <a:t>May 11, 2020</a:t>
            </a:r>
            <a:endParaRPr lang="ko-KR" altLang="en-US" b="1" dirty="0">
              <a:ea typeface="+mj-ea"/>
              <a:cs typeface="Microsoft New Tai Lue" panose="020B0502040204020203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657A75-50FA-4CA4-94DF-DDF75794392F}"/>
              </a:ext>
            </a:extLst>
          </p:cNvPr>
          <p:cNvCxnSpPr>
            <a:cxnSpLocks/>
          </p:cNvCxnSpPr>
          <p:nvPr/>
        </p:nvCxnSpPr>
        <p:spPr>
          <a:xfrm>
            <a:off x="3982416" y="4109539"/>
            <a:ext cx="4205620" cy="0"/>
          </a:xfrm>
          <a:prstGeom prst="line">
            <a:avLst/>
          </a:prstGeom>
          <a:ln w="12700">
            <a:solidFill>
              <a:srgbClr val="423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657A75-50FA-4CA4-94DF-DDF75794392F}"/>
              </a:ext>
            </a:extLst>
          </p:cNvPr>
          <p:cNvCxnSpPr>
            <a:cxnSpLocks/>
          </p:cNvCxnSpPr>
          <p:nvPr/>
        </p:nvCxnSpPr>
        <p:spPr>
          <a:xfrm>
            <a:off x="3982416" y="2807212"/>
            <a:ext cx="4205620" cy="0"/>
          </a:xfrm>
          <a:prstGeom prst="line">
            <a:avLst/>
          </a:prstGeom>
          <a:ln w="12700">
            <a:solidFill>
              <a:srgbClr val="423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81"/>
          <a:stretch/>
        </p:blipFill>
        <p:spPr>
          <a:xfrm>
            <a:off x="5775174" y="4547229"/>
            <a:ext cx="615184" cy="57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54029" y="3715583"/>
            <a:ext cx="9542834" cy="2192265"/>
          </a:xfrm>
          <a:prstGeom prst="rect">
            <a:avLst/>
          </a:prstGeom>
          <a:noFill/>
          <a:ln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Metal sorting application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9" y="1832150"/>
            <a:ext cx="9360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Classifying metal scraps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using spectrum data which is obtained by Laser-induced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Breakdown Spectroscopy (LIBS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Conventionally machine learning algorithms (SVM, LDA, etc.) is used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Based on </a:t>
            </a:r>
            <a:r>
              <a:rPr lang="en-US" altLang="ko-KR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similar property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between spectrum data and image data, applying </a:t>
            </a:r>
            <a:r>
              <a:rPr lang="en-US" altLang="ko-KR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endParaRPr lang="en-US" altLang="ko-KR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8579" y="6294898"/>
            <a:ext cx="799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[1]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Rendón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-Sauz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F. G., Flores-Reyes, T., &amp; Costa-Vera, C. (2018). Laser Induced Breakdown Spectroscopy (LIBS) for Express Identification of Crude Oils. </a:t>
            </a:r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</a:rPr>
              <a:t>Revista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</a:rPr>
              <a:t>Cubana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</a:rPr>
              <a:t>Física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 35(1), 19-23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[2] https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://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www.peakpx.com/520837/grayscale-of-dog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0602" y="3530917"/>
            <a:ext cx="162041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Spectrum</a:t>
            </a:r>
            <a:endParaRPr lang="ko-KR" altLang="en-US" dirty="0">
              <a:solidFill>
                <a:srgbClr val="423C6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17567" y="3540421"/>
            <a:ext cx="14518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endParaRPr lang="ko-KR" altLang="en-US" dirty="0">
              <a:solidFill>
                <a:srgbClr val="423C6C"/>
              </a:solidFill>
            </a:endParaRPr>
          </a:p>
        </p:txBody>
      </p:sp>
      <p:pic>
        <p:nvPicPr>
          <p:cNvPr id="1026" name="Picture 2" descr="LIBS spectrum of typical sample a) before and b) after the data treatment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09" y="4173202"/>
            <a:ext cx="2505600" cy="173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8025871" y="4370715"/>
            <a:ext cx="2635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Intensity feature only</a:t>
            </a:r>
          </a:p>
          <a:p>
            <a:pPr algn="ctr"/>
            <a:endParaRPr lang="en-US" altLang="ko-KR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Shifting property</a:t>
            </a:r>
            <a:endParaRPr lang="en-US" altLang="ko-KR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30" name="Picture 6" descr="grayscale of dog free image | Peakp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056" y="4048147"/>
            <a:ext cx="2393072" cy="158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7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scheme</a:t>
            </a:r>
            <a:endParaRPr lang="ko-KR" altLang="en-US" dirty="0"/>
          </a:p>
        </p:txBody>
      </p:sp>
      <p:cxnSp>
        <p:nvCxnSpPr>
          <p:cNvPr id="104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7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9" y="1832150"/>
            <a:ext cx="93600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dataset</a:t>
            </a:r>
            <a:endParaRPr lang="ko-KR" altLang="en-US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Experimented on 2016-05-11, with LMNF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Students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Brass, Cu, Fe, SUS (2, 3, 4, 7, 6 samples, each for 100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shots)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2200 x 12288 tabular data</a:t>
            </a:r>
            <a:endParaRPr lang="en-US" altLang="ko-KR" dirty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Certified Reference Material samples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dataset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Experimented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2017-04-04, with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LMNF lab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Students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Brass, Cu, Fe, SUS (10, 2, 7, 4, 10 samples, each for 150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shots)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4950 x 12288 tabular data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Field samples</a:t>
            </a:r>
            <a:endParaRPr lang="en-US" altLang="ko-KR" dirty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0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오각형 60"/>
          <p:cNvSpPr/>
          <p:nvPr/>
        </p:nvSpPr>
        <p:spPr>
          <a:xfrm>
            <a:off x="3556179" y="5548453"/>
            <a:ext cx="4914475" cy="396825"/>
          </a:xfrm>
          <a:prstGeom prst="homePlate">
            <a:avLst>
              <a:gd name="adj" fmla="val 0"/>
            </a:avLst>
          </a:prstGeom>
          <a:solidFill>
            <a:srgbClr val="D1C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632115" y="2524782"/>
            <a:ext cx="665372" cy="8690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8" name="Picture 2" descr="LIBS spectrum of typical sample a) before and b) after the data treatment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b="10340"/>
          <a:stretch/>
        </p:blipFill>
        <p:spPr bwMode="auto">
          <a:xfrm rot="16200000">
            <a:off x="-145902" y="3572212"/>
            <a:ext cx="2739860" cy="9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scheme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13875" y="2016670"/>
            <a:ext cx="17156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</a:p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x 1 x 12288</a:t>
            </a:r>
            <a:endParaRPr lang="en-US" altLang="ko-KR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73929"/>
              </p:ext>
            </p:extLst>
          </p:nvPr>
        </p:nvGraphicFramePr>
        <p:xfrm>
          <a:off x="1995930" y="2674675"/>
          <a:ext cx="72092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926">
                  <a:extLst>
                    <a:ext uri="{9D8B030D-6E8A-4147-A177-3AD203B41FA5}">
                      <a16:colId xmlns:a16="http://schemas.microsoft.com/office/drawing/2014/main" val="2102279063"/>
                    </a:ext>
                  </a:extLst>
                </a:gridCol>
              </a:tblGrid>
              <a:tr h="236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5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500" baseline="-25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34733"/>
                  </a:ext>
                </a:extLst>
              </a:tr>
              <a:tr h="2366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5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5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7164"/>
                  </a:ext>
                </a:extLst>
              </a:tr>
              <a:tr h="236616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88938"/>
                  </a:ext>
                </a:extLst>
              </a:tr>
              <a:tr h="236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9094"/>
                  </a:ext>
                </a:extLst>
              </a:tr>
              <a:tr h="236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71506"/>
                  </a:ext>
                </a:extLst>
              </a:tr>
              <a:tr h="236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286799"/>
                  </a:ext>
                </a:extLst>
              </a:tr>
              <a:tr h="236616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8080"/>
                  </a:ext>
                </a:extLst>
              </a:tr>
              <a:tr h="2366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5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12288</a:t>
                      </a:r>
                      <a:endParaRPr lang="ko-KR" altLang="en-US" sz="15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94270"/>
                  </a:ext>
                </a:extLst>
              </a:tr>
            </a:tbl>
          </a:graphicData>
        </a:graphic>
      </p:graphicFrame>
      <p:cxnSp>
        <p:nvCxnSpPr>
          <p:cNvPr id="104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Architecture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09277" y="2294102"/>
            <a:ext cx="665372" cy="17380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3980455" y="2687197"/>
            <a:ext cx="665372" cy="17380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13" idx="3"/>
          </p:cNvCxnSpPr>
          <p:nvPr/>
        </p:nvCxnSpPr>
        <p:spPr>
          <a:xfrm>
            <a:off x="2716856" y="3954835"/>
            <a:ext cx="946607" cy="511871"/>
          </a:xfrm>
          <a:prstGeom prst="line">
            <a:avLst/>
          </a:prstGeom>
          <a:ln>
            <a:solidFill>
              <a:srgbClr val="423C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692448" y="4817674"/>
            <a:ext cx="971015" cy="404867"/>
          </a:xfrm>
          <a:prstGeom prst="line">
            <a:avLst/>
          </a:prstGeom>
          <a:ln>
            <a:solidFill>
              <a:srgbClr val="423C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361788" y="2720105"/>
            <a:ext cx="665372" cy="8690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6118814" y="2959303"/>
            <a:ext cx="665372" cy="8690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4317142" y="2962790"/>
            <a:ext cx="1828417" cy="158190"/>
          </a:xfrm>
          <a:prstGeom prst="line">
            <a:avLst/>
          </a:prstGeom>
          <a:ln>
            <a:solidFill>
              <a:srgbClr val="423C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4274389" y="3229812"/>
            <a:ext cx="1849532" cy="781902"/>
          </a:xfrm>
          <a:prstGeom prst="line">
            <a:avLst/>
          </a:prstGeom>
          <a:ln>
            <a:solidFill>
              <a:srgbClr val="423C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304728" y="2364303"/>
            <a:ext cx="360000" cy="24958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7521206" y="3811649"/>
            <a:ext cx="692183" cy="0"/>
          </a:xfrm>
          <a:prstGeom prst="straightConnector1">
            <a:avLst/>
          </a:prstGeom>
          <a:ln>
            <a:solidFill>
              <a:srgbClr val="423C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848681" y="3846561"/>
            <a:ext cx="692183" cy="0"/>
          </a:xfrm>
          <a:prstGeom prst="straightConnector1">
            <a:avLst/>
          </a:prstGeom>
          <a:ln>
            <a:solidFill>
              <a:srgbClr val="423C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188603" y="3828390"/>
            <a:ext cx="769681" cy="0"/>
          </a:xfrm>
          <a:prstGeom prst="straightConnector1">
            <a:avLst/>
          </a:prstGeom>
          <a:ln>
            <a:solidFill>
              <a:srgbClr val="423C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483996" y="2034370"/>
            <a:ext cx="2001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Fully connected layer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6762581" y="2359798"/>
            <a:ext cx="1553234" cy="597538"/>
          </a:xfrm>
          <a:prstGeom prst="line">
            <a:avLst/>
          </a:prstGeom>
          <a:ln>
            <a:solidFill>
              <a:srgbClr val="423C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6802466" y="2632273"/>
            <a:ext cx="1526522" cy="59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8765348" y="3800861"/>
            <a:ext cx="906621" cy="7427"/>
          </a:xfrm>
          <a:prstGeom prst="straightConnector1">
            <a:avLst/>
          </a:prstGeom>
          <a:ln>
            <a:solidFill>
              <a:srgbClr val="423C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620341" y="3479930"/>
            <a:ext cx="1175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Softmax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698426" y="2015166"/>
            <a:ext cx="1078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</a:t>
            </a:r>
          </a:p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x 5</a:t>
            </a:r>
            <a:endParaRPr lang="en-US" altLang="ko-KR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626645" y="3141147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0396" y="3109890"/>
            <a:ext cx="665372" cy="17380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810539" y="5570689"/>
            <a:ext cx="4548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5-class classification task using 1-d CNN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631380" y="4425279"/>
            <a:ext cx="666000" cy="422693"/>
          </a:xfrm>
          <a:prstGeom prst="rect">
            <a:avLst/>
          </a:prstGeom>
          <a:noFill/>
          <a:ln w="28575"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631380" y="3109449"/>
            <a:ext cx="666000" cy="876417"/>
          </a:xfrm>
          <a:prstGeom prst="rect">
            <a:avLst/>
          </a:prstGeom>
          <a:noFill/>
          <a:ln w="28575"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002327" y="3954835"/>
            <a:ext cx="708133" cy="1280160"/>
          </a:xfrm>
          <a:prstGeom prst="rect">
            <a:avLst/>
          </a:prstGeom>
          <a:noFill/>
          <a:ln w="28575"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115823" y="2959303"/>
            <a:ext cx="671355" cy="256214"/>
          </a:xfrm>
          <a:prstGeom prst="rect">
            <a:avLst/>
          </a:prstGeom>
          <a:noFill/>
          <a:ln w="28575"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304728" y="2364303"/>
            <a:ext cx="360000" cy="256214"/>
          </a:xfrm>
          <a:prstGeom prst="rect">
            <a:avLst/>
          </a:prstGeom>
          <a:noFill/>
          <a:ln w="28575"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03720"/>
              </p:ext>
            </p:extLst>
          </p:nvPr>
        </p:nvGraphicFramePr>
        <p:xfrm>
          <a:off x="9877427" y="2862765"/>
          <a:ext cx="720926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926">
                  <a:extLst>
                    <a:ext uri="{9D8B030D-6E8A-4147-A177-3AD203B41FA5}">
                      <a16:colId xmlns:a16="http://schemas.microsoft.com/office/drawing/2014/main" val="2102279063"/>
                    </a:ext>
                  </a:extLst>
                </a:gridCol>
              </a:tblGrid>
              <a:tr h="236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0.1</a:t>
                      </a:r>
                      <a:endParaRPr lang="ko-KR" altLang="en-US" sz="1500" baseline="-25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34733"/>
                  </a:ext>
                </a:extLst>
              </a:tr>
              <a:tr h="2366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15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7164"/>
                  </a:ext>
                </a:extLst>
              </a:tr>
              <a:tr h="236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88938"/>
                  </a:ext>
                </a:extLst>
              </a:tr>
              <a:tr h="236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8080"/>
                  </a:ext>
                </a:extLst>
              </a:tr>
              <a:tr h="2366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94270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0004065" y="3163143"/>
            <a:ext cx="473826" cy="3253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1275927" y="2937915"/>
            <a:ext cx="1040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Wavelength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5986" y="5387738"/>
            <a:ext cx="910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Intensity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13384</TotalTime>
  <Words>427</Words>
  <Application>Microsoft Office PowerPoint</Application>
  <PresentationFormat>와이드스크린</PresentationFormat>
  <Paragraphs>75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Arial</vt:lpstr>
      <vt:lpstr>Calibri Light</vt:lpstr>
      <vt:lpstr>Calibri</vt:lpstr>
      <vt:lpstr>Wingdings</vt:lpstr>
      <vt:lpstr>나눔스퀘어 Light</vt:lpstr>
      <vt:lpstr>나눔스퀘어 ExtraBold</vt:lpstr>
      <vt:lpstr>나눔스퀘어 Bold</vt:lpstr>
      <vt:lpstr>Microsoft New Tai Lue</vt:lpstr>
      <vt:lpstr>맑은 고딕</vt:lpstr>
      <vt:lpstr>Office 테마</vt:lpstr>
      <vt:lpstr>PowerPoint 프레젠테이션</vt:lpstr>
      <vt:lpstr>Motivation</vt:lpstr>
      <vt:lpstr>Classification scheme</vt:lpstr>
      <vt:lpstr>Classification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명선 김</cp:lastModifiedBy>
  <cp:revision>1504</cp:revision>
  <cp:lastPrinted>2019-07-19T01:19:58Z</cp:lastPrinted>
  <dcterms:created xsi:type="dcterms:W3CDTF">2015-12-29T05:53:02Z</dcterms:created>
  <dcterms:modified xsi:type="dcterms:W3CDTF">2020-05-12T04:45:40Z</dcterms:modified>
</cp:coreProperties>
</file>