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sldIdLst>
    <p:sldId id="302" r:id="rId2"/>
    <p:sldId id="303" r:id="rId3"/>
    <p:sldId id="257" r:id="rId4"/>
    <p:sldId id="258" r:id="rId5"/>
    <p:sldId id="304" r:id="rId6"/>
    <p:sldId id="259" r:id="rId7"/>
    <p:sldId id="305" r:id="rId8"/>
    <p:sldId id="288" r:id="rId9"/>
    <p:sldId id="289" r:id="rId10"/>
    <p:sldId id="306" r:id="rId11"/>
    <p:sldId id="290" r:id="rId12"/>
    <p:sldId id="291" r:id="rId13"/>
    <p:sldId id="307" r:id="rId14"/>
    <p:sldId id="292" r:id="rId15"/>
    <p:sldId id="260" r:id="rId16"/>
    <p:sldId id="308" r:id="rId17"/>
    <p:sldId id="261" r:id="rId18"/>
    <p:sldId id="262" r:id="rId19"/>
    <p:sldId id="264" r:id="rId20"/>
    <p:sldId id="265" r:id="rId21"/>
    <p:sldId id="266" r:id="rId22"/>
    <p:sldId id="309" r:id="rId23"/>
    <p:sldId id="268" r:id="rId24"/>
    <p:sldId id="269" r:id="rId25"/>
    <p:sldId id="270" r:id="rId26"/>
    <p:sldId id="272" r:id="rId27"/>
    <p:sldId id="273" r:id="rId28"/>
    <p:sldId id="310" r:id="rId29"/>
    <p:sldId id="274" r:id="rId30"/>
    <p:sldId id="293" r:id="rId31"/>
    <p:sldId id="294" r:id="rId32"/>
    <p:sldId id="311" r:id="rId33"/>
    <p:sldId id="295" r:id="rId34"/>
    <p:sldId id="275" r:id="rId35"/>
    <p:sldId id="312" r:id="rId36"/>
    <p:sldId id="296" r:id="rId37"/>
    <p:sldId id="313" r:id="rId38"/>
    <p:sldId id="297" r:id="rId39"/>
    <p:sldId id="281" r:id="rId40"/>
    <p:sldId id="282" r:id="rId41"/>
    <p:sldId id="283" r:id="rId42"/>
    <p:sldId id="284" r:id="rId43"/>
    <p:sldId id="285" r:id="rId44"/>
    <p:sldId id="315" r:id="rId45"/>
    <p:sldId id="298" r:id="rId46"/>
    <p:sldId id="286" r:id="rId47"/>
    <p:sldId id="287" r:id="rId48"/>
    <p:sldId id="316"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24" autoAdjust="0"/>
  </p:normalViewPr>
  <p:slideViewPr>
    <p:cSldViewPr>
      <p:cViewPr>
        <p:scale>
          <a:sx n="62" d="100"/>
          <a:sy n="62" d="100"/>
        </p:scale>
        <p:origin x="-158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pPr>
              <a:defRPr/>
            </a:pPr>
            <a:fld id="{7D8E2221-C4B6-4DF9-8A27-42FD328BDC60}" type="datetimeFigureOut">
              <a:rPr lang="en-US" smtClean="0"/>
              <a:pPr>
                <a:defRPr/>
              </a:pPr>
              <a:t>11/27/2014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pPr>
              <a:defRPr/>
            </a:pPr>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pPr>
              <a:defRPr/>
            </a:pPr>
            <a:fld id="{3DFC45EC-1C4F-410C-AE62-31865B22E89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D8E2221-C4B6-4DF9-8A27-42FD328BDC60}" type="datetimeFigureOut">
              <a:rPr lang="en-US" smtClean="0"/>
              <a:pPr>
                <a:defRPr/>
              </a:pPr>
              <a:t>11/27/2014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FC45EC-1C4F-410C-AE62-31865B22E89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D8E2221-C4B6-4DF9-8A27-42FD328BDC60}" type="datetimeFigureOut">
              <a:rPr lang="en-US" smtClean="0"/>
              <a:pPr>
                <a:defRPr/>
              </a:pPr>
              <a:t>11/27/2014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FC45EC-1C4F-410C-AE62-31865B22E897}"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pPr>
              <a:defRPr/>
            </a:pPr>
            <a:fld id="{7D8E2221-C4B6-4DF9-8A27-42FD328BDC60}" type="datetimeFigureOut">
              <a:rPr lang="en-US" smtClean="0"/>
              <a:pPr>
                <a:defRPr/>
              </a:pPr>
              <a:t>11/27/2014</a:t>
            </a:fld>
            <a:endParaRPr lang="en-US"/>
          </a:p>
        </p:txBody>
      </p:sp>
      <p:sp>
        <p:nvSpPr>
          <p:cNvPr id="5" name="Footer Placeholder 4"/>
          <p:cNvSpPr>
            <a:spLocks noGrp="1"/>
          </p:cNvSpPr>
          <p:nvPr>
            <p:ph type="ftr" sz="quarter" idx="11"/>
          </p:nvPr>
        </p:nvSpPr>
        <p:spPr>
          <a:xfrm>
            <a:off x="457200" y="6480969"/>
            <a:ext cx="4260056" cy="300831"/>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FC45EC-1C4F-410C-AE62-31865B22E89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pPr>
              <a:defRPr/>
            </a:pPr>
            <a:fld id="{7D8E2221-C4B6-4DF9-8A27-42FD328BDC60}" type="datetimeFigureOut">
              <a:rPr lang="en-US" smtClean="0"/>
              <a:pPr>
                <a:defRPr/>
              </a:pPr>
              <a:t>11/27/2014</a:t>
            </a:fld>
            <a:endParaRPr lang="en-US"/>
          </a:p>
        </p:txBody>
      </p:sp>
      <p:sp>
        <p:nvSpPr>
          <p:cNvPr id="5" name="Footer Placeholder 4"/>
          <p:cNvSpPr>
            <a:spLocks noGrp="1"/>
          </p:cNvSpPr>
          <p:nvPr>
            <p:ph type="ftr" sz="quarter" idx="11"/>
          </p:nvPr>
        </p:nvSpPr>
        <p:spPr>
          <a:xfrm>
            <a:off x="2619376" y="6480969"/>
            <a:ext cx="4260056" cy="300831"/>
          </a:xfrm>
        </p:spPr>
        <p:txBody>
          <a:bodyPr/>
          <a:lstStyle/>
          <a:p>
            <a:pPr>
              <a:defRPr/>
            </a:pPr>
            <a:endParaRPr lang="en-US"/>
          </a:p>
        </p:txBody>
      </p:sp>
      <p:sp>
        <p:nvSpPr>
          <p:cNvPr id="6" name="Slide Number Placeholder 5"/>
          <p:cNvSpPr>
            <a:spLocks noGrp="1"/>
          </p:cNvSpPr>
          <p:nvPr>
            <p:ph type="sldNum" sz="quarter" idx="12"/>
          </p:nvPr>
        </p:nvSpPr>
        <p:spPr>
          <a:xfrm>
            <a:off x="8451056" y="809624"/>
            <a:ext cx="502920" cy="300831"/>
          </a:xfrm>
        </p:spPr>
        <p:txBody>
          <a:bodyPr/>
          <a:lstStyle/>
          <a:p>
            <a:pPr>
              <a:defRPr/>
            </a:pPr>
            <a:fld id="{3DFC45EC-1C4F-410C-AE62-31865B22E897}" type="slidenum">
              <a:rPr lang="en-US" smtClean="0"/>
              <a:pPr>
                <a:defRPr/>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pPr>
              <a:defRPr/>
            </a:pPr>
            <a:fld id="{7D8E2221-C4B6-4DF9-8A27-42FD328BDC60}" type="datetimeFigureOut">
              <a:rPr lang="en-US" smtClean="0"/>
              <a:pPr>
                <a:defRPr/>
              </a:pPr>
              <a:t>11/27/2014</a:t>
            </a:fld>
            <a:endParaRPr lang="en-US"/>
          </a:p>
        </p:txBody>
      </p:sp>
      <p:sp>
        <p:nvSpPr>
          <p:cNvPr id="6" name="Footer Placeholder 5"/>
          <p:cNvSpPr>
            <a:spLocks noGrp="1"/>
          </p:cNvSpPr>
          <p:nvPr>
            <p:ph type="ftr" sz="quarter" idx="11"/>
          </p:nvPr>
        </p:nvSpPr>
        <p:spPr>
          <a:xfrm>
            <a:off x="457200" y="6480969"/>
            <a:ext cx="4260056" cy="301752"/>
          </a:xfrm>
        </p:spPr>
        <p:txBody>
          <a:bodyPr/>
          <a:lstStyle/>
          <a:p>
            <a:pPr>
              <a:defRPr/>
            </a:pPr>
            <a:endParaRPr lang="en-US"/>
          </a:p>
        </p:txBody>
      </p:sp>
      <p:sp>
        <p:nvSpPr>
          <p:cNvPr id="7" name="Slide Number Placeholder 6"/>
          <p:cNvSpPr>
            <a:spLocks noGrp="1"/>
          </p:cNvSpPr>
          <p:nvPr>
            <p:ph type="sldNum" sz="quarter" idx="12"/>
          </p:nvPr>
        </p:nvSpPr>
        <p:spPr>
          <a:xfrm>
            <a:off x="7589520" y="6480969"/>
            <a:ext cx="502920" cy="301752"/>
          </a:xfrm>
        </p:spPr>
        <p:txBody>
          <a:bodyPr/>
          <a:lstStyle/>
          <a:p>
            <a:pPr>
              <a:defRPr/>
            </a:pPr>
            <a:fld id="{3DFC45EC-1C4F-410C-AE62-31865B22E89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pPr>
              <a:defRPr/>
            </a:pPr>
            <a:fld id="{7D8E2221-C4B6-4DF9-8A27-42FD328BDC60}" type="datetimeFigureOut">
              <a:rPr lang="en-US" smtClean="0"/>
              <a:pPr>
                <a:defRPr/>
              </a:pPr>
              <a:t>11/27/2014</a:t>
            </a:fld>
            <a:endParaRPr lang="en-US"/>
          </a:p>
        </p:txBody>
      </p:sp>
      <p:sp>
        <p:nvSpPr>
          <p:cNvPr id="8" name="Footer Placeholder 7"/>
          <p:cNvSpPr>
            <a:spLocks noGrp="1"/>
          </p:cNvSpPr>
          <p:nvPr>
            <p:ph type="ftr" sz="quarter" idx="11"/>
          </p:nvPr>
        </p:nvSpPr>
        <p:spPr>
          <a:xfrm>
            <a:off x="457200" y="6480969"/>
            <a:ext cx="4261104" cy="301752"/>
          </a:xfrm>
        </p:spPr>
        <p:txBody>
          <a:bodyPr/>
          <a:lstStyle/>
          <a:p>
            <a:pPr>
              <a:defRPr/>
            </a:pPr>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pPr>
              <a:defRPr/>
            </a:pPr>
            <a:fld id="{3DFC45EC-1C4F-410C-AE62-31865B22E89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7D8E2221-C4B6-4DF9-8A27-42FD328BDC60}" type="datetimeFigureOut">
              <a:rPr lang="en-US" smtClean="0"/>
              <a:pPr>
                <a:defRPr/>
              </a:pPr>
              <a:t>11/27/2014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DFC45EC-1C4F-410C-AE62-31865B22E89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pPr>
              <a:defRPr/>
            </a:pPr>
            <a:fld id="{7D8E2221-C4B6-4DF9-8A27-42FD328BDC60}" type="datetimeFigureOut">
              <a:rPr lang="en-US" smtClean="0"/>
              <a:pPr>
                <a:defRPr/>
              </a:pPr>
              <a:t>11/27/2014</a:t>
            </a:fld>
            <a:endParaRPr lang="en-US"/>
          </a:p>
        </p:txBody>
      </p:sp>
      <p:sp>
        <p:nvSpPr>
          <p:cNvPr id="3" name="Footer Placeholder 2"/>
          <p:cNvSpPr>
            <a:spLocks noGrp="1"/>
          </p:cNvSpPr>
          <p:nvPr>
            <p:ph type="ftr" sz="quarter" idx="11"/>
          </p:nvPr>
        </p:nvSpPr>
        <p:spPr>
          <a:xfrm>
            <a:off x="457200" y="6481890"/>
            <a:ext cx="4260056" cy="300831"/>
          </a:xfrm>
        </p:spPr>
        <p:txBody>
          <a:bodyPr/>
          <a:lstStyle/>
          <a:p>
            <a:pPr>
              <a:defRPr/>
            </a:pPr>
            <a:endParaRPr lang="en-US"/>
          </a:p>
        </p:txBody>
      </p:sp>
      <p:sp>
        <p:nvSpPr>
          <p:cNvPr id="4" name="Slide Number Placeholder 3"/>
          <p:cNvSpPr>
            <a:spLocks noGrp="1"/>
          </p:cNvSpPr>
          <p:nvPr>
            <p:ph type="sldNum" sz="quarter" idx="12"/>
          </p:nvPr>
        </p:nvSpPr>
        <p:spPr>
          <a:xfrm>
            <a:off x="7589520" y="6480969"/>
            <a:ext cx="502920" cy="301752"/>
          </a:xfrm>
        </p:spPr>
        <p:txBody>
          <a:bodyPr/>
          <a:lstStyle/>
          <a:p>
            <a:pPr>
              <a:defRPr/>
            </a:pPr>
            <a:fld id="{3DFC45EC-1C4F-410C-AE62-31865B22E89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pPr>
              <a:defRPr/>
            </a:pPr>
            <a:fld id="{7D8E2221-C4B6-4DF9-8A27-42FD328BDC60}" type="datetimeFigureOut">
              <a:rPr lang="en-US" smtClean="0"/>
              <a:pPr>
                <a:defRPr/>
              </a:pPr>
              <a:t>11/27/2014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pPr>
              <a:defRPr/>
            </a:pPr>
            <a:fld id="{3DFC45EC-1C4F-410C-AE62-31865B22E89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pPr>
              <a:defRPr/>
            </a:pPr>
            <a:fld id="{7D8E2221-C4B6-4DF9-8A27-42FD328BDC60}" type="datetimeFigureOut">
              <a:rPr lang="en-US" smtClean="0"/>
              <a:pPr>
                <a:defRPr/>
              </a:pPr>
              <a:t>11/27/2014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pPr>
              <a:defRPr/>
            </a:pPr>
            <a:fld id="{3DFC45EC-1C4F-410C-AE62-31865B22E89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pPr>
              <a:defRPr/>
            </a:pPr>
            <a:fld id="{7D8E2221-C4B6-4DF9-8A27-42FD328BDC60}" type="datetimeFigureOut">
              <a:rPr lang="en-US" smtClean="0"/>
              <a:pPr>
                <a:defRPr/>
              </a:pPr>
              <a:t>11/27/2014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defRPr/>
            </a:pPr>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pPr>
              <a:defRPr/>
            </a:pPr>
            <a:fld id="{3DFC45EC-1C4F-410C-AE62-31865B22E897}"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229600" cy="3541713"/>
          </a:xfrm>
        </p:spPr>
        <p:txBody>
          <a:bodyPr>
            <a:normAutofit fontScale="90000"/>
          </a:bodyPr>
          <a:lstStyle/>
          <a:p>
            <a:pPr algn="ctr"/>
            <a:r>
              <a:rPr lang="ar-SA" dirty="0" smtClean="0"/>
              <a:t/>
            </a:r>
            <a:br>
              <a:rPr lang="ar-SA" dirty="0" smtClean="0"/>
            </a:br>
            <a:r>
              <a:rPr lang="ar-SA" dirty="0" smtClean="0"/>
              <a:t/>
            </a:r>
            <a:br>
              <a:rPr lang="ar-SA" dirty="0" smtClean="0"/>
            </a:br>
            <a:r>
              <a:rPr lang="ar-SA" dirty="0" smtClean="0"/>
              <a:t/>
            </a:r>
            <a:br>
              <a:rPr lang="ar-SA" dirty="0" smtClean="0"/>
            </a:br>
            <a:r>
              <a:rPr lang="ar-SA" dirty="0" smtClean="0"/>
              <a:t/>
            </a:r>
            <a:br>
              <a:rPr lang="ar-SA" dirty="0" smtClean="0"/>
            </a:br>
            <a:r>
              <a:rPr lang="ar-SA" dirty="0" smtClean="0"/>
              <a:t/>
            </a:r>
            <a:br>
              <a:rPr lang="ar-SA" dirty="0" smtClean="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dirty="0" smtClean="0"/>
              <a:t/>
            </a:r>
            <a:br>
              <a:rPr lang="ar-SA" dirty="0" smtClean="0"/>
            </a:br>
            <a:r>
              <a:rPr lang="ar-SA" dirty="0"/>
              <a:t/>
            </a:r>
            <a:br>
              <a:rPr lang="ar-SA" dirty="0"/>
            </a:br>
            <a:r>
              <a:rPr lang="ar-SA" sz="3600" dirty="0" smtClean="0"/>
              <a:t>بسم الله الرحمن الرحيم</a:t>
            </a:r>
            <a:br>
              <a:rPr lang="ar-SA" sz="3600" dirty="0" smtClean="0"/>
            </a:br>
            <a:r>
              <a:rPr lang="ar-SA" sz="3600" dirty="0" smtClean="0"/>
              <a:t/>
            </a:r>
            <a:br>
              <a:rPr lang="ar-SA" sz="3600" dirty="0" smtClean="0"/>
            </a:br>
            <a:r>
              <a:rPr lang="ar-SA" sz="3600" dirty="0" smtClean="0"/>
              <a:t>قانون الأعمال المتقدم </a:t>
            </a:r>
            <a:br>
              <a:rPr lang="ar-SA" sz="3600" dirty="0" smtClean="0"/>
            </a:br>
            <a:r>
              <a:rPr lang="ar-SA" sz="3600" dirty="0"/>
              <a:t/>
            </a:r>
            <a:br>
              <a:rPr lang="ar-SA" sz="3600" dirty="0"/>
            </a:br>
            <a:r>
              <a:rPr lang="ar-SA" sz="3600" dirty="0" smtClean="0"/>
              <a:t/>
            </a:r>
            <a:br>
              <a:rPr lang="ar-SA" sz="3600" dirty="0" smtClean="0"/>
            </a:br>
            <a:r>
              <a:rPr lang="ar-SA" sz="3600" dirty="0" smtClean="0"/>
              <a:t> </a:t>
            </a:r>
            <a:r>
              <a:rPr lang="ar-SA" sz="3600" dirty="0"/>
              <a:t>الشيك الالكتروني</a:t>
            </a:r>
            <a:br>
              <a:rPr lang="ar-SA" sz="3600" dirty="0"/>
            </a:br>
            <a:endParaRPr lang="en-US" sz="3600" dirty="0"/>
          </a:p>
        </p:txBody>
      </p:sp>
      <p:sp>
        <p:nvSpPr>
          <p:cNvPr id="3" name="Subtitle 2"/>
          <p:cNvSpPr>
            <a:spLocks noGrp="1"/>
          </p:cNvSpPr>
          <p:nvPr>
            <p:ph type="subTitle" idx="1"/>
          </p:nvPr>
        </p:nvSpPr>
        <p:spPr>
          <a:xfrm>
            <a:off x="304800" y="2209800"/>
            <a:ext cx="8686800" cy="3617120"/>
          </a:xfrm>
        </p:spPr>
        <p:txBody>
          <a:bodyPr>
            <a:normAutofit/>
          </a:bodyPr>
          <a:lstStyle/>
          <a:p>
            <a:endParaRPr lang="ar-SA" sz="40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endParaRPr lang="ar-SA" sz="3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ctr"/>
            <a:endPar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ctr"/>
            <a:r>
              <a:rPr lang="ar-SA" sz="3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اشراف </a:t>
            </a:r>
            <a:r>
              <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المحامي الدكتور : راتب الجعبري</a:t>
            </a:r>
          </a:p>
          <a:p>
            <a:pPr algn="ctr"/>
            <a:endPar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ctr"/>
            <a:r>
              <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اعداد : رهام البكري &amp; عبير دنديس</a:t>
            </a:r>
          </a:p>
          <a:p>
            <a:endParaRPr lang="en-US"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extLst>
      <p:ext uri="{BB962C8B-B14F-4D97-AF65-F5344CB8AC3E}">
        <p14:creationId xmlns:p14="http://schemas.microsoft.com/office/powerpoint/2010/main" val="30158744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92500" lnSpcReduction="10000"/>
          </a:bodyPr>
          <a:lstStyle/>
          <a:p>
            <a:r>
              <a:rPr lang="ar-JO" sz="3200" b="1" dirty="0" smtClean="0">
                <a:latin typeface="Arial" pitchFamily="34" charset="0"/>
                <a:cs typeface="Arial" pitchFamily="34" charset="0"/>
              </a:rPr>
              <a:t>لا </a:t>
            </a:r>
            <a:r>
              <a:rPr lang="ar-JO" sz="3200" b="1" dirty="0">
                <a:latin typeface="Arial" pitchFamily="34" charset="0"/>
                <a:cs typeface="Arial" pitchFamily="34" charset="0"/>
              </a:rPr>
              <a:t>بد من الاشاره الى ان خدمة الشيك عبر الانترنت تبدو ملائمة للمستحقات التي يستطيع المستعمل ان يحتسب لها قبل تاريخ استحقاقها كبدل الاشتراك في ناد او جمعية والتي من المحتمل نسيانها للفاصل الزمني بين تاريخ العلم بها وتاريخ استحقاقها .</a:t>
            </a:r>
          </a:p>
          <a:p>
            <a:endParaRPr lang="en-US" b="1" dirty="0"/>
          </a:p>
        </p:txBody>
      </p:sp>
    </p:spTree>
    <p:extLst>
      <p:ext uri="{BB962C8B-B14F-4D97-AF65-F5344CB8AC3E}">
        <p14:creationId xmlns:p14="http://schemas.microsoft.com/office/powerpoint/2010/main" val="40414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457200"/>
            <a:ext cx="8839200" cy="5549900"/>
          </a:xfrm>
        </p:spPr>
        <p:txBody>
          <a:bodyPr>
            <a:normAutofit fontScale="85000" lnSpcReduction="20000"/>
          </a:bodyPr>
          <a:lstStyle/>
          <a:p>
            <a:pPr algn="r" rtl="1">
              <a:defRPr/>
            </a:pPr>
            <a:r>
              <a:rPr lang="ar-JO"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مقارنه بين الشيك الالكتروني و النقود الالكترونية </a:t>
            </a:r>
          </a:p>
          <a:p>
            <a:pPr algn="r" rtl="1">
              <a:buFont typeface="Wingdings 3" pitchFamily="18" charset="2"/>
              <a:buNone/>
              <a:defRPr/>
            </a:pPr>
            <a:endParaRPr lang="ar-JO" sz="2000" dirty="0" smtClean="0"/>
          </a:p>
          <a:p>
            <a:pPr marL="64008" indent="0" algn="r" rtl="1">
              <a:buNone/>
              <a:defRPr/>
            </a:pPr>
            <a:r>
              <a:rPr lang="ar-JO" sz="2800" dirty="0" smtClean="0">
                <a:latin typeface="Arial" pitchFamily="34" charset="0"/>
                <a:cs typeface="Arial" pitchFamily="34" charset="0"/>
              </a:rPr>
              <a:t>الشيك الالكتروني –هو احدى وسائل الوفاء الالكتروني (الذي تعد النقود الالكترونية من اهم هذه الوسائل) </a:t>
            </a:r>
          </a:p>
          <a:p>
            <a:pPr algn="r" rtl="1">
              <a:buFont typeface="Wingdings 3" pitchFamily="18" charset="2"/>
              <a:buNone/>
              <a:defRPr/>
            </a:pPr>
            <a:r>
              <a:rPr lang="ar-JO" sz="2800" dirty="0" smtClean="0">
                <a:latin typeface="Arial" pitchFamily="34" charset="0"/>
                <a:cs typeface="Arial" pitchFamily="34" charset="0"/>
              </a:rPr>
              <a:t> </a:t>
            </a:r>
          </a:p>
          <a:p>
            <a:pPr algn="r" rtl="1">
              <a:buFont typeface="Wingdings 3" pitchFamily="18" charset="2"/>
              <a:buNone/>
              <a:defRPr/>
            </a:pPr>
            <a:r>
              <a:rPr lang="ar-JO" sz="2800" dirty="0" smtClean="0">
                <a:latin typeface="Arial" pitchFamily="34" charset="0"/>
                <a:cs typeface="Arial" pitchFamily="34" charset="0"/>
              </a:rPr>
              <a:t>الشيك الالكتروني هو المكافئ للشيكات الورقية التقليديه </a:t>
            </a:r>
            <a:r>
              <a:rPr lang="ar-JO" sz="2800" b="1" dirty="0" smtClean="0">
                <a:latin typeface="Arial" pitchFamily="34" charset="0"/>
                <a:cs typeface="Arial" pitchFamily="34" charset="0"/>
              </a:rPr>
              <a:t>ويستحق الاداء بمجرد الالطلاع </a:t>
            </a:r>
            <a:r>
              <a:rPr lang="ar-JO" sz="2800" dirty="0" smtClean="0">
                <a:latin typeface="Arial" pitchFamily="34" charset="0"/>
                <a:cs typeface="Arial" pitchFamily="34" charset="0"/>
              </a:rPr>
              <a:t>وله مقابل وفاء، وهو اداة تقوم مقام النقود يكون مستحق الوفاء لدى الاطلاع . </a:t>
            </a:r>
          </a:p>
          <a:p>
            <a:pPr algn="r" rtl="1">
              <a:buFont typeface="Wingdings 3" pitchFamily="18" charset="2"/>
              <a:buNone/>
              <a:defRPr/>
            </a:pPr>
            <a:endParaRPr lang="ar-JO" sz="2800" dirty="0" smtClean="0">
              <a:latin typeface="Arial" pitchFamily="34" charset="0"/>
              <a:cs typeface="Arial" pitchFamily="34" charset="0"/>
            </a:endParaRPr>
          </a:p>
          <a:p>
            <a:pPr algn="r" rtl="1">
              <a:buFont typeface="Wingdings 3" pitchFamily="18" charset="2"/>
              <a:buNone/>
              <a:defRPr/>
            </a:pPr>
            <a:r>
              <a:rPr lang="ar-JO" sz="2800" u="sng" dirty="0" smtClean="0">
                <a:latin typeface="Arial" pitchFamily="34" charset="0"/>
                <a:cs typeface="Arial" pitchFamily="34" charset="0"/>
              </a:rPr>
              <a:t>يختلف الشيك عن النقود بعدة امور </a:t>
            </a:r>
          </a:p>
          <a:p>
            <a:pPr marL="566737" indent="-457200" algn="r" rtl="1">
              <a:buFont typeface="+mj-lt"/>
              <a:buAutoNum type="arabicPeriod"/>
              <a:defRPr/>
            </a:pPr>
            <a:r>
              <a:rPr lang="ar-JO" sz="2800" dirty="0" smtClean="0">
                <a:latin typeface="Arial" pitchFamily="34" charset="0"/>
                <a:cs typeface="Arial" pitchFamily="34" charset="0"/>
              </a:rPr>
              <a:t>فيما يتعلق بمنع </a:t>
            </a:r>
            <a:r>
              <a:rPr lang="ar-JO" sz="2800" b="1" dirty="0" smtClean="0">
                <a:latin typeface="Arial" pitchFamily="34" charset="0"/>
                <a:cs typeface="Arial" pitchFamily="34" charset="0"/>
              </a:rPr>
              <a:t>القبول</a:t>
            </a:r>
            <a:r>
              <a:rPr lang="ar-JO" sz="2800" dirty="0" smtClean="0">
                <a:latin typeface="Arial" pitchFamily="34" charset="0"/>
                <a:cs typeface="Arial" pitchFamily="34" charset="0"/>
              </a:rPr>
              <a:t> في الشيك المقصود به منافسة الشيك للنقود. </a:t>
            </a:r>
          </a:p>
          <a:p>
            <a:pPr marL="566737" indent="-457200" algn="r" rtl="1">
              <a:buFont typeface="+mj-lt"/>
              <a:buAutoNum type="arabicPeriod"/>
              <a:defRPr/>
            </a:pPr>
            <a:r>
              <a:rPr lang="ar-JO" sz="2800" dirty="0" smtClean="0">
                <a:latin typeface="Arial" pitchFamily="34" charset="0"/>
                <a:cs typeface="Arial" pitchFamily="34" charset="0"/>
              </a:rPr>
              <a:t>القواعد المتبعة في </a:t>
            </a:r>
            <a:r>
              <a:rPr lang="ar-JO" sz="2800" b="1" dirty="0" smtClean="0">
                <a:latin typeface="Arial" pitchFamily="34" charset="0"/>
                <a:cs typeface="Arial" pitchFamily="34" charset="0"/>
              </a:rPr>
              <a:t>استرداد</a:t>
            </a:r>
            <a:r>
              <a:rPr lang="ar-JO" sz="2800" dirty="0" smtClean="0">
                <a:latin typeface="Arial" pitchFamily="34" charset="0"/>
                <a:cs typeface="Arial" pitchFamily="34" charset="0"/>
              </a:rPr>
              <a:t> الشيك المفقود او المسروق عن القواعد المتبعة في استرداد النقود المسروقه</a:t>
            </a:r>
          </a:p>
          <a:p>
            <a:pPr marL="566737" indent="-457200" algn="r" rtl="1">
              <a:buFont typeface="+mj-lt"/>
              <a:buAutoNum type="arabicPeriod"/>
              <a:defRPr/>
            </a:pPr>
            <a:r>
              <a:rPr lang="ar-JO" sz="2800" dirty="0" smtClean="0">
                <a:latin typeface="Arial" pitchFamily="34" charset="0"/>
                <a:cs typeface="Arial" pitchFamily="34" charset="0"/>
              </a:rPr>
              <a:t>كذلك </a:t>
            </a:r>
            <a:r>
              <a:rPr lang="ar-JO" sz="2800" b="1" dirty="0" smtClean="0">
                <a:latin typeface="Arial" pitchFamily="34" charset="0"/>
                <a:cs typeface="Arial" pitchFamily="34" charset="0"/>
              </a:rPr>
              <a:t>تضمن</a:t>
            </a:r>
            <a:r>
              <a:rPr lang="ar-JO" sz="2800" dirty="0" smtClean="0">
                <a:latin typeface="Arial" pitchFamily="34" charset="0"/>
                <a:cs typeface="Arial" pitchFamily="34" charset="0"/>
              </a:rPr>
              <a:t> الدولة اوراق النقد دون الوفاء بالنسبة للشيك. </a:t>
            </a:r>
          </a:p>
          <a:p>
            <a:pPr marL="566737" indent="-457200" algn="r" rtl="1">
              <a:buFont typeface="+mj-lt"/>
              <a:buAutoNum type="arabicPeriod"/>
              <a:defRPr/>
            </a:pPr>
            <a:r>
              <a:rPr lang="ar-JO" sz="2800" b="1" dirty="0" smtClean="0">
                <a:latin typeface="Arial" pitchFamily="34" charset="0"/>
                <a:cs typeface="Arial" pitchFamily="34" charset="0"/>
              </a:rPr>
              <a:t>تبرئ النقود ذمة المدين فورا</a:t>
            </a:r>
            <a:r>
              <a:rPr lang="ar-JO" sz="2800" dirty="0" smtClean="0">
                <a:latin typeface="Arial" pitchFamily="34" charset="0"/>
                <a:cs typeface="Arial" pitchFamily="34" charset="0"/>
              </a:rPr>
              <a:t>، الوفاء بالشيك لا يعد نهائيا الا بعد وفاء قيمته. </a:t>
            </a:r>
          </a:p>
          <a:p>
            <a:pPr marL="566737" indent="-457200" algn="r" rtl="1">
              <a:buFont typeface="+mj-lt"/>
              <a:buAutoNum type="arabicPeriod"/>
              <a:defRPr/>
            </a:pPr>
            <a:r>
              <a:rPr lang="ar-JO" sz="2800" dirty="0" smtClean="0">
                <a:latin typeface="Arial" pitchFamily="34" charset="0"/>
                <a:cs typeface="Arial" pitchFamily="34" charset="0"/>
              </a:rPr>
              <a:t>كيفية تداول الشيك تختلف باختلاف الشيك المحرر فيه وهذا الامر غير موجود في النقود . </a:t>
            </a:r>
          </a:p>
          <a:p>
            <a:pPr marL="566737" indent="-457200" algn="r" rtl="1">
              <a:buFont typeface="+mj-lt"/>
              <a:buAutoNum type="arabicPeriod"/>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609600"/>
            <a:ext cx="8229600" cy="5791200"/>
          </a:xfrm>
        </p:spPr>
        <p:txBody>
          <a:bodyPr>
            <a:normAutofit fontScale="25000" lnSpcReduction="20000"/>
          </a:bodyPr>
          <a:lstStyle/>
          <a:p>
            <a:pPr algn="r" rtl="1"/>
            <a:r>
              <a:rPr lang="ar-JO" sz="9600" dirty="0" smtClean="0">
                <a:latin typeface="Arial" pitchFamily="34" charset="0"/>
                <a:cs typeface="Arial" pitchFamily="34" charset="0"/>
              </a:rPr>
              <a:t>ان التعامل بالنقود الرقمية يعني </a:t>
            </a:r>
            <a:r>
              <a:rPr lang="ar-JO" sz="9600" b="1" dirty="0" smtClean="0">
                <a:latin typeface="Arial" pitchFamily="34" charset="0"/>
                <a:cs typeface="Arial" pitchFamily="34" charset="0"/>
              </a:rPr>
              <a:t>ارسال القيمة النقدية بذاتها عبر الشبكه</a:t>
            </a:r>
            <a:r>
              <a:rPr lang="ar-JO" sz="9600" dirty="0" smtClean="0">
                <a:latin typeface="Arial" pitchFamily="34" charset="0"/>
                <a:cs typeface="Arial" pitchFamily="34" charset="0"/>
              </a:rPr>
              <a:t>، كان ترسل ورقة نقدية في غلاف وارسالها بالبريد في العالم المادي، بخلاف الشيكات الالكتروني التي تعتمد على نقل معلومات متعلقه بقيمة واطراف الصفقه ومحل التعاقد. </a:t>
            </a:r>
            <a:endParaRPr lang="ar-SA" sz="9600" dirty="0" smtClean="0">
              <a:latin typeface="Arial" pitchFamily="34" charset="0"/>
              <a:cs typeface="Arial" pitchFamily="34" charset="0"/>
            </a:endParaRPr>
          </a:p>
          <a:p>
            <a:pPr marL="64008" indent="0" algn="r" rtl="1">
              <a:buNone/>
            </a:pPr>
            <a:endParaRPr lang="ar-JO" sz="9600" dirty="0" smtClean="0">
              <a:latin typeface="Arial" pitchFamily="34" charset="0"/>
              <a:cs typeface="Arial" pitchFamily="34" charset="0"/>
            </a:endParaRPr>
          </a:p>
          <a:p>
            <a:pPr algn="r" rtl="1"/>
            <a:r>
              <a:rPr lang="ar-JO" sz="9600" dirty="0" smtClean="0">
                <a:latin typeface="Arial" pitchFamily="34" charset="0"/>
                <a:cs typeface="Arial" pitchFamily="34" charset="0"/>
              </a:rPr>
              <a:t>لابد من وجود سلطة مختصه لاصدار النقد ودعمه قانونيا، الا انه لا يتعين الرجوع الى هذه السلطه لاجازة المعلومات الواحده تلو الاخرى (كما هو في حال بطاقات الائتمان) </a:t>
            </a:r>
            <a:endParaRPr lang="ar-SA" sz="9600" dirty="0" smtClean="0">
              <a:latin typeface="Arial" pitchFamily="34" charset="0"/>
              <a:cs typeface="Arial" pitchFamily="34" charset="0"/>
            </a:endParaRPr>
          </a:p>
          <a:p>
            <a:pPr marL="64008" indent="0" algn="r" rtl="1">
              <a:buNone/>
            </a:pPr>
            <a:endParaRPr lang="ar-JO" sz="9600" dirty="0" smtClean="0">
              <a:latin typeface="Arial" pitchFamily="34" charset="0"/>
              <a:cs typeface="Arial" pitchFamily="34" charset="0"/>
            </a:endParaRPr>
          </a:p>
          <a:p>
            <a:pPr algn="r" rtl="1"/>
            <a:r>
              <a:rPr lang="ar-JO" sz="9600" dirty="0" smtClean="0">
                <a:latin typeface="Arial" pitchFamily="34" charset="0"/>
                <a:cs typeface="Arial" pitchFamily="34" charset="0"/>
              </a:rPr>
              <a:t>يتم اصدار النقد الرقمي من قبل </a:t>
            </a:r>
            <a:r>
              <a:rPr lang="ar-JO" sz="9600" b="1" dirty="0" smtClean="0">
                <a:latin typeface="Arial" pitchFamily="34" charset="0"/>
                <a:cs typeface="Arial" pitchFamily="34" charset="0"/>
              </a:rPr>
              <a:t>مؤسسة مالية </a:t>
            </a:r>
            <a:r>
              <a:rPr lang="ar-JO" sz="9600" dirty="0" smtClean="0">
                <a:latin typeface="Arial" pitchFamily="34" charset="0"/>
                <a:cs typeface="Arial" pitchFamily="34" charset="0"/>
              </a:rPr>
              <a:t>وذلك لقاء حساب بعملة رسمية كالدولار</a:t>
            </a:r>
            <a:endParaRPr lang="ar-SA" sz="9600" dirty="0" smtClean="0">
              <a:latin typeface="Arial" pitchFamily="34" charset="0"/>
              <a:cs typeface="Arial" pitchFamily="34" charset="0"/>
            </a:endParaRPr>
          </a:p>
          <a:p>
            <a:pPr marL="64008" indent="0" algn="r" rtl="1">
              <a:buNone/>
            </a:pPr>
            <a:endParaRPr lang="ar-JO" sz="9600" dirty="0" smtClean="0">
              <a:latin typeface="Arial" pitchFamily="34" charset="0"/>
              <a:cs typeface="Arial" pitchFamily="34" charset="0"/>
            </a:endParaRPr>
          </a:p>
          <a:p>
            <a:pPr algn="r" rtl="1"/>
            <a:r>
              <a:rPr lang="ar-JO" sz="9600" dirty="0" smtClean="0">
                <a:latin typeface="Arial" pitchFamily="34" charset="0"/>
                <a:cs typeface="Arial" pitchFamily="34" charset="0"/>
              </a:rPr>
              <a:t>النقد الرقمي يمثل قيمة نقدية تكافئ قيمة محدده بالعملة الرسمية -10 دولاار مثلا </a:t>
            </a:r>
          </a:p>
          <a:p>
            <a:pPr marL="64008" indent="0" algn="r" rtl="1">
              <a:buNone/>
            </a:pPr>
            <a:r>
              <a:rPr lang="ar-SA" sz="9600" dirty="0" smtClean="0">
                <a:latin typeface="Arial" pitchFamily="34" charset="0"/>
                <a:cs typeface="Arial" pitchFamily="34" charset="0"/>
              </a:rPr>
              <a:t>     </a:t>
            </a:r>
            <a:r>
              <a:rPr lang="ar-JO" sz="9600" dirty="0" smtClean="0">
                <a:latin typeface="Arial" pitchFamily="34" charset="0"/>
                <a:cs typeface="Arial" pitchFamily="34" charset="0"/>
              </a:rPr>
              <a:t>تحتوي وحدة النقد الرقمية رقما مرجعيا وهو رقم فريد لا يتكرر، وهذا ما يميز </a:t>
            </a:r>
            <a:r>
              <a:rPr lang="ar-SA" sz="9600" dirty="0" smtClean="0">
                <a:latin typeface="Arial" pitchFamily="34" charset="0"/>
                <a:cs typeface="Arial" pitchFamily="34" charset="0"/>
              </a:rPr>
              <a:t>     </a:t>
            </a:r>
            <a:r>
              <a:rPr lang="ar-JO" sz="9600" dirty="0" smtClean="0">
                <a:latin typeface="Arial" pitchFamily="34" charset="0"/>
                <a:cs typeface="Arial" pitchFamily="34" charset="0"/>
              </a:rPr>
              <a:t>العملية الرقمية كما هو الحال بالنسبة لورقة النقد </a:t>
            </a:r>
            <a:endParaRPr lang="ar-SA" sz="9600" dirty="0" smtClean="0">
              <a:latin typeface="Arial" pitchFamily="34" charset="0"/>
              <a:cs typeface="Arial" pitchFamily="34" charset="0"/>
            </a:endParaRPr>
          </a:p>
          <a:p>
            <a:pPr marL="64008" indent="0" algn="r" rtl="1">
              <a:buNone/>
            </a:pPr>
            <a:endParaRPr lang="ar-SA" sz="9600" dirty="0">
              <a:latin typeface="Arial" pitchFamily="34" charset="0"/>
              <a:cs typeface="Arial" pitchFamily="34" charset="0"/>
            </a:endParaRPr>
          </a:p>
          <a:p>
            <a:pPr marL="64008" indent="0" algn="r" rtl="1">
              <a:buNone/>
            </a:pPr>
            <a:endParaRPr lang="ar-SA" sz="9600" dirty="0" smtClean="0">
              <a:latin typeface="Arial" pitchFamily="34" charset="0"/>
              <a:cs typeface="Arial" pitchFamily="34" charset="0"/>
            </a:endParaRPr>
          </a:p>
          <a:p>
            <a:pPr marL="64008" indent="0" algn="r" rtl="1">
              <a:buNone/>
            </a:pPr>
            <a:endParaRPr lang="ar-JO" sz="9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25000" lnSpcReduction="20000"/>
          </a:bodyPr>
          <a:lstStyle/>
          <a:p>
            <a:pPr rtl="1"/>
            <a:r>
              <a:rPr lang="ar-JO" sz="9600" b="1" dirty="0" smtClean="0">
                <a:latin typeface="Arial" pitchFamily="34" charset="0"/>
                <a:cs typeface="Arial" pitchFamily="34" charset="0"/>
              </a:rPr>
              <a:t>تحمل وحدة النقد الرقمية التوقيع الرقمي لمصدرها والمتزم قانونا او اتفاقا بتحويل هذه الوحده الى القيمة التي تكافئها من النقد الرسمي . </a:t>
            </a:r>
            <a:endParaRPr lang="ar-SA" sz="9600" b="1" dirty="0" smtClean="0">
              <a:latin typeface="Arial" pitchFamily="34" charset="0"/>
              <a:cs typeface="Arial" pitchFamily="34" charset="0"/>
            </a:endParaRPr>
          </a:p>
          <a:p>
            <a:pPr rtl="1"/>
            <a:endParaRPr lang="ar-JO" sz="9600" b="1" dirty="0" smtClean="0">
              <a:latin typeface="Arial" pitchFamily="34" charset="0"/>
              <a:cs typeface="Arial" pitchFamily="34" charset="0"/>
            </a:endParaRPr>
          </a:p>
          <a:p>
            <a:pPr rtl="1"/>
            <a:r>
              <a:rPr lang="ar-JO" sz="9600" b="1" dirty="0" smtClean="0">
                <a:latin typeface="Arial" pitchFamily="34" charset="0"/>
                <a:cs typeface="Arial" pitchFamily="34" charset="0"/>
              </a:rPr>
              <a:t>تحفظ النقود الرقمية على القرص الصلب للحاسوب المكتبي او في ذاكرة المساعد الرقمي الشخصي ومن الممكن شحنها في البطاقات الذكية ذات الرقاقات المصغره كالبطاقات المستخدمه في خدمة الهاتف العمومي. </a:t>
            </a:r>
            <a:endParaRPr lang="ar-SA" sz="9600" b="1" dirty="0" smtClean="0">
              <a:latin typeface="Arial" pitchFamily="34" charset="0"/>
              <a:cs typeface="Arial" pitchFamily="34" charset="0"/>
            </a:endParaRPr>
          </a:p>
          <a:p>
            <a:pPr rtl="1"/>
            <a:endParaRPr lang="ar-JO" sz="9600" b="1" dirty="0" smtClean="0">
              <a:latin typeface="Arial" pitchFamily="34" charset="0"/>
              <a:cs typeface="Arial" pitchFamily="34" charset="0"/>
            </a:endParaRPr>
          </a:p>
          <a:p>
            <a:pPr rtl="1"/>
            <a:r>
              <a:rPr lang="ar-JO" sz="9600" b="1" dirty="0" smtClean="0">
                <a:latin typeface="Arial" pitchFamily="34" charset="0"/>
                <a:cs typeface="Arial" pitchFamily="34" charset="0"/>
              </a:rPr>
              <a:t>المصرف المصدر للنقود الرقمية لا يعنية من يحمل هذه النقود وكل ما يعنيه اجمالي المتاح منها في التداول في وقت معين </a:t>
            </a:r>
          </a:p>
          <a:p>
            <a:endParaRPr lang="en-US" dirty="0"/>
          </a:p>
        </p:txBody>
      </p:sp>
    </p:spTree>
    <p:extLst>
      <p:ext uri="{BB962C8B-B14F-4D97-AF65-F5344CB8AC3E}">
        <p14:creationId xmlns:p14="http://schemas.microsoft.com/office/powerpoint/2010/main" val="1171552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457200" y="457200"/>
            <a:ext cx="8229600" cy="5549900"/>
          </a:xfrm>
        </p:spPr>
        <p:txBody>
          <a:bodyPr>
            <a:normAutofit fontScale="92500" lnSpcReduction="20000"/>
          </a:bodyPr>
          <a:lstStyle/>
          <a:p>
            <a:pPr algn="r" rtl="1"/>
            <a:r>
              <a:rPr lang="ar-JO" sz="26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كيف يتم الحصول على النقود الرقمية وتداولها ؟ </a:t>
            </a:r>
          </a:p>
          <a:p>
            <a:pPr algn="r" rtl="1"/>
            <a:endParaRPr lang="ar-JO" sz="2000" dirty="0" smtClean="0"/>
          </a:p>
          <a:p>
            <a:pPr algn="just" rtl="1"/>
            <a:r>
              <a:rPr lang="ar-JO" sz="2600" dirty="0" smtClean="0">
                <a:latin typeface="Arial" pitchFamily="34" charset="0"/>
                <a:cs typeface="Arial" pitchFamily="34" charset="0"/>
              </a:rPr>
              <a:t>تبدأ العملية </a:t>
            </a:r>
            <a:r>
              <a:rPr lang="ar-JO" sz="2600" b="1" dirty="0" smtClean="0">
                <a:latin typeface="Arial" pitchFamily="34" charset="0"/>
                <a:cs typeface="Arial" pitchFamily="34" charset="0"/>
              </a:rPr>
              <a:t>بفتح حساب </a:t>
            </a:r>
            <a:r>
              <a:rPr lang="ar-JO" sz="2600" dirty="0" smtClean="0">
                <a:latin typeface="Arial" pitchFamily="34" charset="0"/>
                <a:cs typeface="Arial" pitchFamily="34" charset="0"/>
              </a:rPr>
              <a:t>لدى احد مصارف الانترنت من قبل كل من البائع والمشتري، وحتى يتمكن المصرف من اصدار نقود رقمية مقابل التقليديه ، </a:t>
            </a:r>
            <a:r>
              <a:rPr lang="ar-JO" sz="2600" b="1" dirty="0" smtClean="0">
                <a:latin typeface="Arial" pitchFamily="34" charset="0"/>
                <a:cs typeface="Arial" pitchFamily="34" charset="0"/>
              </a:rPr>
              <a:t>يودع المستهلك رصيدا </a:t>
            </a:r>
            <a:r>
              <a:rPr lang="ar-JO" sz="2600" dirty="0" smtClean="0">
                <a:latin typeface="Arial" pitchFamily="34" charset="0"/>
                <a:cs typeface="Arial" pitchFamily="34" charset="0"/>
              </a:rPr>
              <a:t>في حسابه بقيمة محدوده بالعملة الرسمية ومن ثم اذا رغب المستهلك في الشراء والسداد بالنقود الرقمية، يعرف نفسه لدى المصرف للحصول على نقود رقمية بقيمة معينه، فيقوم المصرف بإصدار النقود الرقمية الموقعه الكترونيا، ويجعل </a:t>
            </a:r>
            <a:r>
              <a:rPr lang="ar-JO" sz="2600" b="1" dirty="0" smtClean="0">
                <a:latin typeface="Arial" pitchFamily="34" charset="0"/>
                <a:cs typeface="Arial" pitchFamily="34" charset="0"/>
              </a:rPr>
              <a:t>رصيد المستهلك مدينا </a:t>
            </a:r>
            <a:r>
              <a:rPr lang="ar-JO" sz="2600" dirty="0" smtClean="0">
                <a:latin typeface="Arial" pitchFamily="34" charset="0"/>
                <a:cs typeface="Arial" pitchFamily="34" charset="0"/>
              </a:rPr>
              <a:t>بقيمة النقد المصدر، فيقوم المستهلك بارسال النقد الرقمي الى التاجر، والذي يحول هذه النقود الى المصرف الذي يدير حساباته والذي يقوم بدوره بتحويل النقود الى المصرف المصدر لها لتأكيد صلاحيتها . </a:t>
            </a:r>
          </a:p>
          <a:p>
            <a:pPr marL="64008" indent="0" algn="r" rtl="1">
              <a:buNone/>
            </a:pPr>
            <a:endParaRPr lang="ar-JO" sz="2600" dirty="0" smtClean="0">
              <a:latin typeface="Arial" pitchFamily="34" charset="0"/>
              <a:cs typeface="Arial" pitchFamily="34" charset="0"/>
            </a:endParaRPr>
          </a:p>
          <a:p>
            <a:pPr algn="r" rtl="1"/>
            <a:endParaRPr lang="ar-JO" sz="2600" dirty="0" smtClean="0">
              <a:latin typeface="Arial" pitchFamily="34" charset="0"/>
              <a:cs typeface="Arial" pitchFamily="34" charset="0"/>
            </a:endParaRPr>
          </a:p>
          <a:p>
            <a:pPr algn="r" rtl="1"/>
            <a:r>
              <a:rPr lang="ar-JO" sz="2600" b="1" u="sng" dirty="0" smtClean="0">
                <a:latin typeface="Arial" pitchFamily="34" charset="0"/>
                <a:cs typeface="Arial" pitchFamily="34" charset="0"/>
              </a:rPr>
              <a:t>بماذا تختلف النقود الرقمية عن الشيك الالكتروني ؟</a:t>
            </a:r>
          </a:p>
          <a:p>
            <a:pPr algn="just" rtl="1"/>
            <a:r>
              <a:rPr lang="ar-JO" sz="2600" dirty="0" smtClean="0">
                <a:latin typeface="Arial" pitchFamily="34" charset="0"/>
                <a:cs typeface="Arial" pitchFamily="34" charset="0"/>
              </a:rPr>
              <a:t>من الممكن التعرف على مزايا وعيوب كل نظام من وجهة نظر كل من المستهلك ومزود خدمة الوفاء الالكتروني وذلك بمقارنة خصائص كل من </a:t>
            </a:r>
            <a:r>
              <a:rPr lang="ar-JO" sz="2600" dirty="0" smtClean="0">
                <a:latin typeface="Arial" pitchFamily="34" charset="0"/>
                <a:cs typeface="Arial" pitchFamily="34" charset="0"/>
              </a:rPr>
              <a:t>ال</a:t>
            </a:r>
            <a:r>
              <a:rPr lang="ar-SA" sz="2600" dirty="0">
                <a:latin typeface="Arial" pitchFamily="34" charset="0"/>
                <a:cs typeface="Arial" pitchFamily="34" charset="0"/>
              </a:rPr>
              <a:t>ش</a:t>
            </a:r>
            <a:r>
              <a:rPr lang="ar-JO" sz="2600" dirty="0" smtClean="0">
                <a:latin typeface="Arial" pitchFamily="34" charset="0"/>
                <a:cs typeface="Arial" pitchFamily="34" charset="0"/>
              </a:rPr>
              <a:t>يك </a:t>
            </a:r>
            <a:r>
              <a:rPr lang="ar-JO" sz="2600" dirty="0" smtClean="0">
                <a:latin typeface="Arial" pitchFamily="34" charset="0"/>
                <a:cs typeface="Arial" pitchFamily="34" charset="0"/>
              </a:rPr>
              <a:t>الالكتروني ونظم النقود الرقمية ، وفيما يلي تعريف ببعض اوجه </a:t>
            </a:r>
            <a:r>
              <a:rPr lang="ar-JO" sz="2600" dirty="0" smtClean="0">
                <a:latin typeface="Arial" pitchFamily="34" charset="0"/>
                <a:cs typeface="Arial" pitchFamily="34" charset="0"/>
              </a:rPr>
              <a:t>المقارن</a:t>
            </a:r>
            <a:r>
              <a:rPr lang="ar-SA" sz="2600" dirty="0" smtClean="0">
                <a:latin typeface="Arial" pitchFamily="34" charset="0"/>
                <a:cs typeface="Arial" pitchFamily="34" charset="0"/>
              </a:rPr>
              <a:t>ة</a:t>
            </a:r>
            <a:endParaRPr lang="en-US" sz="2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304800" y="0"/>
            <a:ext cx="8610600" cy="6858000"/>
          </a:xfrm>
        </p:spPr>
        <p:txBody>
          <a:bodyPr>
            <a:normAutofit/>
          </a:bodyPr>
          <a:lstStyle/>
          <a:p>
            <a:pPr marL="365760" indent="-256032" algn="r" rtl="1" eaLnBrk="1" fontAlgn="auto" hangingPunct="1">
              <a:spcAft>
                <a:spcPts val="0"/>
              </a:spcAft>
              <a:buFont typeface="Wingdings 3" pitchFamily="18" charset="2"/>
              <a:buNone/>
              <a:defRPr/>
            </a:pPr>
            <a:endParaRPr lang="ar-SA" sz="2000" b="1" u="sng" dirty="0" smtClean="0"/>
          </a:p>
          <a:p>
            <a:pPr marL="365760" indent="-256032" algn="r" rtl="1" eaLnBrk="1" fontAlgn="auto" hangingPunct="1">
              <a:spcAft>
                <a:spcPts val="0"/>
              </a:spcAft>
              <a:buFont typeface="Wingdings 3" pitchFamily="18" charset="2"/>
              <a:buNone/>
              <a:defRPr/>
            </a:pPr>
            <a:endParaRPr lang="ar-SA" sz="2000" b="1" u="sng" dirty="0"/>
          </a:p>
          <a:p>
            <a:pPr marL="365760" indent="-256032" algn="r" rtl="1" eaLnBrk="1" fontAlgn="auto" hangingPunct="1">
              <a:spcAft>
                <a:spcPts val="0"/>
              </a:spcAft>
              <a:buFont typeface="Wingdings 3" pitchFamily="18" charset="2"/>
              <a:buNone/>
              <a:defRPr/>
            </a:pPr>
            <a:r>
              <a:rPr lang="ar-SA" sz="2400" b="1" u="sng" dirty="0" smtClean="0">
                <a:latin typeface="Arial" pitchFamily="34" charset="0"/>
                <a:cs typeface="Arial" pitchFamily="34" charset="0"/>
              </a:rPr>
              <a:t>من حيث تكلفة المعاملات </a:t>
            </a:r>
          </a:p>
          <a:p>
            <a:pPr marL="365760" indent="-256032" algn="just" rtl="1" eaLnBrk="1" fontAlgn="auto" hangingPunct="1">
              <a:spcAft>
                <a:spcPts val="0"/>
              </a:spcAft>
              <a:buFont typeface="Wingdings 3" pitchFamily="18" charset="2"/>
              <a:buNone/>
              <a:defRPr/>
            </a:pPr>
            <a:r>
              <a:rPr lang="ar-SA" sz="2400" b="1" dirty="0" smtClean="0">
                <a:latin typeface="Arial" pitchFamily="34" charset="0"/>
                <a:cs typeface="Arial" pitchFamily="34" charset="0"/>
              </a:rPr>
              <a:t>   الشيك </a:t>
            </a:r>
            <a:r>
              <a:rPr lang="ar-SA" sz="2400" b="1" dirty="0" smtClean="0">
                <a:latin typeface="Arial" pitchFamily="34" charset="0"/>
                <a:cs typeface="Arial" pitchFamily="34" charset="0"/>
              </a:rPr>
              <a:t>الالكتروني يحتاج الى دخول دورة عمليات مركز التسويه الموتمت مثل الشيكات الورقيه </a:t>
            </a:r>
            <a:r>
              <a:rPr lang="ar-JO" sz="2400" b="1" dirty="0" smtClean="0">
                <a:latin typeface="Arial" pitchFamily="34" charset="0"/>
                <a:cs typeface="Arial" pitchFamily="34" charset="0"/>
              </a:rPr>
              <a:t>تماما</a:t>
            </a:r>
            <a:r>
              <a:rPr lang="ar-SA" sz="2400" b="1" dirty="0" smtClean="0">
                <a:latin typeface="Arial" pitchFamily="34" charset="0"/>
                <a:cs typeface="Arial" pitchFamily="34" charset="0"/>
              </a:rPr>
              <a:t> .</a:t>
            </a:r>
            <a:endParaRPr lang="en-US" sz="2400" b="1"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2400" b="1" dirty="0" smtClean="0">
                <a:latin typeface="Arial" pitchFamily="34" charset="0"/>
                <a:cs typeface="Arial" pitchFamily="34" charset="0"/>
              </a:rPr>
              <a:t>    </a:t>
            </a:r>
            <a:r>
              <a:rPr lang="ar-JO" sz="2400" b="1" dirty="0" smtClean="0">
                <a:latin typeface="Arial" pitchFamily="34" charset="0"/>
                <a:cs typeface="Arial" pitchFamily="34" charset="0"/>
              </a:rPr>
              <a:t>يتم تداول</a:t>
            </a:r>
            <a:r>
              <a:rPr lang="ar-SA" sz="2400" b="1" dirty="0">
                <a:latin typeface="Arial" pitchFamily="34" charset="0"/>
                <a:cs typeface="Arial" pitchFamily="34" charset="0"/>
              </a:rPr>
              <a:t> </a:t>
            </a:r>
            <a:r>
              <a:rPr lang="ar-SA" sz="2400" b="1" dirty="0" smtClean="0">
                <a:latin typeface="Arial" pitchFamily="34" charset="0"/>
                <a:cs typeface="Arial" pitchFamily="34" charset="0"/>
              </a:rPr>
              <a:t>ا</a:t>
            </a:r>
            <a:r>
              <a:rPr lang="ar-SA" sz="2400" b="1" dirty="0" smtClean="0">
                <a:latin typeface="Arial" pitchFamily="34" charset="0"/>
                <a:cs typeface="Arial" pitchFamily="34" charset="0"/>
              </a:rPr>
              <a:t>لنقود </a:t>
            </a:r>
            <a:r>
              <a:rPr lang="ar-SA" sz="2400" b="1" dirty="0" smtClean="0">
                <a:latin typeface="Arial" pitchFamily="34" charset="0"/>
                <a:cs typeface="Arial" pitchFamily="34" charset="0"/>
              </a:rPr>
              <a:t>الرقميه </a:t>
            </a:r>
            <a:r>
              <a:rPr lang="ar-JO" sz="2400" b="1" dirty="0" smtClean="0">
                <a:latin typeface="Arial" pitchFamily="34" charset="0"/>
                <a:cs typeface="Arial" pitchFamily="34" charset="0"/>
              </a:rPr>
              <a:t>بين الاطراف</a:t>
            </a:r>
            <a:r>
              <a:rPr lang="ar-SA" sz="2400" b="1" dirty="0" smtClean="0">
                <a:latin typeface="Arial" pitchFamily="34" charset="0"/>
                <a:cs typeface="Arial" pitchFamily="34" charset="0"/>
              </a:rPr>
              <a:t> عبر الانترنت  </a:t>
            </a:r>
            <a:r>
              <a:rPr lang="ar-SA" sz="2400" b="1" dirty="0">
                <a:latin typeface="Arial" pitchFamily="34" charset="0"/>
                <a:cs typeface="Arial" pitchFamily="34" charset="0"/>
              </a:rPr>
              <a:t>,</a:t>
            </a:r>
            <a:r>
              <a:rPr lang="ar-JO" sz="2400" b="1" dirty="0" smtClean="0">
                <a:latin typeface="Arial" pitchFamily="34" charset="0"/>
                <a:cs typeface="Arial" pitchFamily="34" charset="0"/>
              </a:rPr>
              <a:t>لذا </a:t>
            </a:r>
            <a:r>
              <a:rPr lang="ar-JO" sz="2400" b="1" dirty="0" smtClean="0">
                <a:latin typeface="Arial" pitchFamily="34" charset="0"/>
                <a:cs typeface="Arial" pitchFamily="34" charset="0"/>
              </a:rPr>
              <a:t>تعد </a:t>
            </a:r>
            <a:r>
              <a:rPr lang="ar-SA" sz="2400" b="1" dirty="0" smtClean="0">
                <a:latin typeface="Arial" pitchFamily="34" charset="0"/>
                <a:cs typeface="Arial" pitchFamily="34" charset="0"/>
              </a:rPr>
              <a:t>الشيكات </a:t>
            </a:r>
            <a:r>
              <a:rPr lang="ar-SA" sz="2400" b="1" dirty="0" smtClean="0">
                <a:latin typeface="Arial" pitchFamily="34" charset="0"/>
                <a:cs typeface="Arial" pitchFamily="34" charset="0"/>
              </a:rPr>
              <a:t>الالكترونية </a:t>
            </a:r>
            <a:r>
              <a:rPr lang="ar-JO" sz="2400" b="1" dirty="0" smtClean="0">
                <a:latin typeface="Arial" pitchFamily="34" charset="0"/>
                <a:cs typeface="Arial" pitchFamily="34" charset="0"/>
              </a:rPr>
              <a:t>ذات</a:t>
            </a:r>
            <a:r>
              <a:rPr lang="ar-SA" sz="2400" b="1" dirty="0" smtClean="0">
                <a:latin typeface="Arial" pitchFamily="34" charset="0"/>
                <a:cs typeface="Arial" pitchFamily="34" charset="0"/>
              </a:rPr>
              <a:t> تكلفه </a:t>
            </a:r>
            <a:r>
              <a:rPr lang="ar-SA" sz="2400" b="1" dirty="0" smtClean="0">
                <a:latin typeface="Arial" pitchFamily="34" charset="0"/>
                <a:cs typeface="Arial" pitchFamily="34" charset="0"/>
              </a:rPr>
              <a:t>اعلى من النقود </a:t>
            </a:r>
            <a:r>
              <a:rPr lang="ar-SA" sz="2400" b="1" dirty="0" smtClean="0">
                <a:latin typeface="Arial" pitchFamily="34" charset="0"/>
                <a:cs typeface="Arial" pitchFamily="34" charset="0"/>
              </a:rPr>
              <a:t>الرقمية .</a:t>
            </a:r>
            <a:endParaRPr lang="en-US" sz="2400" b="1" dirty="0" smtClean="0">
              <a:latin typeface="Arial" pitchFamily="34" charset="0"/>
              <a:cs typeface="Arial" pitchFamily="34" charset="0"/>
            </a:endParaRPr>
          </a:p>
          <a:p>
            <a:pPr marL="365760" indent="-256032" algn="r" rtl="1" eaLnBrk="1" fontAlgn="auto" hangingPunct="1">
              <a:spcAft>
                <a:spcPts val="0"/>
              </a:spcAft>
              <a:buFont typeface="Wingdings 3"/>
              <a:buChar char=""/>
              <a:defRPr/>
            </a:pPr>
            <a:endParaRPr lang="en-US" sz="2400" b="1"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2400" b="1" u="sng" dirty="0" smtClean="0">
                <a:latin typeface="Arial" pitchFamily="34" charset="0"/>
                <a:cs typeface="Arial" pitchFamily="34" charset="0"/>
              </a:rPr>
              <a:t>القابليه للنقل و الامن</a:t>
            </a:r>
            <a:r>
              <a:rPr lang="en-US" sz="2400" b="1" u="sng" dirty="0" smtClean="0">
                <a:latin typeface="Arial" pitchFamily="34" charset="0"/>
                <a:cs typeface="Arial" pitchFamily="34" charset="0"/>
              </a:rPr>
              <a:t>   </a:t>
            </a:r>
            <a:r>
              <a:rPr lang="en-US" sz="2400" b="1" dirty="0" smtClean="0">
                <a:latin typeface="Arial" pitchFamily="34" charset="0"/>
                <a:cs typeface="Arial" pitchFamily="34" charset="0"/>
              </a:rPr>
              <a:t>		 </a:t>
            </a:r>
            <a:endParaRPr lang="ar-JO" sz="2400" b="1"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en-US" sz="2400" b="1" dirty="0" smtClean="0">
                <a:latin typeface="Arial" pitchFamily="34" charset="0"/>
                <a:cs typeface="Arial" pitchFamily="34" charset="0"/>
              </a:rPr>
              <a:t>     </a:t>
            </a:r>
            <a:r>
              <a:rPr lang="ar-SA" sz="2400" b="1" dirty="0" smtClean="0">
                <a:latin typeface="Arial" pitchFamily="34" charset="0"/>
                <a:cs typeface="Arial" pitchFamily="34" charset="0"/>
              </a:rPr>
              <a:t>يتساوى</a:t>
            </a:r>
            <a:r>
              <a:rPr lang="ar-JO" sz="2400" b="1" dirty="0" smtClean="0">
                <a:latin typeface="Arial" pitchFamily="34" charset="0"/>
                <a:cs typeface="Arial" pitchFamily="34" charset="0"/>
              </a:rPr>
              <a:t> بذلك كل من</a:t>
            </a:r>
            <a:r>
              <a:rPr lang="ar-SA" sz="2400" b="1" dirty="0" smtClean="0">
                <a:latin typeface="Arial" pitchFamily="34" charset="0"/>
                <a:cs typeface="Arial" pitchFamily="34" charset="0"/>
              </a:rPr>
              <a:t> الشيك الالكتروني والنقود الرقميه حيث لا توجد وسيلة  وفاء الكترونيه حاليا قابله للنقل ، </a:t>
            </a:r>
            <a:r>
              <a:rPr lang="ar-JO" sz="2400" b="1" dirty="0" smtClean="0">
                <a:latin typeface="Arial" pitchFamily="34" charset="0"/>
                <a:cs typeface="Arial" pitchFamily="34" charset="0"/>
              </a:rPr>
              <a:t>فكل وسائل الوفاء </a:t>
            </a:r>
            <a:r>
              <a:rPr lang="ar-SA" sz="2400" b="1" dirty="0" smtClean="0">
                <a:latin typeface="Arial" pitchFamily="34" charset="0"/>
                <a:cs typeface="Arial" pitchFamily="34" charset="0"/>
              </a:rPr>
              <a:t>لا بد من توثيقها من جهة المؤسسة الماليه حيث الام</a:t>
            </a:r>
            <a:r>
              <a:rPr lang="ar-JO" sz="2400" b="1" dirty="0" smtClean="0">
                <a:latin typeface="Arial" pitchFamily="34" charset="0"/>
                <a:cs typeface="Arial" pitchFamily="34" charset="0"/>
              </a:rPr>
              <a:t>ا</a:t>
            </a:r>
            <a:r>
              <a:rPr lang="ar-SA" sz="2400" b="1" dirty="0" smtClean="0">
                <a:latin typeface="Arial" pitchFamily="34" charset="0"/>
                <a:cs typeface="Arial" pitchFamily="34" charset="0"/>
              </a:rPr>
              <a:t>ن هو الاهم في هذا المجال ضد الاستخدام الخاطئ وال</a:t>
            </a:r>
            <a:r>
              <a:rPr lang="ar-JO" sz="2400" b="1" dirty="0" smtClean="0">
                <a:latin typeface="Arial" pitchFamily="34" charset="0"/>
                <a:cs typeface="Arial" pitchFamily="34" charset="0"/>
              </a:rPr>
              <a:t>س</a:t>
            </a:r>
            <a:r>
              <a:rPr lang="ar-SA" sz="2400" b="1" dirty="0" smtClean="0">
                <a:latin typeface="Arial" pitchFamily="34" charset="0"/>
                <a:cs typeface="Arial" pitchFamily="34" charset="0"/>
              </a:rPr>
              <a:t>رقة، اضافه الى </a:t>
            </a:r>
            <a:r>
              <a:rPr lang="ar-JO" sz="2400" b="1" dirty="0" smtClean="0">
                <a:latin typeface="Arial" pitchFamily="34" charset="0"/>
                <a:cs typeface="Arial" pitchFamily="34" charset="0"/>
              </a:rPr>
              <a:t>ان </a:t>
            </a:r>
            <a:r>
              <a:rPr lang="ar-SA" sz="2400" b="1" dirty="0" smtClean="0">
                <a:latin typeface="Arial" pitchFamily="34" charset="0"/>
                <a:cs typeface="Arial" pitchFamily="34" charset="0"/>
              </a:rPr>
              <a:t>القابليه التي تتعارض مع مستويات الامان المطلوبة لادوات الوفاء الالكترونية. </a:t>
            </a:r>
            <a:endParaRPr lang="en-US" sz="2400" b="1" dirty="0" smtClean="0">
              <a:latin typeface="Arial" pitchFamily="34" charset="0"/>
              <a:cs typeface="Arial" pitchFamily="34" charset="0"/>
            </a:endParaRPr>
          </a:p>
          <a:p>
            <a:pPr algn="r" rtl="1" eaLnBrk="1" hangingPunct="1">
              <a:defRPr/>
            </a:pPr>
            <a:endParaRPr lang="ar-JO"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540544" y="381000"/>
            <a:ext cx="8146256" cy="395288"/>
          </a:xfrm>
        </p:spPr>
        <p:txBody>
          <a:bodyPr>
            <a:normAutofit fontScale="90000"/>
          </a:bodyPr>
          <a:lstStyle/>
          <a:p>
            <a:endParaRPr lang="en-US" dirty="0"/>
          </a:p>
        </p:txBody>
      </p:sp>
      <p:sp>
        <p:nvSpPr>
          <p:cNvPr id="3" name="Subtitle 2"/>
          <p:cNvSpPr>
            <a:spLocks noGrp="1"/>
          </p:cNvSpPr>
          <p:nvPr>
            <p:ph type="subTitle" idx="1"/>
          </p:nvPr>
        </p:nvSpPr>
        <p:spPr>
          <a:xfrm>
            <a:off x="540544" y="1524000"/>
            <a:ext cx="8070056" cy="4419600"/>
          </a:xfrm>
        </p:spPr>
        <p:txBody>
          <a:bodyPr>
            <a:noAutofit/>
          </a:bodyPr>
          <a:lstStyle/>
          <a:p>
            <a:pPr rtl="1">
              <a:defRPr/>
            </a:pPr>
            <a:r>
              <a:rPr lang="ar-JO" sz="2400" b="1" u="sng" dirty="0">
                <a:latin typeface="Arial" pitchFamily="34" charset="0"/>
                <a:cs typeface="Arial" pitchFamily="34" charset="0"/>
              </a:rPr>
              <a:t>الخصوصية والقابلية للتتبع: </a:t>
            </a:r>
          </a:p>
          <a:p>
            <a:pPr rtl="1">
              <a:defRPr/>
            </a:pPr>
            <a:r>
              <a:rPr lang="ar-SA" sz="2400" b="1" dirty="0">
                <a:latin typeface="Arial" pitchFamily="34" charset="0"/>
                <a:cs typeface="Arial" pitchFamily="34" charset="0"/>
              </a:rPr>
              <a:t>تعبر عن قدرة المستهلك على ممارسة العملية الشرائيه عبر الانترنت دون الكشف عن هويته وحمايةالخصوصه تعني ان بعض او كل المعلومات الخاصه بالصفقه تحجب عن بعض اطراف</a:t>
            </a:r>
            <a:r>
              <a:rPr lang="ar-JO" sz="2400" b="1" dirty="0">
                <a:latin typeface="Arial" pitchFamily="34" charset="0"/>
                <a:cs typeface="Arial" pitchFamily="34" charset="0"/>
              </a:rPr>
              <a:t> </a:t>
            </a:r>
            <a:r>
              <a:rPr lang="ar-SA" sz="2400" b="1" dirty="0">
                <a:latin typeface="Arial" pitchFamily="34" charset="0"/>
                <a:cs typeface="Arial" pitchFamily="34" charset="0"/>
              </a:rPr>
              <a:t>التعامل سواء كانو مشتركين في الصفقه ام مراقبين </a:t>
            </a:r>
            <a:r>
              <a:rPr lang="ar-JO" sz="2400" b="1" dirty="0">
                <a:latin typeface="Arial" pitchFamily="34" charset="0"/>
                <a:cs typeface="Arial" pitchFamily="34" charset="0"/>
              </a:rPr>
              <a:t>(</a:t>
            </a:r>
            <a:r>
              <a:rPr lang="ar-SA" sz="2400" b="1" dirty="0">
                <a:latin typeface="Arial" pitchFamily="34" charset="0"/>
                <a:cs typeface="Arial" pitchFamily="34" charset="0"/>
              </a:rPr>
              <a:t>عناصر الصفقه تشمل المبلغ ، التاريخ، الوقت، جهة ابرام الصفقه، المنتج، هوية كل من البائع والمشتري</a:t>
            </a:r>
            <a:r>
              <a:rPr lang="ar-JO" sz="2400" b="1" dirty="0">
                <a:latin typeface="Arial" pitchFamily="34" charset="0"/>
                <a:cs typeface="Arial" pitchFamily="34" charset="0"/>
              </a:rPr>
              <a:t>)</a:t>
            </a:r>
            <a:r>
              <a:rPr lang="ar-SA" sz="2400" b="1" dirty="0">
                <a:latin typeface="Arial" pitchFamily="34" charset="0"/>
                <a:cs typeface="Arial" pitchFamily="34" charset="0"/>
              </a:rPr>
              <a:t> </a:t>
            </a:r>
            <a:endParaRPr lang="en-US" sz="2400" b="1" dirty="0">
              <a:latin typeface="Arial" pitchFamily="34" charset="0"/>
              <a:cs typeface="Arial" pitchFamily="34" charset="0"/>
            </a:endParaRPr>
          </a:p>
          <a:p>
            <a:pPr rtl="1">
              <a:defRPr/>
            </a:pPr>
            <a:r>
              <a:rPr lang="ar-JO" sz="2400" b="1" dirty="0">
                <a:latin typeface="Arial" pitchFamily="34" charset="0"/>
                <a:cs typeface="Arial" pitchFamily="34" charset="0"/>
              </a:rPr>
              <a:t>اما </a:t>
            </a:r>
            <a:r>
              <a:rPr lang="ar-SA" sz="2400" b="1" dirty="0">
                <a:latin typeface="Arial" pitchFamily="34" charset="0"/>
                <a:cs typeface="Arial" pitchFamily="34" charset="0"/>
              </a:rPr>
              <a:t>القابلية للتتبع </a:t>
            </a:r>
            <a:r>
              <a:rPr lang="ar-JO" sz="2400" b="1" dirty="0">
                <a:latin typeface="Arial" pitchFamily="34" charset="0"/>
                <a:cs typeface="Arial" pitchFamily="34" charset="0"/>
              </a:rPr>
              <a:t>ف</a:t>
            </a:r>
            <a:r>
              <a:rPr lang="ar-SA" sz="2400" b="1" dirty="0">
                <a:latin typeface="Arial" pitchFamily="34" charset="0"/>
                <a:cs typeface="Arial" pitchFamily="34" charset="0"/>
              </a:rPr>
              <a:t>هي المقدره المتوفرة لدة السلطات المختصه على تحديد هوية من قام بالشراء </a:t>
            </a:r>
            <a:endParaRPr lang="en-US" sz="2400" b="1" dirty="0">
              <a:latin typeface="Arial" pitchFamily="34" charset="0"/>
              <a:cs typeface="Arial" pitchFamily="34" charset="0"/>
            </a:endParaRPr>
          </a:p>
          <a:p>
            <a:pPr rtl="1">
              <a:defRPr/>
            </a:pPr>
            <a:r>
              <a:rPr lang="ar-SA" sz="2400" b="1" dirty="0">
                <a:latin typeface="Arial" pitchFamily="34" charset="0"/>
                <a:cs typeface="Arial" pitchFamily="34" charset="0"/>
              </a:rPr>
              <a:t>بالنسبه للشيكات الالكترونيه يستلزم الافصاح عن هوية المستهلك تلقائيا</a:t>
            </a:r>
            <a:r>
              <a:rPr lang="ar-JO" sz="2400" b="1" dirty="0">
                <a:latin typeface="Arial" pitchFamily="34" charset="0"/>
                <a:cs typeface="Arial" pitchFamily="34" charset="0"/>
              </a:rPr>
              <a:t> بينما</a:t>
            </a:r>
            <a:r>
              <a:rPr lang="ar-SA" sz="2400" b="1" dirty="0">
                <a:latin typeface="Arial" pitchFamily="34" charset="0"/>
                <a:cs typeface="Arial" pitchFamily="34" charset="0"/>
              </a:rPr>
              <a:t> لا يتطلب </a:t>
            </a:r>
            <a:r>
              <a:rPr lang="ar-JO" sz="2400" b="1" dirty="0">
                <a:latin typeface="Arial" pitchFamily="34" charset="0"/>
                <a:cs typeface="Arial" pitchFamily="34" charset="0"/>
              </a:rPr>
              <a:t>استخدام النقود الرقمية </a:t>
            </a:r>
            <a:r>
              <a:rPr lang="ar-SA" sz="2400" b="1" dirty="0">
                <a:latin typeface="Arial" pitchFamily="34" charset="0"/>
                <a:cs typeface="Arial" pitchFamily="34" charset="0"/>
              </a:rPr>
              <a:t>الافصاح عن هوية المستهلك وكذلك لا تستطيع المؤسسة الماليه ان تتبع هذا الشخص في حالة استخدام التوقيع الاعمى (هذا التوقيع مرتبط بالنقد دون الشخص المستعمل) .</a:t>
            </a:r>
            <a:endParaRPr lang="en-US" sz="2400" b="1" dirty="0">
              <a:latin typeface="Arial" pitchFamily="34" charset="0"/>
              <a:cs typeface="Arial" pitchFamily="34" charset="0"/>
            </a:endParaRPr>
          </a:p>
          <a:p>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1173142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381000"/>
          </a:xfrm>
        </p:spPr>
        <p:txBody>
          <a:bodyPr>
            <a:normAutofit fontScale="90000"/>
          </a:bodyPr>
          <a:lstStyle/>
          <a:p>
            <a:pPr algn="r" eaLnBrk="1" fontAlgn="auto" hangingPunct="1">
              <a:spcAft>
                <a:spcPts val="0"/>
              </a:spcAft>
              <a:defRPr/>
            </a:pPr>
            <a:r>
              <a:rPr lang="ar-SA" sz="3900" dirty="0" smtClean="0"/>
              <a:t/>
            </a:r>
            <a:br>
              <a:rPr lang="ar-SA" sz="3900" dirty="0" smtClean="0"/>
            </a:br>
            <a:r>
              <a:rPr lang="ar-SA" sz="3900" dirty="0" smtClean="0"/>
              <a:t>التعامل بالشيك الالكتروني </a:t>
            </a:r>
            <a:r>
              <a:rPr lang="ar-SA" dirty="0" smtClean="0"/>
              <a:t/>
            </a:r>
            <a:br>
              <a:rPr lang="ar-SA" dirty="0" smtClean="0"/>
            </a:br>
            <a:r>
              <a:rPr lang="ar-SA" dirty="0" smtClean="0"/>
              <a:t/>
            </a:r>
            <a:br>
              <a:rPr lang="ar-SA" dirty="0" smtClean="0"/>
            </a:br>
            <a:endParaRPr lang="en-US" dirty="0"/>
          </a:p>
        </p:txBody>
      </p:sp>
      <p:sp>
        <p:nvSpPr>
          <p:cNvPr id="19458" name="Content Placeholder 2"/>
          <p:cNvSpPr>
            <a:spLocks noGrp="1"/>
          </p:cNvSpPr>
          <p:nvPr>
            <p:ph idx="1"/>
          </p:nvPr>
        </p:nvSpPr>
        <p:spPr>
          <a:xfrm>
            <a:off x="457200" y="838200"/>
            <a:ext cx="8229600" cy="5791200"/>
          </a:xfrm>
        </p:spPr>
        <p:txBody>
          <a:bodyPr>
            <a:normAutofit fontScale="70000" lnSpcReduction="20000"/>
          </a:bodyPr>
          <a:lstStyle/>
          <a:p>
            <a:pPr algn="just" rtl="1" eaLnBrk="1" hangingPunct="1"/>
            <a:r>
              <a:rPr lang="ar-SA" sz="3100" dirty="0" smtClean="0">
                <a:latin typeface="Arial" pitchFamily="34" charset="0"/>
                <a:cs typeface="Arial" pitchFamily="34" charset="0"/>
              </a:rPr>
              <a:t>تخضع الشيكات الالكترونية الى الاطار القانوني المعتمد في الشيكات الورقية حيث الاحكام التي تحكم الشيك التقليدي هي ذاتها التي يخضع لها الشيك الالكتروني وفي حالة عدم وجود نص خاص يخضع لقواعد العرف المصرفي. </a:t>
            </a:r>
          </a:p>
          <a:p>
            <a:pPr algn="just" rtl="1" eaLnBrk="1" hangingPunct="1"/>
            <a:endParaRPr lang="ar-SA" sz="3100" dirty="0" smtClean="0">
              <a:latin typeface="Arial" pitchFamily="34" charset="0"/>
              <a:cs typeface="Arial" pitchFamily="34" charset="0"/>
            </a:endParaRPr>
          </a:p>
          <a:p>
            <a:pPr algn="just" rtl="1" eaLnBrk="1" hangingPunct="1"/>
            <a:r>
              <a:rPr lang="ar-SA" sz="3100" b="1" u="sng" dirty="0" smtClean="0">
                <a:latin typeface="Arial" pitchFamily="34" charset="0"/>
                <a:cs typeface="Arial" pitchFamily="34" charset="0"/>
              </a:rPr>
              <a:t>انشاء الشيك</a:t>
            </a:r>
          </a:p>
          <a:p>
            <a:pPr marL="64008" indent="0" algn="just" rtl="1" eaLnBrk="1" hangingPunct="1">
              <a:buNone/>
            </a:pPr>
            <a:r>
              <a:rPr lang="ar-SA" sz="3100" dirty="0" smtClean="0">
                <a:solidFill>
                  <a:srgbClr val="0070C0"/>
                </a:solidFill>
                <a:latin typeface="Arial" pitchFamily="34" charset="0"/>
                <a:cs typeface="Arial" pitchFamily="34" charset="0"/>
              </a:rPr>
              <a:t>  اولا : الشروط الموضوعيه - لا </a:t>
            </a:r>
            <a:r>
              <a:rPr lang="ar-JO" sz="3100" dirty="0" smtClean="0">
                <a:solidFill>
                  <a:srgbClr val="0070C0"/>
                </a:solidFill>
                <a:latin typeface="Arial" pitchFamily="34" charset="0"/>
                <a:cs typeface="Arial" pitchFamily="34" charset="0"/>
              </a:rPr>
              <a:t>ت</a:t>
            </a:r>
            <a:r>
              <a:rPr lang="ar-SA" sz="3100" dirty="0" smtClean="0">
                <a:solidFill>
                  <a:srgbClr val="0070C0"/>
                </a:solidFill>
                <a:latin typeface="Arial" pitchFamily="34" charset="0"/>
                <a:cs typeface="Arial" pitchFamily="34" charset="0"/>
              </a:rPr>
              <a:t>ختلف</a:t>
            </a:r>
            <a:r>
              <a:rPr lang="ar-JO" sz="3100" dirty="0" smtClean="0">
                <a:solidFill>
                  <a:srgbClr val="0070C0"/>
                </a:solidFill>
                <a:latin typeface="Arial" pitchFamily="34" charset="0"/>
                <a:cs typeface="Arial" pitchFamily="34" charset="0"/>
              </a:rPr>
              <a:t> عن</a:t>
            </a:r>
            <a:r>
              <a:rPr lang="ar-SA" sz="3100" dirty="0" smtClean="0">
                <a:solidFill>
                  <a:srgbClr val="0070C0"/>
                </a:solidFill>
                <a:latin typeface="Arial" pitchFamily="34" charset="0"/>
                <a:cs typeface="Arial" pitchFamily="34" charset="0"/>
              </a:rPr>
              <a:t> الشيك </a:t>
            </a:r>
            <a:r>
              <a:rPr lang="ar-JO" sz="3100" dirty="0" smtClean="0">
                <a:solidFill>
                  <a:srgbClr val="0070C0"/>
                </a:solidFill>
                <a:latin typeface="Arial" pitchFamily="34" charset="0"/>
                <a:cs typeface="Arial" pitchFamily="34" charset="0"/>
              </a:rPr>
              <a:t>التقليدي</a:t>
            </a:r>
            <a:endParaRPr lang="en-US" sz="3100" dirty="0" smtClean="0">
              <a:solidFill>
                <a:srgbClr val="0070C0"/>
              </a:solidFill>
              <a:latin typeface="Arial" pitchFamily="34" charset="0"/>
              <a:cs typeface="Arial" pitchFamily="34" charset="0"/>
            </a:endParaRPr>
          </a:p>
          <a:p>
            <a:pPr algn="just" rtl="1" eaLnBrk="1" hangingPunct="1"/>
            <a:r>
              <a:rPr lang="ar-SA" sz="3100" dirty="0" smtClean="0">
                <a:latin typeface="Arial" pitchFamily="34" charset="0"/>
                <a:cs typeface="Arial" pitchFamily="34" charset="0"/>
              </a:rPr>
              <a:t>الرضا والسبب والمحل والاهليه </a:t>
            </a:r>
            <a:endParaRPr lang="en-US" sz="3100" dirty="0" smtClean="0">
              <a:latin typeface="Arial" pitchFamily="34" charset="0"/>
              <a:cs typeface="Arial" pitchFamily="34" charset="0"/>
            </a:endParaRPr>
          </a:p>
          <a:p>
            <a:pPr algn="just" rtl="1" eaLnBrk="1" hangingPunct="1"/>
            <a:r>
              <a:rPr lang="ar-SA" sz="3100" dirty="0" smtClean="0">
                <a:latin typeface="Arial" pitchFamily="34" charset="0"/>
                <a:cs typeface="Arial" pitchFamily="34" charset="0"/>
              </a:rPr>
              <a:t>الرضا  ان يكون خاليا من العيوب و صادرا عن ذي اهلية، والاهليه اللازمه هنا هي اهلية التصرفات القانونية بشكل عام </a:t>
            </a:r>
            <a:r>
              <a:rPr lang="ar-SA" sz="3100" dirty="0" smtClean="0">
                <a:latin typeface="Arial" pitchFamily="34" charset="0"/>
                <a:cs typeface="Arial" pitchFamily="34" charset="0"/>
              </a:rPr>
              <a:t>ولا يلزم </a:t>
            </a:r>
            <a:r>
              <a:rPr lang="ar-SA" sz="3100" dirty="0" smtClean="0">
                <a:latin typeface="Arial" pitchFamily="34" charset="0"/>
                <a:cs typeface="Arial" pitchFamily="34" charset="0"/>
              </a:rPr>
              <a:t>في الساحب ان يكون اهلا بالقيام بالاعمال التجارية باستثناء اذا كان الشيك قد سحب بالاعمال التجارية او سحب من تاجر </a:t>
            </a:r>
            <a:r>
              <a:rPr lang="ar-SA" sz="3100" dirty="0" smtClean="0">
                <a:latin typeface="Arial" pitchFamily="34" charset="0"/>
                <a:cs typeface="Arial" pitchFamily="34" charset="0"/>
              </a:rPr>
              <a:t>لغايات </a:t>
            </a:r>
            <a:r>
              <a:rPr lang="ar-SA" sz="3100" dirty="0" smtClean="0">
                <a:latin typeface="Arial" pitchFamily="34" charset="0"/>
                <a:cs typeface="Arial" pitchFamily="34" charset="0"/>
              </a:rPr>
              <a:t>تجارية، وحينئذ تلزم اهلية القيام بالاعمال التجارية</a:t>
            </a:r>
            <a:endParaRPr lang="en-US" sz="3100" dirty="0" smtClean="0">
              <a:latin typeface="Arial" pitchFamily="34" charset="0"/>
              <a:cs typeface="Arial" pitchFamily="34" charset="0"/>
            </a:endParaRPr>
          </a:p>
          <a:p>
            <a:pPr algn="just" rtl="1" eaLnBrk="1" hangingPunct="1"/>
            <a:endParaRPr lang="en-US" sz="3100" dirty="0" smtClean="0">
              <a:latin typeface="Arial" pitchFamily="34" charset="0"/>
              <a:cs typeface="Arial" pitchFamily="34" charset="0"/>
            </a:endParaRPr>
          </a:p>
          <a:p>
            <a:pPr marL="64008" indent="0" algn="just" rtl="1" eaLnBrk="1" hangingPunct="1">
              <a:buNone/>
            </a:pPr>
            <a:r>
              <a:rPr lang="ar-SA" sz="3100" dirty="0" smtClean="0">
                <a:solidFill>
                  <a:srgbClr val="0070C0"/>
                </a:solidFill>
                <a:latin typeface="Arial" pitchFamily="34" charset="0"/>
                <a:cs typeface="Arial" pitchFamily="34" charset="0"/>
              </a:rPr>
              <a:t>    ثانيا : الشروط الشكلية </a:t>
            </a:r>
            <a:endParaRPr lang="en-US" sz="3100" dirty="0" smtClean="0">
              <a:solidFill>
                <a:srgbClr val="0070C0"/>
              </a:solidFill>
              <a:latin typeface="Arial" pitchFamily="34" charset="0"/>
              <a:cs typeface="Arial" pitchFamily="34" charset="0"/>
            </a:endParaRPr>
          </a:p>
          <a:p>
            <a:pPr algn="just" rtl="1" eaLnBrk="1" hangingPunct="1"/>
            <a:r>
              <a:rPr lang="ar-SA" sz="3100" dirty="0" smtClean="0">
                <a:latin typeface="Arial" pitchFamily="34" charset="0"/>
                <a:cs typeface="Arial" pitchFamily="34" charset="0"/>
              </a:rPr>
              <a:t>لا بد لانشاء الشيك الالكتروني ان تتوافر فيه بيانات الزامية مقرر في القانون، حيث اذا تم اغفال احداها او بعضها انتقلت صفة الصك كشيك، واضافة لهذه البيانات الالزامية هناك بيانات اختيارية يجوز للاطراف ان يدرجوها في الشيك ، حيث يتم الاتفاق عليها بين الاطراف شريطة الا تكون مما يحظر القانون ايرادها فيه  سيتم الحديث عنها لاحقا.... </a:t>
            </a:r>
            <a:endParaRPr lang="en-US" sz="3100" dirty="0" smtClean="0">
              <a:latin typeface="Arial" pitchFamily="34" charset="0"/>
              <a:cs typeface="Arial" pitchFamily="34" charset="0"/>
            </a:endParaRPr>
          </a:p>
          <a:p>
            <a:pPr algn="just" rtl="1" eaLnBrk="1" hangingPunct="1"/>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defRPr/>
            </a:pPr>
            <a:r>
              <a:rPr lang="ar-SA" sz="3300" dirty="0"/>
              <a:t>الشروط الشكلية من حيث ضرورة الكتابة </a:t>
            </a:r>
            <a:endParaRPr lang="en-US" sz="3300" dirty="0"/>
          </a:p>
        </p:txBody>
      </p:sp>
      <p:sp>
        <p:nvSpPr>
          <p:cNvPr id="20482" name="Content Placeholder 2"/>
          <p:cNvSpPr>
            <a:spLocks noGrp="1"/>
          </p:cNvSpPr>
          <p:nvPr>
            <p:ph idx="1"/>
          </p:nvPr>
        </p:nvSpPr>
        <p:spPr/>
        <p:txBody>
          <a:bodyPr>
            <a:noAutofit/>
          </a:bodyPr>
          <a:lstStyle/>
          <a:p>
            <a:pPr algn="r" rtl="1" eaLnBrk="1" hangingPunct="1"/>
            <a:r>
              <a:rPr lang="ar-SA" sz="2400" dirty="0" smtClean="0">
                <a:latin typeface="Arial" pitchFamily="34" charset="0"/>
                <a:cs typeface="Arial" pitchFamily="34" charset="0"/>
              </a:rPr>
              <a:t>لا بد ان يكون الشيك </a:t>
            </a:r>
            <a:r>
              <a:rPr lang="ar-SA" sz="2400" b="1" dirty="0" smtClean="0">
                <a:latin typeface="Arial" pitchFamily="34" charset="0"/>
                <a:cs typeface="Arial" pitchFamily="34" charset="0"/>
              </a:rPr>
              <a:t>مكتوبا في محرر </a:t>
            </a:r>
            <a:r>
              <a:rPr lang="ar-SA" sz="2400" dirty="0" smtClean="0">
                <a:latin typeface="Arial" pitchFamily="34" charset="0"/>
                <a:cs typeface="Arial" pitchFamily="34" charset="0"/>
              </a:rPr>
              <a:t>مثله مثل الاوراق التجارية الاخرى حيث اذا لم يكتب الشيك في محرر كان باطلا ويصعب اثباته. </a:t>
            </a:r>
            <a:endParaRPr lang="en-US" sz="2400" dirty="0" smtClean="0">
              <a:latin typeface="Arial" pitchFamily="34" charset="0"/>
              <a:cs typeface="Arial" pitchFamily="34" charset="0"/>
            </a:endParaRPr>
          </a:p>
          <a:p>
            <a:pPr algn="just" rtl="1" eaLnBrk="1" hangingPunct="1"/>
            <a:r>
              <a:rPr lang="ar-SA" sz="2400" dirty="0" smtClean="0">
                <a:latin typeface="Arial" pitchFamily="34" charset="0"/>
                <a:cs typeface="Arial" pitchFamily="34" charset="0"/>
              </a:rPr>
              <a:t>اوجب المشرع الاردني من خلال الماده 276 من القانون التجاري ذكر اسمم العميل على النماذج المطبوعه من قبل البنك، وقررت محكمة التمييز الاردنية ان كتابة الشيك على </a:t>
            </a:r>
            <a:r>
              <a:rPr lang="ar-SA" sz="2400" b="1" dirty="0" smtClean="0">
                <a:latin typeface="Arial" pitchFamily="34" charset="0"/>
                <a:cs typeface="Arial" pitchFamily="34" charset="0"/>
              </a:rPr>
              <a:t>النماذج المس</a:t>
            </a:r>
            <a:r>
              <a:rPr lang="ar-JO" sz="2400" b="1" dirty="0" smtClean="0">
                <a:latin typeface="Arial" pitchFamily="34" charset="0"/>
                <a:cs typeface="Arial" pitchFamily="34" charset="0"/>
              </a:rPr>
              <a:t>ت</a:t>
            </a:r>
            <a:r>
              <a:rPr lang="ar-SA" sz="2400" b="1" dirty="0" smtClean="0">
                <a:latin typeface="Arial" pitchFamily="34" charset="0"/>
                <a:cs typeface="Arial" pitchFamily="34" charset="0"/>
              </a:rPr>
              <a:t>لمة من البنك للعميل </a:t>
            </a:r>
            <a:r>
              <a:rPr lang="ar-SA" sz="2400" dirty="0" smtClean="0">
                <a:latin typeface="Arial" pitchFamily="34" charset="0"/>
                <a:cs typeface="Arial" pitchFamily="34" charset="0"/>
              </a:rPr>
              <a:t>ليس شرطا لصحته حيث بينت في احد احكامها انه " اذا كانت الورقه المبرزه قد اشتملت على البيانات الوارده في الماده 288 من قانون التجاره فإن كونها لا توحي بأنها شيك لانها تشبه النماذج المطبوعه المعروفه في سوق </a:t>
            </a:r>
            <a:r>
              <a:rPr lang="ar-SA" sz="2400" dirty="0" smtClean="0">
                <a:latin typeface="Arial" pitchFamily="34" charset="0"/>
                <a:cs typeface="Arial" pitchFamily="34" charset="0"/>
              </a:rPr>
              <a:t>الكمبيالات </a:t>
            </a:r>
            <a:r>
              <a:rPr lang="ar-SA" sz="2400" dirty="0" smtClean="0">
                <a:latin typeface="Arial" pitchFamily="34" charset="0"/>
                <a:cs typeface="Arial" pitchFamily="34" charset="0"/>
              </a:rPr>
              <a:t>لا تغير من قيمتها القانونية كشيك، طالما ان شرائط الشيك متوافرة فيها، اذ لا تأثير لشكل الورقة او لطباعتها او مشابهتها لاي ورقة تجارية اخرى على كونها شيكا طالما توافرت فيها شرائط الشيك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1447800"/>
            <a:ext cx="8229600" cy="5007008"/>
          </a:xfrm>
        </p:spPr>
        <p:txBody>
          <a:bodyPr>
            <a:normAutofit/>
          </a:bodyPr>
          <a:lstStyle/>
          <a:p>
            <a:pPr algn="r" rtl="1" eaLnBrk="1" hangingPunct="1"/>
            <a:r>
              <a:rPr lang="ar-SA" sz="2400" dirty="0" smtClean="0">
                <a:latin typeface="Arial" pitchFamily="34" charset="0"/>
                <a:cs typeface="Arial" pitchFamily="34" charset="0"/>
              </a:rPr>
              <a:t>وبينت الماده 53\1 من القانون التجاري الاردني والمصري يتسع ليشمل التعامل مع الشيكات الالكترونية فهو لا يعدو عن كونه صكا </a:t>
            </a:r>
            <a:r>
              <a:rPr lang="ar-SA" sz="2400" dirty="0">
                <a:latin typeface="Arial" pitchFamily="34" charset="0"/>
                <a:cs typeface="Arial" pitchFamily="34" charset="0"/>
              </a:rPr>
              <a:t>ا</a:t>
            </a:r>
            <a:r>
              <a:rPr lang="ar-SA" sz="2400" dirty="0" smtClean="0">
                <a:latin typeface="Arial" pitchFamily="34" charset="0"/>
                <a:cs typeface="Arial" pitchFamily="34" charset="0"/>
              </a:rPr>
              <a:t>لكترونيا</a:t>
            </a:r>
            <a:r>
              <a:rPr lang="ar-SA" sz="2400" dirty="0" smtClean="0">
                <a:latin typeface="Arial" pitchFamily="34" charset="0"/>
                <a:cs typeface="Arial" pitchFamily="34" charset="0"/>
              </a:rPr>
              <a:t>. </a:t>
            </a:r>
            <a:endParaRPr lang="en-US" sz="2400" dirty="0" smtClean="0">
              <a:latin typeface="Arial" pitchFamily="34" charset="0"/>
              <a:cs typeface="Arial" pitchFamily="34" charset="0"/>
            </a:endParaRPr>
          </a:p>
          <a:p>
            <a:pPr algn="r" rtl="1" eaLnBrk="1" hangingPunct="1">
              <a:buFont typeface="Wingdings 3" pitchFamily="18" charset="2"/>
              <a:buNone/>
            </a:pPr>
            <a:endParaRPr lang="en-US" sz="2400" dirty="0" smtClean="0">
              <a:latin typeface="Arial" pitchFamily="34" charset="0"/>
              <a:cs typeface="Arial" pitchFamily="34" charset="0"/>
            </a:endParaRPr>
          </a:p>
          <a:p>
            <a:pPr algn="just" rtl="1" eaLnBrk="1" hangingPunct="1"/>
            <a:r>
              <a:rPr lang="ar-SA" sz="2400" dirty="0" smtClean="0">
                <a:latin typeface="Arial" pitchFamily="34" charset="0"/>
                <a:cs typeface="Arial" pitchFamily="34" charset="0"/>
              </a:rPr>
              <a:t>الشيك الالكتروني الذي لا يعدو عن كونه سندا الكترونيا يتمايز عن الشيك التقليدي بانه عباره عن </a:t>
            </a:r>
            <a:r>
              <a:rPr lang="ar-SA" sz="2400" b="1" dirty="0" smtClean="0">
                <a:latin typeface="Arial" pitchFamily="34" charset="0"/>
                <a:cs typeface="Arial" pitchFamily="34" charset="0"/>
              </a:rPr>
              <a:t>رسالة الكترونية موثقه ومؤمنه</a:t>
            </a:r>
            <a:r>
              <a:rPr lang="ar-SA" sz="2400" dirty="0" smtClean="0">
                <a:latin typeface="Arial" pitchFamily="34" charset="0"/>
                <a:cs typeface="Arial" pitchFamily="34" charset="0"/>
              </a:rPr>
              <a:t> ترسل من مصدر الشيك لمستلمه يعتمده ويقدمه للبنك الذي يعمل عبر الانترنت، حيث يقوم البنك بتحويل قيمة الشيك المالية لحساب حامل الشيك وبعد ذلك يقوم بالغاء الشيك واعادته الكترونا لمستلم الشيك ليكون دليلا على انه تم بالفعل تحويل المبلغ لحسابه. </a:t>
            </a:r>
            <a:endParaRPr lang="en-US" sz="2400" dirty="0" smtClean="0">
              <a:latin typeface="Arial" pitchFamily="34" charset="0"/>
              <a:cs typeface="Arial" pitchFamily="34" charset="0"/>
            </a:endParaRPr>
          </a:p>
          <a:p>
            <a:pPr eaLnBrk="1" hangingPunct="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612856" cy="838201"/>
          </a:xfrm>
        </p:spPr>
        <p:txBody>
          <a:bodyPr>
            <a:normAutofit/>
          </a:bodyPr>
          <a:lstStyle/>
          <a:p>
            <a:pPr algn="ctr"/>
            <a:r>
              <a:rPr lang="ar-SA" sz="3200" dirty="0" smtClean="0"/>
              <a:t>مواضيع المحاضرة</a:t>
            </a:r>
            <a:endParaRPr lang="en-US" sz="3200" dirty="0"/>
          </a:p>
        </p:txBody>
      </p:sp>
      <p:sp>
        <p:nvSpPr>
          <p:cNvPr id="3" name="Subtitle 2"/>
          <p:cNvSpPr>
            <a:spLocks noGrp="1"/>
          </p:cNvSpPr>
          <p:nvPr>
            <p:ph type="subTitle" idx="1"/>
          </p:nvPr>
        </p:nvSpPr>
        <p:spPr>
          <a:xfrm>
            <a:off x="533400" y="1143000"/>
            <a:ext cx="8062912" cy="5334000"/>
          </a:xfrm>
        </p:spPr>
        <p:txBody>
          <a:bodyPr>
            <a:normAutofit/>
          </a:bodyPr>
          <a:lstStyle/>
          <a:p>
            <a:r>
              <a:rPr lang="ar-SA" sz="3200" dirty="0" smtClean="0"/>
              <a:t>ماهية </a:t>
            </a:r>
            <a:r>
              <a:rPr lang="ar-SA" sz="3200" dirty="0"/>
              <a:t>الشيك </a:t>
            </a:r>
            <a:r>
              <a:rPr lang="ar-SA" sz="3200" dirty="0" smtClean="0"/>
              <a:t>اﻹلكتروني</a:t>
            </a:r>
            <a:endParaRPr lang="ar-SA" sz="3200" dirty="0"/>
          </a:p>
          <a:p>
            <a:pPr lvl="1"/>
            <a:r>
              <a:rPr lang="ar-SA" sz="2400" dirty="0" smtClean="0"/>
              <a:t>طبيعة </a:t>
            </a:r>
            <a:r>
              <a:rPr lang="ar-SA" sz="2400" dirty="0"/>
              <a:t>الشيك الإلكتروني </a:t>
            </a:r>
            <a:r>
              <a:rPr lang="ar-SA" sz="2400" dirty="0" smtClean="0"/>
              <a:t>القانونية</a:t>
            </a:r>
            <a:endParaRPr lang="ar-SA" sz="2400" dirty="0"/>
          </a:p>
          <a:p>
            <a:pPr lvl="1"/>
            <a:r>
              <a:rPr lang="ar-SA" sz="2400" dirty="0"/>
              <a:t>النقود الرقمية والشيك الإلكتروني</a:t>
            </a:r>
            <a:r>
              <a:rPr lang="ar-SA" sz="2800" dirty="0"/>
              <a:t>.</a:t>
            </a:r>
          </a:p>
          <a:p>
            <a:r>
              <a:rPr lang="ar-SA" sz="3200" dirty="0"/>
              <a:t>التعامل بالشيك </a:t>
            </a:r>
            <a:r>
              <a:rPr lang="ar-SA" sz="3200" dirty="0" smtClean="0"/>
              <a:t>الإلكتروني.</a:t>
            </a:r>
          </a:p>
          <a:p>
            <a:pPr lvl="1" algn="r"/>
            <a:r>
              <a:rPr lang="ar-SA" sz="2400" dirty="0"/>
              <a:t>إنشاء الشيك .</a:t>
            </a:r>
          </a:p>
          <a:p>
            <a:pPr lvl="1" algn="r"/>
            <a:r>
              <a:rPr lang="ar-SA" sz="2400" dirty="0"/>
              <a:t>تداول الشيك .</a:t>
            </a:r>
          </a:p>
          <a:p>
            <a:pPr lvl="1" algn="r"/>
            <a:r>
              <a:rPr lang="ar-SA" sz="2400" dirty="0"/>
              <a:t>ضمانات الوفاء بالشيك .</a:t>
            </a:r>
          </a:p>
          <a:p>
            <a:pPr lvl="1" algn="r"/>
            <a:r>
              <a:rPr lang="ar-SA" sz="2400" dirty="0"/>
              <a:t>الوفاء بالشيك .</a:t>
            </a:r>
          </a:p>
          <a:p>
            <a:pPr lvl="1" algn="r"/>
            <a:r>
              <a:rPr lang="ar-SA" sz="2400" dirty="0"/>
              <a:t>الإمتناع عن الوفاء بالشيك .</a:t>
            </a:r>
          </a:p>
          <a:p>
            <a:pPr lvl="1" algn="r"/>
            <a:r>
              <a:rPr lang="ar-SA" sz="2400" dirty="0"/>
              <a:t>السقوط والتقادم .</a:t>
            </a:r>
          </a:p>
          <a:p>
            <a:pPr lvl="1" algn="r"/>
            <a:r>
              <a:rPr lang="ar-SA" sz="2400" dirty="0"/>
              <a:t>أنواع خاصة من الشيكات </a:t>
            </a:r>
            <a:r>
              <a:rPr lang="ar-SA" sz="2800" dirty="0" smtClean="0"/>
              <a:t>.</a:t>
            </a:r>
            <a:endParaRPr lang="ar-SA" sz="2800" dirty="0"/>
          </a:p>
          <a:p>
            <a:endParaRPr lang="en-US" dirty="0"/>
          </a:p>
        </p:txBody>
      </p:sp>
    </p:spTree>
    <p:extLst>
      <p:ext uri="{BB962C8B-B14F-4D97-AF65-F5344CB8AC3E}">
        <p14:creationId xmlns:p14="http://schemas.microsoft.com/office/powerpoint/2010/main" val="954331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eaLnBrk="1" fontAlgn="auto" hangingPunct="1">
              <a:spcAft>
                <a:spcPts val="0"/>
              </a:spcAft>
              <a:defRPr/>
            </a:pPr>
            <a:r>
              <a:rPr lang="ar-SA" sz="3800" dirty="0"/>
              <a:t>البيانات التي يجب ان يحتويها الشيك </a:t>
            </a:r>
            <a:r>
              <a:rPr lang="en-US" dirty="0"/>
              <a:t/>
            </a:r>
            <a:br>
              <a:rPr lang="en-US" dirty="0"/>
            </a:br>
            <a:endParaRPr lang="en-US" dirty="0"/>
          </a:p>
        </p:txBody>
      </p:sp>
      <p:sp>
        <p:nvSpPr>
          <p:cNvPr id="17410" name="Content Placeholder 2"/>
          <p:cNvSpPr>
            <a:spLocks noGrp="1"/>
          </p:cNvSpPr>
          <p:nvPr>
            <p:ph idx="1"/>
          </p:nvPr>
        </p:nvSpPr>
        <p:spPr/>
        <p:txBody>
          <a:bodyPr>
            <a:normAutofit/>
          </a:bodyPr>
          <a:lstStyle/>
          <a:p>
            <a:pPr marL="64008" indent="0" algn="r" rtl="1" eaLnBrk="1" hangingPunct="1">
              <a:buNone/>
              <a:defRPr/>
            </a:pPr>
            <a:r>
              <a:rPr lang="ar-SA" sz="36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البيانات الالزامية </a:t>
            </a:r>
            <a:r>
              <a:rPr lang="ar-SA" sz="3600" dirty="0" smtClean="0">
                <a:latin typeface="Arial" pitchFamily="34" charset="0"/>
                <a:cs typeface="Arial" pitchFamily="34" charset="0"/>
              </a:rPr>
              <a:t>: </a:t>
            </a:r>
          </a:p>
          <a:p>
            <a:pPr marL="64008" indent="0" algn="r" rtl="1" eaLnBrk="1" hangingPunct="1">
              <a:buNone/>
              <a:defRPr/>
            </a:pPr>
            <a:r>
              <a:rPr lang="ar-SA" sz="2400" dirty="0" smtClean="0">
                <a:latin typeface="Arial" pitchFamily="34" charset="0"/>
                <a:cs typeface="Arial" pitchFamily="34" charset="0"/>
              </a:rPr>
              <a:t> وقد نصت عليها الماده 228 من قانون التجاره الاردني و الماده 473 من القانون   التجارة المصري  كما يلي " يجب ان يشتمل الشيك على البيانات الاتية : </a:t>
            </a:r>
            <a:endParaRPr lang="en-US" sz="2400" dirty="0" smtClean="0">
              <a:latin typeface="Arial" pitchFamily="34" charset="0"/>
              <a:cs typeface="Arial" pitchFamily="34" charset="0"/>
            </a:endParaRPr>
          </a:p>
          <a:p>
            <a:pPr algn="r" rtl="1" eaLnBrk="1" hangingPunct="1">
              <a:defRPr/>
            </a:pPr>
            <a:r>
              <a:rPr lang="ar-SA" sz="2400" dirty="0" smtClean="0">
                <a:latin typeface="Arial" pitchFamily="34" charset="0"/>
                <a:cs typeface="Arial" pitchFamily="34" charset="0"/>
              </a:rPr>
              <a:t>كلمة (شيك) مكتوبة في متن السند وباللغة التي كتب بها. </a:t>
            </a:r>
            <a:endParaRPr lang="en-US" sz="2400" dirty="0" smtClean="0">
              <a:latin typeface="Arial" pitchFamily="34" charset="0"/>
              <a:cs typeface="Arial" pitchFamily="34" charset="0"/>
            </a:endParaRPr>
          </a:p>
          <a:p>
            <a:pPr algn="r" rtl="1" eaLnBrk="1" hangingPunct="1">
              <a:defRPr/>
            </a:pPr>
            <a:r>
              <a:rPr lang="ar-SA" sz="2400" dirty="0" smtClean="0">
                <a:latin typeface="Arial" pitchFamily="34" charset="0"/>
                <a:cs typeface="Arial" pitchFamily="34" charset="0"/>
              </a:rPr>
              <a:t>امر غير معلق على شرط بأداء مبلغ معين من النقود. </a:t>
            </a:r>
            <a:endParaRPr lang="en-US" sz="2400" dirty="0" smtClean="0">
              <a:latin typeface="Arial" pitchFamily="34" charset="0"/>
              <a:cs typeface="Arial" pitchFamily="34" charset="0"/>
            </a:endParaRPr>
          </a:p>
          <a:p>
            <a:pPr algn="r" rtl="1" eaLnBrk="1" hangingPunct="1">
              <a:defRPr/>
            </a:pPr>
            <a:r>
              <a:rPr lang="ar-SA" sz="2400" dirty="0" smtClean="0">
                <a:latin typeface="Arial" pitchFamily="34" charset="0"/>
                <a:cs typeface="Arial" pitchFamily="34" charset="0"/>
              </a:rPr>
              <a:t>اسم من يلزمه الاداء ( المسحوب علي) </a:t>
            </a:r>
            <a:endParaRPr lang="en-US" sz="2400" dirty="0" smtClean="0">
              <a:latin typeface="Arial" pitchFamily="34" charset="0"/>
              <a:cs typeface="Arial" pitchFamily="34" charset="0"/>
            </a:endParaRPr>
          </a:p>
          <a:p>
            <a:pPr algn="r" rtl="1" eaLnBrk="1" hangingPunct="1">
              <a:defRPr/>
            </a:pPr>
            <a:r>
              <a:rPr lang="ar-SA" sz="2400" dirty="0" smtClean="0">
                <a:latin typeface="Arial" pitchFamily="34" charset="0"/>
                <a:cs typeface="Arial" pitchFamily="34" charset="0"/>
              </a:rPr>
              <a:t>مكان الاداء. </a:t>
            </a:r>
            <a:endParaRPr lang="en-US" sz="2400" dirty="0" smtClean="0">
              <a:latin typeface="Arial" pitchFamily="34" charset="0"/>
              <a:cs typeface="Arial" pitchFamily="34" charset="0"/>
            </a:endParaRPr>
          </a:p>
          <a:p>
            <a:pPr algn="r" rtl="1" eaLnBrk="1" hangingPunct="1">
              <a:defRPr/>
            </a:pPr>
            <a:r>
              <a:rPr lang="ar-SA" sz="2400" dirty="0" smtClean="0">
                <a:latin typeface="Arial" pitchFamily="34" charset="0"/>
                <a:cs typeface="Arial" pitchFamily="34" charset="0"/>
              </a:rPr>
              <a:t>تاريخ ومكان انشاء الشيك .</a:t>
            </a:r>
            <a:endParaRPr lang="en-US" sz="2400" dirty="0" smtClean="0">
              <a:latin typeface="Arial" pitchFamily="34" charset="0"/>
              <a:cs typeface="Arial" pitchFamily="34" charset="0"/>
            </a:endParaRPr>
          </a:p>
          <a:p>
            <a:pPr algn="r" rtl="1" eaLnBrk="1" hangingPunct="1">
              <a:defRPr/>
            </a:pPr>
            <a:r>
              <a:rPr lang="ar-SA" sz="2400" dirty="0" smtClean="0">
                <a:latin typeface="Arial" pitchFamily="34" charset="0"/>
                <a:cs typeface="Arial" pitchFamily="34" charset="0"/>
              </a:rPr>
              <a:t>توقيع من أنشأ الشيك او اصدره .</a:t>
            </a:r>
            <a:endParaRPr lang="ar-JO" sz="2400" dirty="0" smtClean="0">
              <a:latin typeface="Arial" pitchFamily="34" charset="0"/>
              <a:cs typeface="Arial" pitchFamily="34" charset="0"/>
            </a:endParaRPr>
          </a:p>
          <a:p>
            <a:pPr algn="r" rtl="1" eaLnBrk="1" hangingPunct="1">
              <a:defRPr/>
            </a:pPr>
            <a:endParaRPr lang="en-US" sz="2000" dirty="0" smtClean="0"/>
          </a:p>
          <a:p>
            <a:pPr algn="r" rtl="1" eaLnBrk="1" hangingPunct="1">
              <a:buFont typeface="Wingdings 3" pitchFamily="18" charset="2"/>
              <a:buNone/>
              <a:defRPr/>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25000" lnSpcReduction="20000"/>
          </a:bodyPr>
          <a:lstStyle/>
          <a:p>
            <a:pPr marL="365760" indent="-256032" algn="just" rtl="1" eaLnBrk="1" fontAlgn="auto" hangingPunct="1">
              <a:spcAft>
                <a:spcPts val="0"/>
              </a:spcAft>
              <a:buFont typeface="Wingdings 3" pitchFamily="18" charset="2"/>
              <a:buNone/>
              <a:defRPr/>
            </a:pPr>
            <a:r>
              <a:rPr lang="ar-SA" sz="9600" b="1" dirty="0">
                <a:latin typeface="Arial" pitchFamily="34" charset="0"/>
                <a:cs typeface="Arial" pitchFamily="34" charset="0"/>
              </a:rPr>
              <a:t>يجب على المحرر ان يتضمن هذه البيانات والا </a:t>
            </a:r>
            <a:r>
              <a:rPr lang="ar-SA" sz="9600" b="1" u="sng" dirty="0">
                <a:latin typeface="Arial" pitchFamily="34" charset="0"/>
                <a:cs typeface="Arial" pitchFamily="34" charset="0"/>
              </a:rPr>
              <a:t>لا</a:t>
            </a:r>
            <a:r>
              <a:rPr lang="ar-SA" sz="9600" b="1" dirty="0">
                <a:latin typeface="Arial" pitchFamily="34" charset="0"/>
                <a:cs typeface="Arial" pitchFamily="34" charset="0"/>
              </a:rPr>
              <a:t> يعتبر شيكا في نظر القانون </a:t>
            </a:r>
            <a:r>
              <a:rPr lang="ar-SA" sz="9600" b="1" dirty="0" smtClean="0">
                <a:latin typeface="Arial" pitchFamily="34" charset="0"/>
                <a:cs typeface="Arial" pitchFamily="34" charset="0"/>
              </a:rPr>
              <a:t>.</a:t>
            </a:r>
            <a:endParaRPr lang="en-US" sz="9600" b="1" dirty="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endParaRPr lang="ar-JO" sz="9600"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9600" dirty="0" smtClean="0">
                <a:latin typeface="Arial" pitchFamily="34" charset="0"/>
                <a:cs typeface="Arial" pitchFamily="34" charset="0"/>
              </a:rPr>
              <a:t>   لا </a:t>
            </a:r>
            <a:r>
              <a:rPr lang="ar-SA" sz="9600" dirty="0">
                <a:latin typeface="Arial" pitchFamily="34" charset="0"/>
                <a:cs typeface="Arial" pitchFamily="34" charset="0"/>
              </a:rPr>
              <a:t>يلزم كتابة الشيك باللغة </a:t>
            </a:r>
            <a:r>
              <a:rPr lang="ar-SA" sz="9600" dirty="0" smtClean="0">
                <a:latin typeface="Arial" pitchFamily="34" charset="0"/>
                <a:cs typeface="Arial" pitchFamily="34" charset="0"/>
              </a:rPr>
              <a:t>العربية بل </a:t>
            </a:r>
            <a:r>
              <a:rPr lang="ar-SA" sz="9600" dirty="0">
                <a:latin typeface="Arial" pitchFamily="34" charset="0"/>
                <a:cs typeface="Arial" pitchFamily="34" charset="0"/>
              </a:rPr>
              <a:t>يجوز ان يكتب بأي لغة، وعلاوة على ذلك يجوز كتابة أجزاء </a:t>
            </a:r>
            <a:r>
              <a:rPr lang="ar-SA" sz="9600" dirty="0" smtClean="0">
                <a:latin typeface="Arial" pitchFamily="34" charset="0"/>
                <a:cs typeface="Arial" pitchFamily="34" charset="0"/>
              </a:rPr>
              <a:t>منه</a:t>
            </a:r>
            <a:r>
              <a:rPr lang="ar-JO" sz="9600" dirty="0" smtClean="0">
                <a:latin typeface="Arial" pitchFamily="34" charset="0"/>
                <a:cs typeface="Arial" pitchFamily="34" charset="0"/>
              </a:rPr>
              <a:t> </a:t>
            </a:r>
            <a:r>
              <a:rPr lang="ar-SA" sz="9600" dirty="0" smtClean="0">
                <a:latin typeface="Arial" pitchFamily="34" charset="0"/>
                <a:cs typeface="Arial" pitchFamily="34" charset="0"/>
              </a:rPr>
              <a:t>بلغات </a:t>
            </a:r>
            <a:r>
              <a:rPr lang="ar-SA" sz="9600" dirty="0">
                <a:latin typeface="Arial" pitchFamily="34" charset="0"/>
                <a:cs typeface="Arial" pitchFamily="34" charset="0"/>
              </a:rPr>
              <a:t>مختلفه، حيث لا يتعدى هذا عن التعبير عن ارادة الساحب الموقع اسفلها. </a:t>
            </a:r>
            <a:endParaRPr lang="ar-JO" sz="9600"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endParaRPr lang="en-US" sz="9600" dirty="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9600" dirty="0" smtClean="0">
                <a:latin typeface="Arial" pitchFamily="34" charset="0"/>
                <a:cs typeface="Arial" pitchFamily="34" charset="0"/>
              </a:rPr>
              <a:t>  لابد </a:t>
            </a:r>
            <a:r>
              <a:rPr lang="ar-SA" sz="9600" dirty="0">
                <a:latin typeface="Arial" pitchFamily="34" charset="0"/>
                <a:cs typeface="Arial" pitchFamily="34" charset="0"/>
              </a:rPr>
              <a:t>من التمييز ما بين البيان المتروك، توقيع الساحب او مبلغ الشيك فإن الشيك يقع باطلا ولا يترتب عليه اي اثر قانوني ، فهذه البيانات من الشروط اللازمه </a:t>
            </a:r>
            <a:r>
              <a:rPr lang="ar-SA" sz="9600" dirty="0" smtClean="0">
                <a:latin typeface="Arial" pitchFamily="34" charset="0"/>
                <a:cs typeface="Arial" pitchFamily="34" charset="0"/>
              </a:rPr>
              <a:t>لصحة </a:t>
            </a:r>
            <a:r>
              <a:rPr lang="ar-SA" sz="9600" dirty="0">
                <a:latin typeface="Arial" pitchFamily="34" charset="0"/>
                <a:cs typeface="Arial" pitchFamily="34" charset="0"/>
              </a:rPr>
              <a:t>الالتزام الثابت في الشيك ، فتوقيع الساحب تعبير عن </a:t>
            </a:r>
            <a:r>
              <a:rPr lang="ar-SA" sz="9600" dirty="0" smtClean="0">
                <a:latin typeface="Arial" pitchFamily="34" charset="0"/>
                <a:cs typeface="Arial" pitchFamily="34" charset="0"/>
              </a:rPr>
              <a:t>ارادتة ، </a:t>
            </a:r>
            <a:r>
              <a:rPr lang="ar-SA" sz="9600" dirty="0">
                <a:latin typeface="Arial" pitchFamily="34" charset="0"/>
                <a:cs typeface="Arial" pitchFamily="34" charset="0"/>
              </a:rPr>
              <a:t>وبتوافره يقوم ركن الرضا ويتوافر مبلغ الشيك يقوم محل التزام الساحب</a:t>
            </a:r>
            <a:r>
              <a:rPr lang="ar-SA" sz="9600" dirty="0" smtClean="0">
                <a:latin typeface="Arial" pitchFamily="34" charset="0"/>
                <a:cs typeface="Arial" pitchFamily="34" charset="0"/>
              </a:rPr>
              <a:t>.</a:t>
            </a: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endParaRPr lang="ar-JO" sz="9600"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9600" dirty="0" smtClean="0">
                <a:latin typeface="Arial" pitchFamily="34" charset="0"/>
                <a:cs typeface="Arial" pitchFamily="34" charset="0"/>
              </a:rPr>
              <a:t>   اما </a:t>
            </a:r>
            <a:r>
              <a:rPr lang="ar-SA" sz="9600" dirty="0" smtClean="0">
                <a:latin typeface="Arial" pitchFamily="34" charset="0"/>
                <a:cs typeface="Arial" pitchFamily="34" charset="0"/>
              </a:rPr>
              <a:t>اذا كان البيان المتروك غير توفيع الساحب والمبلغ فلا يترتب على تركه سوى بطلان الشيك كورقة تجارية. وهذا ما نصت عليه الماده 229 من القانون التجاري الاردني بقولها " السند الخالي من احد البيانات المذكورة في المادة السابقة لا يعتبر شيكا" ويقابل هذه الماده في التشريع التجاري المصري المادة 474 حيث قد يتحول لور</a:t>
            </a:r>
            <a:r>
              <a:rPr lang="ar-JO" sz="9600" dirty="0" smtClean="0">
                <a:latin typeface="Arial" pitchFamily="34" charset="0"/>
                <a:cs typeface="Arial" pitchFamily="34" charset="0"/>
              </a:rPr>
              <a:t>ق</a:t>
            </a:r>
            <a:r>
              <a:rPr lang="ar-SA" sz="9600" dirty="0" smtClean="0">
                <a:latin typeface="Arial" pitchFamily="34" charset="0"/>
                <a:cs typeface="Arial" pitchFamily="34" charset="0"/>
              </a:rPr>
              <a:t>ة تجارية اخرى وقد يكون سندا عاديا. </a:t>
            </a:r>
            <a:endParaRPr lang="ar-JO" sz="9600" dirty="0" smtClean="0">
              <a:latin typeface="Arial" pitchFamily="34" charset="0"/>
              <a:cs typeface="Arial" pitchFamily="34" charset="0"/>
            </a:endParaRPr>
          </a:p>
          <a:p>
            <a:pPr marL="365760" indent="-256032" algn="r" rtl="1" eaLnBrk="1" fontAlgn="auto" hangingPunct="1">
              <a:spcAft>
                <a:spcPts val="0"/>
              </a:spcAft>
              <a:buFont typeface="Wingdings 3"/>
              <a:buChar char=""/>
              <a:defRPr/>
            </a:pPr>
            <a:endParaRPr lang="en-US" sz="9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25000" lnSpcReduction="20000"/>
          </a:bodyPr>
          <a:lstStyle/>
          <a:p>
            <a:pPr rtl="1">
              <a:defRPr/>
            </a:pPr>
            <a:r>
              <a:rPr lang="ar-SA" sz="9600" b="1" dirty="0" smtClean="0">
                <a:latin typeface="Arial" pitchFamily="34" charset="0"/>
                <a:cs typeface="Arial" pitchFamily="34" charset="0"/>
              </a:rPr>
              <a:t>ومن ثم فالشيك لا يفقد كل اثر قانوني في هذه الحالة بل قد يتحول الى تصرف قانوني اخر متى اكتملت شروطه، تطبيقا لقواعد تحول التصرف القانوني الباطل المنصوص عليه في الماده 169 من القانوني المدني الاردني و الماده 144 من القانون المدني المصري. </a:t>
            </a:r>
            <a:endParaRPr lang="en-US" sz="9600" b="1" dirty="0" smtClean="0">
              <a:latin typeface="Arial" pitchFamily="34" charset="0"/>
              <a:cs typeface="Arial" pitchFamily="34" charset="0"/>
            </a:endParaRPr>
          </a:p>
          <a:p>
            <a:pPr rtl="1">
              <a:defRPr/>
            </a:pPr>
            <a:r>
              <a:rPr lang="ar-SA" sz="9600" b="1" dirty="0" smtClean="0">
                <a:latin typeface="Arial" pitchFamily="34" charset="0"/>
                <a:cs typeface="Arial" pitchFamily="34" charset="0"/>
              </a:rPr>
              <a:t> </a:t>
            </a:r>
            <a:endParaRPr lang="en-US" sz="9600" b="1" dirty="0" smtClean="0">
              <a:latin typeface="Arial" pitchFamily="34" charset="0"/>
              <a:cs typeface="Arial" pitchFamily="34" charset="0"/>
            </a:endParaRPr>
          </a:p>
          <a:p>
            <a:pPr rtl="1">
              <a:defRPr/>
            </a:pPr>
            <a:r>
              <a:rPr lang="ar-SA" sz="9600" b="1" dirty="0" smtClean="0">
                <a:latin typeface="Arial" pitchFamily="34" charset="0"/>
                <a:cs typeface="Arial" pitchFamily="34" charset="0"/>
              </a:rPr>
              <a:t>وعلاوة على ذلك فانه فيما عدا التوقيع لا يلزم الساحب ان يكتب البيانات الاخرى بخط يده ومن ذلك يمكن للساحب ان يسلم الشيك الذي وقعه وهو على بياض، الى وكيله الذي يملؤه قبل تقديمه للوفاء.</a:t>
            </a:r>
            <a:endParaRPr lang="en-US" sz="9600" b="1" dirty="0" smtClean="0">
              <a:latin typeface="Arial" pitchFamily="34" charset="0"/>
              <a:cs typeface="Arial" pitchFamily="34" charset="0"/>
            </a:endParaRPr>
          </a:p>
          <a:p>
            <a:pPr marL="365760" indent="-256032" rtl="1">
              <a:defRPr/>
            </a:pPr>
            <a:endParaRPr lang="en-US" sz="9600" dirty="0">
              <a:latin typeface="Arial" pitchFamily="34" charset="0"/>
              <a:cs typeface="Arial" pitchFamily="34" charset="0"/>
            </a:endParaRPr>
          </a:p>
          <a:p>
            <a:pPr marL="365760" indent="-256032" algn="just" rtl="1">
              <a:buFont typeface="Wingdings 3"/>
              <a:buChar char=""/>
              <a:defRPr/>
            </a:pPr>
            <a:endParaRPr lang="en-US" sz="9600" dirty="0">
              <a:latin typeface="Arial" pitchFamily="34" charset="0"/>
              <a:cs typeface="Arial" pitchFamily="34" charset="0"/>
            </a:endParaRPr>
          </a:p>
          <a:p>
            <a:pPr marL="365760" indent="-256032" rtl="1">
              <a:buFont typeface="Wingdings 3"/>
              <a:buChar char=""/>
              <a:defRPr/>
            </a:pPr>
            <a:r>
              <a:rPr lang="en-US" sz="9600" dirty="0">
                <a:latin typeface="Arial" pitchFamily="34" charset="0"/>
                <a:cs typeface="Arial" pitchFamily="34" charset="0"/>
              </a:rPr>
              <a:t> </a:t>
            </a:r>
          </a:p>
          <a:p>
            <a:pPr marL="365760" indent="-256032" rtl="1">
              <a:buFont typeface="Wingdings 3"/>
              <a:buChar char=""/>
              <a:defRPr/>
            </a:pPr>
            <a:endParaRPr lang="en-US" sz="800" dirty="0"/>
          </a:p>
          <a:p>
            <a:endParaRPr lang="en-US" dirty="0"/>
          </a:p>
        </p:txBody>
      </p:sp>
    </p:spTree>
    <p:extLst>
      <p:ext uri="{BB962C8B-B14F-4D97-AF65-F5344CB8AC3E}">
        <p14:creationId xmlns:p14="http://schemas.microsoft.com/office/powerpoint/2010/main" val="1838903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pPr algn="r" eaLnBrk="1" fontAlgn="auto" hangingPunct="1">
              <a:spcAft>
                <a:spcPts val="0"/>
              </a:spcAft>
              <a:defRPr/>
            </a:pPr>
            <a:r>
              <a:rPr lang="ar-SA" dirty="0" smtClean="0"/>
              <a:t>البيانات الاختيارية : </a:t>
            </a:r>
            <a:r>
              <a:rPr lang="en-US" dirty="0" smtClean="0"/>
              <a:t/>
            </a:r>
            <a:br>
              <a:rPr lang="en-US" dirty="0" smtClean="0"/>
            </a:br>
            <a:endParaRPr lang="en-US" dirty="0"/>
          </a:p>
        </p:txBody>
      </p:sp>
      <p:sp>
        <p:nvSpPr>
          <p:cNvPr id="24578" name="Content Placeholder 2"/>
          <p:cNvSpPr>
            <a:spLocks noGrp="1"/>
          </p:cNvSpPr>
          <p:nvPr>
            <p:ph idx="1"/>
          </p:nvPr>
        </p:nvSpPr>
        <p:spPr/>
        <p:txBody>
          <a:bodyPr>
            <a:normAutofit fontScale="92500" lnSpcReduction="20000"/>
          </a:bodyPr>
          <a:lstStyle/>
          <a:p>
            <a:pPr algn="just" rtl="1" eaLnBrk="1" hangingPunct="1"/>
            <a:r>
              <a:rPr lang="ar-SA" sz="2600" dirty="0" smtClean="0">
                <a:latin typeface="Arial" pitchFamily="34" charset="0"/>
                <a:cs typeface="Arial" pitchFamily="34" charset="0"/>
              </a:rPr>
              <a:t>لا يوجد ما يمنع من ايراد بيانات اضافية اخرى على الشيك شريطة الا تتعارض مع طبيعة الشيك او تتناقض مع بياناته الالزامية. وقد بينت المادة 228 من قانوني التجاره الاردني والمادة 473 من قانون التجاره المصري البيانات الالزامية التي يجب ان تذكر في الشيك تارك</a:t>
            </a:r>
            <a:r>
              <a:rPr lang="ar-SA" sz="2600" dirty="0">
                <a:latin typeface="Arial" pitchFamily="34" charset="0"/>
                <a:cs typeface="Arial" pitchFamily="34" charset="0"/>
              </a:rPr>
              <a:t>ة</a:t>
            </a:r>
            <a:r>
              <a:rPr lang="ar-SA" sz="2600" dirty="0" smtClean="0">
                <a:latin typeface="Arial" pitchFamily="34" charset="0"/>
                <a:cs typeface="Arial" pitchFamily="34" charset="0"/>
              </a:rPr>
              <a:t> للاشخاص ان يوردوا بالشيك اي بيانات اضافية يرونها في مصلحتهم.  </a:t>
            </a:r>
            <a:endParaRPr lang="en-US" sz="2600" dirty="0" smtClean="0">
              <a:latin typeface="Arial" pitchFamily="34" charset="0"/>
              <a:cs typeface="Arial" pitchFamily="34" charset="0"/>
            </a:endParaRPr>
          </a:p>
          <a:p>
            <a:pPr algn="just" rtl="1" eaLnBrk="1" hangingPunct="1">
              <a:buFont typeface="Wingdings 3" pitchFamily="18" charset="2"/>
              <a:buNone/>
            </a:pPr>
            <a:endParaRPr lang="en-US" sz="2600" dirty="0" smtClean="0">
              <a:latin typeface="Arial" pitchFamily="34" charset="0"/>
              <a:cs typeface="Arial" pitchFamily="34" charset="0"/>
            </a:endParaRPr>
          </a:p>
          <a:p>
            <a:pPr algn="just" rtl="1" eaLnBrk="1" hangingPunct="1"/>
            <a:r>
              <a:rPr lang="ar-SA" sz="2600" dirty="0" smtClean="0">
                <a:latin typeface="Arial" pitchFamily="34" charset="0"/>
                <a:cs typeface="Arial" pitchFamily="34" charset="0"/>
              </a:rPr>
              <a:t>ومثال ذلك شرط الوفاء الفعلي الذي بينته الماده 254 من القانون التجاري الاردني، وكذلك ما جاء في الماده 484 من القانون التجاري المصري الذي نص على شرط محل الوفاء المختار. </a:t>
            </a:r>
            <a:endParaRPr lang="en-US" sz="2600" dirty="0" smtClean="0">
              <a:latin typeface="Arial" pitchFamily="34" charset="0"/>
              <a:cs typeface="Arial" pitchFamily="34" charset="0"/>
            </a:endParaRPr>
          </a:p>
          <a:p>
            <a:pPr algn="just" rtl="1" eaLnBrk="1" hangingPunct="1">
              <a:buFont typeface="Wingdings 3" pitchFamily="18" charset="2"/>
              <a:buNone/>
            </a:pPr>
            <a:endParaRPr lang="en-US" sz="2600" dirty="0" smtClean="0">
              <a:latin typeface="Arial" pitchFamily="34" charset="0"/>
              <a:cs typeface="Arial" pitchFamily="34" charset="0"/>
            </a:endParaRPr>
          </a:p>
          <a:p>
            <a:pPr algn="just" rtl="1" eaLnBrk="1" hangingPunct="1"/>
            <a:r>
              <a:rPr lang="ar-SA" sz="2600" dirty="0" smtClean="0">
                <a:latin typeface="Arial" pitchFamily="34" charset="0"/>
                <a:cs typeface="Arial" pitchFamily="34" charset="0"/>
              </a:rPr>
              <a:t>والغايه من ايراد هذه البيانات زيادة ضمانات الحامل او انقاص اعباء الساحب ومثلها شرط الضمان الاحتياطي والاعتماد، وشرط الرجوع بلا </a:t>
            </a:r>
            <a:r>
              <a:rPr lang="ar-SA" sz="2600" dirty="0" smtClean="0">
                <a:latin typeface="Arial" pitchFamily="34" charset="0"/>
                <a:cs typeface="Arial" pitchFamily="34" charset="0"/>
              </a:rPr>
              <a:t>مصاريف</a:t>
            </a:r>
            <a:r>
              <a:rPr lang="ar-SA" sz="2600" dirty="0" smtClean="0">
                <a:latin typeface="Arial" pitchFamily="34" charset="0"/>
                <a:cs typeface="Arial" pitchFamily="34" charset="0"/>
              </a:rPr>
              <a:t>، وشرط ليس لامر. </a:t>
            </a:r>
            <a:endParaRPr lang="en-US" sz="2600" dirty="0" smtClean="0">
              <a:latin typeface="Arial" pitchFamily="34" charset="0"/>
              <a:cs typeface="Arial" pitchFamily="34" charset="0"/>
            </a:endParaRPr>
          </a:p>
          <a:p>
            <a:pPr algn="r" rtl="1" eaLnBrk="1" hangingPunct="1">
              <a:buFont typeface="Wingdings 3" pitchFamily="18" charset="2"/>
              <a:buNone/>
            </a:pPr>
            <a:endParaRPr lang="en-US" sz="2600" dirty="0" smtClean="0">
              <a:latin typeface="Arial" pitchFamily="34" charset="0"/>
              <a:cs typeface="Arial" pitchFamily="34" charset="0"/>
            </a:endParaRPr>
          </a:p>
          <a:p>
            <a:pPr algn="r" eaLnBrk="1" hangingPunct="1"/>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56926"/>
          </a:xfrm>
        </p:spPr>
        <p:txBody>
          <a:bodyPr>
            <a:normAutofit fontScale="90000"/>
          </a:bodyPr>
          <a:lstStyle/>
          <a:p>
            <a:pPr algn="r" eaLnBrk="1" fontAlgn="auto" hangingPunct="1">
              <a:spcAft>
                <a:spcPts val="0"/>
              </a:spcAft>
              <a:defRPr/>
            </a:pPr>
            <a:r>
              <a:rPr lang="ar-SA" dirty="0" smtClean="0"/>
              <a:t>البيانات الممنوع</a:t>
            </a:r>
            <a:r>
              <a:rPr lang="ar-SA" dirty="0"/>
              <a:t>ة</a:t>
            </a:r>
            <a:r>
              <a:rPr lang="ar-SA" dirty="0" smtClean="0"/>
              <a:t> : </a:t>
            </a:r>
            <a:r>
              <a:rPr lang="en-US" dirty="0" smtClean="0"/>
              <a:t/>
            </a:r>
            <a:br>
              <a:rPr lang="en-US" dirty="0" smtClean="0"/>
            </a:br>
            <a:endParaRPr lang="en-US" dirty="0"/>
          </a:p>
        </p:txBody>
      </p:sp>
      <p:sp>
        <p:nvSpPr>
          <p:cNvPr id="25602" name="Content Placeholder 2"/>
          <p:cNvSpPr>
            <a:spLocks noGrp="1"/>
          </p:cNvSpPr>
          <p:nvPr>
            <p:ph idx="1"/>
          </p:nvPr>
        </p:nvSpPr>
        <p:spPr/>
        <p:txBody>
          <a:bodyPr/>
          <a:lstStyle/>
          <a:p>
            <a:pPr algn="just" rtl="1" eaLnBrk="1" hangingPunct="1"/>
            <a:r>
              <a:rPr lang="ar-SA" sz="2400" dirty="0">
                <a:latin typeface="Arial" pitchFamily="34" charset="0"/>
                <a:cs typeface="Arial" pitchFamily="34" charset="0"/>
              </a:rPr>
              <a:t>وهي التي تعطل او تعرقل وظيفة الشيك في الوفاء لدى الاطلاع، فيمتنع شرط الفائده على مبلغ الشيك لان الشيك يستبعد كل فكرة للائتمان، ويلزم ان يعطي الحق في استيفاء مبلغ محدد فورا ومثال على ذلك الشيك الذي يحمل تاريخيين والذي نصت عليه الماده 245 من قانون التجارة الاردني، واما المادة 485 من قانون التجارة المصري تحدثت عن الشرط الذي قد يحتويه الشيك، ويتحدث عن اعفاء الساحب من ضمان الوفاء، حيث هذا الشرط يعتبر من البيانات </a:t>
            </a:r>
            <a:r>
              <a:rPr lang="ar-SA" sz="2400" dirty="0" smtClean="0">
                <a:latin typeface="Arial" pitchFamily="34" charset="0"/>
                <a:cs typeface="Arial" pitchFamily="34" charset="0"/>
              </a:rPr>
              <a:t>الممنوعة </a:t>
            </a:r>
            <a:r>
              <a:rPr lang="ar-SA" sz="2400" dirty="0">
                <a:latin typeface="Arial" pitchFamily="34" charset="0"/>
                <a:cs typeface="Arial" pitchFamily="34" charset="0"/>
              </a:rPr>
              <a:t>وكذلك شرط القبول والذي نصت عليه الماده 482 من قانون التجارة المصري فهو يوحي للحامل ان الشيك لن يتم الوفاء به الا بعد قبوله. </a:t>
            </a:r>
            <a:endParaRPr lang="en-US" sz="2400" dirty="0">
              <a:latin typeface="Arial" pitchFamily="34" charset="0"/>
              <a:cs typeface="Arial" pitchFamily="34" charset="0"/>
            </a:endParaRPr>
          </a:p>
          <a:p>
            <a:pPr algn="just" rtl="1" eaLnBrk="1" hangingPunct="1"/>
            <a:r>
              <a:rPr lang="ar-SA" sz="2400" dirty="0">
                <a:latin typeface="Arial" pitchFamily="34" charset="0"/>
                <a:cs typeface="Arial" pitchFamily="34" charset="0"/>
              </a:rPr>
              <a:t>هل يحتاج الشيك للقبول. </a:t>
            </a:r>
            <a:endParaRPr lang="en-US" sz="2400" dirty="0">
              <a:latin typeface="Arial" pitchFamily="34" charset="0"/>
              <a:cs typeface="Arial" pitchFamily="34" charset="0"/>
            </a:endParaRPr>
          </a:p>
          <a:p>
            <a:pPr algn="just" rtl="1" eaLnBrk="1" hangingPunct="1"/>
            <a:r>
              <a:rPr lang="ar-SA" sz="2400" dirty="0">
                <a:latin typeface="Arial" pitchFamily="34" charset="0"/>
                <a:cs typeface="Arial" pitchFamily="34" charset="0"/>
              </a:rPr>
              <a:t>حسب الماده 232/1 في القانون الاردني " لا قبول في الشيك واذا كتبت عبارة القبول عدت كأن لم تكن"</a:t>
            </a:r>
            <a:r>
              <a:rPr lang="ar-SA" sz="2000" dirty="0" smtClean="0"/>
              <a:t> </a:t>
            </a:r>
            <a:endParaRPr lang="en-US" sz="2000" dirty="0" smtClean="0"/>
          </a:p>
          <a:p>
            <a:pPr algn="r" eaLnBrk="1" hangingPunct="1"/>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pPr algn="r" eaLnBrk="1" fontAlgn="auto" hangingPunct="1">
              <a:spcAft>
                <a:spcPts val="0"/>
              </a:spcAft>
              <a:defRPr/>
            </a:pPr>
            <a:r>
              <a:rPr lang="ar-SA" sz="3100" dirty="0"/>
              <a:t>الاختلاف الظاهر بين الشيك الالكتروني والشيك التقليدي في ايراد بعض البيانات </a:t>
            </a:r>
            <a:r>
              <a:rPr lang="en-US" dirty="0" smtClean="0"/>
              <a:t/>
            </a:r>
            <a:br>
              <a:rPr lang="en-US" dirty="0" smtClean="0"/>
            </a:br>
            <a:endParaRPr lang="en-US" dirty="0"/>
          </a:p>
        </p:txBody>
      </p:sp>
      <p:sp>
        <p:nvSpPr>
          <p:cNvPr id="26626" name="Content Placeholder 2"/>
          <p:cNvSpPr>
            <a:spLocks noGrp="1"/>
          </p:cNvSpPr>
          <p:nvPr>
            <p:ph idx="1"/>
          </p:nvPr>
        </p:nvSpPr>
        <p:spPr>
          <a:xfrm>
            <a:off x="76200" y="1295400"/>
            <a:ext cx="8839200" cy="5135563"/>
          </a:xfrm>
        </p:spPr>
        <p:txBody>
          <a:bodyPr>
            <a:normAutofit lnSpcReduction="10000"/>
          </a:bodyPr>
          <a:lstStyle/>
          <a:p>
            <a:pPr algn="r" eaLnBrk="1" hangingPunct="1">
              <a:buFont typeface="Wingdings 3" pitchFamily="18" charset="2"/>
              <a:buNone/>
            </a:pPr>
            <a:r>
              <a:rPr lang="ar-JO" sz="2400" dirty="0" smtClean="0">
                <a:latin typeface="Arial" pitchFamily="34" charset="0"/>
                <a:cs typeface="Arial" pitchFamily="34" charset="0"/>
              </a:rPr>
              <a:t>من الملاحظ ان الاختلاف ببعض البيانات </a:t>
            </a:r>
            <a:endParaRPr lang="ar-SA" sz="2400" dirty="0" smtClean="0">
              <a:latin typeface="Arial" pitchFamily="34" charset="0"/>
              <a:cs typeface="Arial" pitchFamily="34" charset="0"/>
            </a:endParaRPr>
          </a:p>
          <a:p>
            <a:pPr algn="r">
              <a:buNone/>
            </a:pPr>
            <a:r>
              <a:rPr lang="ar-JO" sz="2400" dirty="0" smtClean="0">
                <a:latin typeface="Arial" pitchFamily="34" charset="0"/>
                <a:cs typeface="Arial" pitchFamily="34" charset="0"/>
              </a:rPr>
              <a:t>ك</a:t>
            </a:r>
            <a:r>
              <a:rPr lang="ar-SA" sz="2400" dirty="0" smtClean="0">
                <a:latin typeface="Arial" pitchFamily="34" charset="0"/>
                <a:cs typeface="Arial" pitchFamily="34" charset="0"/>
              </a:rPr>
              <a:t>رقم</a:t>
            </a:r>
            <a:r>
              <a:rPr lang="ar-JO" sz="2400" dirty="0" smtClean="0">
                <a:latin typeface="Arial" pitchFamily="34" charset="0"/>
                <a:cs typeface="Arial" pitchFamily="34" charset="0"/>
              </a:rPr>
              <a:t> </a:t>
            </a:r>
            <a:r>
              <a:rPr lang="ar-SA" sz="2400" dirty="0" smtClean="0">
                <a:latin typeface="Arial" pitchFamily="34" charset="0"/>
                <a:cs typeface="Arial" pitchFamily="34" charset="0"/>
              </a:rPr>
              <a:t>حساب الدافع واسم البنك وتاريخ الصلاحية – هذه البيانات يرجع وجوب ورودهها في الشيك الالكتروني لاستخدام الوسائل الالكترونية في التعامل بالشيكات، وكذلك الحال للبيان المتعلق برقم الشيك وهذا البيان لا بد ان يستوفيه الشيك الالكتروني والذي يكون مطبوعا أصلا هلى انموذج الشيك التقليدي المسلم من البنك لعملائه </a:t>
            </a:r>
            <a:endParaRPr lang="ar-JO" sz="2400" dirty="0" smtClean="0">
              <a:latin typeface="Arial" pitchFamily="34" charset="0"/>
              <a:cs typeface="Arial" pitchFamily="34" charset="0"/>
            </a:endParaRPr>
          </a:p>
          <a:p>
            <a:pPr algn="r" eaLnBrk="1" hangingPunct="1">
              <a:buFont typeface="Wingdings 3" pitchFamily="18" charset="2"/>
              <a:buNone/>
            </a:pPr>
            <a:r>
              <a:rPr lang="ar-SA" sz="2400" dirty="0">
                <a:latin typeface="Arial" pitchFamily="34" charset="0"/>
                <a:cs typeface="Arial" pitchFamily="34" charset="0"/>
              </a:rPr>
              <a:t>لا</a:t>
            </a:r>
            <a:r>
              <a:rPr lang="ar-SA" sz="1600" dirty="0" smtClean="0"/>
              <a:t> </a:t>
            </a:r>
            <a:r>
              <a:rPr lang="ar-JO" sz="2400" dirty="0" smtClean="0">
                <a:latin typeface="Arial" pitchFamily="34" charset="0"/>
                <a:cs typeface="Arial" pitchFamily="34" charset="0"/>
              </a:rPr>
              <a:t>بد </a:t>
            </a:r>
            <a:r>
              <a:rPr lang="ar-JO" sz="2400" dirty="0">
                <a:latin typeface="Arial" pitchFamily="34" charset="0"/>
                <a:cs typeface="Arial" pitchFamily="34" charset="0"/>
              </a:rPr>
              <a:t>ان يحتوي الشيك الالكتروني لصحته على البيانات التالية: </a:t>
            </a:r>
            <a:endParaRPr lang="ar-JO" sz="2400" dirty="0" smtClean="0">
              <a:latin typeface="Arial" pitchFamily="34" charset="0"/>
              <a:cs typeface="Arial" pitchFamily="34" charset="0"/>
            </a:endParaRPr>
          </a:p>
          <a:p>
            <a:pPr algn="r" eaLnBrk="1" hangingPunct="1">
              <a:buFont typeface="Wingdings 3" pitchFamily="18" charset="2"/>
              <a:buNone/>
            </a:pPr>
            <a:r>
              <a:rPr lang="ar-JO" sz="2400" dirty="0" smtClean="0">
                <a:latin typeface="Arial" pitchFamily="34" charset="0"/>
                <a:cs typeface="Arial" pitchFamily="34" charset="0"/>
              </a:rPr>
              <a:t>1. رقم الشيك                                          6. وحدة العملة المستعمله</a:t>
            </a:r>
          </a:p>
          <a:p>
            <a:pPr algn="r" eaLnBrk="1" hangingPunct="1">
              <a:buFont typeface="Wingdings 3" pitchFamily="18" charset="2"/>
              <a:buNone/>
            </a:pPr>
            <a:r>
              <a:rPr lang="ar-JO" sz="2400" dirty="0" smtClean="0">
                <a:latin typeface="Arial" pitchFamily="34" charset="0"/>
                <a:cs typeface="Arial" pitchFamily="34" charset="0"/>
              </a:rPr>
              <a:t>2</a:t>
            </a:r>
            <a:r>
              <a:rPr lang="ar-JO" sz="2400" dirty="0">
                <a:latin typeface="Arial" pitchFamily="34" charset="0"/>
                <a:cs typeface="Arial" pitchFamily="34" charset="0"/>
              </a:rPr>
              <a:t>. اسم الدافع                                          7.تاريخ الصلاحية </a:t>
            </a:r>
          </a:p>
          <a:p>
            <a:pPr algn="r" eaLnBrk="1" hangingPunct="1">
              <a:buFont typeface="Wingdings 3" pitchFamily="18" charset="2"/>
              <a:buNone/>
            </a:pPr>
            <a:r>
              <a:rPr lang="ar-JO" sz="2400" dirty="0">
                <a:latin typeface="Arial" pitchFamily="34" charset="0"/>
                <a:cs typeface="Arial" pitchFamily="34" charset="0"/>
              </a:rPr>
              <a:t>3.رقم حساب الدافع واسم البنك                      8.التوقيع الالكتروني للدافع</a:t>
            </a:r>
          </a:p>
          <a:p>
            <a:pPr algn="r" eaLnBrk="1" hangingPunct="1">
              <a:buFont typeface="Wingdings 3" pitchFamily="18" charset="2"/>
              <a:buNone/>
            </a:pPr>
            <a:r>
              <a:rPr lang="ar-JO" sz="2400" dirty="0">
                <a:latin typeface="Arial" pitchFamily="34" charset="0"/>
                <a:cs typeface="Arial" pitchFamily="34" charset="0"/>
              </a:rPr>
              <a:t>4.اسم المستفيد                                         9.التظهير الالكتروني للشيك للمستفيد</a:t>
            </a:r>
          </a:p>
          <a:p>
            <a:pPr algn="r" eaLnBrk="1" hangingPunct="1">
              <a:buFont typeface="Wingdings 3" pitchFamily="18" charset="2"/>
              <a:buNone/>
            </a:pPr>
            <a:r>
              <a:rPr lang="ar-JO" sz="2400" dirty="0">
                <a:latin typeface="Arial" pitchFamily="34" charset="0"/>
                <a:cs typeface="Arial" pitchFamily="34" charset="0"/>
              </a:rPr>
              <a:t>5.القيمة التي ستدفع.</a:t>
            </a:r>
          </a:p>
          <a:p>
            <a:pPr algn="r" eaLnBrk="1" hangingPunct="1">
              <a:buFont typeface="Wingdings 3" pitchFamily="18" charset="2"/>
              <a:buNone/>
            </a:pPr>
            <a:r>
              <a:rPr lang="ar-JO" sz="2400" dirty="0">
                <a:latin typeface="Arial" pitchFamily="34" charset="0"/>
                <a:cs typeface="Arial" pitchFamily="34" charset="0"/>
              </a:rPr>
              <a:t>وبناء على ما تقدم لا بد ان يستوفي الشيك الالكتروني كافة البيانات والشوط اللازم لصحة الشيك </a:t>
            </a:r>
            <a:r>
              <a:rPr lang="ar-SA" sz="2400" dirty="0">
                <a:latin typeface="Arial" pitchFamily="34" charset="0"/>
                <a:cs typeface="Arial" pitchFamily="34" charset="0"/>
              </a:rPr>
              <a:t>ال</a:t>
            </a:r>
            <a:r>
              <a:rPr lang="ar-JO" sz="2400" dirty="0">
                <a:latin typeface="Arial" pitchFamily="34" charset="0"/>
                <a:cs typeface="Arial" pitchFamily="34" charset="0"/>
              </a:rPr>
              <a:t>تقليدي </a:t>
            </a:r>
            <a:r>
              <a:rPr lang="ar-JO" sz="2400" dirty="0">
                <a:latin typeface="Arial" pitchFamily="34" charset="0"/>
                <a:cs typeface="Arial" pitchFamily="34" charset="0"/>
              </a:rPr>
              <a:t>ومن ثم يكون للشيك الالكتروني نفس حجية الشيك الورقي .</a:t>
            </a:r>
            <a:r>
              <a:rPr lang="ar-JO" sz="1600"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228600"/>
          </a:xfrm>
        </p:spPr>
        <p:txBody>
          <a:bodyPr>
            <a:normAutofit fontScale="90000"/>
          </a:bodyPr>
          <a:lstStyle/>
          <a:p>
            <a:pPr algn="r" eaLnBrk="1" fontAlgn="auto" hangingPunct="1">
              <a:spcAft>
                <a:spcPts val="0"/>
              </a:spcAft>
              <a:defRPr/>
            </a:pPr>
            <a:r>
              <a:rPr lang="ar-SA" sz="3100" dirty="0"/>
              <a:t>الشروط الشكلية من حيث ضرورة التوقيع</a:t>
            </a:r>
            <a:r>
              <a:rPr lang="ar-JO" dirty="0" smtClean="0"/>
              <a:t/>
            </a:r>
            <a:br>
              <a:rPr lang="ar-JO" dirty="0" smtClean="0"/>
            </a:br>
            <a:r>
              <a:rPr lang="en-US" dirty="0"/>
              <a:t/>
            </a:r>
            <a:br>
              <a:rPr lang="en-US" dirty="0"/>
            </a:br>
            <a:endParaRPr lang="en-US" dirty="0"/>
          </a:p>
        </p:txBody>
      </p:sp>
      <p:sp>
        <p:nvSpPr>
          <p:cNvPr id="27650" name="Content Placeholder 2"/>
          <p:cNvSpPr>
            <a:spLocks noGrp="1"/>
          </p:cNvSpPr>
          <p:nvPr>
            <p:ph idx="1"/>
          </p:nvPr>
        </p:nvSpPr>
        <p:spPr>
          <a:xfrm>
            <a:off x="457200" y="1219200"/>
            <a:ext cx="8382000" cy="4787900"/>
          </a:xfrm>
        </p:spPr>
        <p:txBody>
          <a:bodyPr>
            <a:normAutofit/>
          </a:bodyPr>
          <a:lstStyle/>
          <a:p>
            <a:pPr algn="r" rtl="1" eaLnBrk="1" hangingPunct="1"/>
            <a:r>
              <a:rPr lang="ar-SA" sz="2400" dirty="0">
                <a:latin typeface="Arial" pitchFamily="34" charset="0"/>
                <a:cs typeface="Arial" pitchFamily="34" charset="0"/>
              </a:rPr>
              <a:t>التوقيع يعد شرطا  شكليا مهما في الشيك كباقي الاوراق التجاريه حيث يترتب على عدم توافره البطلان. </a:t>
            </a:r>
            <a:endParaRPr lang="en-US" sz="2400" dirty="0">
              <a:latin typeface="Arial" pitchFamily="34" charset="0"/>
              <a:cs typeface="Arial" pitchFamily="34" charset="0"/>
            </a:endParaRPr>
          </a:p>
          <a:p>
            <a:pPr algn="r" rtl="1" eaLnBrk="1" hangingPunct="1"/>
            <a:r>
              <a:rPr lang="ar-SA" sz="2400" dirty="0">
                <a:latin typeface="Arial" pitchFamily="34" charset="0"/>
                <a:cs typeface="Arial" pitchFamily="34" charset="0"/>
              </a:rPr>
              <a:t>يتم توقيع الشيكات الالكترونية باستخدام التوقيع الالكتروني المبني على البنية التحتية للمفاتيح العلنية مع الاعتماد في نفس الوقت على الرقم السري، حيث يتمكن العميل من استخدام التوقيع الالكتروني لانشاء الشيك الكترونيا وتظهيره كما هو الحال بالنسبه للشيكات العاديه. </a:t>
            </a:r>
            <a:endParaRPr lang="en-US" sz="2400" dirty="0">
              <a:latin typeface="Arial" pitchFamily="34" charset="0"/>
              <a:cs typeface="Arial" pitchFamily="34" charset="0"/>
            </a:endParaRPr>
          </a:p>
          <a:p>
            <a:pPr algn="r" rtl="1" eaLnBrk="1" hangingPunct="1">
              <a:buFont typeface="Wingdings 3" pitchFamily="18" charset="2"/>
              <a:buNone/>
            </a:pPr>
            <a:endParaRPr lang="en-US" sz="2400" dirty="0">
              <a:latin typeface="Arial" pitchFamily="34" charset="0"/>
              <a:cs typeface="Arial" pitchFamily="34" charset="0"/>
            </a:endParaRPr>
          </a:p>
          <a:p>
            <a:pPr algn="r" rtl="1" eaLnBrk="1" hangingPunct="1"/>
            <a:r>
              <a:rPr lang="ar-SA" sz="2400" dirty="0">
                <a:latin typeface="Arial" pitchFamily="34" charset="0"/>
                <a:cs typeface="Arial" pitchFamily="34" charset="0"/>
              </a:rPr>
              <a:t>كيف يتم التحقق من صحة التوقيع الرقمي( الرقم السري) </a:t>
            </a:r>
            <a:endParaRPr lang="en-US" sz="2400" dirty="0">
              <a:latin typeface="Arial" pitchFamily="34" charset="0"/>
              <a:cs typeface="Arial" pitchFamily="34" charset="0"/>
            </a:endParaRPr>
          </a:p>
          <a:p>
            <a:pPr marL="64008" indent="0" algn="r" eaLnBrk="1" hangingPunct="1">
              <a:buNone/>
            </a:pPr>
            <a:r>
              <a:rPr lang="ar-SA" sz="2400" dirty="0">
                <a:latin typeface="Arial" pitchFamily="34" charset="0"/>
                <a:cs typeface="Arial" pitchFamily="34" charset="0"/>
              </a:rPr>
              <a:t>يتم ذلك بطريق المضاهاة اليا والكترونيا، حيث يقوم الموظف المختص بالتأكد من صحة التوقيع عن طريق ادخال الشيك في الة تقوم بفك الشيفرات والرموز والتي تعد خصيصا لذلك ، ويتم التاكد من التوقيع الالكتروني في الشيكات الالكترونية عن طريق سلطات الاشهار( التوثيق) التي تتاكد من صحة الموقع والتوقيع. </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eaLnBrk="1" fontAlgn="auto" hangingPunct="1">
              <a:spcAft>
                <a:spcPts val="0"/>
              </a:spcAft>
              <a:defRPr/>
            </a:pPr>
            <a:r>
              <a:rPr lang="ar-SA" dirty="0" smtClean="0"/>
              <a:t>تداول الشيك الالكتروني </a:t>
            </a:r>
            <a:r>
              <a:rPr lang="en-US" dirty="0" smtClean="0"/>
              <a:t/>
            </a:r>
            <a:br>
              <a:rPr lang="en-US" dirty="0" smtClean="0"/>
            </a:br>
            <a:endParaRPr lang="en-US" dirty="0"/>
          </a:p>
        </p:txBody>
      </p:sp>
      <p:sp>
        <p:nvSpPr>
          <p:cNvPr id="28674" name="Content Placeholder 2"/>
          <p:cNvSpPr>
            <a:spLocks noGrp="1"/>
          </p:cNvSpPr>
          <p:nvPr>
            <p:ph idx="1"/>
          </p:nvPr>
        </p:nvSpPr>
        <p:spPr>
          <a:xfrm>
            <a:off x="457200" y="1295400"/>
            <a:ext cx="8229600" cy="5410200"/>
          </a:xfrm>
        </p:spPr>
        <p:txBody>
          <a:bodyPr>
            <a:normAutofit fontScale="25000" lnSpcReduction="20000"/>
          </a:bodyPr>
          <a:lstStyle/>
          <a:p>
            <a:pPr algn="just" rtl="1" eaLnBrk="1" hangingPunct="1">
              <a:buFont typeface="Wingdings 3" pitchFamily="18" charset="2"/>
              <a:buNone/>
            </a:pPr>
            <a:endParaRPr lang="en-US" sz="1600" dirty="0" smtClean="0"/>
          </a:p>
          <a:p>
            <a:pPr algn="just" rtl="1" eaLnBrk="1" hangingPunct="1"/>
            <a:r>
              <a:rPr lang="ar-SA" sz="1600" dirty="0" smtClean="0"/>
              <a:t> </a:t>
            </a:r>
            <a:r>
              <a:rPr lang="ar-SA" sz="9600" dirty="0">
                <a:latin typeface="Arial" pitchFamily="34" charset="0"/>
                <a:cs typeface="Arial" pitchFamily="34" charset="0"/>
              </a:rPr>
              <a:t>كقاعده عامه ان طرح الشيك للتداول يعني اعطاءه من الساحب الى المستفيد .</a:t>
            </a:r>
            <a:endParaRPr lang="en-US" sz="9600" dirty="0">
              <a:latin typeface="Arial" pitchFamily="34" charset="0"/>
              <a:cs typeface="Arial" pitchFamily="34" charset="0"/>
            </a:endParaRPr>
          </a:p>
          <a:p>
            <a:pPr algn="just" rtl="1" eaLnBrk="1" hangingPunct="1"/>
            <a:r>
              <a:rPr lang="ar-SA" sz="9600" dirty="0">
                <a:latin typeface="Arial" pitchFamily="34" charset="0"/>
                <a:cs typeface="Arial" pitchFamily="34" charset="0"/>
              </a:rPr>
              <a:t>يكون الشيك قابل للتداول بطريق التظهير اذا كان الشيك باسم شخص مسمى ولو لم يذكر فيه صراحة كلمة لامر هذا ما نصت عليه الماده 239 من قانون التجارة الاردني والماده 486 من قانون التجارة المصري. </a:t>
            </a:r>
          </a:p>
          <a:p>
            <a:pPr marL="64008" indent="0" algn="just" rtl="1" eaLnBrk="1" hangingPunct="1">
              <a:buNone/>
            </a:pPr>
            <a:endParaRPr lang="en-US" sz="9600" dirty="0">
              <a:latin typeface="Arial" pitchFamily="34" charset="0"/>
              <a:cs typeface="Arial" pitchFamily="34" charset="0"/>
            </a:endParaRPr>
          </a:p>
          <a:p>
            <a:pPr algn="just" rtl="1" eaLnBrk="1" hangingPunct="1"/>
            <a:r>
              <a:rPr lang="ar-SA" sz="9600" dirty="0" smtClean="0">
                <a:latin typeface="Arial" pitchFamily="34" charset="0"/>
                <a:cs typeface="Arial" pitchFamily="34" charset="0"/>
              </a:rPr>
              <a:t>الشيك </a:t>
            </a:r>
            <a:r>
              <a:rPr lang="ar-SA" sz="9600" dirty="0">
                <a:latin typeface="Arial" pitchFamily="34" charset="0"/>
                <a:cs typeface="Arial" pitchFamily="34" charset="0"/>
              </a:rPr>
              <a:t>المشروط الوفاء به لشخص معين مع عبارة ليس لامر او اية عباره مماثلة يخضع تداوله لاحكام حوالة الحق المنظمة بالقانون المدني، وهذا ما نصت علية المادة 239\2 من القانون التجاري الاردني والماده 486 من القانون التجاري المصري. </a:t>
            </a:r>
            <a:endParaRPr lang="ar-SA" sz="9600" dirty="0" smtClean="0">
              <a:latin typeface="Arial" pitchFamily="34" charset="0"/>
              <a:cs typeface="Arial" pitchFamily="34" charset="0"/>
            </a:endParaRPr>
          </a:p>
          <a:p>
            <a:pPr marL="64008" indent="0" algn="just" rtl="1" eaLnBrk="1" hangingPunct="1">
              <a:buNone/>
            </a:pPr>
            <a:endParaRPr lang="en-US" sz="9600" dirty="0">
              <a:latin typeface="Arial" pitchFamily="34" charset="0"/>
              <a:cs typeface="Arial" pitchFamily="34" charset="0"/>
            </a:endParaRPr>
          </a:p>
          <a:p>
            <a:pPr algn="just" rtl="1" eaLnBrk="1" hangingPunct="1"/>
            <a:r>
              <a:rPr lang="ar-SA" sz="9600" dirty="0">
                <a:latin typeface="Arial" pitchFamily="34" charset="0"/>
                <a:cs typeface="Arial" pitchFamily="34" charset="0"/>
              </a:rPr>
              <a:t>يجوز اشتراط اداء الشيك الى حامله، وهذا ما نصت عليه الماده 486 من قانون التجارة المصري بالاضافه الى الماده 233\2 قائلة </a:t>
            </a:r>
            <a:r>
              <a:rPr lang="ar-SA" sz="9600" dirty="0" smtClean="0">
                <a:latin typeface="Arial" pitchFamily="34" charset="0"/>
                <a:cs typeface="Arial" pitchFamily="34" charset="0"/>
              </a:rPr>
              <a:t>« على </a:t>
            </a:r>
            <a:r>
              <a:rPr lang="ar-SA" sz="9600" dirty="0">
                <a:latin typeface="Arial" pitchFamily="34" charset="0"/>
                <a:cs typeface="Arial" pitchFamily="34" charset="0"/>
              </a:rPr>
              <a:t>ان الشيك المسحوب لمصلحة شخص مسمى و المنصوص فيه على عبارة ( او لحامله) او اية عبارة اخرى تفيد هذا المعنى يعتبر شيكا </a:t>
            </a:r>
            <a:r>
              <a:rPr lang="ar-SA" sz="9600" dirty="0" smtClean="0">
                <a:latin typeface="Arial" pitchFamily="34" charset="0"/>
                <a:cs typeface="Arial" pitchFamily="34" charset="0"/>
              </a:rPr>
              <a:t>لحامله " </a:t>
            </a:r>
            <a:r>
              <a:rPr lang="ar-SA" sz="9600" dirty="0">
                <a:latin typeface="Arial" pitchFamily="34" charset="0"/>
                <a:cs typeface="Arial" pitchFamily="34" charset="0"/>
              </a:rPr>
              <a:t>ويعد شيكا لحامله في حالة لم يذكر اسم المستفيد وكذلك حالة لم يذكر اسم المستفيد مع اضافة عبارة (او لحامله) </a:t>
            </a:r>
            <a:r>
              <a:rPr lang="ar-SA" sz="9600" dirty="0" smtClean="0">
                <a:latin typeface="Arial" pitchFamily="34" charset="0"/>
                <a:cs typeface="Arial" pitchFamily="34" charset="0"/>
              </a:rPr>
              <a:t>.</a:t>
            </a:r>
            <a:endParaRPr lang="en-US" sz="9600" dirty="0">
              <a:latin typeface="Arial" pitchFamily="34" charset="0"/>
              <a:cs typeface="Arial" pitchFamily="34" charset="0"/>
            </a:endParaRPr>
          </a:p>
          <a:p>
            <a:pPr eaLnBrk="1" hangingPunct="1"/>
            <a:endParaRPr lang="en-US" sz="6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85000" lnSpcReduction="20000"/>
          </a:bodyPr>
          <a:lstStyle/>
          <a:p>
            <a:pPr algn="just" rtl="1"/>
            <a:r>
              <a:rPr lang="ar-SA" sz="3200" b="1" dirty="0">
                <a:latin typeface="Arial" pitchFamily="34" charset="0"/>
                <a:cs typeface="Arial" pitchFamily="34" charset="0"/>
              </a:rPr>
              <a:t>جوهر الاختلاف في عملية التداول بين الشيك الالكتروني والتقليدي هو ان الشيك الالكتروني هو حصيلة للتطور التكنولوجي- خاصة فيما يتعلق باستخدام الانترنت في اتمام العمليات التي تخضع لها الاوراق </a:t>
            </a:r>
            <a:r>
              <a:rPr lang="ar-SA" sz="3200" b="1" dirty="0" smtClean="0">
                <a:latin typeface="Arial" pitchFamily="34" charset="0"/>
                <a:cs typeface="Arial" pitchFamily="34" charset="0"/>
              </a:rPr>
              <a:t>التجارية. </a:t>
            </a:r>
            <a:endParaRPr lang="en-US" sz="3200" b="1" dirty="0">
              <a:latin typeface="Arial" pitchFamily="34" charset="0"/>
              <a:cs typeface="Arial" pitchFamily="34" charset="0"/>
            </a:endParaRPr>
          </a:p>
          <a:p>
            <a:pPr algn="just" rtl="1"/>
            <a:r>
              <a:rPr lang="ar-SA" sz="3200" b="1" dirty="0">
                <a:latin typeface="Arial" pitchFamily="34" charset="0"/>
                <a:cs typeface="Arial" pitchFamily="34" charset="0"/>
              </a:rPr>
              <a:t>حيث تخضع الشيكات الالكترونية لنفس طرق التدقيق المعتمده بالنسبة للشيكات الورقية . </a:t>
            </a:r>
            <a:endParaRPr lang="en-US" sz="3200" b="1"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3092552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ar-SA" dirty="0"/>
              <a:t>ضمانات الوفاء بالشيك</a:t>
            </a:r>
            <a:endParaRPr lang="en-US" dirty="0"/>
          </a:p>
        </p:txBody>
      </p:sp>
      <p:sp>
        <p:nvSpPr>
          <p:cNvPr id="29698" name="Content Placeholder 2"/>
          <p:cNvSpPr>
            <a:spLocks noGrp="1"/>
          </p:cNvSpPr>
          <p:nvPr>
            <p:ph idx="1"/>
          </p:nvPr>
        </p:nvSpPr>
        <p:spPr/>
        <p:txBody>
          <a:bodyPr>
            <a:normAutofit fontScale="92500" lnSpcReduction="20000"/>
          </a:bodyPr>
          <a:lstStyle/>
          <a:p>
            <a:pPr algn="just" rtl="1" eaLnBrk="1" hangingPunct="1">
              <a:buFont typeface="Wingdings 3" pitchFamily="18" charset="2"/>
              <a:buNone/>
            </a:pPr>
            <a:r>
              <a:rPr lang="ar-SA" sz="2600" dirty="0">
                <a:latin typeface="Arial" pitchFamily="34" charset="0"/>
                <a:cs typeface="Arial" pitchFamily="34" charset="0"/>
              </a:rPr>
              <a:t>مقابل الوفاء بالشيك :</a:t>
            </a:r>
            <a:endParaRPr lang="en-US" sz="2600" dirty="0">
              <a:latin typeface="Arial" pitchFamily="34" charset="0"/>
              <a:cs typeface="Arial" pitchFamily="34" charset="0"/>
            </a:endParaRPr>
          </a:p>
          <a:p>
            <a:pPr algn="just" rtl="1" eaLnBrk="1" hangingPunct="1">
              <a:buFont typeface="Wingdings 3" pitchFamily="18" charset="2"/>
              <a:buNone/>
            </a:pPr>
            <a:r>
              <a:rPr lang="en-US" sz="2600" dirty="0" smtClean="0">
                <a:latin typeface="Arial" pitchFamily="34" charset="0"/>
                <a:cs typeface="Arial" pitchFamily="34" charset="0"/>
              </a:rPr>
              <a:t>     </a:t>
            </a:r>
            <a:r>
              <a:rPr lang="ar-SA" sz="2600" dirty="0" smtClean="0">
                <a:latin typeface="Arial" pitchFamily="34" charset="0"/>
                <a:cs typeface="Arial" pitchFamily="34" charset="0"/>
              </a:rPr>
              <a:t>يعتبر </a:t>
            </a:r>
            <a:r>
              <a:rPr lang="ar-SA" sz="2600" dirty="0">
                <a:latin typeface="Arial" pitchFamily="34" charset="0"/>
                <a:cs typeface="Arial" pitchFamily="34" charset="0"/>
              </a:rPr>
              <a:t>الشيك اداة للوفاء، ودليلا كتابيا على انتقال مبلغ معين من النقود الى </a:t>
            </a:r>
            <a:r>
              <a:rPr lang="ar-SA" sz="2600" dirty="0" smtClean="0">
                <a:latin typeface="Arial" pitchFamily="34" charset="0"/>
                <a:cs typeface="Arial" pitchFamily="34" charset="0"/>
              </a:rPr>
              <a:t>ذمة شخص </a:t>
            </a:r>
            <a:r>
              <a:rPr lang="ar-SA" sz="2600" dirty="0">
                <a:latin typeface="Arial" pitchFamily="34" charset="0"/>
                <a:cs typeface="Arial" pitchFamily="34" charset="0"/>
              </a:rPr>
              <a:t>اخر وهذا ما نصت الماده 245\1 من قانون التجارة الاردني على " يكون الشيك واجب الوفاء لدى الاطلاع عليه وكل بيان مخالف لذلك يعتبر كأن لم يكن" </a:t>
            </a:r>
            <a:endParaRPr lang="ar-JO" sz="2600" dirty="0">
              <a:latin typeface="Arial" pitchFamily="34" charset="0"/>
              <a:cs typeface="Arial" pitchFamily="34" charset="0"/>
            </a:endParaRPr>
          </a:p>
          <a:p>
            <a:pPr algn="just" rtl="1" eaLnBrk="1" hangingPunct="1">
              <a:buFont typeface="Wingdings 3" pitchFamily="18" charset="2"/>
              <a:buNone/>
            </a:pPr>
            <a:endParaRPr lang="ar-JO" sz="2600" dirty="0">
              <a:latin typeface="Arial" pitchFamily="34" charset="0"/>
              <a:cs typeface="Arial" pitchFamily="34" charset="0"/>
            </a:endParaRPr>
          </a:p>
          <a:p>
            <a:pPr algn="just" rtl="1" eaLnBrk="1" hangingPunct="1">
              <a:buFont typeface="Wingdings 3" pitchFamily="18" charset="2"/>
              <a:buNone/>
            </a:pPr>
            <a:r>
              <a:rPr lang="en-US" sz="2600" dirty="0" smtClean="0">
                <a:latin typeface="Arial" pitchFamily="34" charset="0"/>
                <a:cs typeface="Arial" pitchFamily="34" charset="0"/>
              </a:rPr>
              <a:t>     </a:t>
            </a:r>
            <a:r>
              <a:rPr lang="ar-JO" sz="2600" dirty="0" smtClean="0">
                <a:latin typeface="Arial" pitchFamily="34" charset="0"/>
                <a:cs typeface="Arial" pitchFamily="34" charset="0"/>
              </a:rPr>
              <a:t>لابد </a:t>
            </a:r>
            <a:r>
              <a:rPr lang="ar-JO" sz="2600" dirty="0">
                <a:latin typeface="Arial" pitchFamily="34" charset="0"/>
                <a:cs typeface="Arial" pitchFamily="34" charset="0"/>
              </a:rPr>
              <a:t>من ملاحظة ان الشيك اداة وفاء حتما لدى الاطلاع والرصيد سابق </a:t>
            </a:r>
            <a:r>
              <a:rPr lang="ar-JO" sz="2600" dirty="0" smtClean="0">
                <a:latin typeface="Arial" pitchFamily="34" charset="0"/>
                <a:cs typeface="Arial" pitchFamily="34" charset="0"/>
              </a:rPr>
              <a:t>لانشا</a:t>
            </a:r>
            <a:r>
              <a:rPr lang="ar-SA" sz="2600" dirty="0" smtClean="0">
                <a:latin typeface="Arial" pitchFamily="34" charset="0"/>
                <a:cs typeface="Arial" pitchFamily="34" charset="0"/>
              </a:rPr>
              <a:t>ئ</a:t>
            </a:r>
            <a:r>
              <a:rPr lang="ar-JO" sz="2600" dirty="0" smtClean="0">
                <a:latin typeface="Arial" pitchFamily="34" charset="0"/>
                <a:cs typeface="Arial" pitchFamily="34" charset="0"/>
              </a:rPr>
              <a:t>ه </a:t>
            </a:r>
            <a:r>
              <a:rPr lang="ar-JO" sz="2600" dirty="0">
                <a:latin typeface="Arial" pitchFamily="34" charset="0"/>
                <a:cs typeface="Arial" pitchFamily="34" charset="0"/>
              </a:rPr>
              <a:t>حيث يتمكن المستفيد من اقتضائه فور حصوله على الشيك وهناك جزاءات جنائية تضمن وجود هذا الرصيد وكفايته حتى وفاء الشيك </a:t>
            </a:r>
          </a:p>
          <a:p>
            <a:pPr algn="just" rtl="1" eaLnBrk="1" hangingPunct="1">
              <a:buFont typeface="Wingdings 3" pitchFamily="18" charset="2"/>
              <a:buNone/>
            </a:pPr>
            <a:endParaRPr lang="ar-JO" sz="2600" dirty="0">
              <a:latin typeface="Arial" pitchFamily="34" charset="0"/>
              <a:cs typeface="Arial" pitchFamily="34" charset="0"/>
            </a:endParaRPr>
          </a:p>
          <a:p>
            <a:pPr algn="just" rtl="1" eaLnBrk="1" hangingPunct="1">
              <a:buFont typeface="Wingdings 3" pitchFamily="18" charset="2"/>
              <a:buNone/>
            </a:pPr>
            <a:r>
              <a:rPr lang="en-US" sz="2600" dirty="0" smtClean="0">
                <a:latin typeface="Arial" pitchFamily="34" charset="0"/>
                <a:cs typeface="Arial" pitchFamily="34" charset="0"/>
              </a:rPr>
              <a:t>     </a:t>
            </a:r>
            <a:r>
              <a:rPr lang="ar-JO" sz="2600" dirty="0" smtClean="0">
                <a:latin typeface="Arial" pitchFamily="34" charset="0"/>
                <a:cs typeface="Arial" pitchFamily="34" charset="0"/>
              </a:rPr>
              <a:t>لاريب </a:t>
            </a:r>
            <a:r>
              <a:rPr lang="ar-JO" sz="2600" dirty="0">
                <a:latin typeface="Arial" pitchFamily="34" charset="0"/>
                <a:cs typeface="Arial" pitchFamily="34" charset="0"/>
              </a:rPr>
              <a:t>في ان الشيك تنعدم قيمته القانونية كأداة للوفاء تقوم مقام النقود في حالة لم يكن للشيك مقابل وفاء او رصيد ولم يطمئن الحامل الى استيفاء قيمته من المسحوب عليه، ولذلك يعتبر مقابل الوفاء من اهم الضمانات التي يعتمد عليها حامل الشيك . </a:t>
            </a:r>
          </a:p>
          <a:p>
            <a:pPr algn="just" rtl="1" eaLnBrk="1" hangingPunct="1">
              <a:buFont typeface="Wingdings 3" pitchFamily="18" charset="2"/>
              <a:buNone/>
            </a:pPr>
            <a:endParaRPr lang="ar-JO"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eaLnBrk="1" fontAlgn="auto" hangingPunct="1">
              <a:spcAft>
                <a:spcPts val="0"/>
              </a:spcAft>
              <a:defRPr/>
            </a:pPr>
            <a:r>
              <a:rPr lang="ar-SA" sz="2700" dirty="0"/>
              <a:t>تعريف الشيك الالكتروني: </a:t>
            </a:r>
            <a:r>
              <a:rPr lang="en-US" dirty="0"/>
              <a:t/>
            </a:r>
            <a:br>
              <a:rPr lang="en-US" dirty="0"/>
            </a:br>
            <a:endParaRPr lang="en-US" dirty="0"/>
          </a:p>
        </p:txBody>
      </p:sp>
      <p:sp>
        <p:nvSpPr>
          <p:cNvPr id="10242" name="Content Placeholder 2"/>
          <p:cNvSpPr>
            <a:spLocks noGrp="1"/>
          </p:cNvSpPr>
          <p:nvPr>
            <p:ph idx="1"/>
          </p:nvPr>
        </p:nvSpPr>
        <p:spPr>
          <a:xfrm>
            <a:off x="457200" y="1295400"/>
            <a:ext cx="8229600" cy="4572000"/>
          </a:xfrm>
        </p:spPr>
        <p:txBody>
          <a:bodyPr>
            <a:noAutofit/>
          </a:bodyPr>
          <a:lstStyle/>
          <a:p>
            <a:pPr algn="just" rtl="1" eaLnBrk="1" hangingPunct="1">
              <a:buFont typeface="Wingdings 3" pitchFamily="18" charset="2"/>
              <a:buNone/>
              <a:defRPr/>
            </a:pPr>
            <a:r>
              <a:rPr lang="en-US" sz="2200" dirty="0" smtClean="0">
                <a:latin typeface="Arial" pitchFamily="34" charset="0"/>
                <a:cs typeface="Arial" pitchFamily="34" charset="0"/>
              </a:rPr>
              <a:t>   </a:t>
            </a:r>
            <a:r>
              <a:rPr lang="ar-JO" sz="2200" dirty="0" smtClean="0">
                <a:latin typeface="Arial" pitchFamily="34" charset="0"/>
                <a:cs typeface="Arial" pitchFamily="34" charset="0"/>
              </a:rPr>
              <a:t>عرف </a:t>
            </a:r>
            <a:r>
              <a:rPr lang="ar-SA" sz="2200" dirty="0" smtClean="0">
                <a:latin typeface="Arial" pitchFamily="34" charset="0"/>
                <a:cs typeface="Arial" pitchFamily="34" charset="0"/>
              </a:rPr>
              <a:t>القانون الفرنسي الصادر في حزيران 1895 </a:t>
            </a:r>
            <a:r>
              <a:rPr lang="ar-JO" sz="2200" dirty="0" smtClean="0">
                <a:latin typeface="Arial" pitchFamily="34" charset="0"/>
                <a:cs typeface="Arial" pitchFamily="34" charset="0"/>
              </a:rPr>
              <a:t>الشيك </a:t>
            </a:r>
            <a:r>
              <a:rPr lang="ar-SA" sz="2200" dirty="0" smtClean="0">
                <a:latin typeface="Arial" pitchFamily="34" charset="0"/>
                <a:cs typeface="Arial" pitchFamily="34" charset="0"/>
              </a:rPr>
              <a:t>(باعتباره من اوائل القوانين المتعامله مع الشيك ) </a:t>
            </a:r>
            <a:r>
              <a:rPr lang="ar-SA" sz="2200" b="1" dirty="0" smtClean="0">
                <a:latin typeface="Arial" pitchFamily="34" charset="0"/>
                <a:cs typeface="Arial" pitchFamily="34" charset="0"/>
              </a:rPr>
              <a:t>على انه صك مكتوب على شكل وكالة بالوفاء يتمكن الساحب بمقتضاه ان يسحب لمصلحته او لمصلحة الغير كل او بعض الاموال الجاهزه المقيده لامره لدى المسحوب عليه </a:t>
            </a:r>
            <a:r>
              <a:rPr lang="ar-JO" sz="2200" b="1" dirty="0" smtClean="0">
                <a:latin typeface="Arial" pitchFamily="34" charset="0"/>
                <a:cs typeface="Arial" pitchFamily="34" charset="0"/>
              </a:rPr>
              <a:t>.</a:t>
            </a:r>
            <a:endParaRPr lang="en-US" sz="2200" b="1" dirty="0" smtClean="0">
              <a:latin typeface="Arial" pitchFamily="34" charset="0"/>
              <a:cs typeface="Arial" pitchFamily="34" charset="0"/>
            </a:endParaRPr>
          </a:p>
          <a:p>
            <a:pPr algn="just" rtl="1" eaLnBrk="1" hangingPunct="1">
              <a:defRPr/>
            </a:pPr>
            <a:endParaRPr lang="en-US" sz="2200" dirty="0" smtClean="0">
              <a:latin typeface="Arial" pitchFamily="34" charset="0"/>
              <a:cs typeface="Arial" pitchFamily="34" charset="0"/>
            </a:endParaRPr>
          </a:p>
          <a:p>
            <a:pPr algn="just" rtl="1" eaLnBrk="1" hangingPunct="1">
              <a:buFont typeface="Wingdings 3" pitchFamily="18" charset="2"/>
              <a:buNone/>
              <a:defRPr/>
            </a:pPr>
            <a:r>
              <a:rPr lang="en-US" sz="2200" dirty="0" smtClean="0">
                <a:latin typeface="Arial" pitchFamily="34" charset="0"/>
                <a:cs typeface="Arial" pitchFamily="34" charset="0"/>
              </a:rPr>
              <a:t>   </a:t>
            </a:r>
            <a:r>
              <a:rPr lang="ar-SA" sz="2200" dirty="0" smtClean="0">
                <a:latin typeface="Arial" pitchFamily="34" charset="0"/>
                <a:cs typeface="Arial" pitchFamily="34" charset="0"/>
              </a:rPr>
              <a:t>عرف المشرع الاردني الشيك من خلال الماده 123\ج من قانون التجاره الاردني على انه </a:t>
            </a:r>
            <a:r>
              <a:rPr lang="ar-SA" sz="2200" b="1" dirty="0" smtClean="0">
                <a:latin typeface="Arial" pitchFamily="34" charset="0"/>
                <a:cs typeface="Arial" pitchFamily="34" charset="0"/>
              </a:rPr>
              <a:t>محرر مكتوب وفق شرائط مذكورة في القانون ويتضمن امرا صادرا من شخص هو الساحب الى شخص اخر يكون معرفا وهو المسحوب عليه بان يدفع لشخص ثالث او لامره او لحامل الشيك وهو المستقيد مبلغا معينا بمجر الاطلاع على الشيك </a:t>
            </a:r>
            <a:r>
              <a:rPr lang="ar-JO" sz="2200" b="1" dirty="0" smtClean="0">
                <a:latin typeface="Arial" pitchFamily="34" charset="0"/>
                <a:cs typeface="Arial" pitchFamily="34" charset="0"/>
              </a:rPr>
              <a:t>.</a:t>
            </a:r>
            <a:endParaRPr lang="en-US" sz="2200" b="1" dirty="0" smtClean="0">
              <a:latin typeface="Arial" pitchFamily="34" charset="0"/>
              <a:cs typeface="Arial" pitchFamily="34" charset="0"/>
            </a:endParaRPr>
          </a:p>
          <a:p>
            <a:pPr algn="r" eaLnBrk="1" hangingPunct="1">
              <a:buFont typeface="Wingdings 3" pitchFamily="18" charset="2"/>
              <a:buNone/>
              <a:defRPr/>
            </a:pPr>
            <a:endParaRPr lang="en-US" sz="2200" dirty="0" smtClean="0">
              <a:latin typeface="Arial" pitchFamily="34" charset="0"/>
              <a:cs typeface="Arial" pitchFamily="34" charset="0"/>
            </a:endParaRPr>
          </a:p>
          <a:p>
            <a:pPr algn="r" eaLnBrk="1" hangingPunct="1">
              <a:buFont typeface="Wingdings 3" pitchFamily="18" charset="2"/>
              <a:buNone/>
              <a:defRPr/>
            </a:pPr>
            <a:r>
              <a:rPr lang="ar-SA" sz="2200" b="1" dirty="0" smtClean="0">
                <a:solidFill>
                  <a:schemeClr val="accent4">
                    <a:lumMod val="75000"/>
                  </a:schemeClr>
                </a:solidFill>
                <a:latin typeface="Arial" pitchFamily="34" charset="0"/>
                <a:cs typeface="Arial" pitchFamily="34" charset="0"/>
              </a:rPr>
              <a:t>اما الشيك الالكتروني فبالاضافه لما يعرف به الشيك التقليدي يعرف بأنه محرر ثلاثي الاطراف معالج الكترونيا بشكل كلي او جزئي يتضمن امرا من شخص يسمى الساحب الى البنك المسحوب عليه بأن يدفع مبلغ من النقود لإذن شخص ثالث يسمى المستفيد</a:t>
            </a:r>
            <a:r>
              <a:rPr lang="ar-SA" sz="2200" dirty="0" smtClean="0">
                <a:solidFill>
                  <a:schemeClr val="accent4">
                    <a:lumMod val="75000"/>
                  </a:schemeClr>
                </a:solidFill>
                <a:latin typeface="Arial" pitchFamily="34" charset="0"/>
                <a:cs typeface="Arial" pitchFamily="34" charset="0"/>
              </a:rPr>
              <a:t>. </a:t>
            </a:r>
            <a:endParaRPr lang="en-US" sz="2200" dirty="0" smtClean="0">
              <a:solidFill>
                <a:schemeClr val="accent4">
                  <a:lumMod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533400" y="609600"/>
            <a:ext cx="8229600" cy="6096000"/>
          </a:xfrm>
        </p:spPr>
        <p:txBody>
          <a:bodyPr>
            <a:noAutofit/>
          </a:bodyPr>
          <a:lstStyle/>
          <a:p>
            <a:pPr algn="r" rtl="1">
              <a:buFont typeface="Wingdings 3" pitchFamily="18" charset="2"/>
              <a:buNone/>
            </a:pPr>
            <a:r>
              <a:rPr lang="ar-JO" sz="2400" dirty="0" smtClean="0">
                <a:latin typeface="Arial" pitchFamily="34" charset="0"/>
                <a:cs typeface="Arial" pitchFamily="34" charset="0"/>
              </a:rPr>
              <a:t>وضع المشرع الاردني والمصري عقابا على سحب الشيك دون رصيد بالمادة 421 من قانون العقوبات الارد</a:t>
            </a:r>
            <a:r>
              <a:rPr lang="ar-SA" sz="2400" dirty="0" smtClean="0">
                <a:latin typeface="Arial" pitchFamily="34" charset="0"/>
                <a:cs typeface="Arial" pitchFamily="34" charset="0"/>
              </a:rPr>
              <a:t>ني </a:t>
            </a:r>
            <a:r>
              <a:rPr lang="ar-JO" sz="2400" dirty="0" smtClean="0">
                <a:latin typeface="Arial" pitchFamily="34" charset="0"/>
                <a:cs typeface="Arial" pitchFamily="34" charset="0"/>
              </a:rPr>
              <a:t>والماده 337 من قانون العقوبات المصري واما شروطه وملكيته وجزاء تخلفه من الناحية المدنية كالاتي: </a:t>
            </a:r>
          </a:p>
          <a:p>
            <a:pPr algn="r" rtl="1"/>
            <a:endParaRPr lang="ar-JO" sz="2400" u="sng" dirty="0" smtClean="0">
              <a:latin typeface="Arial" pitchFamily="34" charset="0"/>
              <a:cs typeface="Arial" pitchFamily="34" charset="0"/>
            </a:endParaRPr>
          </a:p>
          <a:p>
            <a:pPr algn="r" rtl="1">
              <a:buFont typeface="Wingdings 3" pitchFamily="18" charset="2"/>
              <a:buNone/>
            </a:pPr>
            <a:r>
              <a:rPr lang="ar-JO" sz="2400" b="1" u="sng" dirty="0" smtClean="0">
                <a:latin typeface="Arial" pitchFamily="34" charset="0"/>
                <a:cs typeface="Arial" pitchFamily="34" charset="0"/>
              </a:rPr>
              <a:t>شروط مقابل الوفاء </a:t>
            </a:r>
          </a:p>
          <a:p>
            <a:pPr algn="r" rtl="1">
              <a:buFont typeface="Wingdings 3" pitchFamily="18" charset="2"/>
              <a:buNone/>
            </a:pPr>
            <a:r>
              <a:rPr lang="ar-JO" sz="2400" dirty="0" smtClean="0">
                <a:latin typeface="Arial" pitchFamily="34" charset="0"/>
                <a:cs typeface="Arial" pitchFamily="34" charset="0"/>
              </a:rPr>
              <a:t>نصت الماده 231 من قانون التجاره الاردني على شروط الوفاء بقولها ” لا يجوز اصدار شيك مالم يكن للساحب لدى المسحوب عليه في وقت انشاء الشيك نقود يستطيع التصرف فيها بموجب شيك طبقا لاتفاق صريح او ضمني بينمها</a:t>
            </a:r>
          </a:p>
          <a:p>
            <a:pPr algn="r" rtl="1">
              <a:buFont typeface="Wingdings 3" pitchFamily="18" charset="2"/>
              <a:buNone/>
            </a:pPr>
            <a:r>
              <a:rPr lang="ar-JO" sz="2400" dirty="0" smtClean="0">
                <a:latin typeface="Arial" pitchFamily="34" charset="0"/>
                <a:cs typeface="Arial" pitchFamily="34" charset="0"/>
              </a:rPr>
              <a:t>يقابل هذا النص الماده 497 من قانون التجاره المصري حيث نصت على ان الشيك لا يعد موجودا الا اذا توافرت فيه الشروط التالي</a:t>
            </a:r>
            <a:r>
              <a:rPr lang="ar-SA" sz="2400" dirty="0" smtClean="0">
                <a:latin typeface="Arial" pitchFamily="34" charset="0"/>
                <a:cs typeface="Arial" pitchFamily="34" charset="0"/>
              </a:rPr>
              <a:t>ة</a:t>
            </a:r>
            <a:r>
              <a:rPr lang="ar-JO" sz="2400" dirty="0" smtClean="0">
                <a:latin typeface="Arial" pitchFamily="34" charset="0"/>
                <a:cs typeface="Arial" pitchFamily="34" charset="0"/>
              </a:rPr>
              <a:t>:</a:t>
            </a:r>
          </a:p>
          <a:p>
            <a:pPr algn="r" rtl="1">
              <a:buFont typeface="Wingdings 3" pitchFamily="18" charset="2"/>
              <a:buNone/>
            </a:pPr>
            <a:r>
              <a:rPr lang="ar-JO" sz="2400" dirty="0" smtClean="0">
                <a:latin typeface="Arial" pitchFamily="34" charset="0"/>
                <a:cs typeface="Arial" pitchFamily="34" charset="0"/>
              </a:rPr>
              <a:t>1. يجب ان يكون هنالك مقابل الوفاء دينا بمبلغ من النقود</a:t>
            </a:r>
          </a:p>
          <a:p>
            <a:pPr algn="r" rtl="1">
              <a:buFont typeface="Wingdings 3" pitchFamily="18" charset="2"/>
              <a:buNone/>
            </a:pPr>
            <a:r>
              <a:rPr lang="ar-JO" sz="2400" dirty="0" smtClean="0">
                <a:latin typeface="Arial" pitchFamily="34" charset="0"/>
                <a:cs typeface="Arial" pitchFamily="34" charset="0"/>
              </a:rPr>
              <a:t>2. يجب ان يكون مقابل الوفاء موجودا وقت اصدار الشيك</a:t>
            </a:r>
          </a:p>
          <a:p>
            <a:pPr algn="r" rtl="1">
              <a:buFont typeface="Wingdings 3" pitchFamily="18" charset="2"/>
              <a:buNone/>
            </a:pPr>
            <a:r>
              <a:rPr lang="ar-JO" sz="2400" dirty="0" smtClean="0">
                <a:latin typeface="Arial" pitchFamily="34" charset="0"/>
                <a:cs typeface="Arial" pitchFamily="34" charset="0"/>
              </a:rPr>
              <a:t> 3. يجب ان يكون مقابل الوفاء قابلا للتصرف فيه ويكون واجب الوفاء بمجر</a:t>
            </a:r>
            <a:r>
              <a:rPr lang="ar-SA" sz="2400" dirty="0" smtClean="0">
                <a:latin typeface="Arial" pitchFamily="34" charset="0"/>
                <a:cs typeface="Arial" pitchFamily="34" charset="0"/>
              </a:rPr>
              <a:t>د </a:t>
            </a:r>
            <a:r>
              <a:rPr lang="ar-JO" sz="2400" dirty="0" smtClean="0">
                <a:latin typeface="Arial" pitchFamily="34" charset="0"/>
                <a:cs typeface="Arial" pitchFamily="34" charset="0"/>
              </a:rPr>
              <a:t>الاطلاع </a:t>
            </a:r>
            <a:r>
              <a:rPr lang="ar-SA" sz="2400" dirty="0" smtClean="0">
                <a:latin typeface="Arial" pitchFamily="34" charset="0"/>
                <a:cs typeface="Arial" pitchFamily="34" charset="0"/>
              </a:rPr>
              <a:t>.</a:t>
            </a:r>
          </a:p>
          <a:p>
            <a:pPr algn="r" rtl="1">
              <a:buFont typeface="Wingdings 3" pitchFamily="18" charset="2"/>
              <a:buNone/>
            </a:pPr>
            <a:r>
              <a:rPr lang="ar-SA" sz="2400" dirty="0" smtClean="0">
                <a:latin typeface="Arial" pitchFamily="34" charset="0"/>
                <a:cs typeface="Arial" pitchFamily="34" charset="0"/>
              </a:rPr>
              <a:t>4. يجب ان يكون مقابل الوفاء مساويا  - على الأقل  - لقيمة الشيك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457200" y="685800"/>
            <a:ext cx="8229600" cy="5867400"/>
          </a:xfrm>
        </p:spPr>
        <p:txBody>
          <a:bodyPr>
            <a:noAutofit/>
          </a:bodyPr>
          <a:lstStyle/>
          <a:p>
            <a:pPr algn="r" rtl="1">
              <a:buFont typeface="Wingdings 3" pitchFamily="18" charset="2"/>
              <a:buNone/>
            </a:pPr>
            <a:r>
              <a:rPr lang="ar-JO" sz="4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ملكية مقابل </a:t>
            </a:r>
            <a:r>
              <a:rPr lang="ar-JO" sz="4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الوفاء</a:t>
            </a:r>
            <a:endParaRPr lang="en-US" sz="4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r" rtl="1">
              <a:buFont typeface="Wingdings 3" pitchFamily="18" charset="2"/>
              <a:buNone/>
            </a:pPr>
            <a:r>
              <a:rPr lang="ar-JO" sz="4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 </a:t>
            </a:r>
            <a:endParaRPr lang="ar-JO" sz="4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justLow" rtl="1">
              <a:buFont typeface="Wingdings 3" pitchFamily="18" charset="2"/>
              <a:buNone/>
            </a:pPr>
            <a:r>
              <a:rPr lang="en-US" sz="2400" dirty="0" smtClean="0">
                <a:latin typeface="Arial" pitchFamily="34" charset="0"/>
                <a:cs typeface="Arial" pitchFamily="34" charset="0"/>
              </a:rPr>
              <a:t>     </a:t>
            </a:r>
            <a:r>
              <a:rPr lang="ar-JO" sz="2400" dirty="0" smtClean="0">
                <a:latin typeface="Arial" pitchFamily="34" charset="0"/>
                <a:cs typeface="Arial" pitchFamily="34" charset="0"/>
              </a:rPr>
              <a:t>تنص </a:t>
            </a:r>
            <a:r>
              <a:rPr lang="ar-JO" sz="2400" dirty="0">
                <a:latin typeface="Arial" pitchFamily="34" charset="0"/>
                <a:cs typeface="Arial" pitchFamily="34" charset="0"/>
              </a:rPr>
              <a:t>الماده 135 من قانون التجاره الاردني على انتقال ملكية مقابل الوفاء الى </a:t>
            </a:r>
            <a:r>
              <a:rPr lang="ar-JO" sz="2400" dirty="0" smtClean="0">
                <a:latin typeface="Arial" pitchFamily="34" charset="0"/>
                <a:cs typeface="Arial" pitchFamily="34" charset="0"/>
              </a:rPr>
              <a:t>حملة سند </a:t>
            </a:r>
            <a:r>
              <a:rPr lang="ar-JO" sz="2400" dirty="0">
                <a:latin typeface="Arial" pitchFamily="34" charset="0"/>
                <a:cs typeface="Arial" pitchFamily="34" charset="0"/>
              </a:rPr>
              <a:t>السحب المتعاقبين من تاريخ تحرير السند او تظهيره </a:t>
            </a:r>
          </a:p>
          <a:p>
            <a:pPr algn="justLow" rtl="1">
              <a:buFont typeface="Wingdings 3" pitchFamily="18" charset="2"/>
              <a:buNone/>
            </a:pPr>
            <a:endParaRPr lang="ar-JO" sz="2400" dirty="0">
              <a:latin typeface="Arial" pitchFamily="34" charset="0"/>
              <a:cs typeface="Arial" pitchFamily="34" charset="0"/>
            </a:endParaRPr>
          </a:p>
          <a:p>
            <a:pPr algn="justLow" rtl="1">
              <a:buFont typeface="Wingdings 3" pitchFamily="18" charset="2"/>
              <a:buNone/>
            </a:pPr>
            <a:r>
              <a:rPr lang="en-US" sz="2400" dirty="0" smtClean="0">
                <a:latin typeface="Arial" pitchFamily="34" charset="0"/>
                <a:cs typeface="Arial" pitchFamily="34" charset="0"/>
              </a:rPr>
              <a:t>     </a:t>
            </a:r>
            <a:r>
              <a:rPr lang="ar-JO" sz="2400" dirty="0" smtClean="0">
                <a:latin typeface="Arial" pitchFamily="34" charset="0"/>
                <a:cs typeface="Arial" pitchFamily="34" charset="0"/>
              </a:rPr>
              <a:t>اما </a:t>
            </a:r>
            <a:r>
              <a:rPr lang="ar-JO" sz="2400" dirty="0">
                <a:latin typeface="Arial" pitchFamily="34" charset="0"/>
                <a:cs typeface="Arial" pitchFamily="34" charset="0"/>
              </a:rPr>
              <a:t>بالنسبه للشيك فان التشريع الاردني لا يتضمن نصا مماثلا بشأن مقابل </a:t>
            </a:r>
            <a:r>
              <a:rPr lang="en-US" sz="2400" dirty="0" smtClean="0">
                <a:latin typeface="Arial" pitchFamily="34" charset="0"/>
                <a:cs typeface="Arial" pitchFamily="34" charset="0"/>
              </a:rPr>
              <a:t> </a:t>
            </a:r>
            <a:r>
              <a:rPr lang="ar-JO" sz="2400" dirty="0" smtClean="0">
                <a:latin typeface="Arial" pitchFamily="34" charset="0"/>
                <a:cs typeface="Arial" pitchFamily="34" charset="0"/>
              </a:rPr>
              <a:t>الوفاء</a:t>
            </a:r>
            <a:r>
              <a:rPr lang="ar-JO" sz="2400" dirty="0">
                <a:latin typeface="Arial" pitchFamily="34" charset="0"/>
                <a:cs typeface="Arial" pitchFamily="34" charset="0"/>
              </a:rPr>
              <a:t>. </a:t>
            </a:r>
            <a:r>
              <a:rPr lang="ar-JO" sz="2400" dirty="0" smtClean="0">
                <a:latin typeface="Arial" pitchFamily="34" charset="0"/>
                <a:cs typeface="Arial" pitchFamily="34" charset="0"/>
              </a:rPr>
              <a:t>حيث </a:t>
            </a:r>
            <a:r>
              <a:rPr lang="ar-JO" sz="2400" dirty="0">
                <a:latin typeface="Arial" pitchFamily="34" charset="0"/>
                <a:cs typeface="Arial" pitchFamily="34" charset="0"/>
              </a:rPr>
              <a:t>نصت الماده 135 على انه ” تنتقل ملكية مقابل الوفاء بحكم القانون الى حملة سند السحب المتعاقبين. </a:t>
            </a:r>
          </a:p>
          <a:p>
            <a:pPr algn="justLow" rtl="1">
              <a:buFont typeface="Wingdings 3" pitchFamily="18" charset="2"/>
              <a:buNone/>
            </a:pPr>
            <a:r>
              <a:rPr lang="en-US" sz="2400" dirty="0" smtClean="0">
                <a:latin typeface="Arial" pitchFamily="34" charset="0"/>
                <a:cs typeface="Arial" pitchFamily="34" charset="0"/>
              </a:rPr>
              <a:t>    </a:t>
            </a:r>
            <a:r>
              <a:rPr lang="ar-JO" sz="2400" dirty="0" smtClean="0">
                <a:latin typeface="Arial" pitchFamily="34" charset="0"/>
                <a:cs typeface="Arial" pitchFamily="34" charset="0"/>
              </a:rPr>
              <a:t>وكما </a:t>
            </a:r>
            <a:r>
              <a:rPr lang="ar-JO" sz="2400" dirty="0">
                <a:latin typeface="Arial" pitchFamily="34" charset="0"/>
                <a:cs typeface="Arial" pitchFamily="34" charset="0"/>
              </a:rPr>
              <a:t>هو راجح لدى القانون المصري واللبناني والسوري تمليك حامل الشيك لمقابل الوفاء من تاريخ انشاء الشيك او تظهيره ، نظرا لان حامل الشيك مالك لمقابل الوفاء بصرف النظر عن كون الشيك مدنيا او تجاريا  </a:t>
            </a:r>
            <a:r>
              <a:rPr lang="en-US" sz="2400" dirty="0">
                <a:latin typeface="Arial" pitchFamily="34" charset="0"/>
                <a:cs typeface="Arial" pitchFamily="34" charset="0"/>
              </a:rPr>
              <a:t>.</a:t>
            </a:r>
            <a:r>
              <a:rPr lang="ar-JO" sz="2400" dirty="0" smtClean="0">
                <a:latin typeface="Arial" pitchFamily="34" charset="0"/>
                <a:cs typeface="Arial" pitchFamily="34" charset="0"/>
              </a:rPr>
              <a:t> </a:t>
            </a:r>
            <a:endParaRPr lang="ar-SA" sz="2400" dirty="0" smtClean="0">
              <a:latin typeface="Arial" pitchFamily="34" charset="0"/>
              <a:cs typeface="Arial" pitchFamily="34" charset="0"/>
            </a:endParaRPr>
          </a:p>
          <a:p>
            <a:pPr algn="justLow" rtl="1">
              <a:buFont typeface="Wingdings 3" pitchFamily="18" charset="2"/>
              <a:buNone/>
            </a:pPr>
            <a:endParaRPr lang="ar-SA" sz="2400" dirty="0">
              <a:latin typeface="Arial" pitchFamily="34" charset="0"/>
              <a:cs typeface="Arial" pitchFamily="34" charset="0"/>
            </a:endParaRPr>
          </a:p>
          <a:p>
            <a:pPr algn="justLow" rtl="1">
              <a:buFont typeface="Wingdings 3" pitchFamily="18" charset="2"/>
              <a:buNone/>
            </a:pPr>
            <a:endParaRPr lang="ar-SA" sz="2400" dirty="0" smtClean="0">
              <a:latin typeface="Arial" pitchFamily="34" charset="0"/>
              <a:cs typeface="Arial" pitchFamily="34" charset="0"/>
            </a:endParaRPr>
          </a:p>
          <a:p>
            <a:pPr algn="justLow" rtl="1">
              <a:buFont typeface="Wingdings 3" pitchFamily="18" charset="2"/>
              <a:buNone/>
            </a:pPr>
            <a:endParaRPr lang="ar-SA" sz="2400" dirty="0">
              <a:latin typeface="Arial" pitchFamily="34" charset="0"/>
              <a:cs typeface="Arial" pitchFamily="34" charset="0"/>
            </a:endParaRPr>
          </a:p>
          <a:p>
            <a:pPr algn="justLow" rtl="1">
              <a:buFont typeface="Wingdings 3" pitchFamily="18" charset="2"/>
              <a:buNone/>
            </a:pPr>
            <a:endParaRPr lang="ar-JO" sz="2400" dirty="0">
              <a:latin typeface="Arial" pitchFamily="34" charset="0"/>
              <a:cs typeface="Arial" pitchFamily="34" charset="0"/>
            </a:endParaRPr>
          </a:p>
          <a:p>
            <a:pPr algn="justLow" rtl="1">
              <a:buFont typeface="Wingdings 3" pitchFamily="18" charset="2"/>
              <a:buNone/>
            </a:pPr>
            <a:endParaRPr lang="ar-JO" sz="2400" dirty="0">
              <a:latin typeface="Arial" pitchFamily="34" charset="0"/>
              <a:cs typeface="Arial" pitchFamily="34" charset="0"/>
            </a:endParaRPr>
          </a:p>
          <a:p>
            <a:pPr algn="justLow" rtl="1">
              <a:buFont typeface="Wingdings 3" pitchFamily="18" charset="2"/>
              <a:buNone/>
            </a:pPr>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65256" cy="519112"/>
          </a:xfrm>
        </p:spPr>
        <p:txBody>
          <a:bodyPr>
            <a:normAutofit fontScale="90000"/>
          </a:bodyPr>
          <a:lstStyle/>
          <a:p>
            <a:endParaRPr lang="en-US" dirty="0"/>
          </a:p>
        </p:txBody>
      </p:sp>
      <p:sp>
        <p:nvSpPr>
          <p:cNvPr id="3" name="Subtitle 2"/>
          <p:cNvSpPr>
            <a:spLocks noGrp="1"/>
          </p:cNvSpPr>
          <p:nvPr>
            <p:ph type="subTitle" idx="1"/>
          </p:nvPr>
        </p:nvSpPr>
        <p:spPr>
          <a:xfrm>
            <a:off x="540544" y="1219200"/>
            <a:ext cx="8062912" cy="5486400"/>
          </a:xfrm>
        </p:spPr>
        <p:txBody>
          <a:bodyPr>
            <a:normAutofit fontScale="62500" lnSpcReduction="20000"/>
          </a:bodyPr>
          <a:lstStyle/>
          <a:p>
            <a:pPr algn="justLow" rtl="1"/>
            <a:r>
              <a:rPr lang="ar-JO" sz="64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جزاء تخلف مقابل </a:t>
            </a:r>
            <a:r>
              <a:rPr lang="ar-JO" sz="64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الوفاء</a:t>
            </a:r>
            <a:endParaRPr lang="ar-JO" sz="64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justLow" rtl="1"/>
            <a:endParaRPr lang="en-US" sz="9600" b="1" dirty="0" smtClean="0">
              <a:latin typeface="Arial" pitchFamily="34" charset="0"/>
              <a:cs typeface="Arial" pitchFamily="34" charset="0"/>
            </a:endParaRPr>
          </a:p>
          <a:p>
            <a:pPr algn="justLow" rtl="1"/>
            <a:r>
              <a:rPr lang="ar-JO" sz="5100" b="1" dirty="0" smtClean="0">
                <a:latin typeface="Arial" pitchFamily="34" charset="0"/>
                <a:cs typeface="Arial" pitchFamily="34" charset="0"/>
              </a:rPr>
              <a:t>يوجب المشرع على ساحب الشيك ان يوجد لدى المسحوب عليه مقابل وفاء الشيك، وهذا ما نصت عليه الماده 231 من القانون التجاري الاردني و الماده 497 من القانون التجاري المصري . </a:t>
            </a:r>
            <a:endParaRPr lang="ar-SA" sz="5100" b="1" dirty="0" smtClean="0">
              <a:latin typeface="Arial" pitchFamily="34" charset="0"/>
              <a:cs typeface="Arial" pitchFamily="34" charset="0"/>
            </a:endParaRPr>
          </a:p>
          <a:p>
            <a:pPr algn="justLow" rtl="1"/>
            <a:endParaRPr lang="ar-JO" sz="5100" b="1" dirty="0" smtClean="0">
              <a:latin typeface="Arial" pitchFamily="34" charset="0"/>
              <a:cs typeface="Arial" pitchFamily="34" charset="0"/>
            </a:endParaRPr>
          </a:p>
          <a:p>
            <a:pPr algn="justLow" rtl="1"/>
            <a:r>
              <a:rPr lang="ar-JO" sz="5100" b="1" dirty="0" smtClean="0">
                <a:latin typeface="Arial" pitchFamily="34" charset="0"/>
                <a:cs typeface="Arial" pitchFamily="34" charset="0"/>
              </a:rPr>
              <a:t>فإذا حصل نزاع حول وجود مقابل الوفاء وجب على من يدعي وجوده اثبات ذالك وغالبا ما يلزم الساحب بالإثبات، على اعتبار انه الملزم بتقديم مقابل الوفاء قبل اصدار الشيك. ومن ثم اذا عجز الساحب عن اثباته تعرض للجزاءات التي نص عليها المشرع وهي نوعين هما جزائي ومدني </a:t>
            </a:r>
            <a:r>
              <a:rPr lang="ar-SA" sz="5100" b="1" dirty="0" smtClean="0">
                <a:latin typeface="Arial" pitchFamily="34" charset="0"/>
                <a:cs typeface="Arial" pitchFamily="34" charset="0"/>
              </a:rPr>
              <a:t>:</a:t>
            </a:r>
            <a:endParaRPr lang="ar-JO" sz="5100" b="1" dirty="0" smtClean="0">
              <a:latin typeface="Arial" pitchFamily="34" charset="0"/>
              <a:cs typeface="Arial" pitchFamily="34" charset="0"/>
            </a:endParaRPr>
          </a:p>
          <a:p>
            <a:pPr algn="justLow" rtl="1"/>
            <a:endParaRPr lang="ar-JO" sz="32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4041563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457200" y="1295400"/>
            <a:ext cx="8229600" cy="5159408"/>
          </a:xfrm>
        </p:spPr>
        <p:txBody>
          <a:bodyPr/>
          <a:lstStyle/>
          <a:p>
            <a:pPr algn="just" rtl="1">
              <a:buFont typeface="Wingdings 3" pitchFamily="18" charset="2"/>
              <a:buNone/>
            </a:pPr>
            <a:r>
              <a:rPr lang="en-US" sz="2400" dirty="0" smtClean="0">
                <a:latin typeface="Arial" pitchFamily="34" charset="0"/>
                <a:cs typeface="Arial" pitchFamily="34" charset="0"/>
              </a:rPr>
              <a:t>     </a:t>
            </a:r>
            <a:r>
              <a:rPr lang="ar-JO" sz="2400" b="1" u="sng" dirty="0" smtClean="0">
                <a:latin typeface="Arial" pitchFamily="34" charset="0"/>
                <a:cs typeface="Arial" pitchFamily="34" charset="0"/>
              </a:rPr>
              <a:t>الجزاء المدني </a:t>
            </a:r>
            <a:r>
              <a:rPr lang="ar-JO" sz="2400" dirty="0" smtClean="0">
                <a:latin typeface="Arial" pitchFamily="34" charset="0"/>
                <a:cs typeface="Arial" pitchFamily="34" charset="0"/>
              </a:rPr>
              <a:t>يتمثل (باعتبار الساحب ضامنا للوفاء بقيمة الشيك، وبما ان وجود مقابل الوفاء ليس شرط لصحته) ومن ثم لا يترتب على عدم وجوده بطلان الشيك، ويلزم الساحب بالوفاء بقيمته، وهذا ما تعبر عنه الماده 231/4 من القانون التجاري الاردني . </a:t>
            </a:r>
          </a:p>
          <a:p>
            <a:pPr algn="r" rtl="1">
              <a:buFont typeface="Wingdings 3" pitchFamily="18" charset="2"/>
              <a:buNone/>
            </a:pPr>
            <a:r>
              <a:rPr lang="en-US" sz="2400" dirty="0" smtClean="0">
                <a:latin typeface="Arial" pitchFamily="34" charset="0"/>
                <a:cs typeface="Arial" pitchFamily="34" charset="0"/>
              </a:rPr>
              <a:t>     </a:t>
            </a:r>
            <a:r>
              <a:rPr lang="ar-JO" sz="2400" dirty="0" smtClean="0">
                <a:latin typeface="Arial" pitchFamily="34" charset="0"/>
                <a:cs typeface="Arial" pitchFamily="34" charset="0"/>
              </a:rPr>
              <a:t>اما المشرع المصري فلم ينص على الجزاء المدني </a:t>
            </a:r>
          </a:p>
          <a:p>
            <a:pPr algn="r" rtl="1">
              <a:buFont typeface="Wingdings 3" pitchFamily="18" charset="2"/>
              <a:buNone/>
            </a:pPr>
            <a:endParaRPr lang="ar-JO" sz="2400" dirty="0" smtClean="0">
              <a:latin typeface="Arial" pitchFamily="34" charset="0"/>
              <a:cs typeface="Arial" pitchFamily="34" charset="0"/>
            </a:endParaRPr>
          </a:p>
          <a:p>
            <a:pPr algn="r" rtl="1">
              <a:buFont typeface="Wingdings 3" pitchFamily="18" charset="2"/>
              <a:buNone/>
            </a:pPr>
            <a:r>
              <a:rPr lang="en-US" sz="2400" dirty="0" smtClean="0">
                <a:latin typeface="Arial" pitchFamily="34" charset="0"/>
                <a:cs typeface="Arial" pitchFamily="34" charset="0"/>
              </a:rPr>
              <a:t>     </a:t>
            </a:r>
            <a:r>
              <a:rPr lang="ar-JO" sz="2400" b="1" u="sng" dirty="0" smtClean="0">
                <a:latin typeface="Arial" pitchFamily="34" charset="0"/>
                <a:cs typeface="Arial" pitchFamily="34" charset="0"/>
              </a:rPr>
              <a:t>الجزء الجنائي </a:t>
            </a:r>
            <a:r>
              <a:rPr lang="ar-JO" sz="2400" dirty="0" smtClean="0">
                <a:latin typeface="Arial" pitchFamily="34" charset="0"/>
                <a:cs typeface="Arial" pitchFamily="34" charset="0"/>
              </a:rPr>
              <a:t>فهو اعتبار الساحب مرتكبا لجريمة اصدار الشيك دون رصيد والتي نصت عليه الماده 421 من قانون العقوبات الاردني .</a:t>
            </a:r>
          </a:p>
          <a:p>
            <a:pPr algn="r" rtl="1">
              <a:buFont typeface="Wingdings 3" pitchFamily="18" charset="2"/>
              <a:buNone/>
            </a:pPr>
            <a:r>
              <a:rPr lang="en-US" sz="2400" dirty="0" smtClean="0">
                <a:latin typeface="Arial" pitchFamily="34" charset="0"/>
                <a:cs typeface="Arial" pitchFamily="34" charset="0"/>
              </a:rPr>
              <a:t>     </a:t>
            </a:r>
            <a:r>
              <a:rPr lang="ar-JO" sz="2400" dirty="0" smtClean="0">
                <a:latin typeface="Arial" pitchFamily="34" charset="0"/>
                <a:cs typeface="Arial" pitchFamily="34" charset="0"/>
              </a:rPr>
              <a:t>اما المشرع المصري فقد عالج هذا الجزاء من خلال نص الماده 534 في فقرته الاولى من قانون التجاره المصري . </a:t>
            </a:r>
            <a:endParaRPr lang="ar-SA" sz="2400" dirty="0" smtClean="0">
              <a:latin typeface="Arial" pitchFamily="34" charset="0"/>
              <a:cs typeface="Arial" pitchFamily="34" charset="0"/>
            </a:endParaRPr>
          </a:p>
          <a:p>
            <a:pPr algn="r" rtl="1">
              <a:buFont typeface="Wingdings 3" pitchFamily="18" charset="2"/>
              <a:buNone/>
            </a:pPr>
            <a:r>
              <a:rPr lang="en-US" sz="2400" dirty="0" smtClean="0">
                <a:latin typeface="Arial" pitchFamily="34" charset="0"/>
                <a:cs typeface="Arial" pitchFamily="34" charset="0"/>
              </a:rPr>
              <a:t>     </a:t>
            </a:r>
            <a:r>
              <a:rPr lang="ar-SA" sz="2400" dirty="0" smtClean="0">
                <a:latin typeface="Arial" pitchFamily="34" charset="0"/>
                <a:cs typeface="Arial" pitchFamily="34" charset="0"/>
              </a:rPr>
              <a:t>يستنتج أن الشيك الالكتروني لا يختلف في ضمانات الوفاء عن الشيك التقليدي</a:t>
            </a:r>
            <a:endParaRPr lang="ar-JO" sz="2400" dirty="0" smtClean="0">
              <a:latin typeface="Arial" pitchFamily="34" charset="0"/>
              <a:cs typeface="Arial" pitchFamily="34" charset="0"/>
            </a:endParaRPr>
          </a:p>
          <a:p>
            <a:pPr algn="r" rtl="1">
              <a:buFont typeface="Wingdings 3" pitchFamily="18" charset="2"/>
              <a:buNone/>
            </a:pPr>
            <a:endParaRPr lang="ar-JO" sz="1800" dirty="0" smtClean="0"/>
          </a:p>
          <a:p>
            <a:pPr algn="r" rtl="1">
              <a:buFont typeface="Wingdings 3" pitchFamily="18" charset="2"/>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381000" y="533400"/>
            <a:ext cx="8305800" cy="5486400"/>
          </a:xfrm>
        </p:spPr>
        <p:txBody>
          <a:bodyPr>
            <a:noAutofit/>
          </a:bodyPr>
          <a:lstStyle/>
          <a:p>
            <a:pPr algn="r" rtl="1" eaLnBrk="1" hangingPunct="1"/>
            <a:r>
              <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الوفاء بالشيك </a:t>
            </a:r>
            <a:endParaRPr lang="en-US"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r" rtl="1" eaLnBrk="1" hangingPunct="1"/>
            <a:endParaRPr lang="ar-JO" sz="1800" dirty="0" smtClean="0"/>
          </a:p>
          <a:p>
            <a:pPr algn="r" rtl="1" eaLnBrk="1" hangingPunct="1">
              <a:buFont typeface="Wingdings 3" pitchFamily="18" charset="2"/>
              <a:buNone/>
            </a:pPr>
            <a:r>
              <a:rPr lang="ar-SA" sz="2400" dirty="0" smtClean="0">
                <a:latin typeface="Arial" pitchFamily="34" charset="0"/>
                <a:cs typeface="Arial" pitchFamily="34" charset="0"/>
              </a:rPr>
              <a:t>الوفاء بقيمة الشيك هو الوفاء بالمبلغ المحدد فيه من قبل البنك المسحوب عليه للمستفيد. </a:t>
            </a:r>
            <a:endParaRPr lang="ar-JO" sz="2400" dirty="0" smtClean="0">
              <a:latin typeface="Arial" pitchFamily="34" charset="0"/>
              <a:cs typeface="Arial" pitchFamily="34" charset="0"/>
            </a:endParaRPr>
          </a:p>
          <a:p>
            <a:pPr algn="r" rtl="1" eaLnBrk="1" hangingPunct="1">
              <a:buFont typeface="Wingdings 3" pitchFamily="18" charset="2"/>
              <a:buNone/>
            </a:pPr>
            <a:r>
              <a:rPr lang="ar-JO" sz="2400" b="1" u="sng" dirty="0" smtClean="0">
                <a:latin typeface="Arial" pitchFamily="34" charset="0"/>
                <a:cs typeface="Arial" pitchFamily="34" charset="0"/>
              </a:rPr>
              <a:t>اولا: ميعاد التقديم للوفاء </a:t>
            </a:r>
          </a:p>
          <a:p>
            <a:pPr algn="r" rtl="1" eaLnBrk="1" hangingPunct="1">
              <a:buFont typeface="Wingdings 3" pitchFamily="18" charset="2"/>
              <a:buNone/>
            </a:pPr>
            <a:r>
              <a:rPr lang="ar-JO" sz="2400" dirty="0" smtClean="0">
                <a:latin typeface="Arial" pitchFamily="34" charset="0"/>
                <a:cs typeface="Arial" pitchFamily="34" charset="0"/>
              </a:rPr>
              <a:t>يعتبر الشيك مستحق الوفاء بمجرد الاطلاع، حيث يجوز لحامله تقديمه لبنك المسحوب عليه</a:t>
            </a:r>
            <a:r>
              <a:rPr lang="ar-JO" sz="2400" b="1" dirty="0" smtClean="0">
                <a:latin typeface="Arial" pitchFamily="34" charset="0"/>
                <a:cs typeface="Arial" pitchFamily="34" charset="0"/>
              </a:rPr>
              <a:t> ابتداء من تاريخ </a:t>
            </a:r>
            <a:r>
              <a:rPr lang="ar-JO" sz="2400" b="1" dirty="0" smtClean="0">
                <a:latin typeface="Arial" pitchFamily="34" charset="0"/>
                <a:cs typeface="Arial" pitchFamily="34" charset="0"/>
              </a:rPr>
              <a:t>انشا</a:t>
            </a:r>
            <a:r>
              <a:rPr lang="ar-SA" sz="2400" b="1" dirty="0" smtClean="0">
                <a:latin typeface="Arial" pitchFamily="34" charset="0"/>
                <a:cs typeface="Arial" pitchFamily="34" charset="0"/>
              </a:rPr>
              <a:t>ئ</a:t>
            </a:r>
            <a:r>
              <a:rPr lang="ar-JO" sz="2400" b="1" dirty="0" smtClean="0">
                <a:latin typeface="Arial" pitchFamily="34" charset="0"/>
                <a:cs typeface="Arial" pitchFamily="34" charset="0"/>
              </a:rPr>
              <a:t>ه</a:t>
            </a:r>
            <a:r>
              <a:rPr lang="ar-JO" sz="2400" b="1" dirty="0" smtClean="0">
                <a:latin typeface="Arial" pitchFamily="34" charset="0"/>
                <a:cs typeface="Arial" pitchFamily="34" charset="0"/>
              </a:rPr>
              <a:t>. </a:t>
            </a:r>
          </a:p>
          <a:p>
            <a:pPr algn="r" rtl="1" eaLnBrk="1" hangingPunct="1">
              <a:buFont typeface="Wingdings 3" pitchFamily="18" charset="2"/>
              <a:buNone/>
            </a:pPr>
            <a:endParaRPr lang="ar-JO" sz="2400" dirty="0" smtClean="0">
              <a:latin typeface="Arial" pitchFamily="34" charset="0"/>
              <a:cs typeface="Arial" pitchFamily="34" charset="0"/>
            </a:endParaRPr>
          </a:p>
          <a:p>
            <a:pPr algn="just" rtl="1" eaLnBrk="1" hangingPunct="1">
              <a:buFont typeface="Wingdings 3" pitchFamily="18" charset="2"/>
              <a:buNone/>
            </a:pPr>
            <a:r>
              <a:rPr lang="en-US" sz="2400" dirty="0" smtClean="0">
                <a:latin typeface="Arial" pitchFamily="34" charset="0"/>
                <a:cs typeface="Arial" pitchFamily="34" charset="0"/>
              </a:rPr>
              <a:t>     </a:t>
            </a:r>
            <a:r>
              <a:rPr lang="ar-JO" sz="2400" dirty="0" smtClean="0">
                <a:latin typeface="Arial" pitchFamily="34" charset="0"/>
                <a:cs typeface="Arial" pitchFamily="34" charset="0"/>
              </a:rPr>
              <a:t>اما فيما يتعلق بميعاد التقديم للوفاء بالنسبه للشيكات الالكترونية فمن الملاحظ ان البنك يكون على </a:t>
            </a:r>
            <a:r>
              <a:rPr lang="ar-JO" sz="2400" dirty="0" smtClean="0">
                <a:latin typeface="Arial" pitchFamily="34" charset="0"/>
                <a:cs typeface="Arial" pitchFamily="34" charset="0"/>
              </a:rPr>
              <a:t>بين</a:t>
            </a:r>
            <a:r>
              <a:rPr lang="ar-SA" sz="2400" dirty="0" smtClean="0">
                <a:latin typeface="Arial" pitchFamily="34" charset="0"/>
                <a:cs typeface="Arial" pitchFamily="34" charset="0"/>
              </a:rPr>
              <a:t>ة</a:t>
            </a:r>
            <a:r>
              <a:rPr lang="ar-JO" sz="2400" dirty="0" smtClean="0">
                <a:latin typeface="Arial" pitchFamily="34" charset="0"/>
                <a:cs typeface="Arial" pitchFamily="34" charset="0"/>
              </a:rPr>
              <a:t> </a:t>
            </a:r>
            <a:r>
              <a:rPr lang="ar-JO" sz="2400" dirty="0" smtClean="0">
                <a:latin typeface="Arial" pitchFamily="34" charset="0"/>
                <a:cs typeface="Arial" pitchFamily="34" charset="0"/>
              </a:rPr>
              <a:t>من كل اجراءات العملية التي فيها الوفاء بالشيك الالكتروني، فالتعامل بالشيكات مثلا يعت</a:t>
            </a:r>
            <a:r>
              <a:rPr lang="ar-SA" sz="2400" dirty="0" smtClean="0">
                <a:latin typeface="Arial" pitchFamily="34" charset="0"/>
                <a:cs typeface="Arial" pitchFamily="34" charset="0"/>
              </a:rPr>
              <a:t>م</a:t>
            </a:r>
            <a:r>
              <a:rPr lang="ar-JO" sz="2400" dirty="0" smtClean="0">
                <a:latin typeface="Arial" pitchFamily="34" charset="0"/>
                <a:cs typeface="Arial" pitchFamily="34" charset="0"/>
              </a:rPr>
              <a:t>د على </a:t>
            </a:r>
            <a:r>
              <a:rPr lang="ar-JO" sz="2400" b="1" dirty="0" smtClean="0">
                <a:latin typeface="Arial" pitchFamily="34" charset="0"/>
                <a:cs typeface="Arial" pitchFamily="34" charset="0"/>
              </a:rPr>
              <a:t>وجود وسيط </a:t>
            </a:r>
            <a:r>
              <a:rPr lang="ar-JO" sz="2400" dirty="0" smtClean="0">
                <a:latin typeface="Arial" pitchFamily="34" charset="0"/>
                <a:cs typeface="Arial" pitchFamily="34" charset="0"/>
              </a:rPr>
              <a:t>بين المتعاملين</a:t>
            </a:r>
            <a:r>
              <a:rPr lang="en-US" sz="2400" dirty="0" smtClean="0">
                <a:latin typeface="Arial" pitchFamily="34" charset="0"/>
                <a:cs typeface="Arial" pitchFamily="34" charset="0"/>
              </a:rPr>
              <a:t> </a:t>
            </a:r>
            <a:r>
              <a:rPr lang="ar-JO" sz="2400" dirty="0" smtClean="0">
                <a:latin typeface="Arial" pitchFamily="34" charset="0"/>
                <a:cs typeface="Arial" pitchFamily="34" charset="0"/>
              </a:rPr>
              <a:t>( والذي غالبا ما يكون البنك ) حيث يتم فتح حساب وكذلك تحديد التوقيع الالكتروني للعميل.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001000" cy="457200"/>
          </a:xfrm>
        </p:spPr>
        <p:txBody>
          <a:bodyPr>
            <a:normAutofit fontScale="90000"/>
          </a:bodyPr>
          <a:lstStyle/>
          <a:p>
            <a:endParaRPr lang="en-US" dirty="0"/>
          </a:p>
        </p:txBody>
      </p:sp>
      <p:sp>
        <p:nvSpPr>
          <p:cNvPr id="3" name="Subtitle 2"/>
          <p:cNvSpPr>
            <a:spLocks noGrp="1"/>
          </p:cNvSpPr>
          <p:nvPr>
            <p:ph type="subTitle" idx="1"/>
          </p:nvPr>
        </p:nvSpPr>
        <p:spPr>
          <a:xfrm>
            <a:off x="609600" y="762000"/>
            <a:ext cx="8062912" cy="5867400"/>
          </a:xfrm>
        </p:spPr>
        <p:txBody>
          <a:bodyPr>
            <a:normAutofit/>
          </a:bodyPr>
          <a:lstStyle/>
          <a:p>
            <a:pPr rtl="1"/>
            <a:r>
              <a:rPr lang="ar-JO" sz="2400" b="1" dirty="0">
                <a:latin typeface="Arial" pitchFamily="34" charset="0"/>
                <a:cs typeface="Arial" pitchFamily="34" charset="0"/>
              </a:rPr>
              <a:t>مثال على ذلك </a:t>
            </a:r>
            <a:r>
              <a:rPr lang="ar-SA" sz="2400" b="1" dirty="0" smtClean="0">
                <a:latin typeface="Arial" pitchFamily="34" charset="0"/>
                <a:cs typeface="Arial" pitchFamily="34" charset="0"/>
              </a:rPr>
              <a:t>:</a:t>
            </a:r>
          </a:p>
          <a:p>
            <a:pPr algn="just" rtl="1"/>
            <a:endParaRPr lang="ar-JO" sz="2400" b="1" dirty="0">
              <a:latin typeface="Arial" pitchFamily="34" charset="0"/>
              <a:cs typeface="Arial" pitchFamily="34" charset="0"/>
            </a:endParaRPr>
          </a:p>
          <a:p>
            <a:pPr algn="just" rtl="1"/>
            <a:r>
              <a:rPr lang="ar-JO" sz="2400" b="1" dirty="0">
                <a:latin typeface="Arial" pitchFamily="34" charset="0"/>
                <a:cs typeface="Arial" pitchFamily="34" charset="0"/>
              </a:rPr>
              <a:t>ان يقوم المشتري بتحرير الشيك بتوقيعه الالكتروني ويقوم بارساله بالبريد الالكتروني للبائع الذي بدوره يوقعه كمستفيد الكترونيا ثم يرسله الى البنك الذي يتولى مراجعته ويخطر كلا من الطرفين بتمام اجراء المعاملة المصرفيه ( اي خصم الرصيد من المشتري واضافته لحساب البائع) </a:t>
            </a:r>
            <a:r>
              <a:rPr lang="ar-SA" sz="2400" b="1" dirty="0" smtClean="0">
                <a:latin typeface="Arial" pitchFamily="34" charset="0"/>
                <a:cs typeface="Arial" pitchFamily="34" charset="0"/>
              </a:rPr>
              <a:t>, و</a:t>
            </a:r>
            <a:r>
              <a:rPr lang="ar-JO" sz="2400" b="1" dirty="0" smtClean="0">
                <a:latin typeface="Arial" pitchFamily="34" charset="0"/>
                <a:cs typeface="Arial" pitchFamily="34" charset="0"/>
              </a:rPr>
              <a:t>على </a:t>
            </a:r>
            <a:r>
              <a:rPr lang="ar-JO" sz="2400" b="1" dirty="0">
                <a:latin typeface="Arial" pitchFamily="34" charset="0"/>
                <a:cs typeface="Arial" pitchFamily="34" charset="0"/>
              </a:rPr>
              <a:t>البنك المصدر ايضا والمستفيد ان يتحقق مثلا من ان كمية المبيعات قد سحب فعلا من حساب العميل واضافتها لحساب التاجر وبعد تسلم الشيك من العميل يمكن للتاجر شحن البضاعه وتقديم الخدمات </a:t>
            </a:r>
            <a:r>
              <a:rPr lang="ar-JO" sz="2400" b="1" dirty="0" smtClean="0">
                <a:latin typeface="Arial" pitchFamily="34" charset="0"/>
                <a:cs typeface="Arial" pitchFamily="34" charset="0"/>
              </a:rPr>
              <a:t>المطلبوب</a:t>
            </a:r>
            <a:r>
              <a:rPr lang="ar-SA" sz="2400" b="1" dirty="0" smtClean="0">
                <a:latin typeface="Arial" pitchFamily="34" charset="0"/>
                <a:cs typeface="Arial" pitchFamily="34" charset="0"/>
              </a:rPr>
              <a:t>ة .</a:t>
            </a:r>
          </a:p>
          <a:p>
            <a:pPr algn="just" rtl="1"/>
            <a:endParaRPr lang="ar-SA" sz="2400" b="1" dirty="0">
              <a:latin typeface="Arial" pitchFamily="34" charset="0"/>
              <a:cs typeface="Arial" pitchFamily="34" charset="0"/>
            </a:endParaRPr>
          </a:p>
          <a:p>
            <a:pPr algn="just" rtl="1"/>
            <a:r>
              <a:rPr lang="ar-SA" sz="2400" b="1" dirty="0" smtClean="0">
                <a:latin typeface="Arial" pitchFamily="34" charset="0"/>
                <a:cs typeface="Arial" pitchFamily="34" charset="0"/>
              </a:rPr>
              <a:t>ومن الملاحظ انه لا يوجد تقديم للشيك الالكتروني للبنك الذي هو على معرفة بكل ما يحتويه </a:t>
            </a:r>
            <a:r>
              <a:rPr lang="ar-SA" sz="2400" b="1" dirty="0">
                <a:latin typeface="Arial" pitchFamily="34" charset="0"/>
                <a:cs typeface="Arial" pitchFamily="34" charset="0"/>
              </a:rPr>
              <a:t>اضافة الى دوره في </a:t>
            </a:r>
            <a:r>
              <a:rPr lang="ar-SA" sz="2400" b="1" dirty="0" smtClean="0">
                <a:latin typeface="Arial" pitchFamily="34" charset="0"/>
                <a:cs typeface="Arial" pitchFamily="34" charset="0"/>
              </a:rPr>
              <a:t>اتمام عملية الوفاء , ومن ثم ما يعني ميعاد الوفاء بالنسبة للشيك الالكتروني هو أن يكون مستحقا فورا بمجرد تمام العملية ,</a:t>
            </a:r>
            <a:endParaRPr lang="ar-SA" sz="2400" b="1" dirty="0">
              <a:latin typeface="Arial" pitchFamily="34" charset="0"/>
              <a:cs typeface="Arial" pitchFamily="34" charset="0"/>
            </a:endParaRPr>
          </a:p>
          <a:p>
            <a:pPr rtl="1"/>
            <a:endParaRPr lang="en-US" sz="2400" b="1" dirty="0">
              <a:latin typeface="Arial" pitchFamily="34" charset="0"/>
              <a:cs typeface="Arial" pitchFamily="34" charset="0"/>
            </a:endParaRPr>
          </a:p>
          <a:p>
            <a:endParaRPr lang="en-US" sz="32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3973486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019800"/>
          </a:xfrm>
        </p:spPr>
        <p:txBody>
          <a:bodyPr>
            <a:normAutofit fontScale="85000" lnSpcReduction="20000"/>
          </a:bodyPr>
          <a:lstStyle/>
          <a:p>
            <a:pPr algn="just" rtl="1">
              <a:buNone/>
              <a:defRPr/>
            </a:pPr>
            <a:r>
              <a:rPr lang="ar-JO" sz="5100" b="1" u="sng" dirty="0">
                <a:latin typeface="Arial" pitchFamily="34" charset="0"/>
                <a:cs typeface="Arial" pitchFamily="34" charset="0"/>
              </a:rPr>
              <a:t>ثانيا: موضوع الوفاء</a:t>
            </a:r>
            <a:endParaRPr lang="ar-SA" sz="5100" b="1" u="sng" dirty="0">
              <a:latin typeface="Arial" pitchFamily="34" charset="0"/>
              <a:cs typeface="Arial" pitchFamily="34" charset="0"/>
            </a:endParaRPr>
          </a:p>
          <a:p>
            <a:pPr algn="just" rtl="1">
              <a:buFont typeface="Wingdings 3" pitchFamily="18" charset="2"/>
              <a:buNone/>
              <a:defRPr/>
            </a:pPr>
            <a:endParaRPr lang="ar-SA" sz="51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just" rtl="1">
              <a:buFont typeface="Wingdings 3" pitchFamily="18" charset="2"/>
              <a:buNone/>
              <a:defRPr/>
            </a:pPr>
            <a:r>
              <a:rPr lang="ar-SA" sz="3400" b="1" dirty="0" smtClean="0">
                <a:latin typeface="Arial" pitchFamily="34" charset="0"/>
                <a:cs typeface="Arial" pitchFamily="34" charset="0"/>
              </a:rPr>
              <a:t>    </a:t>
            </a:r>
            <a:r>
              <a:rPr lang="ar-JO" sz="2800" b="1" dirty="0" smtClean="0">
                <a:latin typeface="Arial" pitchFamily="34" charset="0"/>
                <a:cs typeface="Arial" pitchFamily="34" charset="0"/>
              </a:rPr>
              <a:t>الوفاء </a:t>
            </a:r>
            <a:r>
              <a:rPr lang="ar-JO" sz="2800" b="1" dirty="0">
                <a:latin typeface="Arial" pitchFamily="34" charset="0"/>
                <a:cs typeface="Arial" pitchFamily="34" charset="0"/>
              </a:rPr>
              <a:t>بالمبلغ المحدد في الشيك : فعلى البنك المسحوب عليه متى قدم الشيك اليه للوفاء ان يقوم بالوفاء بالمبلغ المحدد بأكمله</a:t>
            </a:r>
            <a:r>
              <a:rPr lang="ar-SA" sz="2800" b="1" dirty="0">
                <a:latin typeface="Arial" pitchFamily="34" charset="0"/>
                <a:cs typeface="Arial" pitchFamily="34" charset="0"/>
              </a:rPr>
              <a:t> , ولا يختلف موضوع الوفاء بالشيك الالكتروني عن الشيك التقليدي حيث لابد أن يكون مبلغ الشيك معينا في الشيك الالكتروني .</a:t>
            </a:r>
            <a:endParaRPr lang="ar-JO" sz="2800" b="1" dirty="0">
              <a:latin typeface="Arial" pitchFamily="34" charset="0"/>
              <a:cs typeface="Arial" pitchFamily="34" charset="0"/>
            </a:endParaRPr>
          </a:p>
          <a:p>
            <a:pPr algn="just" rtl="1">
              <a:buNone/>
              <a:defRPr/>
            </a:pPr>
            <a:endParaRPr lang="ar-JO" sz="5100" b="1" u="sng" dirty="0">
              <a:latin typeface="Arial" pitchFamily="34" charset="0"/>
              <a:cs typeface="Arial" pitchFamily="34" charset="0"/>
            </a:endParaRPr>
          </a:p>
          <a:p>
            <a:pPr algn="just" rtl="1">
              <a:buNone/>
              <a:defRPr/>
            </a:pPr>
            <a:r>
              <a:rPr lang="ar-JO" sz="5100" b="1" u="sng" dirty="0">
                <a:latin typeface="Arial" pitchFamily="34" charset="0"/>
                <a:cs typeface="Arial" pitchFamily="34" charset="0"/>
              </a:rPr>
              <a:t>ثالثا: مكان الوفاء</a:t>
            </a:r>
            <a:endParaRPr lang="ar-SA" sz="5100" b="1" u="sng" dirty="0">
              <a:latin typeface="Arial" pitchFamily="34" charset="0"/>
              <a:cs typeface="Arial" pitchFamily="34" charset="0"/>
            </a:endParaRPr>
          </a:p>
          <a:p>
            <a:pPr algn="just" rtl="1">
              <a:buFont typeface="Wingdings 3" pitchFamily="18" charset="2"/>
              <a:buNone/>
              <a:defRPr/>
            </a:pPr>
            <a:endParaRPr lang="ar-JO" sz="5100" b="1" u="sng" dirty="0" smtClean="0">
              <a:latin typeface="Arial" pitchFamily="34" charset="0"/>
              <a:cs typeface="Arial" pitchFamily="34" charset="0"/>
            </a:endParaRPr>
          </a:p>
          <a:p>
            <a:pPr algn="just" rtl="1">
              <a:buFont typeface="Wingdings 3" pitchFamily="18" charset="2"/>
              <a:buNone/>
              <a:defRPr/>
            </a:pPr>
            <a:r>
              <a:rPr lang="en-US" sz="3100" dirty="0" smtClean="0">
                <a:latin typeface="Arial" pitchFamily="34" charset="0"/>
                <a:cs typeface="Arial" pitchFamily="34" charset="0"/>
              </a:rPr>
              <a:t>    </a:t>
            </a:r>
            <a:r>
              <a:rPr lang="ar-JO" sz="3100" dirty="0" smtClean="0">
                <a:latin typeface="Arial" pitchFamily="34" charset="0"/>
                <a:cs typeface="Arial" pitchFamily="34" charset="0"/>
              </a:rPr>
              <a:t>لا بد ان يحدد في الشيك المكان الذي يجب فيه وفاء قيمته حتى يتمكن المستفيد من التوجه اليه وتقديمه للوفاء، ان هذا البيان تنعدم اهميته </a:t>
            </a:r>
            <a:r>
              <a:rPr lang="ar-JO" sz="3100" dirty="0" smtClean="0">
                <a:latin typeface="Arial" pitchFamily="34" charset="0"/>
                <a:cs typeface="Arial" pitchFamily="34" charset="0"/>
              </a:rPr>
              <a:t>بالنسب</a:t>
            </a:r>
            <a:r>
              <a:rPr lang="ar-SA" sz="3100" dirty="0" smtClean="0">
                <a:latin typeface="Arial" pitchFamily="34" charset="0"/>
                <a:cs typeface="Arial" pitchFamily="34" charset="0"/>
              </a:rPr>
              <a:t>ة</a:t>
            </a:r>
            <a:r>
              <a:rPr lang="ar-JO" sz="3100" dirty="0" smtClean="0">
                <a:latin typeface="Arial" pitchFamily="34" charset="0"/>
                <a:cs typeface="Arial" pitchFamily="34" charset="0"/>
              </a:rPr>
              <a:t> </a:t>
            </a:r>
            <a:r>
              <a:rPr lang="ar-JO" sz="3100" dirty="0">
                <a:latin typeface="Arial" pitchFamily="34" charset="0"/>
                <a:cs typeface="Arial" pitchFamily="34" charset="0"/>
              </a:rPr>
              <a:t>للشيك الالكتروني حيث يتم التعامل مع البنك المصدر والبنك المستفيد الذي لا بد ان يكون محددا ومبينا في الشيك </a:t>
            </a:r>
          </a:p>
          <a:p>
            <a:pPr algn="r" rtl="1">
              <a:buFont typeface="Wingdings 3" pitchFamily="18" charset="2"/>
              <a:buNone/>
              <a:defRPr/>
            </a:pPr>
            <a:endParaRPr lang="ar-JO" sz="9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9"/>
            <a:ext cx="8062912" cy="290512"/>
          </a:xfrm>
        </p:spPr>
        <p:txBody>
          <a:bodyPr>
            <a:normAutofit fontScale="90000"/>
          </a:bodyPr>
          <a:lstStyle/>
          <a:p>
            <a:endParaRPr lang="en-US" dirty="0"/>
          </a:p>
        </p:txBody>
      </p:sp>
      <p:sp>
        <p:nvSpPr>
          <p:cNvPr id="3" name="Subtitle 2"/>
          <p:cNvSpPr>
            <a:spLocks noGrp="1"/>
          </p:cNvSpPr>
          <p:nvPr>
            <p:ph type="subTitle" idx="1"/>
          </p:nvPr>
        </p:nvSpPr>
        <p:spPr>
          <a:xfrm>
            <a:off x="540544" y="1295400"/>
            <a:ext cx="8062912" cy="4724400"/>
          </a:xfrm>
        </p:spPr>
        <p:txBody>
          <a:bodyPr>
            <a:normAutofit fontScale="25000" lnSpcReduction="20000"/>
          </a:bodyPr>
          <a:lstStyle/>
          <a:p>
            <a:pPr rtl="1">
              <a:defRPr/>
            </a:pPr>
            <a:r>
              <a:rPr lang="ar-JO" sz="12800" b="1" u="sng" dirty="0">
                <a:latin typeface="Arial" pitchFamily="34" charset="0"/>
                <a:cs typeface="Arial" pitchFamily="34" charset="0"/>
              </a:rPr>
              <a:t>رابعا: شروط صحة الوفاء </a:t>
            </a:r>
            <a:endParaRPr lang="ar-SA" sz="12800" b="1" u="sng" dirty="0" smtClean="0">
              <a:latin typeface="Arial" pitchFamily="34" charset="0"/>
              <a:cs typeface="Arial" pitchFamily="34" charset="0"/>
            </a:endParaRPr>
          </a:p>
          <a:p>
            <a:pPr rtl="1">
              <a:defRPr/>
            </a:pPr>
            <a:endParaRPr lang="ar-JO" sz="9600" b="1" u="sng" dirty="0">
              <a:latin typeface="Arial" pitchFamily="34" charset="0"/>
              <a:cs typeface="Arial" pitchFamily="34" charset="0"/>
            </a:endParaRPr>
          </a:p>
          <a:p>
            <a:pPr rtl="1">
              <a:defRPr/>
            </a:pPr>
            <a:r>
              <a:rPr lang="ar-JO" sz="9600" b="1" dirty="0">
                <a:latin typeface="Arial" pitchFamily="34" charset="0"/>
                <a:cs typeface="Arial" pitchFamily="34" charset="0"/>
              </a:rPr>
              <a:t>يتم الوفاء بالنقود المبين عددها ونوعها سواء كانت </a:t>
            </a:r>
            <a:r>
              <a:rPr lang="ar-JO" sz="9600" b="1" dirty="0" smtClean="0">
                <a:latin typeface="Arial" pitchFamily="34" charset="0"/>
                <a:cs typeface="Arial" pitchFamily="34" charset="0"/>
              </a:rPr>
              <a:t>بعمل</a:t>
            </a:r>
            <a:r>
              <a:rPr lang="ar-SA" sz="9600" b="1" dirty="0" smtClean="0">
                <a:latin typeface="Arial" pitchFamily="34" charset="0"/>
                <a:cs typeface="Arial" pitchFamily="34" charset="0"/>
              </a:rPr>
              <a:t>ة</a:t>
            </a:r>
            <a:r>
              <a:rPr lang="ar-JO" sz="9600" b="1" dirty="0" smtClean="0">
                <a:latin typeface="Arial" pitchFamily="34" charset="0"/>
                <a:cs typeface="Arial" pitchFamily="34" charset="0"/>
              </a:rPr>
              <a:t> </a:t>
            </a:r>
            <a:r>
              <a:rPr lang="ar-JO" sz="9600" b="1" dirty="0">
                <a:latin typeface="Arial" pitchFamily="34" charset="0"/>
                <a:cs typeface="Arial" pitchFamily="34" charset="0"/>
              </a:rPr>
              <a:t>محلية ام </a:t>
            </a:r>
            <a:r>
              <a:rPr lang="ar-JO" sz="9600" b="1" dirty="0" smtClean="0">
                <a:latin typeface="Arial" pitchFamily="34" charset="0"/>
                <a:cs typeface="Arial" pitchFamily="34" charset="0"/>
              </a:rPr>
              <a:t>اجنبي</a:t>
            </a:r>
            <a:r>
              <a:rPr lang="ar-SA" sz="9600" b="1" dirty="0" smtClean="0">
                <a:latin typeface="Arial" pitchFamily="34" charset="0"/>
                <a:cs typeface="Arial" pitchFamily="34" charset="0"/>
              </a:rPr>
              <a:t>ة</a:t>
            </a:r>
            <a:r>
              <a:rPr lang="ar-JO" sz="9600" b="1" dirty="0" smtClean="0">
                <a:latin typeface="Arial" pitchFamily="34" charset="0"/>
                <a:cs typeface="Arial" pitchFamily="34" charset="0"/>
              </a:rPr>
              <a:t>، </a:t>
            </a:r>
            <a:r>
              <a:rPr lang="ar-JO" sz="9600" b="1" dirty="0">
                <a:latin typeface="Arial" pitchFamily="34" charset="0"/>
                <a:cs typeface="Arial" pitchFamily="34" charset="0"/>
              </a:rPr>
              <a:t>وهنالك شروط يجب توافرها لصحة الوفاء </a:t>
            </a:r>
            <a:r>
              <a:rPr lang="ar-SA" sz="9600" b="1" dirty="0" smtClean="0">
                <a:latin typeface="Arial" pitchFamily="34" charset="0"/>
                <a:cs typeface="Arial" pitchFamily="34" charset="0"/>
              </a:rPr>
              <a:t>:</a:t>
            </a:r>
          </a:p>
          <a:p>
            <a:pPr algn="just" rtl="1">
              <a:defRPr/>
            </a:pPr>
            <a:endParaRPr lang="ar-JO" sz="9600" b="1" dirty="0">
              <a:latin typeface="Arial" pitchFamily="34" charset="0"/>
              <a:cs typeface="Arial" pitchFamily="34" charset="0"/>
            </a:endParaRPr>
          </a:p>
          <a:p>
            <a:pPr marL="452437" indent="-342900" algn="just" rtl="1">
              <a:buFont typeface="+mj-lt"/>
              <a:buAutoNum type="arabicPeriod"/>
              <a:defRPr/>
            </a:pPr>
            <a:r>
              <a:rPr lang="ar-JO" sz="9600" b="1" dirty="0">
                <a:latin typeface="Arial" pitchFamily="34" charset="0"/>
                <a:cs typeface="Arial" pitchFamily="34" charset="0"/>
              </a:rPr>
              <a:t>ان يتم الوفاء بالاستناد الى شيك صحيح يشمل على جميع البيانات التي حددها القانون ويدقق المسحوب عليه في صح</a:t>
            </a:r>
            <a:r>
              <a:rPr lang="ar-SA" sz="9600" b="1" dirty="0">
                <a:latin typeface="Arial" pitchFamily="34" charset="0"/>
                <a:cs typeface="Arial" pitchFamily="34" charset="0"/>
              </a:rPr>
              <a:t>ة</a:t>
            </a:r>
            <a:r>
              <a:rPr lang="ar-JO" sz="9600" b="1" dirty="0">
                <a:latin typeface="Arial" pitchFamily="34" charset="0"/>
                <a:cs typeface="Arial" pitchFamily="34" charset="0"/>
              </a:rPr>
              <a:t> البيانات وخاصة </a:t>
            </a:r>
            <a:r>
              <a:rPr lang="ar-JO" sz="9600" b="1" dirty="0" smtClean="0">
                <a:latin typeface="Arial" pitchFamily="34" charset="0"/>
                <a:cs typeface="Arial" pitchFamily="34" charset="0"/>
              </a:rPr>
              <a:t>التوقيع</a:t>
            </a:r>
            <a:r>
              <a:rPr lang="ar-SA" sz="9600" b="1" dirty="0" smtClean="0">
                <a:latin typeface="Arial" pitchFamily="34" charset="0"/>
                <a:cs typeface="Arial" pitchFamily="34" charset="0"/>
              </a:rPr>
              <a:t>.</a:t>
            </a:r>
            <a:endParaRPr lang="ar-JO" sz="9600" b="1" dirty="0">
              <a:latin typeface="Arial" pitchFamily="34" charset="0"/>
              <a:cs typeface="Arial" pitchFamily="34" charset="0"/>
            </a:endParaRPr>
          </a:p>
          <a:p>
            <a:pPr marL="452437" indent="-342900" algn="just" rtl="1">
              <a:buFont typeface="+mj-lt"/>
              <a:buAutoNum type="arabicPeriod"/>
              <a:defRPr/>
            </a:pPr>
            <a:r>
              <a:rPr lang="ar-JO" sz="9600" b="1" dirty="0">
                <a:latin typeface="Arial" pitchFamily="34" charset="0"/>
                <a:cs typeface="Arial" pitchFamily="34" charset="0"/>
              </a:rPr>
              <a:t>يجب ان يتم الوفاء الى الحامل الشرعي للشيك، اذا اثبت انه صاحب الحق بهذا الشيك من خلال تسلسل التظهيرات الوارده على الشيك. </a:t>
            </a:r>
          </a:p>
          <a:p>
            <a:pPr marL="452437" indent="-342900" algn="just" rtl="1">
              <a:buFont typeface="+mj-lt"/>
              <a:buAutoNum type="arabicPeriod"/>
              <a:defRPr/>
            </a:pPr>
            <a:r>
              <a:rPr lang="ar-JO" sz="9600" b="1" dirty="0">
                <a:latin typeface="Arial" pitchFamily="34" charset="0"/>
                <a:cs typeface="Arial" pitchFamily="34" charset="0"/>
              </a:rPr>
              <a:t>يتم الوفاء بالقيمه المعينه في الشيك .</a:t>
            </a:r>
          </a:p>
          <a:p>
            <a:pPr marL="452437" indent="-342900" algn="just" rtl="1">
              <a:buFont typeface="+mj-lt"/>
              <a:buAutoNum type="arabicPeriod"/>
              <a:defRPr/>
            </a:pPr>
            <a:r>
              <a:rPr lang="ar-JO" sz="9600" b="1" dirty="0">
                <a:latin typeface="Arial" pitchFamily="34" charset="0"/>
                <a:cs typeface="Arial" pitchFamily="34" charset="0"/>
              </a:rPr>
              <a:t>يتم الوفاء دون </a:t>
            </a:r>
            <a:r>
              <a:rPr lang="ar-JO" sz="9600" b="1" dirty="0" smtClean="0">
                <a:latin typeface="Arial" pitchFamily="34" charset="0"/>
                <a:cs typeface="Arial" pitchFamily="34" charset="0"/>
              </a:rPr>
              <a:t>معارض</a:t>
            </a:r>
            <a:r>
              <a:rPr lang="ar-SA" sz="9600" b="1" dirty="0" smtClean="0">
                <a:latin typeface="Arial" pitchFamily="34" charset="0"/>
                <a:cs typeface="Arial" pitchFamily="34" charset="0"/>
              </a:rPr>
              <a:t>ة</a:t>
            </a:r>
            <a:r>
              <a:rPr lang="ar-JO" sz="9600" b="1" dirty="0" smtClean="0">
                <a:latin typeface="Arial" pitchFamily="34" charset="0"/>
                <a:cs typeface="Arial" pitchFamily="34" charset="0"/>
              </a:rPr>
              <a:t> </a:t>
            </a:r>
            <a:r>
              <a:rPr lang="ar-JO" sz="9600" b="1" dirty="0">
                <a:latin typeface="Arial" pitchFamily="34" charset="0"/>
                <a:cs typeface="Arial" pitchFamily="34" charset="0"/>
              </a:rPr>
              <a:t>على انه لا يجوز </a:t>
            </a:r>
            <a:r>
              <a:rPr lang="ar-JO" sz="9600" b="1" dirty="0" smtClean="0">
                <a:latin typeface="Arial" pitchFamily="34" charset="0"/>
                <a:cs typeface="Arial" pitchFamily="34" charset="0"/>
              </a:rPr>
              <a:t>المعارض</a:t>
            </a:r>
            <a:r>
              <a:rPr lang="ar-SA" sz="9600" b="1" dirty="0" smtClean="0">
                <a:latin typeface="Arial" pitchFamily="34" charset="0"/>
                <a:cs typeface="Arial" pitchFamily="34" charset="0"/>
              </a:rPr>
              <a:t>ة</a:t>
            </a:r>
            <a:r>
              <a:rPr lang="ar-JO" sz="9600" b="1" dirty="0" smtClean="0">
                <a:latin typeface="Arial" pitchFamily="34" charset="0"/>
                <a:cs typeface="Arial" pitchFamily="34" charset="0"/>
              </a:rPr>
              <a:t> </a:t>
            </a:r>
            <a:r>
              <a:rPr lang="ar-JO" sz="9600" b="1" dirty="0">
                <a:latin typeface="Arial" pitchFamily="34" charset="0"/>
                <a:cs typeface="Arial" pitchFamily="34" charset="0"/>
              </a:rPr>
              <a:t>فيما يتعلق بالشيك الا في حالة فقدانه او افلاس حامله واذا جرى في غير هاتين ال</a:t>
            </a:r>
            <a:r>
              <a:rPr lang="ar-SA" sz="9600" b="1" dirty="0">
                <a:latin typeface="Arial" pitchFamily="34" charset="0"/>
                <a:cs typeface="Arial" pitchFamily="34" charset="0"/>
              </a:rPr>
              <a:t>حال</a:t>
            </a:r>
            <a:r>
              <a:rPr lang="ar-JO" sz="9600" b="1" dirty="0">
                <a:latin typeface="Arial" pitchFamily="34" charset="0"/>
                <a:cs typeface="Arial" pitchFamily="34" charset="0"/>
              </a:rPr>
              <a:t>تين يتعرض الساحب الى الملاحقه </a:t>
            </a:r>
            <a:r>
              <a:rPr lang="ar-JO" sz="9600" b="1" dirty="0" smtClean="0">
                <a:latin typeface="Arial" pitchFamily="34" charset="0"/>
                <a:cs typeface="Arial" pitchFamily="34" charset="0"/>
              </a:rPr>
              <a:t>الجزائي</a:t>
            </a:r>
            <a:r>
              <a:rPr lang="ar-SA" sz="9600" b="1" dirty="0" smtClean="0">
                <a:latin typeface="Arial" pitchFamily="34" charset="0"/>
                <a:cs typeface="Arial" pitchFamily="34" charset="0"/>
              </a:rPr>
              <a:t>ة .</a:t>
            </a:r>
            <a:endParaRPr lang="ar-JO" sz="9600" b="1" dirty="0">
              <a:latin typeface="Arial" pitchFamily="34" charset="0"/>
              <a:cs typeface="Arial" pitchFamily="34" charset="0"/>
            </a:endParaRPr>
          </a:p>
          <a:p>
            <a:pPr marL="452437" indent="-342900" rtl="1">
              <a:buFont typeface="+mj-lt"/>
              <a:buAutoNum type="arabicPeriod"/>
              <a:defRPr/>
            </a:pPr>
            <a:endParaRPr lang="ar-JO" sz="800" dirty="0"/>
          </a:p>
          <a:p>
            <a:pPr rtl="1">
              <a:defRPr/>
            </a:pPr>
            <a:endParaRPr lang="en-US" sz="800" dirty="0"/>
          </a:p>
          <a:p>
            <a:endParaRPr lang="en-US" dirty="0"/>
          </a:p>
        </p:txBody>
      </p:sp>
    </p:spTree>
    <p:extLst>
      <p:ext uri="{BB962C8B-B14F-4D97-AF65-F5344CB8AC3E}">
        <p14:creationId xmlns:p14="http://schemas.microsoft.com/office/powerpoint/2010/main" val="1401250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059363"/>
          </a:xfrm>
        </p:spPr>
        <p:txBody>
          <a:bodyPr>
            <a:normAutofit fontScale="25000" lnSpcReduction="20000"/>
          </a:bodyPr>
          <a:lstStyle/>
          <a:p>
            <a:pPr algn="r" rtl="1">
              <a:buFont typeface="Wingdings 3" pitchFamily="18" charset="2"/>
              <a:buNone/>
              <a:defRPr/>
            </a:pPr>
            <a:r>
              <a:rPr lang="ar-JO" sz="96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مسؤولية البنك اذا تم الوفاء بشيك مزور او مسروق؟ </a:t>
            </a:r>
            <a:endParaRPr lang="ar-SA" sz="96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r" rtl="1">
              <a:buFont typeface="Wingdings 3" pitchFamily="18" charset="2"/>
              <a:buNone/>
              <a:defRPr/>
            </a:pPr>
            <a:endParaRPr lang="ar-JO" sz="96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algn="r" rtl="1">
              <a:buFont typeface="Wingdings 3" pitchFamily="18" charset="2"/>
              <a:buNone/>
              <a:defRPr/>
            </a:pPr>
            <a:endParaRPr lang="ar-JO" sz="2000" b="1" u="sng" dirty="0" smtClean="0"/>
          </a:p>
          <a:p>
            <a:pPr algn="r" rtl="1">
              <a:buFont typeface="Wingdings 3" pitchFamily="18" charset="2"/>
              <a:buNone/>
              <a:defRPr/>
            </a:pPr>
            <a:r>
              <a:rPr lang="ar-SA" sz="9600" dirty="0" smtClean="0">
                <a:latin typeface="Arial" pitchFamily="34" charset="0"/>
                <a:cs typeface="Arial" pitchFamily="34" charset="0"/>
              </a:rPr>
              <a:t>   </a:t>
            </a:r>
            <a:r>
              <a:rPr lang="ar-JO" sz="9600" dirty="0" smtClean="0">
                <a:latin typeface="Arial" pitchFamily="34" charset="0"/>
                <a:cs typeface="Arial" pitchFamily="34" charset="0"/>
              </a:rPr>
              <a:t>الاصل </a:t>
            </a:r>
            <a:r>
              <a:rPr lang="ar-JO" sz="9600" dirty="0" smtClean="0">
                <a:latin typeface="Arial" pitchFamily="34" charset="0"/>
                <a:cs typeface="Arial" pitchFamily="34" charset="0"/>
              </a:rPr>
              <a:t>ان يقوم البنك عند عرض الشيك التاكد من جميع البيانات وخاصة </a:t>
            </a:r>
            <a:r>
              <a:rPr lang="ar-JO" sz="9600" dirty="0" smtClean="0">
                <a:latin typeface="Arial" pitchFamily="34" charset="0"/>
                <a:cs typeface="Arial" pitchFamily="34" charset="0"/>
              </a:rPr>
              <a:t>التو</a:t>
            </a:r>
            <a:r>
              <a:rPr lang="ar-SA" sz="9600" dirty="0">
                <a:latin typeface="Arial" pitchFamily="34" charset="0"/>
                <a:cs typeface="Arial" pitchFamily="34" charset="0"/>
              </a:rPr>
              <a:t>ق</a:t>
            </a:r>
            <a:r>
              <a:rPr lang="ar-JO" sz="9600" dirty="0" smtClean="0">
                <a:latin typeface="Arial" pitchFamily="34" charset="0"/>
                <a:cs typeface="Arial" pitchFamily="34" charset="0"/>
              </a:rPr>
              <a:t>يع اذا </a:t>
            </a:r>
            <a:r>
              <a:rPr lang="ar-JO" sz="9600" dirty="0" smtClean="0">
                <a:latin typeface="Arial" pitchFamily="34" charset="0"/>
                <a:cs typeface="Arial" pitchFamily="34" charset="0"/>
              </a:rPr>
              <a:t>كان هناك شك او اشتباه بهذا الشيك </a:t>
            </a:r>
            <a:r>
              <a:rPr lang="ar-JO" sz="9600" b="1" dirty="0" smtClean="0">
                <a:latin typeface="Arial" pitchFamily="34" charset="0"/>
                <a:cs typeface="Arial" pitchFamily="34" charset="0"/>
              </a:rPr>
              <a:t>، يتم الاتصال بالساحب </a:t>
            </a:r>
            <a:r>
              <a:rPr lang="ar-JO" sz="9600" dirty="0" smtClean="0">
                <a:latin typeface="Arial" pitchFamily="34" charset="0"/>
                <a:cs typeface="Arial" pitchFamily="34" charset="0"/>
              </a:rPr>
              <a:t>ويتم التأكد من </a:t>
            </a:r>
            <a:r>
              <a:rPr lang="ar-JO" sz="9600" dirty="0" smtClean="0">
                <a:latin typeface="Arial" pitchFamily="34" charset="0"/>
                <a:cs typeface="Arial" pitchFamily="34" charset="0"/>
              </a:rPr>
              <a:t>الشيك والمعلومات </a:t>
            </a:r>
            <a:r>
              <a:rPr lang="ar-JO" sz="9600" dirty="0" smtClean="0">
                <a:latin typeface="Arial" pitchFamily="34" charset="0"/>
                <a:cs typeface="Arial" pitchFamily="34" charset="0"/>
              </a:rPr>
              <a:t>الوارده فيه . </a:t>
            </a:r>
          </a:p>
          <a:p>
            <a:pPr algn="r" rtl="1">
              <a:buFont typeface="Wingdings 3" pitchFamily="18" charset="2"/>
              <a:buNone/>
              <a:defRPr/>
            </a:pPr>
            <a:endParaRPr lang="ar-JO" sz="9600" dirty="0" smtClean="0">
              <a:latin typeface="Arial" pitchFamily="34" charset="0"/>
              <a:cs typeface="Arial" pitchFamily="34" charset="0"/>
            </a:endParaRPr>
          </a:p>
          <a:p>
            <a:pPr algn="r" rtl="1">
              <a:buFont typeface="Wingdings 3" pitchFamily="18" charset="2"/>
              <a:buNone/>
              <a:defRPr/>
            </a:pPr>
            <a:r>
              <a:rPr lang="ar-JO" sz="9600" u="sng" dirty="0" smtClean="0">
                <a:latin typeface="Arial" pitchFamily="34" charset="0"/>
                <a:cs typeface="Arial" pitchFamily="34" charset="0"/>
              </a:rPr>
              <a:t>اذا قام البنك بالوفاء بالشيك مع اتباع القواعد التالية فلا يكون مسؤولا. </a:t>
            </a:r>
          </a:p>
          <a:p>
            <a:pPr marL="452437" indent="-342900" algn="just" rtl="1">
              <a:buFont typeface="+mj-lt"/>
              <a:buAutoNum type="arabicPeriod"/>
              <a:defRPr/>
            </a:pPr>
            <a:r>
              <a:rPr lang="ar-JO" sz="9600" dirty="0">
                <a:latin typeface="Arial" pitchFamily="34" charset="0"/>
                <a:cs typeface="Arial" pitchFamily="34" charset="0"/>
              </a:rPr>
              <a:t>ان يثبت البنك انه قام بالوفاء للحامل الشرعي: والحامل الشرعي يكون معروفا لدى البنك وحص</a:t>
            </a:r>
            <a:r>
              <a:rPr lang="ar-SA" sz="9600" dirty="0">
                <a:latin typeface="Arial" pitchFamily="34" charset="0"/>
                <a:cs typeface="Arial" pitchFamily="34" charset="0"/>
              </a:rPr>
              <a:t>ل</a:t>
            </a:r>
            <a:r>
              <a:rPr lang="ar-JO" sz="9600" dirty="0">
                <a:latin typeface="Arial" pitchFamily="34" charset="0"/>
                <a:cs typeface="Arial" pitchFamily="34" charset="0"/>
              </a:rPr>
              <a:t> على الشيك بطريقه قانونية </a:t>
            </a:r>
            <a:r>
              <a:rPr lang="ar-SA" sz="9600" dirty="0" smtClean="0">
                <a:latin typeface="Arial" pitchFamily="34" charset="0"/>
                <a:cs typeface="Arial" pitchFamily="34" charset="0"/>
              </a:rPr>
              <a:t>.</a:t>
            </a:r>
            <a:endParaRPr lang="ar-JO" sz="9600" dirty="0">
              <a:latin typeface="Arial" pitchFamily="34" charset="0"/>
              <a:cs typeface="Arial" pitchFamily="34" charset="0"/>
            </a:endParaRPr>
          </a:p>
          <a:p>
            <a:pPr marL="452437" indent="-342900" algn="just" rtl="1">
              <a:buFont typeface="+mj-lt"/>
              <a:buAutoNum type="arabicPeriod"/>
              <a:defRPr/>
            </a:pPr>
            <a:r>
              <a:rPr lang="ar-JO" sz="9600" dirty="0">
                <a:latin typeface="Arial" pitchFamily="34" charset="0"/>
                <a:cs typeface="Arial" pitchFamily="34" charset="0"/>
              </a:rPr>
              <a:t>ان يكون الوفاء قد تم بالنسبة لشيك صحيح، اي ان يكون الشيك مستكمل البيانات واهمها التوقيع</a:t>
            </a:r>
            <a:r>
              <a:rPr lang="ar-SA" sz="9600" dirty="0">
                <a:latin typeface="Arial" pitchFamily="34" charset="0"/>
                <a:cs typeface="Arial" pitchFamily="34" charset="0"/>
              </a:rPr>
              <a:t> .</a:t>
            </a:r>
            <a:endParaRPr lang="ar-JO" sz="9600" dirty="0">
              <a:latin typeface="Arial" pitchFamily="34" charset="0"/>
              <a:cs typeface="Arial" pitchFamily="34" charset="0"/>
            </a:endParaRPr>
          </a:p>
          <a:p>
            <a:pPr marL="452437" indent="-342900" algn="just" rtl="1">
              <a:buFont typeface="+mj-lt"/>
              <a:buAutoNum type="arabicPeriod"/>
              <a:defRPr/>
            </a:pPr>
            <a:r>
              <a:rPr lang="ar-JO" sz="9600" dirty="0">
                <a:latin typeface="Arial" pitchFamily="34" charset="0"/>
                <a:cs typeface="Arial" pitchFamily="34" charset="0"/>
              </a:rPr>
              <a:t>ان يدفع البنك المسؤولي</a:t>
            </a:r>
            <a:r>
              <a:rPr lang="ar-SA" sz="9600" dirty="0">
                <a:latin typeface="Arial" pitchFamily="34" charset="0"/>
                <a:cs typeface="Arial" pitchFamily="34" charset="0"/>
              </a:rPr>
              <a:t>ة </a:t>
            </a:r>
            <a:r>
              <a:rPr lang="ar-JO" sz="9600" dirty="0">
                <a:latin typeface="Arial" pitchFamily="34" charset="0"/>
                <a:cs typeface="Arial" pitchFamily="34" charset="0"/>
              </a:rPr>
              <a:t>، فلا بد ان تكون هناك معارضه من احد والمعارض</a:t>
            </a:r>
            <a:r>
              <a:rPr lang="ar-SA" sz="9600" dirty="0">
                <a:latin typeface="Arial" pitchFamily="34" charset="0"/>
                <a:cs typeface="Arial" pitchFamily="34" charset="0"/>
              </a:rPr>
              <a:t>ة</a:t>
            </a:r>
            <a:r>
              <a:rPr lang="ar-JO" sz="9600" dirty="0">
                <a:latin typeface="Arial" pitchFamily="34" charset="0"/>
                <a:cs typeface="Arial" pitchFamily="34" charset="0"/>
              </a:rPr>
              <a:t> تكون من الساحب في حالة سرق الشيك منه او اذا ما تم تزويره او اذا فقد لاي سبب اخر . </a:t>
            </a:r>
          </a:p>
          <a:p>
            <a:pPr marL="452437" indent="-342900" algn="just" rtl="1">
              <a:buFont typeface="Wingdings 3" pitchFamily="18" charset="2"/>
              <a:buNone/>
              <a:defRPr/>
            </a:pPr>
            <a:endParaRPr lang="ar-JO" sz="9600" dirty="0" smtClean="0">
              <a:latin typeface="Arial" pitchFamily="34" charset="0"/>
              <a:cs typeface="Arial" pitchFamily="34" charset="0"/>
            </a:endParaRPr>
          </a:p>
          <a:p>
            <a:pPr marL="452437" indent="-342900" algn="just" rtl="1">
              <a:buFont typeface="Wingdings 3" pitchFamily="18" charset="2"/>
              <a:buNone/>
              <a:defRPr/>
            </a:pPr>
            <a:r>
              <a:rPr lang="ar-JO" sz="9600" dirty="0" smtClean="0">
                <a:latin typeface="Arial" pitchFamily="34" charset="0"/>
                <a:cs typeface="Arial" pitchFamily="34" charset="0"/>
              </a:rPr>
              <a:t>بالنسبه للشيك الالكتروني .  تم ذكرها سابقا، على البنك استخدام الشيك الالكتروني والتأكد من سلامة موقف العميل ومن ثم يسهل عليه اتباع تلك القواعد حتى لا يكون مسؤولا. </a:t>
            </a:r>
            <a:endParaRPr lang="en-US" sz="9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ar-SA" sz="2800" dirty="0" smtClean="0"/>
              <a:t>متى تتحقق مسؤولية البنك في حالة التزوير</a:t>
            </a:r>
            <a:r>
              <a:rPr lang="en-US" sz="2800" dirty="0" smtClean="0"/>
              <a:t/>
            </a:r>
            <a:br>
              <a:rPr lang="en-US" sz="2800" dirty="0" smtClean="0"/>
            </a:br>
            <a:endParaRPr lang="en-US" sz="2800" dirty="0"/>
          </a:p>
        </p:txBody>
      </p:sp>
      <p:sp>
        <p:nvSpPr>
          <p:cNvPr id="36866" name="Content Placeholder 2"/>
          <p:cNvSpPr>
            <a:spLocks noGrp="1"/>
          </p:cNvSpPr>
          <p:nvPr>
            <p:ph idx="1"/>
          </p:nvPr>
        </p:nvSpPr>
        <p:spPr>
          <a:xfrm>
            <a:off x="304800" y="1143000"/>
            <a:ext cx="8458200" cy="5334000"/>
          </a:xfrm>
        </p:spPr>
        <p:txBody>
          <a:bodyPr>
            <a:noAutofit/>
          </a:bodyPr>
          <a:lstStyle/>
          <a:p>
            <a:pPr algn="just" rtl="1" eaLnBrk="1" hangingPunct="1"/>
            <a:r>
              <a:rPr lang="ar-SA" sz="2400" b="1" u="sng" dirty="0" smtClean="0">
                <a:latin typeface="Arial" pitchFamily="34" charset="0"/>
                <a:cs typeface="Arial" pitchFamily="34" charset="0"/>
              </a:rPr>
              <a:t>الحالة الاولى </a:t>
            </a:r>
            <a:r>
              <a:rPr lang="ar-SA" sz="2400" dirty="0" smtClean="0">
                <a:latin typeface="Arial" pitchFamily="34" charset="0"/>
                <a:cs typeface="Arial" pitchFamily="34" charset="0"/>
              </a:rPr>
              <a:t>:  اذا وقع التزوير في الشيك </a:t>
            </a:r>
            <a:r>
              <a:rPr lang="ar-SA" sz="2400" b="1" dirty="0" smtClean="0">
                <a:latin typeface="Arial" pitchFamily="34" charset="0"/>
                <a:cs typeface="Arial" pitchFamily="34" charset="0"/>
              </a:rPr>
              <a:t>عند انشائه وقبل تداوله</a:t>
            </a:r>
            <a:r>
              <a:rPr lang="ar-SA" sz="2400" dirty="0" smtClean="0">
                <a:latin typeface="Arial" pitchFamily="34" charset="0"/>
                <a:cs typeface="Arial" pitchFamily="34" charset="0"/>
              </a:rPr>
              <a:t>، في هذه الحالة </a:t>
            </a:r>
            <a:r>
              <a:rPr lang="ar-SA" sz="2400" b="1" dirty="0" smtClean="0">
                <a:latin typeface="Arial" pitchFamily="34" charset="0"/>
                <a:cs typeface="Arial" pitchFamily="34" charset="0"/>
              </a:rPr>
              <a:t>تتحقق </a:t>
            </a:r>
            <a:r>
              <a:rPr lang="ar-SA" sz="2400" b="1" dirty="0" smtClean="0">
                <a:latin typeface="Arial" pitchFamily="34" charset="0"/>
                <a:cs typeface="Arial" pitchFamily="34" charset="0"/>
              </a:rPr>
              <a:t>المسؤلية </a:t>
            </a:r>
            <a:r>
              <a:rPr lang="ar-SA" sz="2400" b="1" dirty="0" smtClean="0">
                <a:latin typeface="Arial" pitchFamily="34" charset="0"/>
                <a:cs typeface="Arial" pitchFamily="34" charset="0"/>
              </a:rPr>
              <a:t>بالنسبه للبنك</a:t>
            </a:r>
            <a:r>
              <a:rPr lang="ar-SA" sz="2400" dirty="0" smtClean="0">
                <a:latin typeface="Arial" pitchFamily="34" charset="0"/>
                <a:cs typeface="Arial" pitchFamily="34" charset="0"/>
              </a:rPr>
              <a:t>. حيث تم معالجة هذه المسأله في نص الماده 270\1 من قانون التجارة الاردني "يتحمل المسحوب عليه وحده الضرر المترتب على وفاء الشيك، مزورا او محرفا، اذا لم تكن نسبة الخطأ الى الساحب المبين اسمه في الصك" </a:t>
            </a:r>
            <a:r>
              <a:rPr lang="en-US" sz="2400" dirty="0" smtClean="0">
                <a:latin typeface="Arial" pitchFamily="34" charset="0"/>
                <a:cs typeface="Arial" pitchFamily="34" charset="0"/>
              </a:rPr>
              <a:t>.</a:t>
            </a:r>
            <a:r>
              <a:rPr lang="ar-SA" sz="2400" dirty="0" smtClean="0">
                <a:latin typeface="Arial" pitchFamily="34" charset="0"/>
                <a:cs typeface="Arial" pitchFamily="34" charset="0"/>
              </a:rPr>
              <a:t>وقد صدر حكم لمحكمة التمييز بهذا الخصوص " يتحمل البنك وح</a:t>
            </a:r>
            <a:r>
              <a:rPr lang="ar-JO" sz="2400" dirty="0" smtClean="0">
                <a:latin typeface="Arial" pitchFamily="34" charset="0"/>
                <a:cs typeface="Arial" pitchFamily="34" charset="0"/>
              </a:rPr>
              <a:t>د</a:t>
            </a:r>
            <a:r>
              <a:rPr lang="ar-SA" sz="2400" dirty="0" smtClean="0">
                <a:latin typeface="Arial" pitchFamily="34" charset="0"/>
                <a:cs typeface="Arial" pitchFamily="34" charset="0"/>
              </a:rPr>
              <a:t>ه </a:t>
            </a:r>
            <a:r>
              <a:rPr lang="ar-JO" sz="2400" dirty="0" smtClean="0">
                <a:latin typeface="Arial" pitchFamily="34" charset="0"/>
                <a:cs typeface="Arial" pitchFamily="34" charset="0"/>
              </a:rPr>
              <a:t>م</a:t>
            </a:r>
            <a:r>
              <a:rPr lang="ar-SA" sz="2400" dirty="0" smtClean="0">
                <a:latin typeface="Arial" pitchFamily="34" charset="0"/>
                <a:cs typeface="Arial" pitchFamily="34" charset="0"/>
              </a:rPr>
              <a:t>سؤولية الضرر المترتب على صرف شيك مزور اذا لم يوجد اي خطأ من </a:t>
            </a:r>
            <a:r>
              <a:rPr lang="ar-SA" sz="2400" dirty="0" smtClean="0">
                <a:latin typeface="Arial" pitchFamily="34" charset="0"/>
                <a:cs typeface="Arial" pitchFamily="34" charset="0"/>
              </a:rPr>
              <a:t>الساحب, حيث نصت </a:t>
            </a:r>
            <a:r>
              <a:rPr lang="ar-SA" sz="2400" dirty="0" smtClean="0">
                <a:latin typeface="Arial" pitchFamily="34" charset="0"/>
                <a:cs typeface="Arial" pitchFamily="34" charset="0"/>
              </a:rPr>
              <a:t>الماده </a:t>
            </a:r>
            <a:r>
              <a:rPr lang="ar-SA" sz="2400" dirty="0" smtClean="0">
                <a:latin typeface="Arial" pitchFamily="34" charset="0"/>
                <a:cs typeface="Arial" pitchFamily="34" charset="0"/>
              </a:rPr>
              <a:t> 528/1 من </a:t>
            </a:r>
            <a:r>
              <a:rPr lang="ar-SA" sz="2400" dirty="0" smtClean="0">
                <a:latin typeface="Arial" pitchFamily="34" charset="0"/>
                <a:cs typeface="Arial" pitchFamily="34" charset="0"/>
              </a:rPr>
              <a:t>القانون التجاري المصري على " يتحمل المسحوب عليه وحده الضرر الذي يترتب على وفاء شيك زور فية توقع الساحب او حرفت فية بياناته اذا لم يكن نسبة اي خطأ الى الساحب وكل شرط على خلاف ذلك يعتبر كأن لم يكن“</a:t>
            </a:r>
            <a:r>
              <a:rPr lang="en-US" sz="2400" dirty="0" smtClean="0">
                <a:latin typeface="Arial" pitchFamily="34" charset="0"/>
                <a:cs typeface="Arial" pitchFamily="34" charset="0"/>
              </a:rPr>
              <a:t>.</a:t>
            </a:r>
          </a:p>
          <a:p>
            <a:pPr algn="just" rtl="1" eaLnBrk="1" hangingPunct="1"/>
            <a:r>
              <a:rPr lang="ar-SA" sz="2400" b="1" u="sng" dirty="0" smtClean="0">
                <a:latin typeface="Arial" pitchFamily="34" charset="0"/>
                <a:cs typeface="Arial" pitchFamily="34" charset="0"/>
              </a:rPr>
              <a:t>الحالة الثانية </a:t>
            </a:r>
            <a:r>
              <a:rPr lang="ar-SA" sz="2400" u="sng" dirty="0" smtClean="0">
                <a:latin typeface="Arial" pitchFamily="34" charset="0"/>
                <a:cs typeface="Arial" pitchFamily="34" charset="0"/>
              </a:rPr>
              <a:t>: </a:t>
            </a:r>
            <a:r>
              <a:rPr lang="ar-SA" sz="2400" dirty="0" smtClean="0">
                <a:latin typeface="Arial" pitchFamily="34" charset="0"/>
                <a:cs typeface="Arial" pitchFamily="34" charset="0"/>
              </a:rPr>
              <a:t>اذا صدر الشيك </a:t>
            </a:r>
            <a:r>
              <a:rPr lang="ar-SA" sz="2400" b="1" dirty="0" smtClean="0">
                <a:latin typeface="Arial" pitchFamily="34" charset="0"/>
                <a:cs typeface="Arial" pitchFamily="34" charset="0"/>
              </a:rPr>
              <a:t>صحيحا</a:t>
            </a:r>
            <a:r>
              <a:rPr lang="ar-SA" sz="2400" dirty="0" smtClean="0">
                <a:latin typeface="Arial" pitchFamily="34" charset="0"/>
                <a:cs typeface="Arial" pitchFamily="34" charset="0"/>
              </a:rPr>
              <a:t> ومستكملا كافة بيانات وخاصة التوقيع، وحصل </a:t>
            </a:r>
            <a:r>
              <a:rPr lang="ar-SA" sz="2400" b="1" dirty="0" smtClean="0">
                <a:latin typeface="Arial" pitchFamily="34" charset="0"/>
                <a:cs typeface="Arial" pitchFamily="34" charset="0"/>
              </a:rPr>
              <a:t>التزوير بعد التداول</a:t>
            </a:r>
            <a:r>
              <a:rPr lang="ar-SA" sz="2400" dirty="0" smtClean="0">
                <a:latin typeface="Arial" pitchFamily="34" charset="0"/>
                <a:cs typeface="Arial" pitchFamily="34" charset="0"/>
              </a:rPr>
              <a:t> فلا يثبت مسؤولية البنك اذا قام بالوفاء لحامله. حيث نصت الماده 270/2 على " بوجه خاص يعتبر الساحب مخطئا اذا لم يحافظ على دفتر الشيكات المسلم اليه بما ينبغي من عناية" </a:t>
            </a:r>
            <a:endParaRPr lang="en-US" sz="2400" dirty="0" smtClean="0">
              <a:latin typeface="Arial" pitchFamily="34" charset="0"/>
              <a:cs typeface="Arial" pitchFamily="34" charset="0"/>
            </a:endParaRPr>
          </a:p>
          <a:p>
            <a:pPr eaLnBrk="1" hangingPunct="1"/>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ar-SA" sz="2800" dirty="0"/>
              <a:t>طبيعة الشيك الالكتروني القانونيه</a:t>
            </a:r>
            <a:endParaRPr lang="en-US" sz="2800" dirty="0"/>
          </a:p>
        </p:txBody>
      </p:sp>
      <p:sp>
        <p:nvSpPr>
          <p:cNvPr id="3" name="Content Placeholder 2"/>
          <p:cNvSpPr>
            <a:spLocks noGrp="1"/>
          </p:cNvSpPr>
          <p:nvPr>
            <p:ph idx="1"/>
          </p:nvPr>
        </p:nvSpPr>
        <p:spPr>
          <a:xfrm>
            <a:off x="457200" y="1295400"/>
            <a:ext cx="8229600" cy="4953000"/>
          </a:xfrm>
        </p:spPr>
        <p:txBody>
          <a:bodyPr>
            <a:noAutofit/>
          </a:bodyPr>
          <a:lstStyle/>
          <a:p>
            <a:pPr marL="365760" indent="-256032" algn="just" rtl="1" eaLnBrk="1" fontAlgn="auto" hangingPunct="1">
              <a:spcAft>
                <a:spcPts val="0"/>
              </a:spcAft>
              <a:buFont typeface="Wingdings 3" pitchFamily="18" charset="2"/>
              <a:buNone/>
              <a:defRPr/>
            </a:pPr>
            <a:endParaRPr lang="ar-SA" sz="2200" b="1" u="sng"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2200" b="1" u="sng" dirty="0" smtClean="0">
                <a:latin typeface="Arial" pitchFamily="34" charset="0"/>
                <a:cs typeface="Arial" pitchFamily="34" charset="0"/>
              </a:rPr>
              <a:t>هناك </a:t>
            </a:r>
            <a:r>
              <a:rPr lang="ar-SA" sz="2200" b="1" u="sng" dirty="0">
                <a:latin typeface="Arial" pitchFamily="34" charset="0"/>
                <a:cs typeface="Arial" pitchFamily="34" charset="0"/>
              </a:rPr>
              <a:t>مناقشات فقهيه عديده </a:t>
            </a:r>
            <a:r>
              <a:rPr lang="ar-JO" sz="2200" b="1" u="sng" dirty="0" smtClean="0">
                <a:latin typeface="Arial" pitchFamily="34" charset="0"/>
                <a:cs typeface="Arial" pitchFamily="34" charset="0"/>
              </a:rPr>
              <a:t>حول طبيعة الشيك الالكتروني </a:t>
            </a:r>
            <a:endParaRPr lang="en-US" sz="2200" b="1" u="sng"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endParaRPr lang="en-US" sz="2200" u="sng" dirty="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2200" dirty="0">
                <a:latin typeface="Arial" pitchFamily="34" charset="0"/>
                <a:cs typeface="Arial" pitchFamily="34" charset="0"/>
              </a:rPr>
              <a:t>من قال ان الشيك وكالة بالدفع لمصلحة الساحب او لغيره المقيده لمصلحته لدى </a:t>
            </a:r>
            <a:r>
              <a:rPr lang="ar-SA" sz="2200" dirty="0" smtClean="0">
                <a:latin typeface="Arial" pitchFamily="34" charset="0"/>
                <a:cs typeface="Arial" pitchFamily="34" charset="0"/>
              </a:rPr>
              <a:t>المسحوب</a:t>
            </a:r>
            <a:r>
              <a:rPr lang="en-US" sz="2200" dirty="0" smtClean="0">
                <a:latin typeface="Arial" pitchFamily="34" charset="0"/>
                <a:cs typeface="Arial" pitchFamily="34" charset="0"/>
              </a:rPr>
              <a:t> </a:t>
            </a:r>
            <a:r>
              <a:rPr lang="ar-SA" sz="2200" dirty="0" smtClean="0">
                <a:latin typeface="Arial" pitchFamily="34" charset="0"/>
                <a:cs typeface="Arial" pitchFamily="34" charset="0"/>
              </a:rPr>
              <a:t>عليه </a:t>
            </a:r>
            <a:r>
              <a:rPr lang="ar-SA" sz="2200" dirty="0">
                <a:latin typeface="Arial" pitchFamily="34" charset="0"/>
                <a:cs typeface="Arial" pitchFamily="34" charset="0"/>
              </a:rPr>
              <a:t>غير قابله للرجوع فيها </a:t>
            </a:r>
            <a:r>
              <a:rPr lang="ar-SA" sz="2200" dirty="0" smtClean="0">
                <a:latin typeface="Arial" pitchFamily="34" charset="0"/>
                <a:cs typeface="Arial" pitchFamily="34" charset="0"/>
              </a:rPr>
              <a:t>بالدفع </a:t>
            </a:r>
          </a:p>
          <a:p>
            <a:pPr marL="365760" indent="-256032" algn="just" rtl="1" eaLnBrk="1" fontAlgn="auto" hangingPunct="1">
              <a:spcAft>
                <a:spcPts val="0"/>
              </a:spcAft>
              <a:buFont typeface="Wingdings 3" pitchFamily="18" charset="2"/>
              <a:buNone/>
              <a:defRPr/>
            </a:pPr>
            <a:r>
              <a:rPr lang="ar-SA" sz="2200" dirty="0" smtClean="0">
                <a:latin typeface="Arial" pitchFamily="34" charset="0"/>
                <a:cs typeface="Arial" pitchFamily="34" charset="0"/>
              </a:rPr>
              <a:t>هذه </a:t>
            </a:r>
            <a:r>
              <a:rPr lang="ar-SA" sz="2200" dirty="0">
                <a:latin typeface="Arial" pitchFamily="34" charset="0"/>
                <a:cs typeface="Arial" pitchFamily="34" charset="0"/>
              </a:rPr>
              <a:t>الفكره تم انتقادها لانها </a:t>
            </a:r>
            <a:r>
              <a:rPr lang="ar-SA" sz="2200" b="1" dirty="0">
                <a:latin typeface="Arial" pitchFamily="34" charset="0"/>
                <a:cs typeface="Arial" pitchFamily="34" charset="0"/>
              </a:rPr>
              <a:t>تتجاهل حقوق حامل الشيك الخاصه غير المستمده من الساحب </a:t>
            </a:r>
            <a:endParaRPr lang="en-US" sz="2200" b="1" dirty="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endParaRPr lang="en-US" sz="2200"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2200" dirty="0" smtClean="0">
                <a:latin typeface="Arial" pitchFamily="34" charset="0"/>
                <a:cs typeface="Arial" pitchFamily="34" charset="0"/>
              </a:rPr>
              <a:t>من </a:t>
            </a:r>
            <a:r>
              <a:rPr lang="ar-SA" sz="2200" dirty="0">
                <a:latin typeface="Arial" pitchFamily="34" charset="0"/>
                <a:cs typeface="Arial" pitchFamily="34" charset="0"/>
              </a:rPr>
              <a:t>قال ان الشيك لا يعدو عن كونه حوالة حق </a:t>
            </a:r>
            <a:endParaRPr lang="en-US" sz="2200" dirty="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2200" dirty="0">
                <a:latin typeface="Arial" pitchFamily="34" charset="0"/>
                <a:cs typeface="Arial" pitchFamily="34" charset="0"/>
              </a:rPr>
              <a:t>هذه القكره </a:t>
            </a:r>
            <a:r>
              <a:rPr lang="ar-SA" sz="2200" b="1" dirty="0">
                <a:latin typeface="Arial" pitchFamily="34" charset="0"/>
                <a:cs typeface="Arial" pitchFamily="34" charset="0"/>
              </a:rPr>
              <a:t>تتجاهل حقوق حامل الشيك الخاصه غير المستمده من الساحب</a:t>
            </a:r>
            <a:r>
              <a:rPr lang="ar-SA" sz="2200" dirty="0">
                <a:latin typeface="Arial" pitchFamily="34" charset="0"/>
                <a:cs typeface="Arial" pitchFamily="34" charset="0"/>
              </a:rPr>
              <a:t>، ولكن هذا الخلاف او المناقشه الفقهيه لم تعد ذات اهميه مع التنظيم الدقيق </a:t>
            </a:r>
            <a:r>
              <a:rPr lang="ar-SA" sz="2200" dirty="0" smtClean="0">
                <a:latin typeface="Arial" pitchFamily="34" charset="0"/>
                <a:cs typeface="Arial" pitchFamily="34" charset="0"/>
              </a:rPr>
              <a:t>للشيك </a:t>
            </a:r>
            <a:r>
              <a:rPr lang="ar-SA" sz="2200" dirty="0">
                <a:latin typeface="Arial" pitchFamily="34" charset="0"/>
                <a:cs typeface="Arial" pitchFamily="34" charset="0"/>
              </a:rPr>
              <a:t>من قبل المشرع في النصوص القانونيه، وان كان لها دور كبير في تنظيم هذه النصوص </a:t>
            </a:r>
            <a:r>
              <a:rPr lang="ar-SA" sz="2200" dirty="0" smtClean="0">
                <a:latin typeface="Arial" pitchFamily="34" charset="0"/>
                <a:cs typeface="Arial" pitchFamily="34" charset="0"/>
              </a:rPr>
              <a:t>القانونية .</a:t>
            </a:r>
            <a:endParaRPr lang="en-US" sz="2200" dirty="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2200" dirty="0">
                <a:latin typeface="Arial" pitchFamily="34" charset="0"/>
                <a:cs typeface="Arial" pitchFamily="34" charset="0"/>
              </a:rPr>
              <a:t> </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pPr algn="r" eaLnBrk="1" fontAlgn="auto" hangingPunct="1">
              <a:spcAft>
                <a:spcPts val="0"/>
              </a:spcAft>
              <a:defRPr/>
            </a:pPr>
            <a:r>
              <a:rPr lang="ar-SA" sz="3100" dirty="0" smtClean="0"/>
              <a:t>الاحتياطات التي يجب على البنك اتخاذها للتخلص من تحمل المسؤولية </a:t>
            </a:r>
            <a:r>
              <a:rPr lang="en-US" dirty="0" smtClean="0"/>
              <a:t/>
            </a:r>
            <a:br>
              <a:rPr lang="en-US" dirty="0" smtClean="0"/>
            </a:br>
            <a:endParaRPr lang="en-US" dirty="0"/>
          </a:p>
        </p:txBody>
      </p:sp>
      <p:sp>
        <p:nvSpPr>
          <p:cNvPr id="37890" name="Content Placeholder 2"/>
          <p:cNvSpPr>
            <a:spLocks noGrp="1"/>
          </p:cNvSpPr>
          <p:nvPr>
            <p:ph idx="1"/>
          </p:nvPr>
        </p:nvSpPr>
        <p:spPr>
          <a:xfrm>
            <a:off x="457200" y="1752600"/>
            <a:ext cx="8229600" cy="4525963"/>
          </a:xfrm>
        </p:spPr>
        <p:txBody>
          <a:bodyPr/>
          <a:lstStyle/>
          <a:p>
            <a:pPr algn="r" rtl="1" eaLnBrk="1" hangingPunct="1"/>
            <a:r>
              <a:rPr lang="ar-SA" sz="2400" dirty="0" smtClean="0">
                <a:latin typeface="Arial" pitchFamily="34" charset="0"/>
                <a:cs typeface="Arial" pitchFamily="34" charset="0"/>
              </a:rPr>
              <a:t>الا يتم الوفاء الا لشخص ذي اهلية ويكون له سلطة التوقيع لكي يكون له الحق في استيفاء قيمة الشيك .</a:t>
            </a:r>
            <a:endParaRPr lang="en-US" sz="2400" dirty="0" smtClean="0">
              <a:latin typeface="Arial" pitchFamily="34" charset="0"/>
              <a:cs typeface="Arial" pitchFamily="34" charset="0"/>
            </a:endParaRPr>
          </a:p>
          <a:p>
            <a:pPr algn="r" rtl="1" eaLnBrk="1" hangingPunct="1"/>
            <a:r>
              <a:rPr lang="ar-SA" sz="2400" dirty="0" smtClean="0">
                <a:latin typeface="Arial" pitchFamily="34" charset="0"/>
                <a:cs typeface="Arial" pitchFamily="34" charset="0"/>
              </a:rPr>
              <a:t>الا</a:t>
            </a:r>
            <a:r>
              <a:rPr lang="ar-JO" sz="2400" dirty="0" smtClean="0">
                <a:latin typeface="Arial" pitchFamily="34" charset="0"/>
                <a:cs typeface="Arial" pitchFamily="34" charset="0"/>
              </a:rPr>
              <a:t> </a:t>
            </a:r>
            <a:r>
              <a:rPr lang="ar-SA" sz="2400" dirty="0" smtClean="0">
                <a:latin typeface="Arial" pitchFamily="34" charset="0"/>
                <a:cs typeface="Arial" pitchFamily="34" charset="0"/>
              </a:rPr>
              <a:t>يتم الوفاء اذا كان هناك معارضة .</a:t>
            </a:r>
            <a:endParaRPr lang="en-US" sz="2400" dirty="0" smtClean="0">
              <a:latin typeface="Arial" pitchFamily="34" charset="0"/>
              <a:cs typeface="Arial" pitchFamily="34" charset="0"/>
            </a:endParaRPr>
          </a:p>
          <a:p>
            <a:pPr algn="r" rtl="1" eaLnBrk="1" hangingPunct="1"/>
            <a:r>
              <a:rPr lang="ar-SA" sz="2400" dirty="0" smtClean="0">
                <a:latin typeface="Arial" pitchFamily="34" charset="0"/>
                <a:cs typeface="Arial" pitchFamily="34" charset="0"/>
              </a:rPr>
              <a:t>الا يتم الوفاء الا بعد التاكد من وجود مقابل .</a:t>
            </a:r>
            <a:endParaRPr lang="en-US" sz="2400" dirty="0" smtClean="0">
              <a:latin typeface="Arial" pitchFamily="34" charset="0"/>
              <a:cs typeface="Arial" pitchFamily="34" charset="0"/>
            </a:endParaRPr>
          </a:p>
          <a:p>
            <a:pPr algn="r" rtl="1" eaLnBrk="1" hangingPunct="1"/>
            <a:r>
              <a:rPr lang="ar-SA" sz="2400" dirty="0" smtClean="0">
                <a:latin typeface="Arial" pitchFamily="34" charset="0"/>
                <a:cs typeface="Arial" pitchFamily="34" charset="0"/>
              </a:rPr>
              <a:t>الا يتم الوفاء الا بعد التاكد من مطابقة التوقيع للنموذج الموجود لدى البنك ومن ثم التوقيع هو توقيع الساحب .</a:t>
            </a:r>
            <a:endParaRPr lang="en-US" sz="2400" dirty="0" smtClean="0">
              <a:latin typeface="Arial" pitchFamily="34" charset="0"/>
              <a:cs typeface="Arial" pitchFamily="34" charset="0"/>
            </a:endParaRPr>
          </a:p>
          <a:p>
            <a:pPr algn="r" rtl="1" eaLnBrk="1" hangingPunct="1"/>
            <a:r>
              <a:rPr lang="ar-SA" sz="2400" dirty="0" smtClean="0">
                <a:latin typeface="Arial" pitchFamily="34" charset="0"/>
                <a:cs typeface="Arial" pitchFamily="34" charset="0"/>
              </a:rPr>
              <a:t>من واجب البنك التحقق من تسلسل التظهيرات. </a:t>
            </a:r>
            <a:endParaRPr lang="en-US" sz="2400" dirty="0" smtClean="0">
              <a:latin typeface="Arial" pitchFamily="34" charset="0"/>
              <a:cs typeface="Arial" pitchFamily="34" charset="0"/>
            </a:endParaRPr>
          </a:p>
          <a:p>
            <a:pPr eaLnBrk="1" hangingPunct="1"/>
            <a:endParaRPr lang="en-US"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457200" y="1088992"/>
            <a:ext cx="8229600" cy="5388008"/>
          </a:xfrm>
        </p:spPr>
        <p:txBody>
          <a:bodyPr>
            <a:normAutofit/>
          </a:bodyPr>
          <a:lstStyle/>
          <a:p>
            <a:pPr algn="r" rtl="1" eaLnBrk="1" hangingPunct="1"/>
            <a:r>
              <a:rPr lang="ar-SA" b="1" u="sng" dirty="0">
                <a:latin typeface="Arial" pitchFamily="34" charset="0"/>
                <a:cs typeface="Arial" pitchFamily="34" charset="0"/>
              </a:rPr>
              <a:t>بالن</a:t>
            </a:r>
            <a:r>
              <a:rPr lang="ar-SA" b="1" u="sng" dirty="0" smtClean="0">
                <a:latin typeface="Arial" pitchFamily="34" charset="0"/>
                <a:cs typeface="Arial" pitchFamily="34" charset="0"/>
              </a:rPr>
              <a:t>سبه للشيك الالكتروني هل من الممكن وقوع التزوير . </a:t>
            </a:r>
            <a:endParaRPr lang="en-US" b="1" u="sng" dirty="0" smtClean="0">
              <a:latin typeface="Arial" pitchFamily="34" charset="0"/>
              <a:cs typeface="Arial" pitchFamily="34" charset="0"/>
            </a:endParaRPr>
          </a:p>
          <a:p>
            <a:pPr algn="r" rtl="1" eaLnBrk="1" hangingPunct="1"/>
            <a:endParaRPr lang="en-US" sz="2400" b="1" dirty="0" smtClean="0">
              <a:latin typeface="Arial" pitchFamily="34" charset="0"/>
              <a:cs typeface="Arial" pitchFamily="34" charset="0"/>
            </a:endParaRPr>
          </a:p>
          <a:p>
            <a:pPr marL="64008" indent="0" algn="just" rtl="1" eaLnBrk="1" hangingPunct="1">
              <a:buNone/>
            </a:pPr>
            <a:r>
              <a:rPr lang="ar-SA" sz="2400" dirty="0" smtClean="0">
                <a:latin typeface="Arial" pitchFamily="34" charset="0"/>
                <a:cs typeface="Arial" pitchFamily="34" charset="0"/>
              </a:rPr>
              <a:t>من الصعب وقوع التزوير </a:t>
            </a:r>
            <a:r>
              <a:rPr lang="ar-SA" sz="2400" dirty="0" smtClean="0">
                <a:latin typeface="Arial" pitchFamily="34" charset="0"/>
                <a:cs typeface="Arial" pitchFamily="34" charset="0"/>
              </a:rPr>
              <a:t>بالنسبة </a:t>
            </a:r>
            <a:r>
              <a:rPr lang="ar-SA" sz="2400" dirty="0" smtClean="0">
                <a:latin typeface="Arial" pitchFamily="34" charset="0"/>
                <a:cs typeface="Arial" pitchFamily="34" charset="0"/>
              </a:rPr>
              <a:t>للشيك الالكتروني، خاصة بالنسبه للتوقيع الالكتروني الذي يمر به الشيك الالكتروني حيث يتم التأكد والتوثق منه بطريقة </a:t>
            </a:r>
            <a:r>
              <a:rPr lang="ar-SA" sz="2400" b="1" dirty="0" smtClean="0">
                <a:latin typeface="Arial" pitchFamily="34" charset="0"/>
                <a:cs typeface="Arial" pitchFamily="34" charset="0"/>
              </a:rPr>
              <a:t>المضاهاه اليا والكترونيا</a:t>
            </a:r>
            <a:r>
              <a:rPr lang="ar-SA" sz="2400" dirty="0" smtClean="0">
                <a:latin typeface="Arial" pitchFamily="34" charset="0"/>
                <a:cs typeface="Arial" pitchFamily="34" charset="0"/>
              </a:rPr>
              <a:t>، اضافة لدور سلطات الاشهار (التوثيق ) التي تتأكد من صحة الموقع والتوقيع . </a:t>
            </a:r>
            <a:endParaRPr lang="ar-JO" sz="2400" dirty="0" smtClean="0">
              <a:latin typeface="Arial" pitchFamily="34" charset="0"/>
              <a:cs typeface="Arial" pitchFamily="34" charset="0"/>
            </a:endParaRPr>
          </a:p>
          <a:p>
            <a:pPr algn="r" rtl="1" eaLnBrk="1" hangingPunct="1">
              <a:buFont typeface="Wingdings 3" pitchFamily="18" charset="2"/>
              <a:buNone/>
            </a:pPr>
            <a:endParaRPr lang="en-US" sz="2400" dirty="0" smtClean="0">
              <a:latin typeface="Arial" pitchFamily="34" charset="0"/>
              <a:cs typeface="Arial" pitchFamily="34" charset="0"/>
            </a:endParaRPr>
          </a:p>
          <a:p>
            <a:pPr marL="64008" indent="0" algn="just" rtl="1" eaLnBrk="1" hangingPunct="1">
              <a:buNone/>
            </a:pPr>
            <a:r>
              <a:rPr lang="ar-SA" sz="2400" dirty="0" smtClean="0">
                <a:latin typeface="Arial" pitchFamily="34" charset="0"/>
                <a:cs typeface="Arial" pitchFamily="34" charset="0"/>
              </a:rPr>
              <a:t>ولكن مع التطور التكنولوجي فمن الممكن تخيل ما يخل بدقه التعامل بالشيكات الالكترونية وغيرها من المعاملات الالكترونية ووقوع التزوير مثلا بالنسبة للتوقيع الالكتروني وهنا ستكون الحاجه لقواعد يتم من خلالها ضبط هذه العملية حيث القواعد الحالية لن تكون كفيلة للتصدي للتزوير الالكتروني . </a:t>
            </a:r>
            <a:endParaRPr lang="en-US" sz="2400" dirty="0" smtClean="0">
              <a:latin typeface="Arial" pitchFamily="34" charset="0"/>
              <a:cs typeface="Arial" pitchFamily="34" charset="0"/>
            </a:endParaRPr>
          </a:p>
          <a:p>
            <a:pPr algn="r" eaLnBrk="1" hangingPunct="1"/>
            <a:endParaRPr lang="en-US" sz="16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457200" y="609600"/>
            <a:ext cx="8229600" cy="5516563"/>
          </a:xfrm>
        </p:spPr>
        <p:txBody>
          <a:bodyPr>
            <a:normAutofit fontScale="25000" lnSpcReduction="20000"/>
          </a:bodyPr>
          <a:lstStyle/>
          <a:p>
            <a:pPr marL="64008" indent="0" algn="r" rtl="1" eaLnBrk="1" hangingPunct="1">
              <a:buNone/>
            </a:pPr>
            <a:r>
              <a:rPr lang="ar-SA" sz="128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الامتناع عن وفاء الشيك </a:t>
            </a:r>
            <a:endParaRPr lang="en-US" sz="128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endParaRPr>
          </a:p>
          <a:p>
            <a:pPr algn="r" rtl="1" eaLnBrk="1" hangingPunct="1"/>
            <a:endParaRPr lang="en-US" sz="9600" b="1" dirty="0" smtClean="0">
              <a:latin typeface="Arial" pitchFamily="34" charset="0"/>
              <a:cs typeface="Arial" pitchFamily="34" charset="0"/>
            </a:endParaRPr>
          </a:p>
          <a:p>
            <a:pPr marL="64008" indent="0" algn="just" rtl="1" eaLnBrk="1" hangingPunct="1">
              <a:buNone/>
            </a:pPr>
            <a:r>
              <a:rPr lang="ar-SA" sz="9600" dirty="0" smtClean="0">
                <a:latin typeface="Arial" pitchFamily="34" charset="0"/>
                <a:cs typeface="Arial" pitchFamily="34" charset="0"/>
              </a:rPr>
              <a:t>قد يمتنع </a:t>
            </a:r>
            <a:r>
              <a:rPr lang="ar-SA" sz="9600" b="1" dirty="0" smtClean="0">
                <a:latin typeface="Arial" pitchFamily="34" charset="0"/>
                <a:cs typeface="Arial" pitchFamily="34" charset="0"/>
              </a:rPr>
              <a:t>المسحوب عليه </a:t>
            </a:r>
            <a:r>
              <a:rPr lang="ar-SA" sz="9600" dirty="0" smtClean="0">
                <a:latin typeface="Arial" pitchFamily="34" charset="0"/>
                <a:cs typeface="Arial" pitchFamily="34" charset="0"/>
              </a:rPr>
              <a:t>عن الوفاء بقيمة الشيك لانتقاء مقابل الوفاء او </a:t>
            </a:r>
            <a:r>
              <a:rPr lang="ar-SA" sz="9600" b="1" dirty="0" smtClean="0">
                <a:latin typeface="Arial" pitchFamily="34" charset="0"/>
                <a:cs typeface="Arial" pitchFamily="34" charset="0"/>
              </a:rPr>
              <a:t>عدم وجود رصيد </a:t>
            </a:r>
            <a:r>
              <a:rPr lang="ar-SA" sz="9600" dirty="0" smtClean="0">
                <a:latin typeface="Arial" pitchFamily="34" charset="0"/>
                <a:cs typeface="Arial" pitchFamily="34" charset="0"/>
              </a:rPr>
              <a:t>او تلقي </a:t>
            </a:r>
            <a:r>
              <a:rPr lang="ar-SA" sz="9600" dirty="0" smtClean="0">
                <a:latin typeface="Arial" pitchFamily="34" charset="0"/>
                <a:cs typeface="Arial" pitchFamily="34" charset="0"/>
              </a:rPr>
              <a:t>معارضة في </a:t>
            </a:r>
            <a:r>
              <a:rPr lang="ar-SA" sz="9600" dirty="0" smtClean="0">
                <a:latin typeface="Arial" pitchFamily="34" charset="0"/>
                <a:cs typeface="Arial" pitchFamily="34" charset="0"/>
              </a:rPr>
              <a:t>الوفاء او نقص بيانات الشيك او لافلاسه او لاي سبب اخر فقضت محكمة التمييز باحد احكامها ما يلي: </a:t>
            </a:r>
            <a:endParaRPr lang="en-US" sz="9600" dirty="0" smtClean="0">
              <a:latin typeface="Arial" pitchFamily="34" charset="0"/>
              <a:cs typeface="Arial" pitchFamily="34" charset="0"/>
            </a:endParaRPr>
          </a:p>
          <a:p>
            <a:pPr algn="just" rtl="1" eaLnBrk="1" hangingPunct="1"/>
            <a:r>
              <a:rPr lang="ar-SA" sz="9600" dirty="0" smtClean="0">
                <a:latin typeface="Arial" pitchFamily="34" charset="0"/>
                <a:cs typeface="Arial" pitchFamily="34" charset="0"/>
              </a:rPr>
              <a:t>الشيك اداة وفاء ويلزم ساحبه بالوفاء بقيمته </a:t>
            </a:r>
            <a:r>
              <a:rPr lang="ar-SA" sz="9600" b="1" dirty="0" smtClean="0">
                <a:latin typeface="Arial" pitchFamily="34" charset="0"/>
                <a:cs typeface="Arial" pitchFamily="34" charset="0"/>
              </a:rPr>
              <a:t>لدى الاطلاع </a:t>
            </a:r>
            <a:r>
              <a:rPr lang="ar-SA" sz="9600" dirty="0" smtClean="0">
                <a:latin typeface="Arial" pitchFamily="34" charset="0"/>
                <a:cs typeface="Arial" pitchFamily="34" charset="0"/>
              </a:rPr>
              <a:t>وليس له المعارضه في وفائه الا في حال ضياعه او تفليس حامله عملا بالمادتين 245و 249 من قانون التجاره </a:t>
            </a:r>
            <a:r>
              <a:rPr lang="en-US" sz="9600" dirty="0">
                <a:latin typeface="Arial" pitchFamily="34" charset="0"/>
                <a:cs typeface="Arial" pitchFamily="34" charset="0"/>
              </a:rPr>
              <a:t>.</a:t>
            </a:r>
            <a:endParaRPr lang="en-US" sz="9600" dirty="0" smtClean="0">
              <a:latin typeface="Arial" pitchFamily="34" charset="0"/>
              <a:cs typeface="Arial" pitchFamily="34" charset="0"/>
            </a:endParaRPr>
          </a:p>
          <a:p>
            <a:pPr algn="just" rtl="1" eaLnBrk="1" hangingPunct="1"/>
            <a:r>
              <a:rPr lang="ar-SA" sz="9600" dirty="0" smtClean="0">
                <a:latin typeface="Arial" pitchFamily="34" charset="0"/>
                <a:cs typeface="Arial" pitchFamily="34" charset="0"/>
              </a:rPr>
              <a:t>اذا كان سحبه ناشئا عن امر </a:t>
            </a:r>
            <a:r>
              <a:rPr lang="ar-SA" sz="9600" b="1" dirty="0" smtClean="0">
                <a:latin typeface="Arial" pitchFamily="34" charset="0"/>
                <a:cs typeface="Arial" pitchFamily="34" charset="0"/>
              </a:rPr>
              <a:t>مخالف للنظام العام كدين القمار او كثمن لمخدرات </a:t>
            </a:r>
            <a:r>
              <a:rPr lang="ar-SA" sz="9600" dirty="0" smtClean="0">
                <a:latin typeface="Arial" pitchFamily="34" charset="0"/>
                <a:cs typeface="Arial" pitchFamily="34" charset="0"/>
              </a:rPr>
              <a:t>وعليه فان خلو اوراق الدعوى من اية حالة تجيز عدم الوفاء بقيمة الشيك فيكون الحكم للمدعي بقيمة  الشيك موافقا للقانون</a:t>
            </a:r>
            <a:r>
              <a:rPr lang="en-US" sz="9600" dirty="0" smtClean="0">
                <a:latin typeface="Arial" pitchFamily="34" charset="0"/>
                <a:cs typeface="Arial" pitchFamily="34" charset="0"/>
              </a:rPr>
              <a:t> .</a:t>
            </a:r>
            <a:r>
              <a:rPr lang="ar-SA" sz="9600" dirty="0" smtClean="0">
                <a:latin typeface="Arial" pitchFamily="34" charset="0"/>
                <a:cs typeface="Arial" pitchFamily="34" charset="0"/>
              </a:rPr>
              <a:t> </a:t>
            </a:r>
            <a:endParaRPr lang="en-US" sz="9600" dirty="0" smtClean="0">
              <a:latin typeface="Arial" pitchFamily="34" charset="0"/>
              <a:cs typeface="Arial" pitchFamily="34" charset="0"/>
            </a:endParaRPr>
          </a:p>
          <a:p>
            <a:pPr algn="just" rtl="1" eaLnBrk="1" hangingPunct="1">
              <a:buFont typeface="Wingdings 3" pitchFamily="18" charset="2"/>
              <a:buNone/>
            </a:pPr>
            <a:endParaRPr lang="en-US" sz="9600" dirty="0" smtClean="0">
              <a:latin typeface="Arial" pitchFamily="34" charset="0"/>
              <a:cs typeface="Arial" pitchFamily="34" charset="0"/>
            </a:endParaRPr>
          </a:p>
          <a:p>
            <a:pPr algn="just" rtl="1" eaLnBrk="1" hangingPunct="1"/>
            <a:r>
              <a:rPr lang="ar-SA" sz="9600" dirty="0" smtClean="0">
                <a:latin typeface="Arial" pitchFamily="34" charset="0"/>
                <a:cs typeface="Arial" pitchFamily="34" charset="0"/>
              </a:rPr>
              <a:t>وبهذا يجوز للحامل الذي قدم الشيك للوفاء الرجوع على الموقعين على الشيك لمطالبتهم بالوفاء لانهم مسؤولون جميعا بالتضامن عن الوفاء لحامله وهذا ما بينتة الماده 260/1 من قانون التجاره الاردني </a:t>
            </a:r>
            <a:r>
              <a:rPr lang="en-US" sz="9600" dirty="0" smtClean="0">
                <a:latin typeface="Arial" pitchFamily="34" charset="0"/>
                <a:cs typeface="Arial" pitchFamily="34" charset="0"/>
              </a:rPr>
              <a:t>.</a:t>
            </a:r>
            <a:endParaRPr lang="ar-JO" sz="9600" dirty="0" smtClean="0">
              <a:latin typeface="Arial" pitchFamily="34" charset="0"/>
              <a:cs typeface="Arial" pitchFamily="34" charset="0"/>
            </a:endParaRPr>
          </a:p>
          <a:p>
            <a:pPr algn="just" rtl="1" eaLnBrk="1" hangingPunct="1">
              <a:buFont typeface="Wingdings 3" pitchFamily="18" charset="2"/>
              <a:buNone/>
            </a:pPr>
            <a:endParaRPr lang="en-US" sz="9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457200" y="228600"/>
            <a:ext cx="8229600" cy="5821363"/>
          </a:xfrm>
        </p:spPr>
        <p:txBody>
          <a:bodyPr>
            <a:normAutofit fontScale="70000" lnSpcReduction="20000"/>
          </a:bodyPr>
          <a:lstStyle/>
          <a:p>
            <a:pPr algn="r" rtl="1" eaLnBrk="1" hangingPunct="1"/>
            <a:endParaRPr lang="ar-SA" sz="3100" dirty="0" smtClean="0"/>
          </a:p>
          <a:p>
            <a:pPr algn="just" rtl="1"/>
            <a:r>
              <a:rPr lang="ar-SA" sz="3100" b="1" dirty="0" smtClean="0">
                <a:latin typeface="Arial" pitchFamily="34" charset="0"/>
                <a:cs typeface="Arial" pitchFamily="34" charset="0"/>
              </a:rPr>
              <a:t>بالمقابل فان امتناع البنك عن الوفاء دون سبب مقبول يجعل البنك مسؤولا في مواجهة الساحب عما اصابه من ضرر بسبب عدم الوفاء وعما لحق بذمته المالية من اذى وهذا ما بينته الماده 279 من القانون الاردني –ان الحامل لا يستطيع الرجوع على الضامنين الا اذا اثبت امتناع البنك عن الوفاء</a:t>
            </a:r>
            <a:r>
              <a:rPr lang="en-US" sz="3100" b="1" dirty="0" smtClean="0">
                <a:latin typeface="Arial" pitchFamily="34" charset="0"/>
                <a:cs typeface="Arial" pitchFamily="34" charset="0"/>
              </a:rPr>
              <a:t>.</a:t>
            </a:r>
          </a:p>
          <a:p>
            <a:pPr marL="64008" indent="0" algn="r" rtl="1" eaLnBrk="1" hangingPunct="1">
              <a:buNone/>
            </a:pPr>
            <a:endParaRPr lang="ar-SA" sz="3100" b="1" dirty="0" smtClean="0">
              <a:latin typeface="Arial" pitchFamily="34" charset="0"/>
              <a:cs typeface="Arial" pitchFamily="34" charset="0"/>
            </a:endParaRPr>
          </a:p>
          <a:p>
            <a:pPr algn="just" rtl="1" eaLnBrk="1" hangingPunct="1"/>
            <a:r>
              <a:rPr lang="ar-SA" sz="3100" b="1" dirty="0" smtClean="0">
                <a:latin typeface="Arial" pitchFamily="34" charset="0"/>
                <a:cs typeface="Arial" pitchFamily="34" charset="0"/>
              </a:rPr>
              <a:t>ويستطيع الحامل اثبات امتناع البنك عن الوفاء باحدى الطرق التي نصت عليها الماده 260 من القانون التجاري </a:t>
            </a:r>
            <a:r>
              <a:rPr lang="ar-SA" sz="3100" b="1" dirty="0" smtClean="0">
                <a:latin typeface="Arial" pitchFamily="34" charset="0"/>
                <a:cs typeface="Arial" pitchFamily="34" charset="0"/>
              </a:rPr>
              <a:t>الاردني .</a:t>
            </a:r>
            <a:endParaRPr lang="en-US" sz="3100" b="1" dirty="0" smtClean="0">
              <a:latin typeface="Arial" pitchFamily="34" charset="0"/>
              <a:cs typeface="Arial" pitchFamily="34" charset="0"/>
            </a:endParaRPr>
          </a:p>
          <a:p>
            <a:pPr algn="just" rtl="1" eaLnBrk="1" hangingPunct="1"/>
            <a:r>
              <a:rPr lang="ar-SA" sz="3100" b="1" dirty="0" smtClean="0">
                <a:latin typeface="Arial" pitchFamily="34" charset="0"/>
                <a:cs typeface="Arial" pitchFamily="34" charset="0"/>
              </a:rPr>
              <a:t>تحرير احتجاج عدم الوفاء –وهي ورقة رسمية يحررها كاتب </a:t>
            </a:r>
            <a:r>
              <a:rPr lang="ar-SA" sz="3100" b="1" dirty="0" smtClean="0">
                <a:latin typeface="Arial" pitchFamily="34" charset="0"/>
                <a:cs typeface="Arial" pitchFamily="34" charset="0"/>
              </a:rPr>
              <a:t>العدل .</a:t>
            </a:r>
            <a:endParaRPr lang="en-US" sz="3100" b="1" dirty="0" smtClean="0">
              <a:latin typeface="Arial" pitchFamily="34" charset="0"/>
              <a:cs typeface="Arial" pitchFamily="34" charset="0"/>
            </a:endParaRPr>
          </a:p>
          <a:p>
            <a:pPr algn="just" rtl="1" eaLnBrk="1" hangingPunct="1"/>
            <a:r>
              <a:rPr lang="ar-SA" sz="3100" b="1" dirty="0" smtClean="0">
                <a:latin typeface="Arial" pitchFamily="34" charset="0"/>
                <a:cs typeface="Arial" pitchFamily="34" charset="0"/>
              </a:rPr>
              <a:t>الطلب من البنك المسحوب عليه كتابة بيان على الشيك ذاته يذكر فيه يوم تقديم الشيك وسبب الامتناع عن الوفاء ثم يؤ رخ البيان ويوقعه.</a:t>
            </a:r>
            <a:endParaRPr lang="en-US" sz="3100" b="1" dirty="0" smtClean="0">
              <a:latin typeface="Arial" pitchFamily="34" charset="0"/>
              <a:cs typeface="Arial" pitchFamily="34" charset="0"/>
            </a:endParaRPr>
          </a:p>
          <a:p>
            <a:pPr algn="just" rtl="1" eaLnBrk="1" hangingPunct="1"/>
            <a:r>
              <a:rPr lang="ar-SA" sz="3100" b="1" dirty="0" smtClean="0">
                <a:latin typeface="Arial" pitchFamily="34" charset="0"/>
                <a:cs typeface="Arial" pitchFamily="34" charset="0"/>
              </a:rPr>
              <a:t>يجوز ان يصدر البيان على انموذج </a:t>
            </a:r>
            <a:r>
              <a:rPr lang="ar-SA" sz="3100" b="1" dirty="0" smtClean="0">
                <a:latin typeface="Arial" pitchFamily="34" charset="0"/>
                <a:cs typeface="Arial" pitchFamily="34" charset="0"/>
              </a:rPr>
              <a:t>خاص </a:t>
            </a:r>
            <a:r>
              <a:rPr lang="ar-SA" sz="3100" b="1" dirty="0" smtClean="0">
                <a:latin typeface="Arial" pitchFamily="34" charset="0"/>
                <a:cs typeface="Arial" pitchFamily="34" charset="0"/>
              </a:rPr>
              <a:t>على ان يذكر فيه ان الشيك قدم في الميعاد ولم يتم الوفاء بقيمته. </a:t>
            </a:r>
            <a:endParaRPr lang="en-US" sz="3100" b="1" dirty="0" smtClean="0">
              <a:latin typeface="Arial" pitchFamily="34" charset="0"/>
              <a:cs typeface="Arial" pitchFamily="34" charset="0"/>
            </a:endParaRPr>
          </a:p>
          <a:p>
            <a:pPr marL="64008" indent="0" algn="just" rtl="1" eaLnBrk="1" hangingPunct="1">
              <a:buNone/>
            </a:pPr>
            <a:endParaRPr lang="ar-SA" sz="3400" b="1" dirty="0" smtClean="0"/>
          </a:p>
          <a:p>
            <a:pPr marL="64008" indent="0" algn="just" rtl="1" eaLnBrk="1" hangingPunct="1">
              <a:buNone/>
            </a:pPr>
            <a:r>
              <a:rPr lang="ar-SA" sz="3400" b="1" dirty="0" smtClean="0">
                <a:latin typeface="Arial" pitchFamily="34" charset="0"/>
                <a:cs typeface="Arial" pitchFamily="34" charset="0"/>
              </a:rPr>
              <a:t>حالة الامتناع عن وفاء الشيك لا يمكن أن تكون بالشيك الالكتروني في الغالب , وذلك باعتبار البنك أحد أطراف التعامل بالأوراق التجارية , الذي يتأكد من صفة الأطراف المتعاملة بالشيك من جهة ومن جهة أخرى يتأكد من وجود كافة البيانات اللازمة , اضافة الى أنه يتأكد من وجود مقابل الوفاء بقيمة الشيك .</a:t>
            </a:r>
            <a:endParaRPr lang="ar-JO" sz="3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8062912" cy="747712"/>
          </a:xfrm>
        </p:spPr>
        <p:txBody>
          <a:bodyPr>
            <a:normAutofit fontScale="90000"/>
          </a:bodyPr>
          <a:lstStyle/>
          <a:p>
            <a:endParaRPr lang="en-US" dirty="0"/>
          </a:p>
        </p:txBody>
      </p:sp>
      <p:sp>
        <p:nvSpPr>
          <p:cNvPr id="3" name="Subtitle 2"/>
          <p:cNvSpPr>
            <a:spLocks noGrp="1"/>
          </p:cNvSpPr>
          <p:nvPr>
            <p:ph type="subTitle" idx="1"/>
          </p:nvPr>
        </p:nvSpPr>
        <p:spPr>
          <a:xfrm>
            <a:off x="540544" y="1143000"/>
            <a:ext cx="8062912" cy="5105400"/>
          </a:xfrm>
        </p:spPr>
        <p:txBody>
          <a:bodyPr>
            <a:normAutofit fontScale="25000" lnSpcReduction="20000"/>
          </a:bodyPr>
          <a:lstStyle/>
          <a:p>
            <a:pPr rtl="1"/>
            <a:r>
              <a:rPr lang="ar-SA" sz="128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السقوط والتقادم . </a:t>
            </a:r>
            <a:endParaRPr lang="en-US" sz="128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endParaRPr>
          </a:p>
          <a:p>
            <a:pPr rtl="1"/>
            <a:endParaRPr lang="en-US" sz="9600" b="1" dirty="0" smtClean="0">
              <a:latin typeface="Arial" pitchFamily="34" charset="0"/>
              <a:cs typeface="Arial" pitchFamily="34" charset="0"/>
            </a:endParaRPr>
          </a:p>
          <a:p>
            <a:pPr rtl="1"/>
            <a:r>
              <a:rPr lang="ar-SA" sz="9600" b="1" dirty="0" smtClean="0">
                <a:latin typeface="Arial" pitchFamily="34" charset="0"/>
                <a:cs typeface="Arial" pitchFamily="34" charset="0"/>
              </a:rPr>
              <a:t>فرض </a:t>
            </a:r>
            <a:r>
              <a:rPr lang="ar-SA" sz="9600" b="1" dirty="0">
                <a:latin typeface="Arial" pitchFamily="34" charset="0"/>
                <a:cs typeface="Arial" pitchFamily="34" charset="0"/>
              </a:rPr>
              <a:t>المشرع على حامل الشيك ان يتبع اجراءات محدده في مواعيد محدده لاستيفاء مبلغ الشيك من البنك </a:t>
            </a:r>
            <a:r>
              <a:rPr lang="ar-SA" sz="9600" b="1" dirty="0" smtClean="0">
                <a:latin typeface="Arial" pitchFamily="34" charset="0"/>
                <a:cs typeface="Arial" pitchFamily="34" charset="0"/>
              </a:rPr>
              <a:t>المسحوب </a:t>
            </a:r>
            <a:r>
              <a:rPr lang="ar-SA" sz="9600" b="1" dirty="0">
                <a:latin typeface="Arial" pitchFamily="34" charset="0"/>
                <a:cs typeface="Arial" pitchFamily="34" charset="0"/>
              </a:rPr>
              <a:t>عليه حيث اذا اهمل الحامل في ذلك سقط حقه بالرجوع على الضامنين </a:t>
            </a:r>
            <a:r>
              <a:rPr lang="ar-SA" sz="9600" b="1" dirty="0" smtClean="0">
                <a:latin typeface="Arial" pitchFamily="34" charset="0"/>
                <a:cs typeface="Arial" pitchFamily="34" charset="0"/>
              </a:rPr>
              <a:t>.</a:t>
            </a:r>
            <a:endParaRPr lang="ar-SA" sz="9600" b="1" dirty="0">
              <a:latin typeface="Arial" pitchFamily="34" charset="0"/>
              <a:cs typeface="Arial" pitchFamily="34" charset="0"/>
            </a:endParaRPr>
          </a:p>
          <a:p>
            <a:pPr rtl="1"/>
            <a:endParaRPr lang="ar-SA" sz="9600" b="1" dirty="0">
              <a:latin typeface="Arial" pitchFamily="34" charset="0"/>
              <a:cs typeface="Arial" pitchFamily="34" charset="0"/>
            </a:endParaRPr>
          </a:p>
          <a:p>
            <a:pPr rtl="1"/>
            <a:endParaRPr lang="en-US" sz="9600" b="1" dirty="0">
              <a:latin typeface="Arial" pitchFamily="34" charset="0"/>
              <a:cs typeface="Arial" pitchFamily="34" charset="0"/>
            </a:endParaRPr>
          </a:p>
          <a:p>
            <a:pPr rtl="1"/>
            <a:r>
              <a:rPr lang="ar-SA" sz="128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السقوط: </a:t>
            </a:r>
            <a:endParaRPr lang="en-US" sz="128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endParaRPr>
          </a:p>
          <a:p>
            <a:pPr rtl="1"/>
            <a:endParaRPr lang="en-US" sz="9600" b="1" dirty="0">
              <a:latin typeface="Arial" pitchFamily="34" charset="0"/>
              <a:cs typeface="Arial" pitchFamily="34" charset="0"/>
            </a:endParaRPr>
          </a:p>
          <a:p>
            <a:pPr algn="just" rtl="1"/>
            <a:r>
              <a:rPr lang="ar-SA" sz="9600" b="1" dirty="0" smtClean="0">
                <a:latin typeface="Arial" pitchFamily="34" charset="0"/>
                <a:cs typeface="Arial" pitchFamily="34" charset="0"/>
              </a:rPr>
              <a:t>الجزاء </a:t>
            </a:r>
            <a:r>
              <a:rPr lang="ar-SA" sz="9600" b="1" dirty="0">
                <a:latin typeface="Arial" pitchFamily="34" charset="0"/>
                <a:cs typeface="Arial" pitchFamily="34" charset="0"/>
              </a:rPr>
              <a:t>المدني الذي يلحق بالحامل الذي يهمل القيام بالواجبات المفروضه عليه من قبل المشرع </a:t>
            </a:r>
            <a:r>
              <a:rPr lang="ar-SA" sz="9600" b="1" u="sng" dirty="0">
                <a:latin typeface="Arial" pitchFamily="34" charset="0"/>
                <a:cs typeface="Arial" pitchFamily="34" charset="0"/>
              </a:rPr>
              <a:t>لاستيفاء مبلغ الشيك في المواعيد </a:t>
            </a:r>
            <a:r>
              <a:rPr lang="ar-SA" sz="9600" b="1" u="sng" dirty="0" smtClean="0">
                <a:latin typeface="Arial" pitchFamily="34" charset="0"/>
                <a:cs typeface="Arial" pitchFamily="34" charset="0"/>
              </a:rPr>
              <a:t>المحدده .</a:t>
            </a:r>
            <a:endParaRPr lang="en-US" sz="9600" b="1" u="sng" dirty="0">
              <a:latin typeface="Arial" pitchFamily="34" charset="0"/>
              <a:cs typeface="Arial" pitchFamily="34" charset="0"/>
            </a:endParaRPr>
          </a:p>
          <a:p>
            <a:pPr algn="just" rtl="1"/>
            <a:r>
              <a:rPr lang="ar-SA" sz="9600" b="1" dirty="0">
                <a:latin typeface="Arial" pitchFamily="34" charset="0"/>
                <a:cs typeface="Arial" pitchFamily="34" charset="0"/>
              </a:rPr>
              <a:t>اذا لم يقدم الحامل الشيك في الميعاد القانوني المحدد ولم يقم باثبات امتناع المسحوب عليه عن الوفاء باحتجاج او بيان من المسحوب عليه مكتوبا على الشيك ذاته قبل نهاية هذا الميعاد في يوم العمل التالي لانقضاء الميعاد فالحامل ملزم بامرين هما </a:t>
            </a:r>
            <a:r>
              <a:rPr lang="ar-SA" sz="9600" b="1" dirty="0" smtClean="0">
                <a:latin typeface="Arial" pitchFamily="34" charset="0"/>
                <a:cs typeface="Arial" pitchFamily="34" charset="0"/>
              </a:rPr>
              <a:t>:</a:t>
            </a:r>
            <a:endParaRPr lang="en-US" sz="9600" b="1" dirty="0">
              <a:latin typeface="Arial" pitchFamily="34" charset="0"/>
              <a:cs typeface="Arial" pitchFamily="34" charset="0"/>
            </a:endParaRPr>
          </a:p>
          <a:p>
            <a:endParaRPr lang="en-US" sz="3200" b="1" dirty="0"/>
          </a:p>
          <a:p>
            <a:endParaRPr lang="en-US" b="1" dirty="0"/>
          </a:p>
        </p:txBody>
      </p:sp>
    </p:spTree>
    <p:extLst>
      <p:ext uri="{BB962C8B-B14F-4D97-AF65-F5344CB8AC3E}">
        <p14:creationId xmlns:p14="http://schemas.microsoft.com/office/powerpoint/2010/main" val="4163287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3887" indent="-514350" algn="just" rtl="1" eaLnBrk="1" hangingPunct="1">
              <a:buFont typeface="+mj-lt"/>
              <a:buAutoNum type="arabicPeriod"/>
              <a:defRPr/>
            </a:pPr>
            <a:r>
              <a:rPr lang="ar-SA" sz="2400" dirty="0" smtClean="0">
                <a:latin typeface="Arial" pitchFamily="34" charset="0"/>
                <a:cs typeface="Arial" pitchFamily="34" charset="0"/>
              </a:rPr>
              <a:t>تقديم الشيك للوفاء الى البنك المسحوب عليه في الميعاد </a:t>
            </a:r>
            <a:r>
              <a:rPr lang="ar-SA" sz="2400" dirty="0" smtClean="0">
                <a:latin typeface="Arial" pitchFamily="34" charset="0"/>
                <a:cs typeface="Arial" pitchFamily="34" charset="0"/>
              </a:rPr>
              <a:t>القانوني .</a:t>
            </a:r>
            <a:endParaRPr lang="ar-JO" sz="2400" dirty="0" smtClean="0">
              <a:latin typeface="Arial" pitchFamily="34" charset="0"/>
              <a:cs typeface="Arial" pitchFamily="34" charset="0"/>
            </a:endParaRPr>
          </a:p>
          <a:p>
            <a:pPr marL="623887" indent="-514350" algn="just" rtl="1" eaLnBrk="1" hangingPunct="1">
              <a:buFont typeface="+mj-lt"/>
              <a:buAutoNum type="arabicPeriod"/>
              <a:defRPr/>
            </a:pPr>
            <a:endParaRPr lang="en-US" sz="2400" dirty="0" smtClean="0">
              <a:latin typeface="Arial" pitchFamily="34" charset="0"/>
              <a:cs typeface="Arial" pitchFamily="34" charset="0"/>
            </a:endParaRPr>
          </a:p>
          <a:p>
            <a:pPr marL="623887" indent="-514350" algn="just" rtl="1" eaLnBrk="1" hangingPunct="1">
              <a:buFont typeface="+mj-lt"/>
              <a:buAutoNum type="arabicPeriod"/>
              <a:defRPr/>
            </a:pPr>
            <a:r>
              <a:rPr lang="ar-SA" sz="2400" dirty="0" smtClean="0">
                <a:latin typeface="Arial" pitchFamily="34" charset="0"/>
                <a:cs typeface="Arial" pitchFamily="34" charset="0"/>
              </a:rPr>
              <a:t>للحامل او من يقوم مقا</a:t>
            </a:r>
            <a:r>
              <a:rPr lang="ar-JO" sz="2400" dirty="0" smtClean="0">
                <a:latin typeface="Arial" pitchFamily="34" charset="0"/>
                <a:cs typeface="Arial" pitchFamily="34" charset="0"/>
              </a:rPr>
              <a:t>م</a:t>
            </a:r>
            <a:r>
              <a:rPr lang="ar-SA" sz="2400" dirty="0" smtClean="0">
                <a:latin typeface="Arial" pitchFamily="34" charset="0"/>
                <a:cs typeface="Arial" pitchFamily="34" charset="0"/>
              </a:rPr>
              <a:t>ه الاحتجاج بعدم الوفاء اذا امتنع البنك عن الوفاء والحامل ملزم بان يقوم بهذين </a:t>
            </a:r>
            <a:r>
              <a:rPr lang="ar-SA" sz="2400" dirty="0" smtClean="0">
                <a:latin typeface="Arial" pitchFamily="34" charset="0"/>
                <a:cs typeface="Arial" pitchFamily="34" charset="0"/>
              </a:rPr>
              <a:t>الأمرين </a:t>
            </a:r>
            <a:r>
              <a:rPr lang="ar-SA" sz="2400" dirty="0" smtClean="0">
                <a:latin typeface="Arial" pitchFamily="34" charset="0"/>
                <a:cs typeface="Arial" pitchFamily="34" charset="0"/>
              </a:rPr>
              <a:t>خلال 30 يوم من تاريخ تحرير الشيك اذا كان الشيك محررا في الاردن ومستحق الوفاء فيه 60 يوم او 90 يوم من تاريخ تحريره اذا كان محرر خارج الاردن ومستحق الاداء </a:t>
            </a:r>
            <a:r>
              <a:rPr lang="ar-JO" sz="2400" dirty="0" smtClean="0">
                <a:latin typeface="Arial" pitchFamily="34" charset="0"/>
                <a:cs typeface="Arial" pitchFamily="34" charset="0"/>
              </a:rPr>
              <a:t>.</a:t>
            </a:r>
          </a:p>
          <a:p>
            <a:pPr marL="623887" indent="-514350" algn="r" rtl="1" eaLnBrk="1" hangingPunct="1">
              <a:buFont typeface="Wingdings 3" pitchFamily="18" charset="2"/>
              <a:buNone/>
              <a:defRPr/>
            </a:pPr>
            <a:endParaRPr lang="en-US" sz="2400" dirty="0" smtClean="0">
              <a:latin typeface="Arial" pitchFamily="34" charset="0"/>
              <a:cs typeface="Arial" pitchFamily="34" charset="0"/>
            </a:endParaRPr>
          </a:p>
          <a:p>
            <a:pPr marL="109537" indent="0" algn="r" rtl="1">
              <a:buNone/>
              <a:defRPr/>
            </a:pPr>
            <a:r>
              <a:rPr lang="en-US" sz="2400" dirty="0" smtClean="0">
                <a:latin typeface="Arial" pitchFamily="34" charset="0"/>
                <a:cs typeface="Arial" pitchFamily="34" charset="0"/>
              </a:rPr>
              <a:t>   </a:t>
            </a:r>
            <a:r>
              <a:rPr lang="ar-SA" sz="2400" dirty="0" smtClean="0">
                <a:latin typeface="Arial" pitchFamily="34" charset="0"/>
                <a:cs typeface="Arial" pitchFamily="34" charset="0"/>
              </a:rPr>
              <a:t>فإذا </a:t>
            </a:r>
            <a:r>
              <a:rPr lang="ar-SA" sz="2400" dirty="0">
                <a:latin typeface="Arial" pitchFamily="34" charset="0"/>
                <a:cs typeface="Arial" pitchFamily="34" charset="0"/>
              </a:rPr>
              <a:t>اهمل الحامل القيام بهذين </a:t>
            </a:r>
            <a:r>
              <a:rPr lang="ar-SA" sz="2400" dirty="0" smtClean="0">
                <a:latin typeface="Arial" pitchFamily="34" charset="0"/>
                <a:cs typeface="Arial" pitchFamily="34" charset="0"/>
              </a:rPr>
              <a:t>الأمرين </a:t>
            </a:r>
            <a:r>
              <a:rPr lang="ar-SA" sz="2400" dirty="0">
                <a:latin typeface="Arial" pitchFamily="34" charset="0"/>
                <a:cs typeface="Arial" pitchFamily="34" charset="0"/>
              </a:rPr>
              <a:t>سقط حقه في الرجوع على </a:t>
            </a:r>
            <a:r>
              <a:rPr lang="ar-SA" sz="2400" dirty="0" smtClean="0">
                <a:latin typeface="Arial" pitchFamily="34" charset="0"/>
                <a:cs typeface="Arial" pitchFamily="34" charset="0"/>
              </a:rPr>
              <a:t>الضامنين .</a:t>
            </a:r>
            <a:endParaRPr lang="en-US" sz="2400" dirty="0">
              <a:latin typeface="Arial" pitchFamily="34" charset="0"/>
              <a:cs typeface="Arial" pitchFamily="34" charset="0"/>
            </a:endParaRPr>
          </a:p>
          <a:p>
            <a:pPr marL="64008" indent="0" algn="r" rtl="1">
              <a:buNone/>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25000" lnSpcReduction="20000"/>
          </a:bodyPr>
          <a:lstStyle/>
          <a:p>
            <a:pPr marL="109728" indent="0" algn="r" rtl="1" eaLnBrk="1" fontAlgn="auto" hangingPunct="1">
              <a:spcAft>
                <a:spcPts val="0"/>
              </a:spcAft>
              <a:buNone/>
              <a:defRPr/>
            </a:pPr>
            <a:endParaRPr lang="ar-SA" b="1" dirty="0" smtClean="0"/>
          </a:p>
          <a:p>
            <a:pPr marL="365760" indent="-256032" algn="r" rtl="1" eaLnBrk="1" fontAlgn="auto" hangingPunct="1">
              <a:spcAft>
                <a:spcPts val="0"/>
              </a:spcAft>
              <a:buFont typeface="Wingdings 3" pitchFamily="18" charset="2"/>
              <a:buNone/>
              <a:defRPr/>
            </a:pPr>
            <a:endParaRPr lang="en-US" sz="40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marL="365760" indent="-256032" algn="r" rtl="1" eaLnBrk="1" fontAlgn="auto" hangingPunct="1">
              <a:spcAft>
                <a:spcPts val="0"/>
              </a:spcAft>
              <a:buFont typeface="Wingdings 3" pitchFamily="18" charset="2"/>
              <a:buNone/>
              <a:defRPr/>
            </a:pPr>
            <a:endParaRPr lang="en-US" sz="40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marL="365760" indent="-256032" algn="r" rtl="1" eaLnBrk="1" fontAlgn="auto" hangingPunct="1">
              <a:spcAft>
                <a:spcPts val="0"/>
              </a:spcAft>
              <a:buFont typeface="Wingdings 3" pitchFamily="18" charset="2"/>
              <a:buNone/>
              <a:defRPr/>
            </a:pPr>
            <a:r>
              <a:rPr lang="ar-SA" sz="11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التقادم: </a:t>
            </a:r>
            <a:endParaRPr lang="en-US" sz="11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a:p>
            <a:pPr marL="365760" indent="-256032" algn="r" rtl="1" eaLnBrk="1" fontAlgn="auto" hangingPunct="1">
              <a:spcAft>
                <a:spcPts val="0"/>
              </a:spcAft>
              <a:buFont typeface="Wingdings 3"/>
              <a:buChar char=""/>
              <a:defRPr/>
            </a:pPr>
            <a:r>
              <a:rPr lang="ar-SA" sz="9600" dirty="0" smtClean="0">
                <a:latin typeface="Arial" pitchFamily="34" charset="0"/>
                <a:cs typeface="Arial" pitchFamily="34" charset="0"/>
              </a:rPr>
              <a:t>مدة التقادم </a:t>
            </a:r>
            <a:r>
              <a:rPr lang="ar-SA" sz="9600" dirty="0" smtClean="0">
                <a:latin typeface="Arial" pitchFamily="34" charset="0"/>
                <a:cs typeface="Arial" pitchFamily="34" charset="0"/>
              </a:rPr>
              <a:t>الخاصة بالشيك </a:t>
            </a:r>
            <a:r>
              <a:rPr lang="ar-SA" sz="9600" dirty="0" smtClean="0">
                <a:latin typeface="Arial" pitchFamily="34" charset="0"/>
                <a:cs typeface="Arial" pitchFamily="34" charset="0"/>
              </a:rPr>
              <a:t>والتي نص عليه </a:t>
            </a:r>
            <a:r>
              <a:rPr lang="ar-SA" sz="9600" dirty="0" smtClean="0">
                <a:latin typeface="Arial" pitchFamily="34" charset="0"/>
                <a:cs typeface="Arial" pitchFamily="34" charset="0"/>
              </a:rPr>
              <a:t> قانون التجارة وهي </a:t>
            </a:r>
            <a:r>
              <a:rPr lang="ar-SA" sz="9600" dirty="0" smtClean="0">
                <a:latin typeface="Arial" pitchFamily="34" charset="0"/>
                <a:cs typeface="Arial" pitchFamily="34" charset="0"/>
              </a:rPr>
              <a:t>:</a:t>
            </a:r>
          </a:p>
          <a:p>
            <a:pPr marL="109728" indent="0" algn="r" rtl="1" eaLnBrk="1" fontAlgn="auto" hangingPunct="1">
              <a:spcAft>
                <a:spcPts val="0"/>
              </a:spcAft>
              <a:buNone/>
              <a:defRPr/>
            </a:pP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pitchFamily="2" charset="2"/>
              <a:buChar char="v"/>
              <a:defRPr/>
            </a:pPr>
            <a:r>
              <a:rPr lang="ar-SA" sz="9600" dirty="0" smtClean="0">
                <a:latin typeface="Arial" pitchFamily="34" charset="0"/>
                <a:cs typeface="Arial" pitchFamily="34" charset="0"/>
              </a:rPr>
              <a:t>دعوى تقديم الشيك تجاه المسحوب عليه تسقط بمضي 5 سنوات </a:t>
            </a:r>
            <a:r>
              <a:rPr lang="ar-SA" sz="9600" dirty="0" smtClean="0">
                <a:latin typeface="Arial" pitchFamily="34" charset="0"/>
                <a:cs typeface="Arial" pitchFamily="34" charset="0"/>
              </a:rPr>
              <a:t>وتبدأ المدة </a:t>
            </a:r>
            <a:r>
              <a:rPr lang="ar-SA" sz="9600" dirty="0" smtClean="0">
                <a:latin typeface="Arial" pitchFamily="34" charset="0"/>
                <a:cs typeface="Arial" pitchFamily="34" charset="0"/>
              </a:rPr>
              <a:t>من تاريخ انقضاء الميعاد المحدد لتقديم الشيك للوفاء </a:t>
            </a:r>
            <a:r>
              <a:rPr lang="ar-SA" sz="9600" dirty="0" smtClean="0">
                <a:latin typeface="Arial" pitchFamily="34" charset="0"/>
                <a:cs typeface="Arial" pitchFamily="34" charset="0"/>
              </a:rPr>
              <a:t>.</a:t>
            </a: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pitchFamily="2" charset="2"/>
              <a:buChar char="v"/>
              <a:defRPr/>
            </a:pPr>
            <a:r>
              <a:rPr lang="ar-SA" sz="9600" dirty="0" smtClean="0">
                <a:latin typeface="Arial" pitchFamily="34" charset="0"/>
                <a:cs typeface="Arial" pitchFamily="34" charset="0"/>
              </a:rPr>
              <a:t>دعاوي رجوع الحامل على المظهرين تسقط بالتقادم بمضي 6 شهور من تاريخ انقضاء ميعاد </a:t>
            </a:r>
            <a:r>
              <a:rPr lang="ar-SA" sz="9600" dirty="0" smtClean="0">
                <a:latin typeface="Arial" pitchFamily="34" charset="0"/>
                <a:cs typeface="Arial" pitchFamily="34" charset="0"/>
              </a:rPr>
              <a:t>التقادم .</a:t>
            </a: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pitchFamily="2" charset="2"/>
              <a:buChar char="v"/>
              <a:defRPr/>
            </a:pPr>
            <a:r>
              <a:rPr lang="ar-SA" sz="9600" dirty="0" smtClean="0">
                <a:latin typeface="Arial" pitchFamily="34" charset="0"/>
                <a:cs typeface="Arial" pitchFamily="34" charset="0"/>
              </a:rPr>
              <a:t>دعاوي الحامل على الساحب بمضي 6 </a:t>
            </a:r>
            <a:r>
              <a:rPr lang="ar-SA" sz="9600" dirty="0" smtClean="0">
                <a:latin typeface="Arial" pitchFamily="34" charset="0"/>
                <a:cs typeface="Arial" pitchFamily="34" charset="0"/>
              </a:rPr>
              <a:t>شهور .</a:t>
            </a: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pitchFamily="2" charset="2"/>
              <a:buChar char="v"/>
              <a:defRPr/>
            </a:pPr>
            <a:r>
              <a:rPr lang="ar-SA" sz="9600" dirty="0" smtClean="0">
                <a:latin typeface="Arial" pitchFamily="34" charset="0"/>
                <a:cs typeface="Arial" pitchFamily="34" charset="0"/>
              </a:rPr>
              <a:t>دعاوي الحامل على باقي الملتزمين بمضي 6 </a:t>
            </a:r>
            <a:r>
              <a:rPr lang="ar-SA" sz="9600" dirty="0" smtClean="0">
                <a:latin typeface="Arial" pitchFamily="34" charset="0"/>
                <a:cs typeface="Arial" pitchFamily="34" charset="0"/>
              </a:rPr>
              <a:t>شهور .</a:t>
            </a: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pitchFamily="2" charset="2"/>
              <a:buChar char="v"/>
              <a:defRPr/>
            </a:pPr>
            <a:r>
              <a:rPr lang="ar-SA" sz="9600" dirty="0" smtClean="0">
                <a:latin typeface="Arial" pitchFamily="34" charset="0"/>
                <a:cs typeface="Arial" pitchFamily="34" charset="0"/>
              </a:rPr>
              <a:t>دعاوي رجوع مختلف الملتزمين تجاه بعضهم البعض والذي قاموا بالوفاء بالشيك بمضي 6 شهور من اليوم الذي اوفى المتزم قيمة الشيك او من اليوم الذي اقيمت فيه الدعوى بالرجوع </a:t>
            </a:r>
            <a:r>
              <a:rPr lang="ar-SA" sz="9600" dirty="0" smtClean="0">
                <a:latin typeface="Arial" pitchFamily="34" charset="0"/>
                <a:cs typeface="Arial" pitchFamily="34" charset="0"/>
              </a:rPr>
              <a:t>.</a:t>
            </a: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SA" sz="9600" dirty="0" smtClean="0">
                <a:latin typeface="Arial" pitchFamily="34" charset="0"/>
                <a:cs typeface="Arial" pitchFamily="34" charset="0"/>
              </a:rPr>
              <a:t> </a:t>
            </a:r>
            <a:endParaRPr lang="en-US" sz="9600" dirty="0" smtClean="0">
              <a:latin typeface="Arial" pitchFamily="34" charset="0"/>
              <a:cs typeface="Arial" pitchFamily="34" charset="0"/>
            </a:endParaRPr>
          </a:p>
          <a:p>
            <a:pPr marL="365760" indent="-256032" algn="just" rtl="1" eaLnBrk="1" fontAlgn="auto" hangingPunct="1">
              <a:spcAft>
                <a:spcPts val="0"/>
              </a:spcAft>
              <a:buFont typeface="Wingdings 3"/>
              <a:buChar char=""/>
              <a:defRPr/>
            </a:pPr>
            <a:r>
              <a:rPr lang="ar-SA" sz="9600" dirty="0" smtClean="0">
                <a:latin typeface="Arial" pitchFamily="34" charset="0"/>
                <a:cs typeface="Arial" pitchFamily="34" charset="0"/>
              </a:rPr>
              <a:t>اما بالنسبه للشيك الالكتروتي، فلابد من اعادة النظر في الحالات التي يجب فيها السقوط والتقادم حيث تتناسب واسلوب التعامل والتداول للشيك الالكتروني , </a:t>
            </a:r>
            <a:r>
              <a:rPr lang="ar-SA" sz="9600" dirty="0" smtClean="0">
                <a:latin typeface="Arial" pitchFamily="34" charset="0"/>
                <a:cs typeface="Arial" pitchFamily="34" charset="0"/>
              </a:rPr>
              <a:t>حيث التعامل </a:t>
            </a:r>
            <a:r>
              <a:rPr lang="ar-SA" sz="9600" dirty="0" smtClean="0">
                <a:latin typeface="Arial" pitchFamily="34" charset="0"/>
                <a:cs typeface="Arial" pitchFamily="34" charset="0"/>
              </a:rPr>
              <a:t>به يتم بسرعة تفوق الشيك التقليدي ومن ثم تكون هذه المدة طويلة له .</a:t>
            </a:r>
            <a:endParaRPr lang="en-US" sz="9600" dirty="0">
              <a:latin typeface="Arial" pitchFamily="34" charset="0"/>
              <a:cs typeface="Arial" pitchFamily="34" charset="0"/>
            </a:endParaRPr>
          </a:p>
          <a:p>
            <a:pPr marL="365760" indent="-256032" algn="r" eaLnBrk="1" fontAlgn="auto" hangingPunct="1">
              <a:spcAft>
                <a:spcPts val="0"/>
              </a:spcAft>
              <a:buFont typeface="Wingdings 3"/>
              <a:buChar char=""/>
              <a:defRPr/>
            </a:pPr>
            <a:endParaRPr lang="en-US" sz="23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457200" y="609600"/>
            <a:ext cx="8229600" cy="5845208"/>
          </a:xfrm>
        </p:spPr>
        <p:txBody>
          <a:bodyPr>
            <a:normAutofit fontScale="92500" lnSpcReduction="20000"/>
          </a:bodyPr>
          <a:lstStyle/>
          <a:p>
            <a:pPr algn="r" rtl="1" eaLnBrk="1" hangingPunct="1"/>
            <a:r>
              <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انواع </a:t>
            </a:r>
            <a:r>
              <a:rPr lang="ar-SA" sz="3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خاص</a:t>
            </a:r>
            <a:r>
              <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ة</a:t>
            </a:r>
            <a:r>
              <a:rPr lang="ar-SA" sz="32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 </a:t>
            </a:r>
            <a:r>
              <a:rPr lang="ar-SA"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rPr>
              <a:t>من الشيكات </a:t>
            </a:r>
            <a:endParaRPr lang="ar-JO" sz="32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endParaRPr>
          </a:p>
          <a:p>
            <a:pPr algn="r" rtl="1" eaLnBrk="1" hangingPunct="1">
              <a:buFont typeface="Wingdings 3" pitchFamily="18" charset="2"/>
              <a:buNone/>
            </a:pPr>
            <a:endParaRPr lang="ar-JO" sz="2000" dirty="0" smtClean="0"/>
          </a:p>
          <a:p>
            <a:pPr algn="just" rtl="1" eaLnBrk="1" hangingPunct="1">
              <a:buFont typeface="Wingdings 3" pitchFamily="18" charset="2"/>
              <a:buNone/>
            </a:pPr>
            <a:r>
              <a:rPr lang="ar-SA" sz="2600" dirty="0" smtClean="0">
                <a:latin typeface="Arial" pitchFamily="34" charset="0"/>
                <a:cs typeface="Arial" pitchFamily="34" charset="0"/>
              </a:rPr>
              <a:t>انواع الشيكات التقليدية:</a:t>
            </a:r>
            <a:endParaRPr lang="en-US" sz="2600" dirty="0" smtClean="0">
              <a:latin typeface="Arial" pitchFamily="34" charset="0"/>
              <a:cs typeface="Arial" pitchFamily="34" charset="0"/>
            </a:endParaRPr>
          </a:p>
          <a:p>
            <a:pPr algn="just" rtl="1" eaLnBrk="1" hangingPunct="1">
              <a:buFont typeface="Wingdings 3" pitchFamily="18" charset="2"/>
              <a:buNone/>
            </a:pPr>
            <a:r>
              <a:rPr lang="ar-SA" sz="2600" dirty="0" smtClean="0">
                <a:latin typeface="Arial" pitchFamily="34" charset="0"/>
                <a:cs typeface="Arial" pitchFamily="34" charset="0"/>
              </a:rPr>
              <a:t>الشيك المسطر , الشيك المعتمد </a:t>
            </a:r>
            <a:r>
              <a:rPr lang="ar-SA" sz="2600" dirty="0">
                <a:latin typeface="Arial" pitchFamily="34" charset="0"/>
                <a:cs typeface="Arial" pitchFamily="34" charset="0"/>
              </a:rPr>
              <a:t>,</a:t>
            </a:r>
            <a:r>
              <a:rPr lang="ar-SA" sz="2600" dirty="0" smtClean="0">
                <a:latin typeface="Arial" pitchFamily="34" charset="0"/>
                <a:cs typeface="Arial" pitchFamily="34" charset="0"/>
              </a:rPr>
              <a:t> الشيك المقيد في الحساب والشيكات السياحية .</a:t>
            </a:r>
            <a:endParaRPr lang="en-US" sz="2600" dirty="0" smtClean="0">
              <a:latin typeface="Arial" pitchFamily="34" charset="0"/>
              <a:cs typeface="Arial" pitchFamily="34" charset="0"/>
            </a:endParaRPr>
          </a:p>
          <a:p>
            <a:pPr algn="just" rtl="1" eaLnBrk="1" hangingPunct="1"/>
            <a:endParaRPr lang="ar-JO" sz="2600" dirty="0" smtClean="0">
              <a:latin typeface="Arial" pitchFamily="34" charset="0"/>
              <a:cs typeface="Arial" pitchFamily="34" charset="0"/>
            </a:endParaRPr>
          </a:p>
          <a:p>
            <a:pPr marL="64008" indent="0" algn="just" rtl="1" eaLnBrk="1" hangingPunct="1">
              <a:buNone/>
            </a:pPr>
            <a:r>
              <a:rPr lang="ar-SA" sz="2600" dirty="0" smtClean="0">
                <a:latin typeface="Arial" pitchFamily="34" charset="0"/>
                <a:cs typeface="Arial" pitchFamily="34" charset="0"/>
              </a:rPr>
              <a:t>الشيكات الالكترونية لا تتعارض مع هذه الانواع بمجملها بل تتسع وتشمل الغاية منها او ان كان من الممكن تصور وجود انواع متعدده من الشيكات الالكترونية تتبع من غايات مختلفه في المستقبل القريب </a:t>
            </a:r>
            <a:r>
              <a:rPr lang="ar-JO" sz="2600" dirty="0" smtClean="0">
                <a:latin typeface="Arial" pitchFamily="34" charset="0"/>
                <a:cs typeface="Arial" pitchFamily="34" charset="0"/>
              </a:rPr>
              <a:t>.</a:t>
            </a:r>
            <a:endParaRPr lang="ar-SA" sz="2600" dirty="0" smtClean="0">
              <a:latin typeface="Arial" pitchFamily="34" charset="0"/>
              <a:cs typeface="Arial" pitchFamily="34" charset="0"/>
            </a:endParaRPr>
          </a:p>
          <a:p>
            <a:pPr marL="64008" indent="0" algn="just" rtl="1" eaLnBrk="1" hangingPunct="1">
              <a:buNone/>
            </a:pPr>
            <a:endParaRPr lang="ar-SA" sz="2600" dirty="0">
              <a:latin typeface="Arial" pitchFamily="34" charset="0"/>
              <a:cs typeface="Arial" pitchFamily="34" charset="0"/>
            </a:endParaRPr>
          </a:p>
          <a:p>
            <a:pPr marL="64008" indent="0" algn="just" rtl="1" eaLnBrk="1" hangingPunct="1">
              <a:buNone/>
            </a:pPr>
            <a:r>
              <a:rPr lang="ar-SA" sz="2600" dirty="0" smtClean="0">
                <a:latin typeface="Arial" pitchFamily="34" charset="0"/>
                <a:cs typeface="Arial" pitchFamily="34" charset="0"/>
              </a:rPr>
              <a:t>يعد الشيك الالكتروني أكثر كفاءة من الشيك التقليدي بأنواعه المختلفة , ومن حيث التكلفة  فالشيك الالكتروني يمتاز عن نظيره التقليدي بقلة </a:t>
            </a:r>
            <a:r>
              <a:rPr lang="ar-SA" sz="2600" dirty="0" smtClean="0">
                <a:latin typeface="Arial" pitchFamily="34" charset="0"/>
                <a:cs typeface="Arial" pitchFamily="34" charset="0"/>
              </a:rPr>
              <a:t>التكلفة .</a:t>
            </a:r>
            <a:endParaRPr lang="ar-SA" sz="2600" dirty="0" smtClean="0">
              <a:latin typeface="Arial" pitchFamily="34" charset="0"/>
              <a:cs typeface="Arial" pitchFamily="34" charset="0"/>
            </a:endParaRPr>
          </a:p>
          <a:p>
            <a:pPr marL="64008" indent="0" algn="just" rtl="1" eaLnBrk="1" hangingPunct="1">
              <a:buNone/>
            </a:pPr>
            <a:endParaRPr lang="ar-SA" sz="2600" dirty="0">
              <a:latin typeface="Arial" pitchFamily="34" charset="0"/>
              <a:cs typeface="Arial" pitchFamily="34" charset="0"/>
            </a:endParaRPr>
          </a:p>
          <a:p>
            <a:pPr marL="64008" indent="0" algn="just" rtl="1" eaLnBrk="1" hangingPunct="1">
              <a:buNone/>
            </a:pPr>
            <a:r>
              <a:rPr lang="ar-SA" sz="2600" dirty="0" smtClean="0">
                <a:latin typeface="Arial" pitchFamily="34" charset="0"/>
                <a:cs typeface="Arial" pitchFamily="34" charset="0"/>
              </a:rPr>
              <a:t>وبالتعامل بالشيكات الالكترونية يتم وفاء الصفقات الالكترونية بجميع أنواعها سواء كانت ادارية أو تجارية </a:t>
            </a:r>
            <a:r>
              <a:rPr lang="ar-SA" sz="2600" dirty="0" smtClean="0">
                <a:latin typeface="Arial" pitchFamily="34" charset="0"/>
                <a:cs typeface="Arial" pitchFamily="34" charset="0"/>
              </a:rPr>
              <a:t>, كما </a:t>
            </a:r>
            <a:r>
              <a:rPr lang="ar-SA" sz="2600" dirty="0" smtClean="0">
                <a:latin typeface="Arial" pitchFamily="34" charset="0"/>
                <a:cs typeface="Arial" pitchFamily="34" charset="0"/>
              </a:rPr>
              <a:t>أن استخدام الشيكات الالكترونية يقلل من المشاكل المتعلقة بالشيكات الورقية كالتزوير والنقل والطبع والسرعة . </a:t>
            </a:r>
            <a:endParaRPr lang="en-US" sz="2600" dirty="0" smtClean="0">
              <a:latin typeface="Arial" pitchFamily="34" charset="0"/>
              <a:cs typeface="Arial" pitchFamily="34" charset="0"/>
            </a:endParaRPr>
          </a:p>
          <a:p>
            <a:pPr marL="64008" indent="0" rtl="1" eaLnBrk="1" hangingPunct="1">
              <a:buNone/>
            </a:pPr>
            <a:r>
              <a:rPr lang="ar-SA" sz="2000" dirty="0" smtClean="0"/>
              <a:t> </a:t>
            </a:r>
            <a:endParaRPr lang="en-US" sz="2000" dirty="0" smtClean="0"/>
          </a:p>
          <a:p>
            <a:pPr eaLnBrk="1" hangingPunct="1"/>
            <a:endParaRPr lang="en-US" sz="18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pPr algn="ctr"/>
            <a:r>
              <a:rPr lang="ar-SA" sz="5000" dirty="0" smtClean="0">
                <a:solidFill>
                  <a:schemeClr val="accent1"/>
                </a:solidFill>
              </a:rPr>
              <a:t>شكرا لحسن استماعكم </a:t>
            </a:r>
            <a:endParaRPr lang="en-US" sz="5000" dirty="0">
              <a:solidFill>
                <a:schemeClr val="accent1"/>
              </a:solidFill>
            </a:endParaRPr>
          </a:p>
        </p:txBody>
      </p:sp>
    </p:spTree>
    <p:extLst>
      <p:ext uri="{BB962C8B-B14F-4D97-AF65-F5344CB8AC3E}">
        <p14:creationId xmlns:p14="http://schemas.microsoft.com/office/powerpoint/2010/main" val="74568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Autofit/>
          </a:bodyPr>
          <a:lstStyle/>
          <a:p>
            <a:pPr marL="365760" indent="-256032">
              <a:spcBef>
                <a:spcPct val="20000"/>
              </a:spcBef>
              <a:defRPr/>
            </a:pPr>
            <a:r>
              <a:rPr lang="ar-SA" sz="2200" b="1" dirty="0">
                <a:solidFill>
                  <a:schemeClr val="tx1"/>
                </a:solidFill>
                <a:latin typeface="Arial" pitchFamily="34" charset="0"/>
                <a:cs typeface="Arial" pitchFamily="34" charset="0"/>
              </a:rPr>
              <a:t>بصرف النظر عن الخلاف الفقهي الذي احاط بالشيك التقليدي والذي حسم بالتنظيم التشريعي له ، فالشيك الالكتروني يعد البديل الرقمي للشيك الورقي – فهو التزام قانوني بسداد مبلغ معين في تاريخ محدد لصالح فرد اوجهه معينه . </a:t>
            </a:r>
            <a:endParaRPr lang="en-US" sz="2200" b="1" dirty="0">
              <a:solidFill>
                <a:schemeClr val="tx1"/>
              </a:solidFill>
              <a:latin typeface="Arial" pitchFamily="34" charset="0"/>
              <a:cs typeface="Arial" pitchFamily="34" charset="0"/>
            </a:endParaRPr>
          </a:p>
          <a:p>
            <a:pPr marL="365760" indent="-256032">
              <a:spcBef>
                <a:spcPct val="20000"/>
              </a:spcBef>
              <a:defRPr/>
            </a:pPr>
            <a:endParaRPr lang="en-US" sz="2200" b="1" dirty="0">
              <a:solidFill>
                <a:schemeClr val="tx1"/>
              </a:solidFill>
              <a:latin typeface="Arial" pitchFamily="34" charset="0"/>
              <a:cs typeface="Arial" pitchFamily="34" charset="0"/>
            </a:endParaRPr>
          </a:p>
          <a:p>
            <a:pPr marL="365760" indent="-256032">
              <a:spcBef>
                <a:spcPct val="20000"/>
              </a:spcBef>
              <a:defRPr/>
            </a:pPr>
            <a:r>
              <a:rPr lang="ar-JO" sz="2200" b="1" dirty="0">
                <a:solidFill>
                  <a:schemeClr val="tx1"/>
                </a:solidFill>
                <a:latin typeface="Arial" pitchFamily="34" charset="0"/>
                <a:cs typeface="Arial" pitchFamily="34" charset="0"/>
              </a:rPr>
              <a:t>وقد اعتبر الشيك الالكتروني احد مفردات نظام الوفاء الالكتروني، هذا النظام المتطور عن نظام الوفاءالتقليدي، والذي يتضمن بالاضافه الى الاوراق التجاريه الالكترونيه – وسائل اخرى للوفاء كالنقود الالكترونية وبطاقات الوفاء والائتمان الالكتروني.</a:t>
            </a:r>
            <a:endParaRPr lang="en-US" sz="2200" b="1" dirty="0">
              <a:solidFill>
                <a:schemeClr val="tx1"/>
              </a:solidFill>
            </a:endParaRPr>
          </a:p>
        </p:txBody>
      </p:sp>
    </p:spTree>
    <p:extLst>
      <p:ext uri="{BB962C8B-B14F-4D97-AF65-F5344CB8AC3E}">
        <p14:creationId xmlns:p14="http://schemas.microsoft.com/office/powerpoint/2010/main" val="29007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792162"/>
          </a:xfrm>
        </p:spPr>
        <p:txBody>
          <a:bodyPr>
            <a:normAutofit fontScale="90000"/>
          </a:bodyPr>
          <a:lstStyle/>
          <a:p>
            <a:pPr algn="r" eaLnBrk="1" fontAlgn="auto" hangingPunct="1">
              <a:spcAft>
                <a:spcPts val="0"/>
              </a:spcAft>
              <a:defRPr/>
            </a:pPr>
            <a:r>
              <a:rPr lang="ar-SA" sz="3100" dirty="0"/>
              <a:t>النقود الرقمية والشيك الالكتروني</a:t>
            </a:r>
            <a:r>
              <a:rPr lang="en-US" dirty="0"/>
              <a:t/>
            </a:r>
            <a:br>
              <a:rPr lang="en-US" dirty="0"/>
            </a:br>
            <a:endParaRPr lang="en-US" dirty="0"/>
          </a:p>
        </p:txBody>
      </p:sp>
      <p:sp>
        <p:nvSpPr>
          <p:cNvPr id="3" name="Content Placeholder 2"/>
          <p:cNvSpPr>
            <a:spLocks noGrp="1"/>
          </p:cNvSpPr>
          <p:nvPr>
            <p:ph idx="1"/>
          </p:nvPr>
        </p:nvSpPr>
        <p:spPr>
          <a:xfrm>
            <a:off x="457200" y="1600200"/>
            <a:ext cx="8229600" cy="5016500"/>
          </a:xfrm>
        </p:spPr>
        <p:txBody>
          <a:bodyPr>
            <a:normAutofit fontScale="25000" lnSpcReduction="20000"/>
          </a:bodyPr>
          <a:lstStyle/>
          <a:p>
            <a:pPr marL="365760" indent="-256032" algn="r" rtl="1" eaLnBrk="1" fontAlgn="auto" hangingPunct="1">
              <a:spcAft>
                <a:spcPts val="0"/>
              </a:spcAft>
              <a:buFont typeface="Wingdings 3"/>
              <a:buChar char=""/>
              <a:defRPr/>
            </a:pPr>
            <a:endParaRPr lang="ar-SA" sz="2600" dirty="0" smtClean="0"/>
          </a:p>
          <a:p>
            <a:pPr marL="365760" indent="-256032" algn="just" rtl="1" eaLnBrk="1" fontAlgn="auto" hangingPunct="1">
              <a:spcAft>
                <a:spcPts val="0"/>
              </a:spcAft>
              <a:buFont typeface="Wingdings 3"/>
              <a:buChar char=""/>
              <a:defRPr/>
            </a:pPr>
            <a:r>
              <a:rPr lang="ar-SA" sz="9600" dirty="0" smtClean="0">
                <a:latin typeface="Arial" pitchFamily="34" charset="0"/>
                <a:cs typeface="Arial" pitchFamily="34" charset="0"/>
              </a:rPr>
              <a:t>تبدأ عملية وفاء الفاتوره عبر الخط </a:t>
            </a:r>
            <a:r>
              <a:rPr lang="ar-SA" sz="9600" b="1" dirty="0" smtClean="0">
                <a:latin typeface="Arial" pitchFamily="34" charset="0"/>
                <a:cs typeface="Arial" pitchFamily="34" charset="0"/>
              </a:rPr>
              <a:t>بأن يبادر العميل الى اعطاء مصرفه اذنا خاصا</a:t>
            </a:r>
            <a:r>
              <a:rPr lang="ar-SA" sz="9600" dirty="0" smtClean="0">
                <a:latin typeface="Arial" pitchFamily="34" charset="0"/>
                <a:cs typeface="Arial" pitchFamily="34" charset="0"/>
              </a:rPr>
              <a:t>، حيث يتمكن المصرف من اقتطاع المبلغ من حساب العميل ومن ثم على المستعمل ان يقوم بملئ استماره خاصه تتضمن إذنا للمصرف ليقوم بوفاء الفواتير من حساباته. </a:t>
            </a:r>
            <a:endParaRPr lang="ar-JO" sz="9600" dirty="0" smtClean="0">
              <a:latin typeface="Arial" pitchFamily="34" charset="0"/>
              <a:cs typeface="Arial" pitchFamily="34" charset="0"/>
            </a:endParaRPr>
          </a:p>
          <a:p>
            <a:pPr marL="365760" indent="-256032" algn="just" rtl="1" eaLnBrk="1" fontAlgn="auto" hangingPunct="1">
              <a:spcAft>
                <a:spcPts val="0"/>
              </a:spcAft>
              <a:buFont typeface="Wingdings 3"/>
              <a:buChar char=""/>
              <a:defRPr/>
            </a:pPr>
            <a:endParaRPr lang="ar-SA" sz="9600" dirty="0" smtClean="0">
              <a:latin typeface="Arial" pitchFamily="34" charset="0"/>
              <a:cs typeface="Arial" pitchFamily="34" charset="0"/>
            </a:endParaRPr>
          </a:p>
          <a:p>
            <a:pPr marL="365760" indent="-256032" algn="just" rtl="1" eaLnBrk="1" fontAlgn="auto" hangingPunct="1">
              <a:spcAft>
                <a:spcPts val="0"/>
              </a:spcAft>
              <a:buFont typeface="Wingdings 3"/>
              <a:buChar char=""/>
              <a:defRPr/>
            </a:pPr>
            <a:r>
              <a:rPr lang="ar-SA" sz="9600" dirty="0" smtClean="0">
                <a:latin typeface="Arial" pitchFamily="34" charset="0"/>
                <a:cs typeface="Arial" pitchFamily="34" charset="0"/>
              </a:rPr>
              <a:t>تستدعي عملية وفاء الفواتير عبر الخط </a:t>
            </a:r>
            <a:r>
              <a:rPr lang="ar-SA" sz="9600" b="1" dirty="0" smtClean="0">
                <a:latin typeface="Arial" pitchFamily="34" charset="0"/>
                <a:cs typeface="Arial" pitchFamily="34" charset="0"/>
              </a:rPr>
              <a:t>ابتداء ان يقوم المستعمل بإدخال المعلومات اللازمه</a:t>
            </a:r>
            <a:r>
              <a:rPr lang="ar-SA" sz="9600" dirty="0" smtClean="0">
                <a:latin typeface="Arial" pitchFamily="34" charset="0"/>
                <a:cs typeface="Arial" pitchFamily="34" charset="0"/>
              </a:rPr>
              <a:t> لذلك ثم تأتي مرحلة تنظيم عمليات التسديد قبل ان تأخذ الفاتوره طريقها اخيرا الى المستفيد النهائي. </a:t>
            </a:r>
          </a:p>
          <a:p>
            <a:pPr marL="365760" indent="-256032" algn="just" rtl="1" eaLnBrk="1" fontAlgn="auto" hangingPunct="1">
              <a:spcAft>
                <a:spcPts val="0"/>
              </a:spcAft>
              <a:buFont typeface="Wingdings 3" pitchFamily="18" charset="2"/>
              <a:buNone/>
              <a:defRPr/>
            </a:pPr>
            <a:endParaRPr lang="ar-JO" sz="9600" dirty="0" smtClean="0">
              <a:latin typeface="Arial" pitchFamily="34" charset="0"/>
              <a:cs typeface="Arial" pitchFamily="34" charset="0"/>
            </a:endParaRPr>
          </a:p>
          <a:p>
            <a:pPr marL="365760" indent="-256032" algn="just" rtl="1" eaLnBrk="1" fontAlgn="auto" hangingPunct="1">
              <a:spcAft>
                <a:spcPts val="0"/>
              </a:spcAft>
              <a:buFont typeface="Wingdings 3" pitchFamily="18" charset="2"/>
              <a:buNone/>
              <a:defRPr/>
            </a:pPr>
            <a:r>
              <a:rPr lang="ar-JO" sz="9600" dirty="0" smtClean="0">
                <a:latin typeface="Arial" pitchFamily="34" charset="0"/>
                <a:cs typeface="Arial" pitchFamily="34" charset="0"/>
              </a:rPr>
              <a:t>وتتطلب عملية وفاء الفاتوره عبر الانترنت ان يقوم الزبون بتحميل الحاسوب الخاص به نسخه عن نظام توصي به شركة تسهيل عملية وفاء الفواتير كشركة </a:t>
            </a:r>
            <a:r>
              <a:rPr lang="en-US" sz="9600" dirty="0" smtClean="0">
                <a:latin typeface="Arial" pitchFamily="34" charset="0"/>
                <a:cs typeface="Arial" pitchFamily="34" charset="0"/>
              </a:rPr>
              <a:t>check free </a:t>
            </a:r>
            <a:r>
              <a:rPr lang="ar-JO" sz="9600" dirty="0" smtClean="0">
                <a:latin typeface="Arial" pitchFamily="34" charset="0"/>
                <a:cs typeface="Arial" pitchFamily="34" charset="0"/>
              </a:rPr>
              <a:t>وثم يقوم الزبون بتسجيل رقم حسابه المصرفي ليصبح بالامكان وفاء الشيكات من خلال ادخال المعلومات الخاصه بكل عملية وفاء.</a:t>
            </a:r>
          </a:p>
          <a:p>
            <a:pPr marL="365760" indent="-256032" algn="r" rtl="1" eaLnBrk="1" fontAlgn="auto" hangingPunct="1">
              <a:spcAft>
                <a:spcPts val="0"/>
              </a:spcAft>
              <a:buFont typeface="Wingdings 3" pitchFamily="18" charset="2"/>
              <a:buNone/>
              <a:defRPr/>
            </a:pPr>
            <a:endParaRPr lang="ar-SA" sz="9600" dirty="0" smtClean="0">
              <a:latin typeface="Arial" pitchFamily="34" charset="0"/>
              <a:cs typeface="Arial" pitchFamily="34" charset="0"/>
            </a:endParaRPr>
          </a:p>
          <a:p>
            <a:pPr marL="365760" indent="-256032" algn="r" rtl="1" eaLnBrk="1" fontAlgn="auto" hangingPunct="1">
              <a:spcAft>
                <a:spcPts val="0"/>
              </a:spcAft>
              <a:buFont typeface="Wingdings 3" pitchFamily="18" charset="2"/>
              <a:buNone/>
              <a:defRPr/>
            </a:pPr>
            <a:endParaRPr lang="ar-SA" sz="9600" dirty="0">
              <a:latin typeface="Arial" pitchFamily="34" charset="0"/>
              <a:cs typeface="Arial" pitchFamily="34" charset="0"/>
            </a:endParaRPr>
          </a:p>
          <a:p>
            <a:pPr marL="365760" indent="-256032" algn="r" rtl="1" eaLnBrk="1" fontAlgn="auto" hangingPunct="1">
              <a:spcAft>
                <a:spcPts val="0"/>
              </a:spcAft>
              <a:buFont typeface="Wingdings 3" pitchFamily="18" charset="2"/>
              <a:buNone/>
              <a:defRPr/>
            </a:pPr>
            <a:endParaRPr lang="ar-JO" sz="8800" dirty="0" smtClean="0">
              <a:latin typeface="Arial" pitchFamily="34" charset="0"/>
              <a:cs typeface="Arial" pitchFamily="34" charset="0"/>
            </a:endParaRPr>
          </a:p>
          <a:p>
            <a:pPr marL="365760" indent="-256032" algn="just" rtl="1" eaLnBrk="1" fontAlgn="auto" hangingPunct="1">
              <a:spcAft>
                <a:spcPts val="0"/>
              </a:spcAft>
              <a:buFont typeface="Wingdings 3"/>
              <a:buNone/>
              <a:defRPr/>
            </a:pPr>
            <a:endParaRPr lang="en-US" sz="2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9"/>
            <a:ext cx="8062912" cy="671512"/>
          </a:xfrm>
        </p:spPr>
        <p:txBody>
          <a:bodyPr>
            <a:normAutofit fontScale="90000"/>
          </a:bodyPr>
          <a:lstStyle/>
          <a:p>
            <a:endParaRPr lang="en-US" dirty="0"/>
          </a:p>
        </p:txBody>
      </p:sp>
      <p:sp>
        <p:nvSpPr>
          <p:cNvPr id="3" name="Subtitle 2"/>
          <p:cNvSpPr>
            <a:spLocks noGrp="1"/>
          </p:cNvSpPr>
          <p:nvPr>
            <p:ph type="subTitle" idx="1"/>
          </p:nvPr>
        </p:nvSpPr>
        <p:spPr>
          <a:xfrm>
            <a:off x="0" y="1447800"/>
            <a:ext cx="8603456" cy="5029200"/>
          </a:xfrm>
        </p:spPr>
        <p:txBody>
          <a:bodyPr>
            <a:noAutofit/>
          </a:bodyPr>
          <a:lstStyle/>
          <a:p>
            <a:pPr marL="365760" indent="-256032">
              <a:defRPr/>
            </a:pPr>
            <a:r>
              <a:rPr lang="ar-JO" sz="2400" b="1" dirty="0">
                <a:latin typeface="Arial" pitchFamily="34" charset="0"/>
                <a:cs typeface="Arial" pitchFamily="34" charset="0"/>
              </a:rPr>
              <a:t>تنظيم وفاء الفواتير عبر الخط </a:t>
            </a:r>
            <a:r>
              <a:rPr lang="ar-SA" sz="2400" b="1" dirty="0" smtClean="0">
                <a:latin typeface="Arial" pitchFamily="34" charset="0"/>
                <a:cs typeface="Arial" pitchFamily="34" charset="0"/>
              </a:rPr>
              <a:t>: </a:t>
            </a:r>
            <a:endParaRPr lang="ar-JO" sz="2400" b="1" dirty="0">
              <a:latin typeface="Arial" pitchFamily="34" charset="0"/>
              <a:cs typeface="Arial" pitchFamily="34" charset="0"/>
            </a:endParaRPr>
          </a:p>
          <a:p>
            <a:pPr marL="365760" indent="-256032">
              <a:defRPr/>
            </a:pPr>
            <a:r>
              <a:rPr lang="ar-JO" sz="2400" b="1" dirty="0">
                <a:latin typeface="Arial" pitchFamily="34" charset="0"/>
                <a:cs typeface="Arial" pitchFamily="34" charset="0"/>
              </a:rPr>
              <a:t>هنالك العديد من المصارف محصور </a:t>
            </a:r>
            <a:r>
              <a:rPr lang="ar-JO" sz="2400" b="1" dirty="0" smtClean="0">
                <a:latin typeface="Arial" pitchFamily="34" charset="0"/>
                <a:cs typeface="Arial" pitchFamily="34" charset="0"/>
              </a:rPr>
              <a:t>عملها </a:t>
            </a:r>
            <a:r>
              <a:rPr lang="ar-JO" sz="2400" b="1" dirty="0">
                <a:latin typeface="Arial" pitchFamily="34" charset="0"/>
                <a:cs typeface="Arial" pitchFamily="34" charset="0"/>
              </a:rPr>
              <a:t>بساعات معينه يوميا، ومن ثم لابد من ارسال اشعار بالوفاء بقيمة الفاتوره في ساعات محدده حتى لا يعتبر الاشعار بالوفاء في اليوم التالي ، ولهذه المسأله اهمية تجري خاصة بالنسبه الى الفواتير، لانه قد يترتب غرامات معينه عند التأخر بالوفاء بقيمتها. </a:t>
            </a:r>
          </a:p>
          <a:p>
            <a:pPr marL="365760" indent="-256032">
              <a:defRPr/>
            </a:pPr>
            <a:endParaRPr lang="ar-JO" sz="2400" b="1" dirty="0">
              <a:latin typeface="Arial" pitchFamily="34" charset="0"/>
              <a:cs typeface="Arial" pitchFamily="34" charset="0"/>
            </a:endParaRPr>
          </a:p>
          <a:p>
            <a:pPr marL="365760" indent="-256032">
              <a:defRPr/>
            </a:pPr>
            <a:r>
              <a:rPr lang="ar-JO" sz="2400" b="1" dirty="0">
                <a:latin typeface="Arial" pitchFamily="34" charset="0"/>
                <a:cs typeface="Arial" pitchFamily="34" charset="0"/>
              </a:rPr>
              <a:t>مسيرة الفاتوره : بعد ان يستلم المصرف الامر بالوفاء يقوم بتخزينه حتى يحين تاريخ محدد من قبل المستعمل، ويبدا المصرف في حلول هذا التاريخ بتحريك الية الوفاء، حيث يقوم المصرف بهذا التاريخ بجمع كل اوامر الوفاء الموجهة اليه وينقلها الى جهة ثالثة متخصصة بإنجاز هذه العمليات- حيث قلة من المصارف تقوم بإتمام خدمة وفاء الفواتير بنفسها .</a:t>
            </a:r>
            <a:endParaRPr lang="ar-SA" sz="2400" b="1" dirty="0">
              <a:latin typeface="Arial" pitchFamily="34" charset="0"/>
              <a:cs typeface="Arial" pitchFamily="34" charset="0"/>
            </a:endParaRPr>
          </a:p>
          <a:p>
            <a:pPr marL="365760" indent="-256032">
              <a:buFont typeface="Wingdings 3"/>
              <a:buChar char=""/>
              <a:defRPr/>
            </a:pPr>
            <a:r>
              <a:rPr lang="ar-SA" sz="2400" dirty="0">
                <a:latin typeface="Arial" pitchFamily="34" charset="0"/>
                <a:cs typeface="Arial" pitchFamily="34" charset="0"/>
              </a:rPr>
              <a:t> </a:t>
            </a:r>
            <a:endParaRPr lang="en-US" sz="2400" dirty="0">
              <a:latin typeface="Arial" pitchFamily="34" charset="0"/>
              <a:cs typeface="Arial" pitchFamily="34" charset="0"/>
            </a:endParaRPr>
          </a:p>
          <a:p>
            <a:endParaRPr lang="en-US" sz="2400" dirty="0"/>
          </a:p>
        </p:txBody>
      </p:sp>
    </p:spTree>
    <p:extLst>
      <p:ext uri="{BB962C8B-B14F-4D97-AF65-F5344CB8AC3E}">
        <p14:creationId xmlns:p14="http://schemas.microsoft.com/office/powerpoint/2010/main" val="2068120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609600" y="381000"/>
            <a:ext cx="7848600" cy="6096000"/>
          </a:xfrm>
        </p:spPr>
        <p:txBody>
          <a:bodyPr>
            <a:normAutofit/>
          </a:bodyPr>
          <a:lstStyle/>
          <a:p>
            <a:pPr marR="0"/>
            <a:r>
              <a:rPr lang="ar-JO" sz="28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طريقة ايصال الاموال الى مستحقيها </a:t>
            </a:r>
          </a:p>
          <a:p>
            <a:pPr marR="0"/>
            <a:endParaRPr lang="ar-JO" sz="2000" dirty="0" smtClean="0">
              <a:solidFill>
                <a:schemeClr val="tx1"/>
              </a:solidFill>
            </a:endParaRPr>
          </a:p>
          <a:p>
            <a:pPr marR="0"/>
            <a:r>
              <a:rPr lang="ar-JO" sz="2400" b="1" dirty="0" smtClean="0">
                <a:solidFill>
                  <a:schemeClr val="tx1"/>
                </a:solidFill>
                <a:latin typeface="Arial" pitchFamily="34" charset="0"/>
                <a:cs typeface="Arial" pitchFamily="34" charset="0"/>
              </a:rPr>
              <a:t>تختلف الطريقة باختلاف الاتفاق الناشئ بين المصرف والطرف الثالث</a:t>
            </a:r>
          </a:p>
          <a:p>
            <a:pPr marR="0" rtl="1">
              <a:buFont typeface="Lucida Sans Unicode" pitchFamily="34" charset="0"/>
              <a:buAutoNum type="arabicPeriod"/>
            </a:pPr>
            <a:r>
              <a:rPr lang="ar-JO" sz="2400" b="1" dirty="0" smtClean="0">
                <a:solidFill>
                  <a:schemeClr val="tx1"/>
                </a:solidFill>
                <a:latin typeface="Arial" pitchFamily="34" charset="0"/>
                <a:cs typeface="Arial" pitchFamily="34" charset="0"/>
              </a:rPr>
              <a:t>سحب شيك على المستعمل:  يتم تصدير الشيك من قبل البنك وارساله باسم المستعمل الى المستحق، ولا يقوم المصرف بالتحقق من وجود مؤونه كافية لايفاد المبلغ المطلوب ويقع على عاتق المستفيد ان يسلك السبل المتاحه في حال تبين ان الشيك دون رصيد. </a:t>
            </a:r>
          </a:p>
          <a:p>
            <a:pPr marR="0" rtl="1">
              <a:buFont typeface="Lucida Sans Unicode" pitchFamily="34" charset="0"/>
              <a:buAutoNum type="arabicPeriod"/>
            </a:pPr>
            <a:endParaRPr lang="ar-JO" sz="2400" b="1" dirty="0" smtClean="0">
              <a:solidFill>
                <a:schemeClr val="tx1"/>
              </a:solidFill>
              <a:latin typeface="Arial" pitchFamily="34" charset="0"/>
              <a:cs typeface="Arial" pitchFamily="34" charset="0"/>
            </a:endParaRPr>
          </a:p>
          <a:p>
            <a:pPr marR="0" rtl="1">
              <a:buFont typeface="Lucida Sans Unicode" pitchFamily="34" charset="0"/>
              <a:buAutoNum type="arabicPeriod"/>
            </a:pPr>
            <a:r>
              <a:rPr lang="ar-JO" sz="2400" b="1" dirty="0" smtClean="0">
                <a:solidFill>
                  <a:schemeClr val="tx1"/>
                </a:solidFill>
                <a:latin typeface="Arial" pitchFamily="34" charset="0"/>
                <a:cs typeface="Arial" pitchFamily="34" charset="0"/>
              </a:rPr>
              <a:t>سحب شيك على المصرف:  حيث يقوم المصرف اولا بنقل الاموال اللازمة للوفاء بالفاتوره من حساب المستعمل الى احد حسابات المصرف، واما الخطوه الثانية فتكمن بالوفاء بالفاتوره من خلال شيك مسحوب على احد حسابات المصرف. </a:t>
            </a:r>
          </a:p>
          <a:p>
            <a:pPr marR="0" rtl="1">
              <a:buFont typeface="Lucida Sans Unicode" pitchFamily="34" charset="0"/>
              <a:buAutoNum type="arabicPeriod"/>
            </a:pPr>
            <a:endParaRPr lang="ar-JO" sz="2400" b="1" dirty="0" smtClean="0">
              <a:solidFill>
                <a:schemeClr val="tx1"/>
              </a:solidFill>
              <a:latin typeface="Arial" pitchFamily="34" charset="0"/>
              <a:cs typeface="Arial" pitchFamily="34" charset="0"/>
            </a:endParaRPr>
          </a:p>
          <a:p>
            <a:pPr marR="0" rtl="1">
              <a:buFont typeface="Lucida Sans Unicode" pitchFamily="34" charset="0"/>
              <a:buAutoNum type="arabicPeriod"/>
            </a:pPr>
            <a:r>
              <a:rPr lang="ar-JO" sz="2400" b="1" dirty="0" smtClean="0">
                <a:solidFill>
                  <a:schemeClr val="tx1"/>
                </a:solidFill>
                <a:latin typeface="Arial" pitchFamily="34" charset="0"/>
                <a:cs typeface="Arial" pitchFamily="34" charset="0"/>
              </a:rPr>
              <a:t>تتمثل بقيام المصرف بالتحقق من وجود رصيد كاف للوفاء بقيمة الفاتوره في رصيد المستعمل، ثم يتولى المصرف بنقل المبلغ المناسب الى الحساب المخصص لوفاء الفواتير لدى المصرف </a:t>
            </a:r>
            <a:r>
              <a:rPr lang="ar-JO" sz="2400" b="1" dirty="0" smtClean="0">
                <a:solidFill>
                  <a:schemeClr val="tx1"/>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6096000"/>
          </a:xfrm>
        </p:spPr>
        <p:txBody>
          <a:bodyPr>
            <a:normAutofit fontScale="25000" lnSpcReduction="20000"/>
          </a:bodyPr>
          <a:lstStyle/>
          <a:p>
            <a:pPr algn="just" rtl="1">
              <a:defRPr/>
            </a:pPr>
            <a:r>
              <a:rPr lang="ar-JO" sz="9600" dirty="0" smtClean="0">
                <a:latin typeface="Arial" pitchFamily="34" charset="0"/>
                <a:cs typeface="Arial" pitchFamily="34" charset="0"/>
              </a:rPr>
              <a:t>ويعد نظام الوفاء الالكتروني اكثر الوسائل فعالية للتعامل مع وفاء الفواتير عبر الخط، وكذلك هو الاكثر ملاءمه للسرعه التي تتسم بها الحياة العصريه، لذلك تسعى غالبية المؤسسات التي تتعاطى وفاء الفواتير عبر الخط الى اتباع الوفاء الالكتروني في اكبر عدد ممكن من العمليات . </a:t>
            </a:r>
          </a:p>
          <a:p>
            <a:pPr marL="64008" indent="0" algn="just" rtl="1">
              <a:buNone/>
              <a:defRPr/>
            </a:pPr>
            <a:endParaRPr lang="ar-JO" sz="96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Arial" pitchFamily="34" charset="0"/>
              <a:ea typeface="+mj-ea"/>
              <a:cs typeface="Arial" pitchFamily="34" charset="0"/>
            </a:endParaRPr>
          </a:p>
          <a:p>
            <a:pPr algn="just" rtl="1">
              <a:defRPr/>
            </a:pPr>
            <a:r>
              <a:rPr lang="ar-JO" sz="9600" dirty="0" smtClean="0">
                <a:latin typeface="Arial" pitchFamily="34" charset="0"/>
                <a:cs typeface="Arial" pitchFamily="34" charset="0"/>
              </a:rPr>
              <a:t>من الممكن ان يطلع العميل على حسابه في المصرف عبر الخط ويتحقق فيما اذا كان المبلغ المعين في الفاتوره قد تم حسمه فعلا من الحساب . </a:t>
            </a:r>
          </a:p>
          <a:p>
            <a:pPr algn="just" rtl="1">
              <a:defRPr/>
            </a:pPr>
            <a:endParaRPr lang="ar-JO" sz="9600" dirty="0" smtClean="0">
              <a:latin typeface="Arial" pitchFamily="34" charset="0"/>
              <a:cs typeface="Arial" pitchFamily="34" charset="0"/>
            </a:endParaRPr>
          </a:p>
          <a:p>
            <a:pPr algn="just" rtl="1">
              <a:defRPr/>
            </a:pPr>
            <a:r>
              <a:rPr lang="ar-JO" sz="9600" b="1" dirty="0" smtClean="0">
                <a:latin typeface="Arial" pitchFamily="34" charset="0"/>
                <a:cs typeface="Arial" pitchFamily="34" charset="0"/>
              </a:rPr>
              <a:t>ويمتاز استخدام الشيك عبر الانترنت بشكل عام بعدة ميزات منها </a:t>
            </a:r>
          </a:p>
          <a:p>
            <a:pPr marL="623887" indent="-514350" algn="just" rtl="1">
              <a:buFont typeface="+mj-lt"/>
              <a:buAutoNum type="arabicPeriod"/>
              <a:defRPr/>
            </a:pPr>
            <a:r>
              <a:rPr lang="ar-JO" sz="9600" dirty="0" smtClean="0">
                <a:latin typeface="Arial" pitchFamily="34" charset="0"/>
                <a:cs typeface="Arial" pitchFamily="34" charset="0"/>
              </a:rPr>
              <a:t>تخفيف الاعباء المالية الملقاه على عاتق التاجر، حيث يمتاز الشيك عبر الانترنت عن عدد من وسائل الوفاء الاخرى بأنه لا يلزم التاجر بالبقاء على اتصال دائم بمعرفه ويكتفي بايصال واحد يوميا يبلغ المصرف من خلاله المعلومات المتعلقة بكافة الشيكات التي تلقاها .</a:t>
            </a:r>
          </a:p>
          <a:p>
            <a:pPr marL="623887" indent="-514350" algn="just" rtl="1">
              <a:buFont typeface="+mj-lt"/>
              <a:buAutoNum type="arabicPeriod"/>
              <a:defRPr/>
            </a:pPr>
            <a:endParaRPr lang="ar-JO" sz="9600" dirty="0" smtClean="0">
              <a:latin typeface="Arial" pitchFamily="34" charset="0"/>
              <a:cs typeface="Arial" pitchFamily="34" charset="0"/>
            </a:endParaRPr>
          </a:p>
          <a:p>
            <a:pPr marL="623887" indent="-514350" algn="just" rtl="1">
              <a:buFont typeface="+mj-lt"/>
              <a:buAutoNum type="arabicPeriod"/>
              <a:defRPr/>
            </a:pPr>
            <a:r>
              <a:rPr lang="ar-JO" sz="9600" dirty="0" smtClean="0">
                <a:latin typeface="Arial" pitchFamily="34" charset="0"/>
                <a:cs typeface="Arial" pitchFamily="34" charset="0"/>
              </a:rPr>
              <a:t>يعتبر الشيك عبر الانترنت امتدادا ماديا لاساليب الوفاء المعتاده لدى الزبون في عملياته التقليديه مما يؤدي لتوليد ضمانة نفسية للزبون المتعامل حديثا داخل المصارف عبر الانترنت. </a:t>
            </a:r>
          </a:p>
          <a:p>
            <a:pPr marL="623887" indent="-514350" algn="r" rtl="1">
              <a:buFont typeface="+mj-lt"/>
              <a:buAutoNum type="arabicPeriod"/>
              <a:defRPr/>
            </a:pPr>
            <a:endParaRPr lang="ar-SA" sz="9600" dirty="0" smtClean="0">
              <a:latin typeface="Arial" pitchFamily="34" charset="0"/>
              <a:cs typeface="Arial" pitchFamily="34" charset="0"/>
            </a:endParaRPr>
          </a:p>
          <a:p>
            <a:pPr marL="623887" indent="-514350" algn="r" rtl="1">
              <a:buFont typeface="+mj-lt"/>
              <a:buAutoNum type="arabicPeriod"/>
              <a:defRPr/>
            </a:pPr>
            <a:endParaRPr lang="ar-SA" sz="9600" dirty="0">
              <a:latin typeface="Arial" pitchFamily="34" charset="0"/>
              <a:cs typeface="Arial" pitchFamily="34" charset="0"/>
            </a:endParaRPr>
          </a:p>
          <a:p>
            <a:pPr marL="623887" indent="-514350" algn="r" rtl="1">
              <a:buFont typeface="+mj-lt"/>
              <a:buAutoNum type="arabicPeriod"/>
              <a:defRPr/>
            </a:pPr>
            <a:endParaRPr lang="ar-JO" sz="9600" dirty="0" smtClean="0">
              <a:latin typeface="Arial" pitchFamily="34" charset="0"/>
              <a:cs typeface="Arial" pitchFamily="34" charset="0"/>
            </a:endParaRPr>
          </a:p>
          <a:p>
            <a:pPr marL="623887" indent="-514350" algn="r" rtl="1">
              <a:buFont typeface="+mj-lt"/>
              <a:buAutoNum type="arabicPeriod"/>
              <a:defRPr/>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docProps/app.xml><?xml version="1.0" encoding="utf-8"?>
<Properties xmlns="http://schemas.openxmlformats.org/officeDocument/2006/extended-properties" xmlns:vt="http://schemas.openxmlformats.org/officeDocument/2006/docPropsVTypes">
  <Template/>
  <TotalTime>1475</TotalTime>
  <Words>5251</Words>
  <Application>Microsoft Office PowerPoint</Application>
  <PresentationFormat>On-screen Show (4:3)</PresentationFormat>
  <Paragraphs>336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Verve</vt:lpstr>
      <vt:lpstr>                                                                                                                                                                                        بسم الله الرحمن الرحيم  قانون الأعمال المتقدم     الشيك الالكتروني </vt:lpstr>
      <vt:lpstr>مواضيع المحاضرة</vt:lpstr>
      <vt:lpstr>تعريف الشيك الالكتروني:  </vt:lpstr>
      <vt:lpstr>طبيعة الشيك الالكتروني القانونيه</vt:lpstr>
      <vt:lpstr>PowerPoint Presentation</vt:lpstr>
      <vt:lpstr>النقود الرقمية والشيك الالكتروني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التعامل بالشيك الالكتروني   </vt:lpstr>
      <vt:lpstr>الشروط الشكلية من حيث ضرورة الكتابة </vt:lpstr>
      <vt:lpstr>PowerPoint Presentation</vt:lpstr>
      <vt:lpstr>البيانات التي يجب ان يحتويها الشيك  </vt:lpstr>
      <vt:lpstr>PowerPoint Presentation</vt:lpstr>
      <vt:lpstr>PowerPoint Presentation</vt:lpstr>
      <vt:lpstr>البيانات الاختيارية :  </vt:lpstr>
      <vt:lpstr>البيانات الممنوعة :  </vt:lpstr>
      <vt:lpstr>الاختلاف الظاهر بين الشيك الالكتروني والشيك التقليدي في ايراد بعض البيانات  </vt:lpstr>
      <vt:lpstr>الشروط الشكلية من حيث ضرورة التوقيع  </vt:lpstr>
      <vt:lpstr>تداول الشيك الالكتروني  </vt:lpstr>
      <vt:lpstr>PowerPoint Presentation</vt:lpstr>
      <vt:lpstr>ضمانات الوفاء بالشيك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متى تتحقق مسؤولية البنك في حالة التزوير </vt:lpstr>
      <vt:lpstr>الاحتياطات التي يجب على البنك اتخاذها للتخلص من تحمل المسؤولية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marwa</dc:creator>
  <cp:lastModifiedBy>tata</cp:lastModifiedBy>
  <cp:revision>162</cp:revision>
  <dcterms:created xsi:type="dcterms:W3CDTF">2013-12-23T16:25:16Z</dcterms:created>
  <dcterms:modified xsi:type="dcterms:W3CDTF">2014-11-27T14:44:34Z</dcterms:modified>
</cp:coreProperties>
</file>