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915" r:id="rId1"/>
  </p:sldMasterIdLst>
  <p:notesMasterIdLst>
    <p:notesMasterId r:id="rId49"/>
  </p:notesMasterIdLst>
  <p:sldIdLst>
    <p:sldId id="313" r:id="rId2"/>
    <p:sldId id="266" r:id="rId3"/>
    <p:sldId id="283" r:id="rId4"/>
    <p:sldId id="284" r:id="rId5"/>
    <p:sldId id="285" r:id="rId6"/>
    <p:sldId id="286" r:id="rId7"/>
    <p:sldId id="311" r:id="rId8"/>
    <p:sldId id="267" r:id="rId9"/>
    <p:sldId id="268" r:id="rId10"/>
    <p:sldId id="310" r:id="rId11"/>
    <p:sldId id="270" r:id="rId12"/>
    <p:sldId id="287" r:id="rId13"/>
    <p:sldId id="288" r:id="rId14"/>
    <p:sldId id="289" r:id="rId15"/>
    <p:sldId id="290" r:id="rId16"/>
    <p:sldId id="291" r:id="rId17"/>
    <p:sldId id="292" r:id="rId18"/>
    <p:sldId id="293" r:id="rId19"/>
    <p:sldId id="294" r:id="rId20"/>
    <p:sldId id="295" r:id="rId21"/>
    <p:sldId id="296" r:id="rId22"/>
    <p:sldId id="297" r:id="rId23"/>
    <p:sldId id="312" r:id="rId24"/>
    <p:sldId id="298" r:id="rId25"/>
    <p:sldId id="299" r:id="rId26"/>
    <p:sldId id="300" r:id="rId27"/>
    <p:sldId id="301" r:id="rId28"/>
    <p:sldId id="302" r:id="rId29"/>
    <p:sldId id="303" r:id="rId30"/>
    <p:sldId id="304" r:id="rId31"/>
    <p:sldId id="305" r:id="rId32"/>
    <p:sldId id="306" r:id="rId33"/>
    <p:sldId id="314" r:id="rId34"/>
    <p:sldId id="307" r:id="rId35"/>
    <p:sldId id="308" r:id="rId36"/>
    <p:sldId id="315" r:id="rId37"/>
    <p:sldId id="346" r:id="rId38"/>
    <p:sldId id="347" r:id="rId39"/>
    <p:sldId id="348" r:id="rId40"/>
    <p:sldId id="349" r:id="rId41"/>
    <p:sldId id="350" r:id="rId42"/>
    <p:sldId id="351" r:id="rId43"/>
    <p:sldId id="352" r:id="rId44"/>
    <p:sldId id="354" r:id="rId45"/>
    <p:sldId id="356" r:id="rId46"/>
    <p:sldId id="357" r:id="rId47"/>
    <p:sldId id="353" r:id="rId48"/>
  </p:sldIdLst>
  <p:sldSz cx="9144000" cy="6858000" type="screen4x3"/>
  <p:notesSz cx="6858000" cy="9144000"/>
  <p:defaultTextStyle>
    <a:defPPr>
      <a:defRPr lang="ar-SA"/>
    </a:defPPr>
    <a:lvl1pPr algn="r" rtl="1" fontAlgn="base">
      <a:spcBef>
        <a:spcPct val="0"/>
      </a:spcBef>
      <a:spcAft>
        <a:spcPct val="0"/>
      </a:spcAft>
      <a:defRPr kern="1200">
        <a:solidFill>
          <a:schemeClr val="tx1"/>
        </a:solidFill>
        <a:latin typeface="Tahoma" pitchFamily="34" charset="0"/>
        <a:ea typeface="+mn-ea"/>
        <a:cs typeface="Arial" pitchFamily="34" charset="0"/>
      </a:defRPr>
    </a:lvl1pPr>
    <a:lvl2pPr marL="457200" algn="r" rtl="1" fontAlgn="base">
      <a:spcBef>
        <a:spcPct val="0"/>
      </a:spcBef>
      <a:spcAft>
        <a:spcPct val="0"/>
      </a:spcAft>
      <a:defRPr kern="1200">
        <a:solidFill>
          <a:schemeClr val="tx1"/>
        </a:solidFill>
        <a:latin typeface="Tahoma" pitchFamily="34" charset="0"/>
        <a:ea typeface="+mn-ea"/>
        <a:cs typeface="Arial" pitchFamily="34" charset="0"/>
      </a:defRPr>
    </a:lvl2pPr>
    <a:lvl3pPr marL="914400" algn="r" rtl="1" fontAlgn="base">
      <a:spcBef>
        <a:spcPct val="0"/>
      </a:spcBef>
      <a:spcAft>
        <a:spcPct val="0"/>
      </a:spcAft>
      <a:defRPr kern="1200">
        <a:solidFill>
          <a:schemeClr val="tx1"/>
        </a:solidFill>
        <a:latin typeface="Tahoma" pitchFamily="34" charset="0"/>
        <a:ea typeface="+mn-ea"/>
        <a:cs typeface="Arial" pitchFamily="34" charset="0"/>
      </a:defRPr>
    </a:lvl3pPr>
    <a:lvl4pPr marL="1371600" algn="r" rtl="1" fontAlgn="base">
      <a:spcBef>
        <a:spcPct val="0"/>
      </a:spcBef>
      <a:spcAft>
        <a:spcPct val="0"/>
      </a:spcAft>
      <a:defRPr kern="1200">
        <a:solidFill>
          <a:schemeClr val="tx1"/>
        </a:solidFill>
        <a:latin typeface="Tahoma" pitchFamily="34" charset="0"/>
        <a:ea typeface="+mn-ea"/>
        <a:cs typeface="Arial" pitchFamily="34" charset="0"/>
      </a:defRPr>
    </a:lvl4pPr>
    <a:lvl5pPr marL="1828800" algn="r" rtl="1" fontAlgn="base">
      <a:spcBef>
        <a:spcPct val="0"/>
      </a:spcBef>
      <a:spcAft>
        <a:spcPct val="0"/>
      </a:spcAft>
      <a:defRPr kern="1200">
        <a:solidFill>
          <a:schemeClr val="tx1"/>
        </a:solidFill>
        <a:latin typeface="Tahoma" pitchFamily="34" charset="0"/>
        <a:ea typeface="+mn-ea"/>
        <a:cs typeface="Arial" pitchFamily="34" charset="0"/>
      </a:defRPr>
    </a:lvl5pPr>
    <a:lvl6pPr marL="2286000" algn="r" defTabSz="914400" rtl="1" eaLnBrk="1" latinLnBrk="0" hangingPunct="1">
      <a:defRPr kern="1200">
        <a:solidFill>
          <a:schemeClr val="tx1"/>
        </a:solidFill>
        <a:latin typeface="Tahoma" pitchFamily="34" charset="0"/>
        <a:ea typeface="+mn-ea"/>
        <a:cs typeface="Arial" pitchFamily="34" charset="0"/>
      </a:defRPr>
    </a:lvl6pPr>
    <a:lvl7pPr marL="2743200" algn="r" defTabSz="914400" rtl="1" eaLnBrk="1" latinLnBrk="0" hangingPunct="1">
      <a:defRPr kern="1200">
        <a:solidFill>
          <a:schemeClr val="tx1"/>
        </a:solidFill>
        <a:latin typeface="Tahoma" pitchFamily="34" charset="0"/>
        <a:ea typeface="+mn-ea"/>
        <a:cs typeface="Arial" pitchFamily="34" charset="0"/>
      </a:defRPr>
    </a:lvl7pPr>
    <a:lvl8pPr marL="3200400" algn="r" defTabSz="914400" rtl="1" eaLnBrk="1" latinLnBrk="0" hangingPunct="1">
      <a:defRPr kern="1200">
        <a:solidFill>
          <a:schemeClr val="tx1"/>
        </a:solidFill>
        <a:latin typeface="Tahoma" pitchFamily="34" charset="0"/>
        <a:ea typeface="+mn-ea"/>
        <a:cs typeface="Arial" pitchFamily="34" charset="0"/>
      </a:defRPr>
    </a:lvl8pPr>
    <a:lvl9pPr marL="3657600" algn="r" defTabSz="914400" rtl="1" eaLnBrk="1" latinLnBrk="0" hangingPunct="1">
      <a:defRPr kern="1200">
        <a:solidFill>
          <a:schemeClr val="tx1"/>
        </a:solidFill>
        <a:latin typeface="Tahoma"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00FF00"/>
    <a:srgbClr val="99FF33"/>
    <a:srgbClr val="EAEAEA"/>
    <a:srgbClr val="FFFF00"/>
    <a:srgbClr val="FF0000"/>
    <a:srgbClr val="CCFF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aximized" horzBarState="maximized">
    <p:restoredLeft sz="34555" autoAdjust="0"/>
    <p:restoredTop sz="86425" autoAdjust="0"/>
  </p:normalViewPr>
  <p:slideViewPr>
    <p:cSldViewPr>
      <p:cViewPr>
        <p:scale>
          <a:sx n="50" d="100"/>
          <a:sy n="50" d="100"/>
        </p:scale>
        <p:origin x="-2352" y="-5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7B5844-A7A2-4517-96AE-5CC469066BC6}" type="doc">
      <dgm:prSet loTypeId="urn:microsoft.com/office/officeart/2005/8/layout/pyramid4" loCatId="relationship" qsTypeId="urn:microsoft.com/office/officeart/2005/8/quickstyle/simple1" qsCatId="simple" csTypeId="urn:microsoft.com/office/officeart/2005/8/colors/accent4_4" csCatId="accent4" phldr="1"/>
      <dgm:spPr/>
      <dgm:t>
        <a:bodyPr/>
        <a:lstStyle/>
        <a:p>
          <a:pPr rtl="1"/>
          <a:endParaRPr lang="ar-SA"/>
        </a:p>
      </dgm:t>
    </dgm:pt>
    <dgm:pt modelId="{52C31F40-3E97-461E-8E3A-5A3B10E43C9A}">
      <dgm:prSet phldrT="[نص]" custT="1"/>
      <dgm:spPr/>
      <dgm:t>
        <a:bodyPr/>
        <a:lstStyle/>
        <a:p>
          <a:pPr rtl="1"/>
          <a:r>
            <a:rPr lang="ar-SA" sz="2000" b="1" dirty="0" smtClean="0">
              <a:solidFill>
                <a:schemeClr val="bg1"/>
              </a:solidFill>
              <a:cs typeface="Akhbar MT" pitchFamily="2" charset="-78"/>
            </a:rPr>
            <a:t>سند السحب الالكتروني</a:t>
          </a:r>
          <a:endParaRPr lang="ar-SA" sz="2000" b="1" dirty="0">
            <a:solidFill>
              <a:schemeClr val="bg1"/>
            </a:solidFill>
            <a:cs typeface="Akhbar MT" pitchFamily="2" charset="-78"/>
          </a:endParaRPr>
        </a:p>
      </dgm:t>
    </dgm:pt>
    <dgm:pt modelId="{69AD6216-33E6-458A-A1F5-A01A9A2E4D5A}" type="parTrans" cxnId="{8732C1F6-32DD-42F0-9110-A643AAF6ACCF}">
      <dgm:prSet/>
      <dgm:spPr/>
      <dgm:t>
        <a:bodyPr/>
        <a:lstStyle/>
        <a:p>
          <a:pPr rtl="1"/>
          <a:endParaRPr lang="ar-SA"/>
        </a:p>
      </dgm:t>
    </dgm:pt>
    <dgm:pt modelId="{DEED7C97-A34D-4BF7-BD77-A3C343BB8C89}" type="sibTrans" cxnId="{8732C1F6-32DD-42F0-9110-A643AAF6ACCF}">
      <dgm:prSet/>
      <dgm:spPr/>
      <dgm:t>
        <a:bodyPr/>
        <a:lstStyle/>
        <a:p>
          <a:pPr rtl="1"/>
          <a:endParaRPr lang="ar-SA"/>
        </a:p>
      </dgm:t>
    </dgm:pt>
    <dgm:pt modelId="{C0DD1C38-8F28-4F84-A640-5739E9DAD9BA}">
      <dgm:prSet phldrT="[نص]" custT="1"/>
      <dgm:spPr/>
      <dgm:t>
        <a:bodyPr/>
        <a:lstStyle/>
        <a:p>
          <a:pPr rtl="1"/>
          <a:r>
            <a:rPr lang="ar-SA" sz="2000" b="1" dirty="0" smtClean="0">
              <a:cs typeface="Akhbar MT" pitchFamily="2" charset="-78"/>
            </a:rPr>
            <a:t>الشيك الالكتروني</a:t>
          </a:r>
          <a:endParaRPr lang="ar-SA" sz="2000" b="1" dirty="0">
            <a:cs typeface="Akhbar MT" pitchFamily="2" charset="-78"/>
          </a:endParaRPr>
        </a:p>
      </dgm:t>
    </dgm:pt>
    <dgm:pt modelId="{B0EE5110-6B3C-4BC9-B172-BD59D9AB448C}" type="parTrans" cxnId="{B69C9376-46AF-4C0D-AF21-D83FC9E2857A}">
      <dgm:prSet/>
      <dgm:spPr/>
      <dgm:t>
        <a:bodyPr/>
        <a:lstStyle/>
        <a:p>
          <a:pPr rtl="1"/>
          <a:endParaRPr lang="ar-SA"/>
        </a:p>
      </dgm:t>
    </dgm:pt>
    <dgm:pt modelId="{AE63563C-A576-496E-99C5-96D753D0C8E1}" type="sibTrans" cxnId="{B69C9376-46AF-4C0D-AF21-D83FC9E2857A}">
      <dgm:prSet/>
      <dgm:spPr/>
      <dgm:t>
        <a:bodyPr/>
        <a:lstStyle/>
        <a:p>
          <a:pPr rtl="1"/>
          <a:endParaRPr lang="ar-SA"/>
        </a:p>
      </dgm:t>
    </dgm:pt>
    <dgm:pt modelId="{BA87A3E6-C854-4EF1-B083-EAF69FC39612}">
      <dgm:prSet phldrT="[نص]" custT="1"/>
      <dgm:spPr/>
      <dgm:t>
        <a:bodyPr/>
        <a:lstStyle/>
        <a:p>
          <a:pPr rtl="1"/>
          <a:endParaRPr lang="ar-SA" sz="2000" b="1" dirty="0" smtClean="0">
            <a:solidFill>
              <a:schemeClr val="tx1"/>
            </a:solidFill>
            <a:cs typeface="Akhbar MT" pitchFamily="2" charset="-78"/>
          </a:endParaRPr>
        </a:p>
        <a:p>
          <a:pPr rtl="1"/>
          <a:r>
            <a:rPr lang="ar-SA" sz="2000" b="1" dirty="0" smtClean="0">
              <a:solidFill>
                <a:schemeClr val="tx1"/>
              </a:solidFill>
              <a:cs typeface="Akhbar MT" pitchFamily="2" charset="-78"/>
            </a:rPr>
            <a:t> الأوراق التجارية الالكترونية</a:t>
          </a:r>
          <a:endParaRPr lang="ar-SA" sz="2000" b="1" dirty="0">
            <a:solidFill>
              <a:schemeClr val="tx1"/>
            </a:solidFill>
            <a:cs typeface="Akhbar MT" pitchFamily="2" charset="-78"/>
          </a:endParaRPr>
        </a:p>
      </dgm:t>
    </dgm:pt>
    <dgm:pt modelId="{9125CCEF-A698-44D2-9095-C1445F120C7F}" type="parTrans" cxnId="{36477C4A-5833-4A04-9266-0BD9F0650363}">
      <dgm:prSet/>
      <dgm:spPr/>
      <dgm:t>
        <a:bodyPr/>
        <a:lstStyle/>
        <a:p>
          <a:pPr rtl="1"/>
          <a:endParaRPr lang="ar-SA"/>
        </a:p>
      </dgm:t>
    </dgm:pt>
    <dgm:pt modelId="{217E5F7B-D657-43DA-9584-BA29AEF37699}" type="sibTrans" cxnId="{36477C4A-5833-4A04-9266-0BD9F0650363}">
      <dgm:prSet/>
      <dgm:spPr/>
      <dgm:t>
        <a:bodyPr/>
        <a:lstStyle/>
        <a:p>
          <a:pPr rtl="1"/>
          <a:endParaRPr lang="ar-SA"/>
        </a:p>
      </dgm:t>
    </dgm:pt>
    <dgm:pt modelId="{393CF349-85D3-4BAA-95B0-AE7E98EC5543}">
      <dgm:prSet phldrT="[نص]" custT="1"/>
      <dgm:spPr/>
      <dgm:t>
        <a:bodyPr/>
        <a:lstStyle/>
        <a:p>
          <a:pPr rtl="1"/>
          <a:r>
            <a:rPr lang="ar-SA" sz="2000" b="1" dirty="0" smtClean="0">
              <a:cs typeface="Akhbar MT" pitchFamily="2" charset="-78"/>
            </a:rPr>
            <a:t>السند لأمر الالكتروني</a:t>
          </a:r>
          <a:endParaRPr lang="ar-SA" sz="2000" b="1" dirty="0">
            <a:cs typeface="Akhbar MT" pitchFamily="2" charset="-78"/>
          </a:endParaRPr>
        </a:p>
      </dgm:t>
    </dgm:pt>
    <dgm:pt modelId="{7C794E29-D608-4594-AF3A-09157CE8F2DA}" type="parTrans" cxnId="{D5698178-968F-4AB6-8168-35B7757B4AD4}">
      <dgm:prSet/>
      <dgm:spPr/>
      <dgm:t>
        <a:bodyPr/>
        <a:lstStyle/>
        <a:p>
          <a:pPr rtl="1"/>
          <a:endParaRPr lang="ar-SA"/>
        </a:p>
      </dgm:t>
    </dgm:pt>
    <dgm:pt modelId="{5D3F14B5-59C4-40BB-9B61-19BB04C64D3E}" type="sibTrans" cxnId="{D5698178-968F-4AB6-8168-35B7757B4AD4}">
      <dgm:prSet/>
      <dgm:spPr/>
      <dgm:t>
        <a:bodyPr/>
        <a:lstStyle/>
        <a:p>
          <a:pPr rtl="1"/>
          <a:endParaRPr lang="ar-SA"/>
        </a:p>
      </dgm:t>
    </dgm:pt>
    <dgm:pt modelId="{8D16D9B2-C997-41BF-B340-067A518CACAB}" type="pres">
      <dgm:prSet presAssocID="{CF7B5844-A7A2-4517-96AE-5CC469066BC6}" presName="compositeShape" presStyleCnt="0">
        <dgm:presLayoutVars>
          <dgm:chMax val="9"/>
          <dgm:dir/>
          <dgm:resizeHandles val="exact"/>
        </dgm:presLayoutVars>
      </dgm:prSet>
      <dgm:spPr/>
      <dgm:t>
        <a:bodyPr/>
        <a:lstStyle/>
        <a:p>
          <a:pPr rtl="1"/>
          <a:endParaRPr lang="ar-SA"/>
        </a:p>
      </dgm:t>
    </dgm:pt>
    <dgm:pt modelId="{1BB41930-2962-414D-B608-4ECA9228BBB5}" type="pres">
      <dgm:prSet presAssocID="{CF7B5844-A7A2-4517-96AE-5CC469066BC6}" presName="triangle1" presStyleLbl="node1" presStyleIdx="0" presStyleCnt="4" custScaleX="99469" custLinFactNeighborX="1029">
        <dgm:presLayoutVars>
          <dgm:bulletEnabled val="1"/>
        </dgm:presLayoutVars>
      </dgm:prSet>
      <dgm:spPr/>
      <dgm:t>
        <a:bodyPr/>
        <a:lstStyle/>
        <a:p>
          <a:pPr rtl="1"/>
          <a:endParaRPr lang="ar-SA"/>
        </a:p>
      </dgm:t>
    </dgm:pt>
    <dgm:pt modelId="{386BFB53-FA85-4813-8C5A-9735FC6805BA}" type="pres">
      <dgm:prSet presAssocID="{CF7B5844-A7A2-4517-96AE-5CC469066BC6}" presName="triangle2" presStyleLbl="node1" presStyleIdx="1" presStyleCnt="4" custScaleX="102883">
        <dgm:presLayoutVars>
          <dgm:bulletEnabled val="1"/>
        </dgm:presLayoutVars>
      </dgm:prSet>
      <dgm:spPr/>
      <dgm:t>
        <a:bodyPr/>
        <a:lstStyle/>
        <a:p>
          <a:pPr rtl="1"/>
          <a:endParaRPr lang="ar-SA"/>
        </a:p>
      </dgm:t>
    </dgm:pt>
    <dgm:pt modelId="{4AD69B01-2F52-4665-8556-011392EBDAFA}" type="pres">
      <dgm:prSet presAssocID="{CF7B5844-A7A2-4517-96AE-5CC469066BC6}" presName="triangle3" presStyleLbl="node1" presStyleIdx="2" presStyleCnt="4">
        <dgm:presLayoutVars>
          <dgm:bulletEnabled val="1"/>
        </dgm:presLayoutVars>
      </dgm:prSet>
      <dgm:spPr/>
      <dgm:t>
        <a:bodyPr/>
        <a:lstStyle/>
        <a:p>
          <a:pPr rtl="1"/>
          <a:endParaRPr lang="ar-SA"/>
        </a:p>
      </dgm:t>
    </dgm:pt>
    <dgm:pt modelId="{1AD194F8-3084-4D6F-91F1-81BB0B905DAC}" type="pres">
      <dgm:prSet presAssocID="{CF7B5844-A7A2-4517-96AE-5CC469066BC6}" presName="triangle4" presStyleLbl="node1" presStyleIdx="3" presStyleCnt="4" custScaleX="102598">
        <dgm:presLayoutVars>
          <dgm:bulletEnabled val="1"/>
        </dgm:presLayoutVars>
      </dgm:prSet>
      <dgm:spPr/>
      <dgm:t>
        <a:bodyPr/>
        <a:lstStyle/>
        <a:p>
          <a:pPr rtl="1"/>
          <a:endParaRPr lang="ar-SA"/>
        </a:p>
      </dgm:t>
    </dgm:pt>
  </dgm:ptLst>
  <dgm:cxnLst>
    <dgm:cxn modelId="{B69C9376-46AF-4C0D-AF21-D83FC9E2857A}" srcId="{CF7B5844-A7A2-4517-96AE-5CC469066BC6}" destId="{C0DD1C38-8F28-4F84-A640-5739E9DAD9BA}" srcOrd="1" destOrd="0" parTransId="{B0EE5110-6B3C-4BC9-B172-BD59D9AB448C}" sibTransId="{AE63563C-A576-496E-99C5-96D753D0C8E1}"/>
    <dgm:cxn modelId="{D5698178-968F-4AB6-8168-35B7757B4AD4}" srcId="{CF7B5844-A7A2-4517-96AE-5CC469066BC6}" destId="{393CF349-85D3-4BAA-95B0-AE7E98EC5543}" srcOrd="3" destOrd="0" parTransId="{7C794E29-D608-4594-AF3A-09157CE8F2DA}" sibTransId="{5D3F14B5-59C4-40BB-9B61-19BB04C64D3E}"/>
    <dgm:cxn modelId="{E28DBECF-9EF4-4288-B56F-04501558B471}" type="presOf" srcId="{C0DD1C38-8F28-4F84-A640-5739E9DAD9BA}" destId="{386BFB53-FA85-4813-8C5A-9735FC6805BA}" srcOrd="0" destOrd="0" presId="urn:microsoft.com/office/officeart/2005/8/layout/pyramid4"/>
    <dgm:cxn modelId="{66235E84-BA83-4A47-9DB2-224FC44AF3B8}" type="presOf" srcId="{393CF349-85D3-4BAA-95B0-AE7E98EC5543}" destId="{1AD194F8-3084-4D6F-91F1-81BB0B905DAC}" srcOrd="0" destOrd="0" presId="urn:microsoft.com/office/officeart/2005/8/layout/pyramid4"/>
    <dgm:cxn modelId="{73CCFC6F-B2B2-4B9A-8EA2-9468BA928491}" type="presOf" srcId="{52C31F40-3E97-461E-8E3A-5A3B10E43C9A}" destId="{1BB41930-2962-414D-B608-4ECA9228BBB5}" srcOrd="0" destOrd="0" presId="urn:microsoft.com/office/officeart/2005/8/layout/pyramid4"/>
    <dgm:cxn modelId="{CD3FA4CC-AD03-42BB-BD96-73059635F2A3}" type="presOf" srcId="{BA87A3E6-C854-4EF1-B083-EAF69FC39612}" destId="{4AD69B01-2F52-4665-8556-011392EBDAFA}" srcOrd="0" destOrd="0" presId="urn:microsoft.com/office/officeart/2005/8/layout/pyramid4"/>
    <dgm:cxn modelId="{36477C4A-5833-4A04-9266-0BD9F0650363}" srcId="{CF7B5844-A7A2-4517-96AE-5CC469066BC6}" destId="{BA87A3E6-C854-4EF1-B083-EAF69FC39612}" srcOrd="2" destOrd="0" parTransId="{9125CCEF-A698-44D2-9095-C1445F120C7F}" sibTransId="{217E5F7B-D657-43DA-9584-BA29AEF37699}"/>
    <dgm:cxn modelId="{A5023284-314C-4976-829D-A06690E8F891}" type="presOf" srcId="{CF7B5844-A7A2-4517-96AE-5CC469066BC6}" destId="{8D16D9B2-C997-41BF-B340-067A518CACAB}" srcOrd="0" destOrd="0" presId="urn:microsoft.com/office/officeart/2005/8/layout/pyramid4"/>
    <dgm:cxn modelId="{8732C1F6-32DD-42F0-9110-A643AAF6ACCF}" srcId="{CF7B5844-A7A2-4517-96AE-5CC469066BC6}" destId="{52C31F40-3E97-461E-8E3A-5A3B10E43C9A}" srcOrd="0" destOrd="0" parTransId="{69AD6216-33E6-458A-A1F5-A01A9A2E4D5A}" sibTransId="{DEED7C97-A34D-4BF7-BD77-A3C343BB8C89}"/>
    <dgm:cxn modelId="{4EE2CD45-C20B-4AD2-8D9A-046E2A24AA01}" type="presParOf" srcId="{8D16D9B2-C997-41BF-B340-067A518CACAB}" destId="{1BB41930-2962-414D-B608-4ECA9228BBB5}" srcOrd="0" destOrd="0" presId="urn:microsoft.com/office/officeart/2005/8/layout/pyramid4"/>
    <dgm:cxn modelId="{D1C134BA-97BE-4C90-AAA4-6BB4BC711CB9}" type="presParOf" srcId="{8D16D9B2-C997-41BF-B340-067A518CACAB}" destId="{386BFB53-FA85-4813-8C5A-9735FC6805BA}" srcOrd="1" destOrd="0" presId="urn:microsoft.com/office/officeart/2005/8/layout/pyramid4"/>
    <dgm:cxn modelId="{9ED07D41-2394-493A-AF2D-2BE44C99C2D8}" type="presParOf" srcId="{8D16D9B2-C997-41BF-B340-067A518CACAB}" destId="{4AD69B01-2F52-4665-8556-011392EBDAFA}" srcOrd="2" destOrd="0" presId="urn:microsoft.com/office/officeart/2005/8/layout/pyramid4"/>
    <dgm:cxn modelId="{8DCFC640-70CF-4C6B-B43D-9C0135E7E482}" type="presParOf" srcId="{8D16D9B2-C997-41BF-B340-067A518CACAB}" destId="{1AD194F8-3084-4D6F-91F1-81BB0B905DAC}" srcOrd="3" destOrd="0" presId="urn:microsoft.com/office/officeart/2005/8/layout/pyramid4"/>
  </dgm:cxnLst>
  <dgm:bg/>
  <dgm:whole/>
</dgm:dataModel>
</file>

<file path=ppt/diagrams/layout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2958B2-E8A4-40BA-84AC-B1F22C062615}" type="datetimeFigureOut">
              <a:rPr lang="en-US" smtClean="0"/>
              <a:pPr/>
              <a:t>9/15/2014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C3EFD9-CF7F-43F1-ABE0-AFA62B9DB5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8ACA297-9CA7-4AED-848F-651F1C02DB39}" type="slidenum">
              <a:rPr lang="ar-SA"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72BD315-8B17-4D81-8841-F2102321E8E3}" type="slidenum">
              <a:rPr lang="ar-SA"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35DDB7A-0900-49FB-BC2D-495A5AF131D4}" type="slidenum">
              <a:rPr lang="ar-SA"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2572B6C-C099-4DBE-AE6E-D44684B9ACC0}" type="slidenum">
              <a:rPr lang="ar-SA"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34E941B-E629-44B1-B3AA-FA60D42CD40D}" type="slidenum">
              <a:rPr lang="ar-SA"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D322A45-6F61-4D12-9C15-7CE06D869814}" type="slidenum">
              <a:rPr lang="ar-SA"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5691704B-476E-4650-8EFA-10671990644D}" type="slidenum">
              <a:rPr lang="ar-SA"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3901880-BFA9-4AB0-A7D0-FE57BA16822C}" type="slidenum">
              <a:rPr lang="ar-SA"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56DA0CE-DBD2-456D-90C3-5112F94C8EC2}" type="slidenum">
              <a:rPr lang="ar-SA"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D854298-8EE0-4D2F-ABB4-B0E79F0FD4D5}" type="slidenum">
              <a:rPr lang="ar-SA"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3404209-453C-4B1D-B03B-C38B3D548F98}" type="slidenum">
              <a:rPr lang="ar-SA"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BD5C367-B8E2-469C-9E43-82D2D58CA6E2}" type="slidenum">
              <a:rPr lang="ar-SA"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lawjo.net/vb/showthread.php?121-%D8%B7%C2%A7%D8%B8%E2%80%9E%D8%B7%DA%BE%D8%B7%C2%B9%D8%B7%C2%B1%D8%B8%D9%B9%D8%B8%D9%BE-%D8%B7%C2%A8%D8%B7%C2%A7%D8%B8%E2%80%9E%D8%B7%C2%A3%D8%B8%CB%86%D8%B7%C2%B1%D8%B7%C2%A7%D8%B8%E2%80%9A-%D8%B7%C2%A7%D8%B8%E2%80%9E%D8%B7%DA%BE%D8%B7%C2%AC%D8%B7%C2%A7%D8%B7%C2%B1%D8%B8%D9%B9%D8%B7%C2%A9-%D8%B8%CB%86%D8%B7%C2%A8%D8%B8%D9%B9%D8%B7%C2%A7%D8%B8%E2%80%A0-%D8%B7%C2%AE%D8%B7%C2%B5%D8%B7%C2%A7%D8%B7%C2%A6%D8%B7%C2%B5%D8%B8%E2%80%A1%D8%B7%C2%A7"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2"/>
          <p:cNvSpPr>
            <a:spLocks noGrp="1"/>
          </p:cNvSpPr>
          <p:nvPr>
            <p:ph type="ctrTitle"/>
          </p:nvPr>
        </p:nvSpPr>
        <p:spPr>
          <a:xfrm>
            <a:off x="685800" y="333375"/>
            <a:ext cx="7772400" cy="1366838"/>
          </a:xfrm>
        </p:spPr>
        <p:txBody>
          <a:bodyPr/>
          <a:lstStyle/>
          <a:p>
            <a:pPr>
              <a:defRPr/>
            </a:pPr>
            <a:r>
              <a:rPr lang="ar-SA" dirty="0" smtClean="0"/>
              <a:t> الاحكام العامة للأوراق </a:t>
            </a:r>
            <a:r>
              <a:rPr lang="ar-SA" dirty="0"/>
              <a:t>التجارية </a:t>
            </a:r>
          </a:p>
        </p:txBody>
      </p:sp>
      <p:sp>
        <p:nvSpPr>
          <p:cNvPr id="2" name="عنوان فرعي 1"/>
          <p:cNvSpPr>
            <a:spLocks noGrp="1"/>
          </p:cNvSpPr>
          <p:nvPr>
            <p:ph type="subTitle" idx="1"/>
          </p:nvPr>
        </p:nvSpPr>
        <p:spPr>
          <a:xfrm>
            <a:off x="1331913" y="1785926"/>
            <a:ext cx="7056437" cy="4429156"/>
          </a:xfrm>
        </p:spPr>
        <p:txBody>
          <a:bodyPr>
            <a:normAutofit lnSpcReduction="10000"/>
          </a:bodyPr>
          <a:lstStyle/>
          <a:p>
            <a:pPr algn="ctr">
              <a:defRPr/>
            </a:pPr>
            <a:r>
              <a:rPr lang="ar-JO" b="1" dirty="0" smtClean="0"/>
              <a:t>من مساق </a:t>
            </a:r>
            <a:r>
              <a:rPr lang="ar-SA" b="1" dirty="0" smtClean="0"/>
              <a:t>قانون </a:t>
            </a:r>
            <a:r>
              <a:rPr lang="ar-SA" b="1" dirty="0"/>
              <a:t>الأعمال </a:t>
            </a:r>
            <a:endParaRPr lang="ar-JO" b="1" dirty="0" smtClean="0"/>
          </a:p>
          <a:p>
            <a:pPr algn="ctr">
              <a:defRPr/>
            </a:pPr>
            <a:endParaRPr lang="ar-SA" b="1" dirty="0"/>
          </a:p>
          <a:p>
            <a:pPr algn="ctr">
              <a:defRPr/>
            </a:pPr>
            <a:endParaRPr lang="ar-JO" b="1" dirty="0" smtClean="0"/>
          </a:p>
          <a:p>
            <a:pPr algn="ctr">
              <a:defRPr/>
            </a:pPr>
            <a:r>
              <a:rPr lang="ar-SA" b="1" dirty="0" smtClean="0"/>
              <a:t>إشراف </a:t>
            </a:r>
            <a:r>
              <a:rPr lang="ar-SA" b="1" dirty="0"/>
              <a:t>الدكتور راتب الجعبري</a:t>
            </a:r>
          </a:p>
          <a:p>
            <a:pPr algn="ctr">
              <a:defRPr/>
            </a:pPr>
            <a:endParaRPr lang="ar-JO" b="1" dirty="0" smtClean="0"/>
          </a:p>
          <a:p>
            <a:pPr algn="ctr">
              <a:defRPr/>
            </a:pPr>
            <a:r>
              <a:rPr lang="ar-SA" b="1" dirty="0" smtClean="0"/>
              <a:t>إعداد</a:t>
            </a:r>
            <a:endParaRPr lang="ar-JO" b="1" dirty="0" smtClean="0"/>
          </a:p>
          <a:p>
            <a:pPr algn="ctr">
              <a:defRPr/>
            </a:pPr>
            <a:endParaRPr lang="ar-SA" b="1" dirty="0"/>
          </a:p>
          <a:p>
            <a:pPr algn="ctr">
              <a:defRPr/>
            </a:pPr>
            <a:r>
              <a:rPr lang="ar-JO" b="1" dirty="0" smtClean="0"/>
              <a:t>جمانة الدويك &amp; أريج حسونة</a:t>
            </a:r>
            <a:endParaRPr lang="ar-SA" b="1" dirty="0"/>
          </a:p>
          <a:p>
            <a:pPr>
              <a:defRPr/>
            </a:pPr>
            <a:endParaRPr lang="ar-S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r" rtl="1" eaLnBrk="1" hangingPunct="1">
              <a:defRPr/>
            </a:pPr>
            <a:r>
              <a:rPr lang="ar-SA" b="1" dirty="0" smtClean="0">
                <a:solidFill>
                  <a:srgbClr val="FFFF00"/>
                </a:solidFill>
              </a:rPr>
              <a:t>3-الشيك</a:t>
            </a:r>
            <a:endParaRPr lang="en-US" sz="2400" b="1" dirty="0" smtClean="0">
              <a:solidFill>
                <a:srgbClr val="FFFF00"/>
              </a:solidFill>
            </a:endParaRPr>
          </a:p>
        </p:txBody>
      </p:sp>
      <p:sp>
        <p:nvSpPr>
          <p:cNvPr id="39939" name="Rectangle 3"/>
          <p:cNvSpPr>
            <a:spLocks noGrp="1" noChangeArrowheads="1"/>
          </p:cNvSpPr>
          <p:nvPr>
            <p:ph idx="1"/>
          </p:nvPr>
        </p:nvSpPr>
        <p:spPr/>
        <p:txBody>
          <a:bodyPr>
            <a:normAutofit/>
          </a:bodyPr>
          <a:lstStyle/>
          <a:p>
            <a:pPr algn="r" rtl="1">
              <a:buFont typeface="Wingdings" pitchFamily="2" charset="2"/>
              <a:buNone/>
              <a:defRPr/>
            </a:pPr>
            <a:r>
              <a:rPr lang="ar-IQ" sz="2800" b="1" dirty="0" smtClean="0">
                <a:effectLst/>
              </a:rPr>
              <a:t>و يعرف </a:t>
            </a:r>
            <a:r>
              <a:rPr lang="ar-IQ" sz="2800" b="1" dirty="0" smtClean="0">
                <a:solidFill>
                  <a:schemeClr val="accent6">
                    <a:lumMod val="60000"/>
                    <a:lumOff val="40000"/>
                  </a:schemeClr>
                </a:solidFill>
                <a:effectLst/>
              </a:rPr>
              <a:t>الشيك</a:t>
            </a:r>
            <a:r>
              <a:rPr lang="ar-IQ" sz="2800" b="1" dirty="0" smtClean="0">
                <a:solidFill>
                  <a:srgbClr val="00FF00"/>
                </a:solidFill>
                <a:effectLst/>
              </a:rPr>
              <a:t> </a:t>
            </a:r>
            <a:r>
              <a:rPr lang="ar-IQ" sz="2800" b="1" dirty="0" smtClean="0">
                <a:effectLst/>
              </a:rPr>
              <a:t>بأنه "عبارة عن محرر منظم وفق شروط </a:t>
            </a:r>
            <a:r>
              <a:rPr lang="ar-SA" sz="2800" b="1" dirty="0" smtClean="0">
                <a:effectLst/>
              </a:rPr>
              <a:t> </a:t>
            </a:r>
            <a:r>
              <a:rPr lang="ar-IQ" sz="2800" b="1" dirty="0" smtClean="0">
                <a:effectLst/>
              </a:rPr>
              <a:t>نص عليها القانون بأمر الساحب شخصاً</a:t>
            </a:r>
            <a:r>
              <a:rPr lang="ar-SA" sz="2800" b="1" dirty="0" smtClean="0">
                <a:effectLst/>
              </a:rPr>
              <a:t> اخرا</a:t>
            </a:r>
            <a:r>
              <a:rPr lang="ar-IQ" sz="2800" b="1" dirty="0" smtClean="0">
                <a:effectLst/>
              </a:rPr>
              <a:t> </a:t>
            </a:r>
            <a:r>
              <a:rPr lang="ar-IQ" sz="2800" b="1" dirty="0" smtClean="0">
                <a:solidFill>
                  <a:schemeClr val="accent6">
                    <a:lumMod val="60000"/>
                    <a:lumOff val="40000"/>
                  </a:schemeClr>
                </a:solidFill>
                <a:effectLst/>
              </a:rPr>
              <a:t>(المسحوب عليه) </a:t>
            </a:r>
            <a:r>
              <a:rPr lang="ar-SA" sz="2800" b="1" dirty="0" smtClean="0">
                <a:solidFill>
                  <a:schemeClr val="accent6">
                    <a:lumMod val="60000"/>
                    <a:lumOff val="40000"/>
                  </a:schemeClr>
                </a:solidFill>
                <a:effectLst/>
              </a:rPr>
              <a:t> </a:t>
            </a:r>
            <a:r>
              <a:rPr lang="ar-IQ" sz="2800" b="1" dirty="0" smtClean="0">
                <a:effectLst/>
              </a:rPr>
              <a:t>بأن يدفع مبلغاً معيناً لشخص ثالث أو لحامله </a:t>
            </a:r>
            <a:r>
              <a:rPr lang="ar-IQ" sz="2800" b="1" dirty="0" smtClean="0">
                <a:solidFill>
                  <a:schemeClr val="accent6">
                    <a:lumMod val="60000"/>
                    <a:lumOff val="40000"/>
                  </a:schemeClr>
                </a:solidFill>
                <a:effectLst/>
              </a:rPr>
              <a:t>(المستفيد) </a:t>
            </a:r>
            <a:r>
              <a:rPr lang="ar-IQ" sz="2800" b="1" dirty="0" smtClean="0">
                <a:effectLst/>
              </a:rPr>
              <a:t>و يكون دائماً مستحق الأداء لدى </a:t>
            </a:r>
            <a:r>
              <a:rPr lang="ar-IQ" sz="2800" b="1" dirty="0" err="1" smtClean="0">
                <a:effectLst/>
              </a:rPr>
              <a:t>الأطلاع</a:t>
            </a:r>
            <a:r>
              <a:rPr lang="ar-IQ" sz="2800" b="1" dirty="0" smtClean="0">
                <a:effectLst/>
              </a:rPr>
              <a:t>" .</a:t>
            </a:r>
            <a:endParaRPr lang="ar-SA" sz="2800" b="1" dirty="0" smtClean="0">
              <a:effectLst/>
            </a:endParaRPr>
          </a:p>
          <a:p>
            <a:pPr algn="r" rtl="1">
              <a:buFont typeface="Wingdings" pitchFamily="2" charset="2"/>
              <a:buNone/>
              <a:defRPr/>
            </a:pPr>
            <a:endParaRPr lang="ar-SA" sz="2800" b="1" dirty="0" smtClean="0">
              <a:effectLst/>
            </a:endParaRPr>
          </a:p>
          <a:p>
            <a:pPr algn="r" rtl="1">
              <a:buFont typeface="Wingdings" pitchFamily="2" charset="2"/>
              <a:buNone/>
              <a:defRPr/>
            </a:pPr>
            <a:r>
              <a:rPr lang="ar-SA" sz="2800" b="1" dirty="0" smtClean="0">
                <a:solidFill>
                  <a:srgbClr val="99CCFF"/>
                </a:solidFill>
                <a:effectLst/>
              </a:rPr>
              <a:t>ثلاثة اشخاص            </a:t>
            </a:r>
            <a:r>
              <a:rPr lang="ar-SA" sz="2800" b="1" dirty="0" smtClean="0">
                <a:effectLst/>
              </a:rPr>
              <a:t>(</a:t>
            </a:r>
            <a:r>
              <a:rPr lang="ar-SA" sz="2800" b="1" dirty="0" smtClean="0">
                <a:solidFill>
                  <a:srgbClr val="99CCFF"/>
                </a:solidFill>
                <a:effectLst/>
              </a:rPr>
              <a:t> </a:t>
            </a:r>
            <a:r>
              <a:rPr lang="ar-SA" sz="2800" b="1" dirty="0" smtClean="0">
                <a:effectLst/>
              </a:rPr>
              <a:t>الساحب – المسحوب عليه – المستفيد)</a:t>
            </a:r>
            <a:endParaRPr lang="ar-IQ" sz="2800" b="1" dirty="0" smtClean="0">
              <a:effectLst/>
            </a:endParaRPr>
          </a:p>
          <a:p>
            <a:pPr algn="r" rtl="1" eaLnBrk="1" hangingPunct="1">
              <a:buFont typeface="Wingdings" pitchFamily="2" charset="2"/>
              <a:buNone/>
              <a:defRPr/>
            </a:pPr>
            <a:r>
              <a:rPr lang="ar-SA" sz="2800" b="1" dirty="0" smtClean="0">
                <a:solidFill>
                  <a:srgbClr val="99CCFF"/>
                </a:solidFill>
              </a:rPr>
              <a:t>تاريخ </a:t>
            </a:r>
            <a:r>
              <a:rPr lang="ar-SA" sz="2800" b="1" dirty="0" smtClean="0"/>
              <a:t>                     (  تاريخ </a:t>
            </a:r>
            <a:r>
              <a:rPr lang="ar-SA" sz="2800" b="1" dirty="0" smtClean="0"/>
              <a:t>ال</a:t>
            </a:r>
            <a:r>
              <a:rPr lang="ar-JO" sz="2800" b="1" dirty="0" smtClean="0"/>
              <a:t>وفاء</a:t>
            </a:r>
            <a:r>
              <a:rPr lang="ar-SA" sz="2800" b="1" dirty="0" smtClean="0"/>
              <a:t>)</a:t>
            </a:r>
            <a:endParaRPr lang="ar-SA" sz="2800" b="1" dirty="0" smtClean="0"/>
          </a:p>
          <a:p>
            <a:pPr algn="r" rtl="1" eaLnBrk="1" hangingPunct="1">
              <a:buFont typeface="Wingdings" pitchFamily="2" charset="2"/>
              <a:buNone/>
              <a:defRPr/>
            </a:pPr>
            <a:r>
              <a:rPr lang="ar-SA" sz="2800" b="1" dirty="0" smtClean="0">
                <a:solidFill>
                  <a:srgbClr val="99CCFF"/>
                </a:solidFill>
              </a:rPr>
              <a:t>اداة وفاء </a:t>
            </a:r>
          </a:p>
          <a:p>
            <a:pPr algn="r" rtl="1" eaLnBrk="1" hangingPunct="1">
              <a:buFont typeface="Wingdings" pitchFamily="2" charset="2"/>
              <a:buNone/>
              <a:defRPr/>
            </a:pPr>
            <a:r>
              <a:rPr lang="ar-SA" sz="2800" b="1" dirty="0" smtClean="0">
                <a:solidFill>
                  <a:srgbClr val="99CCFF"/>
                </a:solidFill>
              </a:rPr>
              <a:t>قابل للتداول              </a:t>
            </a:r>
            <a:r>
              <a:rPr lang="ar-SA" sz="2800" b="1" dirty="0" smtClean="0"/>
              <a:t> (  بالتظهير)</a:t>
            </a:r>
            <a:endParaRPr lang="en-US" sz="2800" b="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pPr algn="r" rtl="1" eaLnBrk="1" hangingPunct="1">
              <a:defRPr/>
            </a:pPr>
            <a:r>
              <a:rPr lang="ar-SA" sz="4000" b="1" dirty="0" smtClean="0">
                <a:solidFill>
                  <a:srgbClr val="FFFF00"/>
                </a:solidFill>
              </a:rPr>
              <a:t>4- السند لحامله</a:t>
            </a:r>
            <a:br>
              <a:rPr lang="ar-SA" sz="4000" b="1" dirty="0" smtClean="0">
                <a:solidFill>
                  <a:srgbClr val="FFFF00"/>
                </a:solidFill>
              </a:rPr>
            </a:br>
            <a:endParaRPr lang="en-US" sz="4000" b="1" dirty="0" smtClean="0">
              <a:solidFill>
                <a:srgbClr val="FFFF00"/>
              </a:solidFill>
            </a:endParaRPr>
          </a:p>
        </p:txBody>
      </p:sp>
      <p:sp>
        <p:nvSpPr>
          <p:cNvPr id="41987" name="Rectangle 3"/>
          <p:cNvSpPr>
            <a:spLocks noGrp="1" noChangeArrowheads="1"/>
          </p:cNvSpPr>
          <p:nvPr>
            <p:ph idx="1"/>
          </p:nvPr>
        </p:nvSpPr>
        <p:spPr/>
        <p:txBody>
          <a:bodyPr>
            <a:normAutofit/>
          </a:bodyPr>
          <a:lstStyle/>
          <a:p>
            <a:pPr algn="r" rtl="1" eaLnBrk="1" hangingPunct="1">
              <a:defRPr/>
            </a:pPr>
            <a:r>
              <a:rPr lang="ar-SA" sz="2800" b="1" dirty="0" smtClean="0"/>
              <a:t>- حيث لا يدون فيه اسم المستفيد و لا</a:t>
            </a:r>
            <a:r>
              <a:rPr lang="ar-SA" sz="2800" b="1" dirty="0" smtClean="0">
                <a:solidFill>
                  <a:schemeClr val="accent2">
                    <a:lumMod val="60000"/>
                    <a:lumOff val="40000"/>
                  </a:schemeClr>
                </a:solidFill>
              </a:rPr>
              <a:t> يظهر </a:t>
            </a:r>
            <a:r>
              <a:rPr lang="ar-SA" sz="2800" b="1" dirty="0" smtClean="0"/>
              <a:t>و أنما يتم تداوله </a:t>
            </a:r>
            <a:r>
              <a:rPr lang="ar-SA" sz="2800" b="1" dirty="0" smtClean="0">
                <a:solidFill>
                  <a:schemeClr val="accent2">
                    <a:lumMod val="60000"/>
                    <a:lumOff val="40000"/>
                  </a:schemeClr>
                </a:solidFill>
              </a:rPr>
              <a:t>بالمناولة </a:t>
            </a:r>
            <a:r>
              <a:rPr lang="ar-SA" sz="2800" b="1" dirty="0" smtClean="0"/>
              <a:t>و سنتكلم عن أحكامه لاحقاً .</a:t>
            </a:r>
            <a:endParaRPr lang="ar-JO" sz="2800" b="1" dirty="0" smtClean="0"/>
          </a:p>
          <a:p>
            <a:pPr algn="r" rtl="1" eaLnBrk="1" hangingPunct="1">
              <a:defRPr/>
            </a:pPr>
            <a:endParaRPr lang="ar-JO" sz="2800" b="1" dirty="0" smtClean="0"/>
          </a:p>
          <a:p>
            <a:pPr algn="r" rtl="1" eaLnBrk="1" hangingPunct="1">
              <a:defRPr/>
            </a:pPr>
            <a:r>
              <a:rPr lang="ar-JO" sz="2800" b="1" dirty="0" smtClean="0"/>
              <a:t>ومع أن المشرع الأردني أدرج تحت اصطلاح الأوراق التجارية هذه الأنواع باعتبارها الأوراق السائده في المعاملات التجارية في الوقت الحاضر غير أن الرأي السائد فقها وقضاء أن هذا التعداد لم يرد على سبيل الحصر بل على سبيل المثال بحيث يمكن أن يشمل أوراقا أخرى اذا توافرت لها خصائص الأوراق التجارية .</a:t>
            </a:r>
            <a:r>
              <a:rPr lang="ar-JO" sz="2800" dirty="0" smtClean="0"/>
              <a:t/>
            </a:r>
            <a:br>
              <a:rPr lang="ar-JO" sz="2800" dirty="0" smtClean="0"/>
            </a:br>
            <a:endParaRPr lang="ar-SA" sz="2800" b="1" dirty="0" smtClean="0"/>
          </a:p>
          <a:p>
            <a:pPr eaLnBrk="1" hangingPunct="1">
              <a:buFont typeface="Wingdings" pitchFamily="2" charset="2"/>
              <a:buNone/>
              <a:defRPr/>
            </a:pPr>
            <a:endParaRPr lang="ar-SA" sz="900" b="1" dirty="0" smtClean="0"/>
          </a:p>
          <a:p>
            <a:pPr eaLnBrk="1" hangingPunct="1">
              <a:buFont typeface="Wingdings" pitchFamily="2" charset="2"/>
              <a:buNone/>
              <a:defRPr/>
            </a:pPr>
            <a:endParaRPr lang="en-US" sz="2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ar-JO" dirty="0" smtClean="0"/>
              <a:t>وظائف الاوراق التجارية </a:t>
            </a:r>
          </a:p>
        </p:txBody>
      </p:sp>
      <p:sp>
        <p:nvSpPr>
          <p:cNvPr id="3" name="Content Placeholder 2"/>
          <p:cNvSpPr>
            <a:spLocks noGrp="1"/>
          </p:cNvSpPr>
          <p:nvPr>
            <p:ph idx="1"/>
          </p:nvPr>
        </p:nvSpPr>
        <p:spPr>
          <a:xfrm>
            <a:off x="357188" y="1285875"/>
            <a:ext cx="8329612" cy="5572125"/>
          </a:xfrm>
        </p:spPr>
        <p:txBody>
          <a:bodyPr>
            <a:normAutofit fontScale="70000" lnSpcReduction="20000"/>
          </a:bodyPr>
          <a:lstStyle/>
          <a:p>
            <a:pPr algn="r" rtl="1">
              <a:defRPr/>
            </a:pPr>
            <a:r>
              <a:rPr lang="ar-SA" dirty="0" smtClean="0">
                <a:solidFill>
                  <a:schemeClr val="tx1">
                    <a:lumMod val="95000"/>
                  </a:schemeClr>
                </a:solidFill>
              </a:rPr>
              <a:t>تقوم الاوراق التجارية بثلاث وظائف لهااهميتها في الحياة الاقتصادية فهي</a:t>
            </a:r>
          </a:p>
          <a:p>
            <a:pPr algn="r" rtl="1">
              <a:buFontTx/>
              <a:buChar char="-"/>
              <a:defRPr/>
            </a:pPr>
            <a:r>
              <a:rPr lang="ar-SA" dirty="0" smtClean="0">
                <a:solidFill>
                  <a:schemeClr val="tx1">
                    <a:lumMod val="95000"/>
                  </a:schemeClr>
                </a:solidFill>
              </a:rPr>
              <a:t>أداة لابرام عقد الصرف تغني عن نقل النقود من مكان الى اخر </a:t>
            </a:r>
          </a:p>
          <a:p>
            <a:pPr algn="r" rtl="1">
              <a:buFontTx/>
              <a:buChar char="-"/>
              <a:defRPr/>
            </a:pPr>
            <a:r>
              <a:rPr lang="ar-SA" dirty="0" smtClean="0">
                <a:solidFill>
                  <a:schemeClr val="tx1">
                    <a:lumMod val="95000"/>
                  </a:schemeClr>
                </a:solidFill>
              </a:rPr>
              <a:t>أداة وفاء</a:t>
            </a:r>
          </a:p>
          <a:p>
            <a:pPr algn="r" rtl="1">
              <a:buFontTx/>
              <a:buChar char="-"/>
              <a:defRPr/>
            </a:pPr>
            <a:r>
              <a:rPr lang="ar-SA" dirty="0" smtClean="0">
                <a:solidFill>
                  <a:schemeClr val="tx1">
                    <a:lumMod val="95000"/>
                  </a:schemeClr>
                </a:solidFill>
              </a:rPr>
              <a:t>أداة ائتمان  </a:t>
            </a:r>
          </a:p>
          <a:p>
            <a:pPr algn="r" rtl="1" eaLnBrk="1" hangingPunct="1">
              <a:defRPr/>
            </a:pPr>
            <a:r>
              <a:rPr lang="ar-JO" dirty="0" smtClean="0">
                <a:solidFill>
                  <a:schemeClr val="accent6">
                    <a:lumMod val="60000"/>
                    <a:lumOff val="40000"/>
                  </a:schemeClr>
                </a:solidFill>
              </a:rPr>
              <a:t>-</a:t>
            </a:r>
            <a:r>
              <a:rPr lang="ar-JO" b="1" u="sng" dirty="0" smtClean="0">
                <a:solidFill>
                  <a:schemeClr val="accent6">
                    <a:lumMod val="60000"/>
                    <a:lumOff val="40000"/>
                  </a:schemeClr>
                </a:solidFill>
              </a:rPr>
              <a:t> الورقة التجارية كأداة لتنفيذ عقد الصرف </a:t>
            </a:r>
            <a:r>
              <a:rPr lang="ar-JO" b="1" u="sng" dirty="0" smtClean="0"/>
              <a:t>:</a:t>
            </a:r>
            <a:endParaRPr lang="ar-SA" b="1" u="sng" dirty="0" smtClean="0"/>
          </a:p>
          <a:p>
            <a:pPr algn="r" rtl="1">
              <a:buNone/>
              <a:defRPr/>
            </a:pPr>
            <a:r>
              <a:rPr lang="ar-SA" b="1" u="sng" dirty="0" smtClean="0"/>
              <a:t> </a:t>
            </a:r>
            <a:r>
              <a:rPr lang="ar-SA" dirty="0" smtClean="0"/>
              <a:t>استخدم سند السحب  في القرون الوسطى في عهد الجمهوريات الايطالية على أثر انتعاش النشاط التجاري كأداة لتنفيذ عقد الصرف أي لنقل النقود من بلد لأخر ولا سيما في الاسواق الدورية التي يلتقي االتجار من مختلف الدول الاوروبية </a:t>
            </a:r>
            <a:endParaRPr lang="en-US" b="1" u="sng" dirty="0" smtClean="0"/>
          </a:p>
          <a:p>
            <a:pPr algn="r" rtl="1" eaLnBrk="1" hangingPunct="1">
              <a:buNone/>
              <a:defRPr/>
            </a:pPr>
            <a:r>
              <a:rPr lang="ar-SA" u="sng" dirty="0" smtClean="0"/>
              <a:t>عقد الصرف مبادلة النقد بالنقد ، وله صورتان </a:t>
            </a:r>
          </a:p>
          <a:p>
            <a:pPr marL="578358" indent="-514350" algn="r" rtl="1" eaLnBrk="1" hangingPunct="1">
              <a:buAutoNum type="arabicPeriod"/>
              <a:defRPr/>
            </a:pPr>
            <a:r>
              <a:rPr lang="ar-SA" dirty="0" smtClean="0"/>
              <a:t>صرف محلي عن طريق المناولة من خلال الذهاب الى البنك والطلب بمبادلة النقد الوطني بنقد اجنبي </a:t>
            </a:r>
          </a:p>
          <a:p>
            <a:pPr marL="578358" indent="-514350" algn="r" rtl="1" eaLnBrk="1" hangingPunct="1">
              <a:buAutoNum type="arabicPeriod"/>
              <a:defRPr/>
            </a:pPr>
            <a:r>
              <a:rPr lang="ar-SA" dirty="0" smtClean="0"/>
              <a:t>الصرف المسحوب دفع مبلغ من النقد الوطني في البنك والطلب بتسليم هذا المبلغ في دولة اخرى بما يعادل عملتها </a:t>
            </a:r>
          </a:p>
          <a:p>
            <a:pPr marL="578358" indent="-514350" algn="r" rtl="1" eaLnBrk="1" hangingPunct="1">
              <a:buNone/>
              <a:defRPr/>
            </a:pPr>
            <a:r>
              <a:rPr lang="ar-SA" dirty="0" smtClean="0"/>
              <a:t> </a:t>
            </a:r>
          </a:p>
          <a:p>
            <a:pPr algn="r" rtl="1" eaLnBrk="1" hangingPunct="1">
              <a:defRPr/>
            </a:pPr>
            <a:r>
              <a:rPr lang="ar-SA" dirty="0" smtClean="0"/>
              <a:t>وفي الوقت الحاضر قلت اهمية سند السحب </a:t>
            </a:r>
            <a:r>
              <a:rPr lang="ar-SA" dirty="0" err="1" smtClean="0"/>
              <a:t>كاداة</a:t>
            </a:r>
            <a:r>
              <a:rPr lang="ar-SA" dirty="0" smtClean="0"/>
              <a:t> </a:t>
            </a:r>
            <a:r>
              <a:rPr lang="ar-SA" dirty="0" err="1" smtClean="0"/>
              <a:t>لتنفيد</a:t>
            </a:r>
            <a:r>
              <a:rPr lang="ar-SA" dirty="0" smtClean="0"/>
              <a:t> عقد الصرف بسبب ظهور وسائل قانونية اخرى تؤدي نفس الوظيفة مثل شيكات المسافرين والحوالة المصرفية وخطاب الاعتماد وبطاقات الائتمان فضلا عن انتشار العملة الورقية</a:t>
            </a:r>
            <a:endParaRPr lang="ar-JO"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0"/>
            <a:ext cx="8229600" cy="5845175"/>
          </a:xfrm>
        </p:spPr>
        <p:txBody>
          <a:bodyPr>
            <a:normAutofit fontScale="85000" lnSpcReduction="20000"/>
          </a:bodyPr>
          <a:lstStyle/>
          <a:p>
            <a:pPr algn="r" rtl="1" eaLnBrk="1" hangingPunct="1">
              <a:defRPr/>
            </a:pPr>
            <a:r>
              <a:rPr lang="ar-JO" dirty="0" smtClean="0">
                <a:solidFill>
                  <a:schemeClr val="accent6">
                    <a:lumMod val="60000"/>
                    <a:lumOff val="40000"/>
                  </a:schemeClr>
                </a:solidFill>
              </a:rPr>
              <a:t>2-</a:t>
            </a:r>
            <a:r>
              <a:rPr lang="ar-JO" b="1" u="sng" dirty="0" smtClean="0">
                <a:solidFill>
                  <a:schemeClr val="accent6">
                    <a:lumMod val="60000"/>
                    <a:lumOff val="40000"/>
                  </a:schemeClr>
                </a:solidFill>
              </a:rPr>
              <a:t>الورقة التجارية كأداة </a:t>
            </a:r>
            <a:r>
              <a:rPr lang="ar-SA" b="1" u="sng" dirty="0" err="1" smtClean="0">
                <a:solidFill>
                  <a:schemeClr val="accent6">
                    <a:lumMod val="60000"/>
                    <a:lumOff val="40000"/>
                  </a:schemeClr>
                </a:solidFill>
              </a:rPr>
              <a:t>لل</a:t>
            </a:r>
            <a:r>
              <a:rPr lang="ar-JO" b="1" u="sng" dirty="0" smtClean="0">
                <a:solidFill>
                  <a:schemeClr val="accent6">
                    <a:lumMod val="60000"/>
                    <a:lumOff val="40000"/>
                  </a:schemeClr>
                </a:solidFill>
              </a:rPr>
              <a:t>وفاء </a:t>
            </a:r>
            <a:r>
              <a:rPr lang="ar-JO" dirty="0" smtClean="0"/>
              <a:t>:</a:t>
            </a:r>
            <a:r>
              <a:rPr lang="ar-SA" dirty="0" smtClean="0"/>
              <a:t> الاوراق التجارية بأنواعها تستخدم كأداة وفاء</a:t>
            </a:r>
          </a:p>
          <a:p>
            <a:pPr algn="r" rtl="1" eaLnBrk="1" hangingPunct="1">
              <a:buNone/>
              <a:defRPr/>
            </a:pPr>
            <a:r>
              <a:rPr lang="ar-SA" dirty="0" smtClean="0"/>
              <a:t>    سند السحب يستخدم غالبا للوفاء بالديون الخارجية  والشيك و سند الامر للوفاء بالديون الداخلية </a:t>
            </a:r>
          </a:p>
          <a:p>
            <a:pPr algn="r" rtl="1" eaLnBrk="1" hangingPunct="1">
              <a:buNone/>
              <a:defRPr/>
            </a:pPr>
            <a:r>
              <a:rPr lang="ar-JO" dirty="0" smtClean="0"/>
              <a:t/>
            </a:r>
            <a:br>
              <a:rPr lang="ar-JO" dirty="0" smtClean="0"/>
            </a:br>
            <a:r>
              <a:rPr lang="ar-JO" dirty="0" smtClean="0"/>
              <a:t>إذ</a:t>
            </a:r>
            <a:r>
              <a:rPr lang="ar-SA" dirty="0" smtClean="0"/>
              <a:t> ان </a:t>
            </a:r>
            <a:r>
              <a:rPr lang="ar-JO" dirty="0" smtClean="0"/>
              <a:t>كل ورقة تجارية تجسد في الحقيقة قيمة نقدية معينة صالحة بذاتها لان تكون بديلا عن النقد فيستطيع حاملها إذا احتاج إلى نقود أن يخصمها لدى احد البنوك فيحصل فورا على قيمتها نقدا و يتم الوفاء عندئذ بالنقود لكنه لم يقع بهذه الصورة إلا مرة واحدة </a:t>
            </a:r>
            <a:r>
              <a:rPr lang="ar-SA" dirty="0" smtClean="0"/>
              <a:t>وقد</a:t>
            </a:r>
            <a:r>
              <a:rPr lang="ar-JO" dirty="0" smtClean="0"/>
              <a:t> أغنى عن استعمال النقود مرات عديدة و </a:t>
            </a:r>
            <a:r>
              <a:rPr lang="ar-JO" dirty="0" smtClean="0">
                <a:solidFill>
                  <a:schemeClr val="accent2">
                    <a:lumMod val="60000"/>
                    <a:lumOff val="40000"/>
                  </a:schemeClr>
                </a:solidFill>
              </a:rPr>
              <a:t>يشترط شرطان </a:t>
            </a:r>
            <a:r>
              <a:rPr lang="ar-JO" dirty="0" smtClean="0"/>
              <a:t>حتى تؤدي الورقة التجارية دورها كأداة وفاء :</a:t>
            </a:r>
            <a:endParaRPr lang="ar-SA" dirty="0" smtClean="0"/>
          </a:p>
          <a:p>
            <a:pPr algn="r" rtl="1" eaLnBrk="1" hangingPunct="1">
              <a:buNone/>
              <a:defRPr/>
            </a:pPr>
            <a:r>
              <a:rPr lang="ar-JO" dirty="0" smtClean="0"/>
              <a:t/>
            </a:r>
            <a:br>
              <a:rPr lang="ar-JO" dirty="0" smtClean="0"/>
            </a:br>
            <a:r>
              <a:rPr lang="ar-SA" dirty="0" smtClean="0">
                <a:solidFill>
                  <a:schemeClr val="accent6">
                    <a:lumMod val="60000"/>
                    <a:lumOff val="40000"/>
                  </a:schemeClr>
                </a:solidFill>
              </a:rPr>
              <a:t>1</a:t>
            </a:r>
            <a:r>
              <a:rPr lang="ar-JO" dirty="0" smtClean="0">
                <a:solidFill>
                  <a:schemeClr val="accent6">
                    <a:lumMod val="60000"/>
                    <a:lumOff val="40000"/>
                  </a:schemeClr>
                </a:solidFill>
              </a:rPr>
              <a:t>· </a:t>
            </a:r>
            <a:r>
              <a:rPr lang="ar-JO" dirty="0" smtClean="0"/>
              <a:t>سهولة تداولها أي انتقال الحق الثابت فيها عن طريق التظهير البسيط عكس حوالة الحق المد</a:t>
            </a:r>
            <a:r>
              <a:rPr lang="ar-SA" dirty="0" smtClean="0"/>
              <a:t>نية</a:t>
            </a:r>
            <a:r>
              <a:rPr lang="ar-JO" dirty="0" smtClean="0"/>
              <a:t> المعقدة .</a:t>
            </a:r>
            <a:br>
              <a:rPr lang="ar-JO" dirty="0" smtClean="0"/>
            </a:br>
            <a:r>
              <a:rPr lang="ar-SA" dirty="0" smtClean="0">
                <a:solidFill>
                  <a:schemeClr val="accent6">
                    <a:lumMod val="60000"/>
                    <a:lumOff val="40000"/>
                  </a:schemeClr>
                </a:solidFill>
              </a:rPr>
              <a:t>2</a:t>
            </a:r>
            <a:r>
              <a:rPr lang="ar-JO" dirty="0" smtClean="0">
                <a:solidFill>
                  <a:schemeClr val="accent6">
                    <a:lumMod val="60000"/>
                    <a:lumOff val="40000"/>
                  </a:schemeClr>
                </a:solidFill>
              </a:rPr>
              <a:t>· </a:t>
            </a:r>
            <a:r>
              <a:rPr lang="ar-JO" dirty="0" smtClean="0"/>
              <a:t>إدخال الثقة في نفس حاملها و طمأنته على انه سيستوفي حقه عند الاستحقاق</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313"/>
            <a:ext cx="8229600" cy="6643687"/>
          </a:xfrm>
        </p:spPr>
        <p:txBody>
          <a:bodyPr>
            <a:normAutofit fontScale="92500" lnSpcReduction="10000"/>
          </a:bodyPr>
          <a:lstStyle/>
          <a:p>
            <a:pPr marL="0" indent="0" eaLnBrk="1" hangingPunct="1">
              <a:buFont typeface="Wingdings" pitchFamily="2" charset="2"/>
              <a:buNone/>
              <a:defRPr/>
            </a:pPr>
            <a:endParaRPr lang="ar-SA" dirty="0">
              <a:solidFill>
                <a:schemeClr val="accent2">
                  <a:lumMod val="60000"/>
                  <a:lumOff val="40000"/>
                </a:schemeClr>
              </a:solidFill>
            </a:endParaRPr>
          </a:p>
          <a:p>
            <a:pPr marL="0" indent="0" algn="r" rtl="1">
              <a:buNone/>
              <a:defRPr/>
            </a:pPr>
            <a:r>
              <a:rPr lang="ar-JO" dirty="0" smtClean="0"/>
              <a:t>أحاط المشرع بالعديد من المبادئ و القواعد التي تكفل وفا</a:t>
            </a:r>
            <a:r>
              <a:rPr lang="ar-SA" dirty="0" smtClean="0"/>
              <a:t>ء الاوراق التجارية </a:t>
            </a:r>
            <a:r>
              <a:rPr lang="ar-JO" dirty="0" smtClean="0"/>
              <a:t> وهي :</a:t>
            </a:r>
          </a:p>
          <a:p>
            <a:pPr marL="0" indent="0" algn="r" rtl="1" eaLnBrk="1" hangingPunct="1">
              <a:buFont typeface="Wingdings" pitchFamily="2" charset="2"/>
              <a:buNone/>
              <a:defRPr/>
            </a:pPr>
            <a:r>
              <a:rPr lang="ar-JO" dirty="0" smtClean="0"/>
              <a:t/>
            </a:r>
            <a:br>
              <a:rPr lang="ar-JO" dirty="0" smtClean="0"/>
            </a:br>
            <a:r>
              <a:rPr lang="ar-SA" dirty="0" smtClean="0"/>
              <a:t>1</a:t>
            </a:r>
            <a:r>
              <a:rPr lang="ar-JO" dirty="0" smtClean="0"/>
              <a:t>- إقرار مبدأ تضامن الموقعين دون حاجة إلى اشتراطه .</a:t>
            </a:r>
            <a:br>
              <a:rPr lang="ar-JO" dirty="0" smtClean="0"/>
            </a:br>
            <a:r>
              <a:rPr lang="ar-SA" dirty="0" smtClean="0"/>
              <a:t>2</a:t>
            </a:r>
            <a:r>
              <a:rPr lang="ar-JO" dirty="0" smtClean="0"/>
              <a:t>- إقرار مبدأ تظهير الدفوع الذي يحمي الحامل من الدفوع التي كان بإمكان المدين (المسحوب عليه)من ا</a:t>
            </a:r>
            <a:r>
              <a:rPr lang="ar-SA" dirty="0" smtClean="0"/>
              <a:t>ث</a:t>
            </a:r>
            <a:r>
              <a:rPr lang="ar-JO" dirty="0" smtClean="0"/>
              <a:t>ارتها تجاه الموقعين السابقين .</a:t>
            </a:r>
            <a:br>
              <a:rPr lang="ar-JO" dirty="0" smtClean="0"/>
            </a:br>
            <a:r>
              <a:rPr lang="ar-SA" dirty="0" smtClean="0"/>
              <a:t>3</a:t>
            </a:r>
            <a:r>
              <a:rPr lang="ar-JO" dirty="0" smtClean="0"/>
              <a:t>- إقرار قاعدة استقلال التوقيعات .</a:t>
            </a:r>
            <a:br>
              <a:rPr lang="ar-JO" dirty="0" smtClean="0"/>
            </a:br>
            <a:r>
              <a:rPr lang="ar-SA" dirty="0" smtClean="0"/>
              <a:t>4</a:t>
            </a:r>
            <a:r>
              <a:rPr lang="ar-JO" dirty="0" smtClean="0"/>
              <a:t>- رفض إعطاء مهلة للوفاء بعد تاريخ الاستحقاق .</a:t>
            </a:r>
            <a:br>
              <a:rPr lang="ar-JO" dirty="0" smtClean="0"/>
            </a:br>
            <a:r>
              <a:rPr lang="ar-SA" dirty="0" smtClean="0"/>
              <a:t>5</a:t>
            </a:r>
            <a:r>
              <a:rPr lang="ar-JO" dirty="0" smtClean="0"/>
              <a:t>- حق الحامل في توقيع الحجز التحفظي على منقولات المدين </a:t>
            </a:r>
            <a:br>
              <a:rPr lang="ar-JO" dirty="0" smtClean="0"/>
            </a:br>
            <a:r>
              <a:rPr lang="ar-SA" dirty="0" smtClean="0"/>
              <a:t>6</a:t>
            </a:r>
            <a:r>
              <a:rPr lang="ar-JO" dirty="0" smtClean="0"/>
              <a:t>- عدم الموافقة على المعارضة في الوفاء إلا في حالات استثنائية .</a:t>
            </a:r>
            <a:endParaRPr lang="ar-SA" dirty="0" smtClean="0"/>
          </a:p>
          <a:p>
            <a:pPr marL="0" indent="0" algn="r" rtl="1" eaLnBrk="1" hangingPunct="1">
              <a:buFont typeface="Wingdings" pitchFamily="2" charset="2"/>
              <a:buNone/>
              <a:defRPr/>
            </a:pPr>
            <a:r>
              <a:rPr lang="ar-SA" dirty="0" smtClean="0">
                <a:solidFill>
                  <a:srgbClr val="0070C0"/>
                </a:solidFill>
              </a:rPr>
              <a:t>( الوفاء النقدي لا يقع الا مرة واحدة ويغني عن استعمال النقود مرات عديدة)</a:t>
            </a:r>
            <a:r>
              <a:rPr lang="ar-JO" dirty="0" smtClean="0">
                <a:solidFill>
                  <a:srgbClr val="0070C0"/>
                </a:solidFill>
              </a:rPr>
              <a:t/>
            </a:r>
            <a:br>
              <a:rPr lang="ar-JO" dirty="0" smtClean="0">
                <a:solidFill>
                  <a:srgbClr val="0070C0"/>
                </a:solidFill>
              </a:rPr>
            </a:br>
            <a:endParaRPr lang="ar-JO" dirty="0" smtClean="0">
              <a:solidFill>
                <a:srgbClr val="0070C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0"/>
            <a:ext cx="8229600" cy="5845175"/>
          </a:xfrm>
        </p:spPr>
        <p:txBody>
          <a:bodyPr>
            <a:normAutofit fontScale="92500"/>
          </a:bodyPr>
          <a:lstStyle/>
          <a:p>
            <a:pPr algn="r" eaLnBrk="1" hangingPunct="1">
              <a:buNone/>
              <a:defRPr/>
            </a:pPr>
            <a:r>
              <a:rPr lang="ar-SA" b="1" u="sng" dirty="0" smtClean="0">
                <a:solidFill>
                  <a:schemeClr val="accent6">
                    <a:lumMod val="60000"/>
                    <a:lumOff val="40000"/>
                  </a:schemeClr>
                </a:solidFill>
              </a:rPr>
              <a:t>3-</a:t>
            </a:r>
            <a:r>
              <a:rPr lang="ar-JO" b="1" u="sng" dirty="0" smtClean="0">
                <a:solidFill>
                  <a:schemeClr val="accent6">
                    <a:lumMod val="60000"/>
                    <a:lumOff val="40000"/>
                  </a:schemeClr>
                </a:solidFill>
              </a:rPr>
              <a:t>الورقة التجارية كأداة ائتمان </a:t>
            </a:r>
            <a:r>
              <a:rPr lang="ar-JO" dirty="0" smtClean="0"/>
              <a:t/>
            </a:r>
            <a:br>
              <a:rPr lang="ar-JO" dirty="0" smtClean="0"/>
            </a:br>
            <a:r>
              <a:rPr lang="ar-SA" dirty="0" smtClean="0"/>
              <a:t>  الاوراق التجارية هي اداة هذا لائتمان اذ عن طريقها يتداول التجار الائتمان فيما بينهم بانتقال الورقة من دائن الى دائن </a:t>
            </a:r>
            <a:endParaRPr lang="ar-JO" dirty="0" smtClean="0"/>
          </a:p>
          <a:p>
            <a:pPr algn="r" rtl="1" eaLnBrk="1" hangingPunct="1">
              <a:defRPr/>
            </a:pPr>
            <a:r>
              <a:rPr lang="ar-JO" dirty="0" smtClean="0"/>
              <a:t>و إذا كانت سهولة تداول الورقة التجارية بعملية التظهير البسيطة</a:t>
            </a:r>
            <a:r>
              <a:rPr lang="ar-SA" dirty="0" smtClean="0"/>
              <a:t>( التسليم)</a:t>
            </a:r>
            <a:r>
              <a:rPr lang="ar-JO" dirty="0" smtClean="0"/>
              <a:t> عامل أساسي في تحقيق وظيفتها كأداة ائتمان فان </a:t>
            </a:r>
            <a:r>
              <a:rPr lang="ar-JO" dirty="0" smtClean="0">
                <a:solidFill>
                  <a:schemeClr val="accent2">
                    <a:lumMod val="60000"/>
                    <a:lumOff val="40000"/>
                  </a:schemeClr>
                </a:solidFill>
              </a:rPr>
              <a:t>الخصم </a:t>
            </a:r>
            <a:r>
              <a:rPr lang="ar-JO" dirty="0" smtClean="0"/>
              <a:t>هو العامل المشجع على أداء هذا الدور .</a:t>
            </a:r>
            <a:endParaRPr lang="ar-SA" dirty="0" smtClean="0"/>
          </a:p>
          <a:p>
            <a:pPr algn="r" rtl="1" eaLnBrk="1" hangingPunct="1">
              <a:defRPr/>
            </a:pPr>
            <a:r>
              <a:rPr lang="ar-SA" dirty="0" smtClean="0"/>
              <a:t>وتداول الائتمان بين التجار له أهمية خاصة الى زيادة سرعة التداول وسهولة المعاملات فانه يغني عن استعمال النقود ويضيف من المال السائل في يد التاجر مما يقوي طاقته الانتاجية ويختصر الكثير من عمليات الوفاء والاستيفاء المتكررة </a:t>
            </a:r>
            <a:r>
              <a:rPr lang="ar-JO" dirty="0" smtClean="0"/>
              <a:t/>
            </a:r>
            <a:br>
              <a:rPr lang="ar-JO" dirty="0" smtClean="0"/>
            </a:br>
            <a:endParaRPr lang="ar-JO"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25"/>
            <a:ext cx="8229600" cy="5702300"/>
          </a:xfrm>
        </p:spPr>
        <p:txBody>
          <a:bodyPr>
            <a:normAutofit lnSpcReduction="10000"/>
          </a:bodyPr>
          <a:lstStyle/>
          <a:p>
            <a:pPr algn="r" rtl="1" eaLnBrk="1" hangingPunct="1">
              <a:defRPr/>
            </a:pPr>
            <a:r>
              <a:rPr lang="ar-JO" dirty="0" smtClean="0">
                <a:solidFill>
                  <a:schemeClr val="accent2">
                    <a:lumMod val="60000"/>
                    <a:lumOff val="40000"/>
                  </a:schemeClr>
                </a:solidFill>
              </a:rPr>
              <a:t>مفهوم الخصم </a:t>
            </a:r>
            <a:r>
              <a:rPr lang="en-US" dirty="0" smtClean="0">
                <a:solidFill>
                  <a:schemeClr val="accent2">
                    <a:lumMod val="60000"/>
                    <a:lumOff val="40000"/>
                  </a:schemeClr>
                </a:solidFill>
              </a:rPr>
              <a:t>:</a:t>
            </a:r>
            <a:endParaRPr lang="ar-SA" dirty="0" smtClean="0">
              <a:solidFill>
                <a:schemeClr val="accent2">
                  <a:lumMod val="60000"/>
                  <a:lumOff val="40000"/>
                </a:schemeClr>
              </a:solidFill>
            </a:endParaRPr>
          </a:p>
          <a:p>
            <a:pPr algn="r" rtl="1" eaLnBrk="1" hangingPunct="1">
              <a:defRPr/>
            </a:pPr>
            <a:r>
              <a:rPr lang="ar-JO" dirty="0" smtClean="0"/>
              <a:t>هو التقدم بالسند التجاري وقت الحاجة للأموال لدى إحدى المصارف و تحويله إلى نقود بقيمة المدونة بصلبه و يرجع الفضل في عملية الخصم هذه إلى السيد </a:t>
            </a:r>
            <a:r>
              <a:rPr lang="ar-JO" dirty="0" smtClean="0">
                <a:solidFill>
                  <a:schemeClr val="accent2">
                    <a:lumMod val="60000"/>
                    <a:lumOff val="40000"/>
                  </a:schemeClr>
                </a:solidFill>
              </a:rPr>
              <a:t>باترسن </a:t>
            </a:r>
            <a:r>
              <a:rPr lang="ar-JO" dirty="0" smtClean="0"/>
              <a:t>مؤسس مصرف انجلترا و كان ذلك في القرن </a:t>
            </a:r>
            <a:r>
              <a:rPr lang="ar-JO" dirty="0" smtClean="0">
                <a:solidFill>
                  <a:schemeClr val="accent2">
                    <a:lumMod val="60000"/>
                    <a:lumOff val="40000"/>
                  </a:schemeClr>
                </a:solidFill>
              </a:rPr>
              <a:t>18</a:t>
            </a:r>
            <a:r>
              <a:rPr lang="ar-JO" dirty="0" smtClean="0"/>
              <a:t> لما رأى بان المصارف تسيء استخدام النقود المودعة لديها و ذل</a:t>
            </a:r>
            <a:r>
              <a:rPr lang="ar-SA" dirty="0" smtClean="0"/>
              <a:t>ك</a:t>
            </a:r>
            <a:r>
              <a:rPr lang="ar-JO" dirty="0" smtClean="0"/>
              <a:t> بشراء البضائع بقيمتها و قد تتقلب أسعارها في أوقات لاحقة فرأى بان تشرى </a:t>
            </a:r>
            <a:r>
              <a:rPr lang="ar-JO" dirty="0" smtClean="0">
                <a:solidFill>
                  <a:schemeClr val="accent6">
                    <a:lumMod val="60000"/>
                    <a:lumOff val="40000"/>
                  </a:schemeClr>
                </a:solidFill>
              </a:rPr>
              <a:t>السفاتج </a:t>
            </a:r>
            <a:r>
              <a:rPr lang="ar-JO" dirty="0" smtClean="0"/>
              <a:t>التي يسحبها البائعون على مشتريهم بثمن البضاعة مقابل اقتطاع نسبة معينة من قيمتها تساوي سعر الخصم إضافة إلى عمولة المصرف ، فأصبحت المصارف تقبل على خصم السندات و هو الأمر الذي شجع على بروزها كأداة ائتمان هامة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5888"/>
            <a:ext cx="8291513" cy="1304925"/>
          </a:xfrm>
        </p:spPr>
        <p:txBody>
          <a:bodyPr/>
          <a:lstStyle/>
          <a:p>
            <a:pPr algn="ctr" eaLnBrk="1" hangingPunct="1">
              <a:defRPr/>
            </a:pPr>
            <a:r>
              <a:rPr lang="ar-JO" sz="3600" b="1" dirty="0" smtClean="0"/>
              <a:t>نش</a:t>
            </a:r>
            <a:r>
              <a:rPr lang="ar-SA" sz="3600" b="1" dirty="0"/>
              <a:t>أ</a:t>
            </a:r>
            <a:r>
              <a:rPr lang="ar-JO" sz="3600" b="1" dirty="0" smtClean="0"/>
              <a:t>ة وتطور الاوراق التجارية وتقنين احكامها</a:t>
            </a:r>
          </a:p>
        </p:txBody>
      </p:sp>
      <p:sp>
        <p:nvSpPr>
          <p:cNvPr id="3" name="Content Placeholder 2"/>
          <p:cNvSpPr>
            <a:spLocks noGrp="1"/>
          </p:cNvSpPr>
          <p:nvPr>
            <p:ph idx="1"/>
          </p:nvPr>
        </p:nvSpPr>
        <p:spPr>
          <a:xfrm>
            <a:off x="457200" y="1214438"/>
            <a:ext cx="8362950" cy="5527675"/>
          </a:xfrm>
        </p:spPr>
        <p:txBody>
          <a:bodyPr>
            <a:normAutofit lnSpcReduction="10000"/>
          </a:bodyPr>
          <a:lstStyle/>
          <a:p>
            <a:pPr marL="0" indent="0" algn="r" rtl="1" eaLnBrk="1" hangingPunct="1">
              <a:buFont typeface="Wingdings" pitchFamily="2" charset="2"/>
              <a:buNone/>
              <a:defRPr/>
            </a:pPr>
            <a:r>
              <a:rPr lang="ar-SA" dirty="0" smtClean="0"/>
              <a:t> اختلف في تاريخ ومكان النشأة لندرة الادلة وهناك مؤشرات قد   يفهم منها بان </a:t>
            </a:r>
            <a:r>
              <a:rPr lang="ar-SA" dirty="0" smtClean="0">
                <a:solidFill>
                  <a:schemeClr val="accent2">
                    <a:lumMod val="60000"/>
                    <a:lumOff val="40000"/>
                  </a:schemeClr>
                </a:solidFill>
              </a:rPr>
              <a:t>سندات السحب </a:t>
            </a:r>
            <a:r>
              <a:rPr lang="ar-SA" dirty="0" smtClean="0"/>
              <a:t>عرفت في بابل في عهد حمورابي </a:t>
            </a:r>
          </a:p>
          <a:p>
            <a:pPr algn="r" rtl="1" eaLnBrk="1" hangingPunct="1">
              <a:defRPr/>
            </a:pPr>
            <a:r>
              <a:rPr lang="ar-SA" dirty="0" err="1" smtClean="0"/>
              <a:t>إ</a:t>
            </a:r>
            <a:r>
              <a:rPr lang="ar-JO" dirty="0" smtClean="0"/>
              <a:t>ن الثابت تاريخيا </a:t>
            </a:r>
            <a:r>
              <a:rPr lang="ar-SA" dirty="0" smtClean="0"/>
              <a:t>أ</a:t>
            </a:r>
            <a:r>
              <a:rPr lang="ar-JO" dirty="0" smtClean="0"/>
              <a:t>ن السندات للامر وللحامل قد عرفت في اوروبا منذ القرن التاسع </a:t>
            </a:r>
            <a:r>
              <a:rPr lang="ar-SA" dirty="0" smtClean="0"/>
              <a:t>وسبب ذلك ان القانون الجرماني القديم لم يكن يعرف </a:t>
            </a:r>
            <a:r>
              <a:rPr lang="ar-SA" dirty="0" smtClean="0">
                <a:solidFill>
                  <a:schemeClr val="accent6">
                    <a:lumMod val="60000"/>
                    <a:lumOff val="40000"/>
                  </a:schemeClr>
                </a:solidFill>
              </a:rPr>
              <a:t>حوالة الحق </a:t>
            </a:r>
            <a:r>
              <a:rPr lang="ar-SA" dirty="0" smtClean="0"/>
              <a:t>, حيث لا يجوز للمدين ان يوفي الا لدائنه الاصلي .</a:t>
            </a:r>
            <a:endParaRPr lang="ar-SA" dirty="0">
              <a:solidFill>
                <a:schemeClr val="accent6">
                  <a:lumMod val="60000"/>
                  <a:lumOff val="40000"/>
                </a:schemeClr>
              </a:solidFill>
            </a:endParaRPr>
          </a:p>
          <a:p>
            <a:pPr algn="r" rtl="1" eaLnBrk="1" hangingPunct="1">
              <a:defRPr/>
            </a:pPr>
            <a:r>
              <a:rPr lang="ar-SA" dirty="0" smtClean="0">
                <a:solidFill>
                  <a:schemeClr val="accent6">
                    <a:lumMod val="60000"/>
                    <a:lumOff val="40000"/>
                  </a:schemeClr>
                </a:solidFill>
              </a:rPr>
              <a:t> </a:t>
            </a:r>
            <a:r>
              <a:rPr lang="ar-JO" dirty="0" smtClean="0"/>
              <a:t>وان الثابت تاريخيا ان </a:t>
            </a:r>
            <a:r>
              <a:rPr lang="ar-JO" dirty="0" smtClean="0">
                <a:solidFill>
                  <a:schemeClr val="accent2">
                    <a:lumMod val="60000"/>
                    <a:lumOff val="40000"/>
                  </a:schemeClr>
                </a:solidFill>
              </a:rPr>
              <a:t>سندات السحب </a:t>
            </a:r>
            <a:r>
              <a:rPr lang="ar-JO" dirty="0" smtClean="0"/>
              <a:t>و</a:t>
            </a:r>
            <a:r>
              <a:rPr lang="ar-JO" dirty="0" smtClean="0">
                <a:solidFill>
                  <a:schemeClr val="accent2">
                    <a:lumMod val="60000"/>
                    <a:lumOff val="40000"/>
                  </a:schemeClr>
                </a:solidFill>
              </a:rPr>
              <a:t>الامر</a:t>
            </a:r>
            <a:r>
              <a:rPr lang="ar-JO" dirty="0" smtClean="0"/>
              <a:t> كثر</a:t>
            </a:r>
            <a:r>
              <a:rPr lang="ar-SA" dirty="0" smtClean="0"/>
              <a:t> ا</a:t>
            </a:r>
            <a:r>
              <a:rPr lang="ar-JO" dirty="0" err="1" smtClean="0"/>
              <a:t>ستعمالها</a:t>
            </a:r>
            <a:r>
              <a:rPr lang="ar-JO" dirty="0" smtClean="0"/>
              <a:t> في القرون الوسطى في عهد الجمهوريات الايطالية على اثر انتعاش النشاط التجاري الذي </a:t>
            </a:r>
            <a:r>
              <a:rPr lang="ar-JO" dirty="0" err="1" smtClean="0"/>
              <a:t>تجاو</a:t>
            </a:r>
            <a:r>
              <a:rPr lang="ar-SA" dirty="0" smtClean="0"/>
              <a:t>ز</a:t>
            </a:r>
            <a:r>
              <a:rPr lang="ar-JO" dirty="0" smtClean="0"/>
              <a:t> حدود ايطاليا ,الامر الذي اقتضى ظهور </a:t>
            </a:r>
            <a:r>
              <a:rPr lang="ar-JO" dirty="0" smtClean="0">
                <a:solidFill>
                  <a:schemeClr val="accent2">
                    <a:lumMod val="60000"/>
                    <a:lumOff val="40000"/>
                  </a:schemeClr>
                </a:solidFill>
              </a:rPr>
              <a:t>سند السحب </a:t>
            </a:r>
            <a:r>
              <a:rPr lang="ar-JO" dirty="0" smtClean="0"/>
              <a:t>لنقل النقود من بلد الى اخر وخاصة في المراكز التجارية التي يلتقي </a:t>
            </a:r>
            <a:r>
              <a:rPr lang="ar-SA" dirty="0" smtClean="0"/>
              <a:t>في</a:t>
            </a:r>
            <a:r>
              <a:rPr lang="ar-JO" dirty="0" smtClean="0"/>
              <a:t>ها التجار</a:t>
            </a:r>
          </a:p>
          <a:p>
            <a:pPr eaLnBrk="1" hangingPunct="1">
              <a:buFont typeface="Wingdings" pitchFamily="2" charset="2"/>
              <a:buNone/>
              <a:defRPr/>
            </a:pPr>
            <a:endParaRPr lang="ar-JO"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25" y="0"/>
            <a:ext cx="8258175" cy="6858000"/>
          </a:xfrm>
        </p:spPr>
        <p:txBody>
          <a:bodyPr>
            <a:normAutofit lnSpcReduction="10000"/>
          </a:bodyPr>
          <a:lstStyle/>
          <a:p>
            <a:pPr algn="r" rtl="1">
              <a:defRPr/>
            </a:pPr>
            <a:r>
              <a:rPr lang="ar-SA" sz="2800" dirty="0" smtClean="0"/>
              <a:t>وفي </a:t>
            </a:r>
            <a:r>
              <a:rPr lang="ar-JO" sz="2800" dirty="0" smtClean="0"/>
              <a:t>القرن السابع عشر اعتبر ان </a:t>
            </a:r>
            <a:r>
              <a:rPr lang="ar-JO" dirty="0" smtClean="0">
                <a:solidFill>
                  <a:schemeClr val="accent6">
                    <a:lumMod val="60000"/>
                    <a:lumOff val="40000"/>
                  </a:schemeClr>
                </a:solidFill>
              </a:rPr>
              <a:t>المظهر اليه </a:t>
            </a:r>
            <a:r>
              <a:rPr lang="ar-JO" sz="2800" dirty="0" smtClean="0"/>
              <a:t>مالكا للحق الثابت في الورقة وليس وكيلا عن </a:t>
            </a:r>
            <a:r>
              <a:rPr lang="ar-JO" dirty="0" smtClean="0">
                <a:solidFill>
                  <a:schemeClr val="accent6">
                    <a:lumMod val="60000"/>
                    <a:lumOff val="40000"/>
                  </a:schemeClr>
                </a:solidFill>
              </a:rPr>
              <a:t>المظهر</a:t>
            </a:r>
            <a:r>
              <a:rPr lang="ar-JO" sz="2800" dirty="0" smtClean="0"/>
              <a:t>.</a:t>
            </a:r>
            <a:endParaRPr lang="ar-SA" sz="2800" dirty="0" smtClean="0"/>
          </a:p>
          <a:p>
            <a:pPr algn="r" rtl="1">
              <a:defRPr/>
            </a:pPr>
            <a:r>
              <a:rPr lang="ar-SA" sz="2800" dirty="0" smtClean="0"/>
              <a:t>مما تقدم يظهر ان </a:t>
            </a:r>
            <a:r>
              <a:rPr lang="ar-SA" dirty="0" smtClean="0">
                <a:solidFill>
                  <a:schemeClr val="accent6">
                    <a:lumMod val="60000"/>
                    <a:lumOff val="40000"/>
                  </a:schemeClr>
                </a:solidFill>
              </a:rPr>
              <a:t>سند السحب </a:t>
            </a:r>
            <a:r>
              <a:rPr lang="ar-SA" sz="2800" dirty="0" smtClean="0"/>
              <a:t>كان اول الاوراق التجارية ظهورا في العمل ثم تلاه </a:t>
            </a:r>
            <a:r>
              <a:rPr lang="ar-SA" dirty="0" smtClean="0">
                <a:solidFill>
                  <a:schemeClr val="accent6">
                    <a:lumMod val="60000"/>
                    <a:lumOff val="40000"/>
                  </a:schemeClr>
                </a:solidFill>
              </a:rPr>
              <a:t>سند الامر </a:t>
            </a:r>
            <a:r>
              <a:rPr lang="ar-SA" sz="2800" dirty="0" smtClean="0"/>
              <a:t>و  </a:t>
            </a:r>
            <a:r>
              <a:rPr lang="ar-SA" dirty="0" smtClean="0">
                <a:solidFill>
                  <a:schemeClr val="accent6">
                    <a:lumMod val="60000"/>
                    <a:lumOff val="40000"/>
                  </a:schemeClr>
                </a:solidFill>
              </a:rPr>
              <a:t>لحامله</a:t>
            </a:r>
            <a:r>
              <a:rPr lang="ar-SA" dirty="0" smtClean="0"/>
              <a:t>.</a:t>
            </a:r>
            <a:endParaRPr lang="ar-JO" dirty="0" smtClean="0"/>
          </a:p>
          <a:p>
            <a:pPr algn="r" rtl="1">
              <a:defRPr/>
            </a:pPr>
            <a:r>
              <a:rPr lang="ar-SA" sz="2800" dirty="0" smtClean="0"/>
              <a:t>و</a:t>
            </a:r>
            <a:r>
              <a:rPr lang="ar-JO" sz="2800" dirty="0" smtClean="0"/>
              <a:t>لم يعرف </a:t>
            </a:r>
            <a:r>
              <a:rPr lang="ar-SA" sz="2800" dirty="0" smtClean="0">
                <a:solidFill>
                  <a:schemeClr val="accent6">
                    <a:lumMod val="60000"/>
                    <a:lumOff val="40000"/>
                  </a:schemeClr>
                </a:solidFill>
              </a:rPr>
              <a:t> </a:t>
            </a:r>
            <a:r>
              <a:rPr lang="ar-SA" dirty="0" smtClean="0">
                <a:solidFill>
                  <a:schemeClr val="accent6">
                    <a:lumMod val="60000"/>
                    <a:lumOff val="40000"/>
                  </a:schemeClr>
                </a:solidFill>
              </a:rPr>
              <a:t>الشيك </a:t>
            </a:r>
            <a:r>
              <a:rPr lang="ar-JO" sz="2800" dirty="0" smtClean="0"/>
              <a:t>الا بعد ظهور البنوك</a:t>
            </a:r>
          </a:p>
          <a:p>
            <a:pPr algn="r" rtl="1">
              <a:defRPr/>
            </a:pPr>
            <a:r>
              <a:rPr lang="ar-SA" sz="2800" dirty="0" smtClean="0"/>
              <a:t> و لذلك فان </a:t>
            </a:r>
            <a:r>
              <a:rPr lang="ar-JO" sz="2800" dirty="0" smtClean="0"/>
              <a:t>القواعد التي تحكم ال</a:t>
            </a:r>
            <a:r>
              <a:rPr lang="ar-SA" sz="2800" dirty="0" smtClean="0"/>
              <a:t>أ</a:t>
            </a:r>
            <a:r>
              <a:rPr lang="ar-JO" sz="2800" dirty="0" smtClean="0"/>
              <a:t>وراق التجا</a:t>
            </a:r>
            <a:r>
              <a:rPr lang="ar-SA" sz="2800" dirty="0" smtClean="0"/>
              <a:t>ر</a:t>
            </a:r>
            <a:r>
              <a:rPr lang="ar-JO" sz="2800" dirty="0" err="1" smtClean="0"/>
              <a:t>ية</a:t>
            </a:r>
            <a:r>
              <a:rPr lang="ar-JO" sz="2800" dirty="0" smtClean="0"/>
              <a:t> </a:t>
            </a:r>
            <a:r>
              <a:rPr lang="ar-JO" dirty="0" smtClean="0">
                <a:solidFill>
                  <a:schemeClr val="accent6">
                    <a:lumMod val="60000"/>
                    <a:lumOff val="40000"/>
                  </a:schemeClr>
                </a:solidFill>
              </a:rPr>
              <a:t>عرفية النش</a:t>
            </a:r>
            <a:r>
              <a:rPr lang="ar-SA" dirty="0" smtClean="0">
                <a:solidFill>
                  <a:schemeClr val="accent6">
                    <a:lumMod val="60000"/>
                    <a:lumOff val="40000"/>
                  </a:schemeClr>
                </a:solidFill>
              </a:rPr>
              <a:t>أ</a:t>
            </a:r>
            <a:r>
              <a:rPr lang="ar-JO" dirty="0" smtClean="0">
                <a:solidFill>
                  <a:schemeClr val="accent6">
                    <a:lumMod val="60000"/>
                    <a:lumOff val="40000"/>
                  </a:schemeClr>
                </a:solidFill>
              </a:rPr>
              <a:t>ة </a:t>
            </a:r>
            <a:endParaRPr lang="ar-SA" dirty="0" smtClean="0">
              <a:solidFill>
                <a:schemeClr val="accent6">
                  <a:lumMod val="60000"/>
                  <a:lumOff val="40000"/>
                </a:schemeClr>
              </a:solidFill>
            </a:endParaRPr>
          </a:p>
          <a:p>
            <a:pPr algn="r" rtl="1">
              <a:defRPr/>
            </a:pPr>
            <a:r>
              <a:rPr lang="ar-SA" sz="2800" dirty="0" smtClean="0"/>
              <a:t>وقد تم تقنين القواعد الصرفية في نصوص قانونية ما بين القرن السابع عشر والثامن عشر وأهمها الأمر الملكي الفرنسي عام </a:t>
            </a:r>
            <a:r>
              <a:rPr lang="ar-SA" dirty="0" smtClean="0">
                <a:solidFill>
                  <a:schemeClr val="accent6">
                    <a:lumMod val="60000"/>
                    <a:lumOff val="40000"/>
                  </a:schemeClr>
                </a:solidFill>
              </a:rPr>
              <a:t>1673</a:t>
            </a:r>
            <a:endParaRPr lang="ar-JO" dirty="0" smtClean="0">
              <a:solidFill>
                <a:schemeClr val="accent6">
                  <a:lumMod val="60000"/>
                  <a:lumOff val="40000"/>
                </a:schemeClr>
              </a:solidFill>
            </a:endParaRPr>
          </a:p>
          <a:p>
            <a:pPr algn="r" rtl="1">
              <a:defRPr/>
            </a:pPr>
            <a:r>
              <a:rPr lang="ar-SA" sz="2800" dirty="0" smtClean="0"/>
              <a:t>  عام </a:t>
            </a:r>
            <a:r>
              <a:rPr lang="ar-SA" dirty="0" smtClean="0">
                <a:solidFill>
                  <a:schemeClr val="accent6">
                    <a:lumMod val="60000"/>
                    <a:lumOff val="40000"/>
                  </a:schemeClr>
                </a:solidFill>
              </a:rPr>
              <a:t>1848</a:t>
            </a:r>
            <a:r>
              <a:rPr lang="ar-SA" sz="2800" dirty="0" smtClean="0"/>
              <a:t> </a:t>
            </a:r>
            <a:r>
              <a:rPr lang="ar-JO" sz="2800" dirty="0" smtClean="0"/>
              <a:t>صدر قانون موحد للدويلات الالمانية</a:t>
            </a:r>
            <a:r>
              <a:rPr lang="ar-SA" sz="2800" dirty="0" smtClean="0"/>
              <a:t> (</a:t>
            </a:r>
            <a:r>
              <a:rPr lang="ar-SA" sz="2800" dirty="0" err="1" smtClean="0"/>
              <a:t>مؤتمرلايبزك</a:t>
            </a:r>
            <a:r>
              <a:rPr lang="ar-SA" sz="2800" dirty="0" smtClean="0"/>
              <a:t>).</a:t>
            </a:r>
          </a:p>
          <a:p>
            <a:pPr algn="r" rtl="1">
              <a:defRPr/>
            </a:pPr>
            <a:r>
              <a:rPr lang="ar-SA" sz="2800" dirty="0" smtClean="0"/>
              <a:t> وفي عام </a:t>
            </a:r>
            <a:r>
              <a:rPr lang="ar-SA" dirty="0" smtClean="0">
                <a:solidFill>
                  <a:schemeClr val="accent6">
                    <a:lumMod val="60000"/>
                    <a:lumOff val="40000"/>
                  </a:schemeClr>
                </a:solidFill>
              </a:rPr>
              <a:t>1882</a:t>
            </a:r>
            <a:r>
              <a:rPr lang="ar-JO" sz="2800" dirty="0" smtClean="0"/>
              <a:t>استقى القانون الانجليزي الخاص بالاوراق التجارية احكامه من القانون الالماني الموحد </a:t>
            </a:r>
            <a:r>
              <a:rPr lang="ar-SA" sz="2800" dirty="0" smtClean="0"/>
              <a:t>.</a:t>
            </a:r>
          </a:p>
          <a:p>
            <a:pPr algn="r" rtl="1">
              <a:defRPr/>
            </a:pPr>
            <a:r>
              <a:rPr lang="ar-JO" sz="2800" dirty="0" smtClean="0"/>
              <a:t>ثم تم توحيد قواعد الاوراق التجارية دوليا في اتفاقيات جنيف الموحدة بين عامي </a:t>
            </a:r>
            <a:r>
              <a:rPr lang="ar-JO" dirty="0" smtClean="0">
                <a:solidFill>
                  <a:schemeClr val="accent6">
                    <a:lumMod val="60000"/>
                    <a:lumOff val="40000"/>
                  </a:schemeClr>
                </a:solidFill>
              </a:rPr>
              <a:t>1930</a:t>
            </a:r>
            <a:r>
              <a:rPr lang="ar-JO" sz="2800" dirty="0" smtClean="0"/>
              <a:t>-</a:t>
            </a:r>
            <a:r>
              <a:rPr lang="ar-JO" dirty="0" smtClean="0">
                <a:solidFill>
                  <a:schemeClr val="accent6">
                    <a:lumMod val="60000"/>
                    <a:lumOff val="40000"/>
                  </a:schemeClr>
                </a:solidFill>
              </a:rPr>
              <a:t>1931</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ar-JO" b="1" dirty="0" smtClean="0"/>
              <a:t>توحيد احكام قانون الصرف دوليا</a:t>
            </a:r>
            <a:endParaRPr lang="ar-JO" b="1" dirty="0"/>
          </a:p>
        </p:txBody>
      </p:sp>
      <p:sp>
        <p:nvSpPr>
          <p:cNvPr id="3" name="Content Placeholder 2"/>
          <p:cNvSpPr>
            <a:spLocks noGrp="1"/>
          </p:cNvSpPr>
          <p:nvPr>
            <p:ph idx="1"/>
          </p:nvPr>
        </p:nvSpPr>
        <p:spPr/>
        <p:txBody>
          <a:bodyPr/>
          <a:lstStyle/>
          <a:p>
            <a:pPr algn="r" rtl="1">
              <a:defRPr/>
            </a:pPr>
            <a:r>
              <a:rPr lang="ar-JO" dirty="0" smtClean="0"/>
              <a:t>تتسم القواعد والقوانين التي تحكم الورقة التجارية بالاختلاف والتنازع</a:t>
            </a:r>
            <a:r>
              <a:rPr lang="ar-SA" dirty="0" smtClean="0"/>
              <a:t> </a:t>
            </a:r>
            <a:r>
              <a:rPr lang="ar-JO" dirty="0" smtClean="0"/>
              <a:t>؛ </a:t>
            </a:r>
            <a:r>
              <a:rPr lang="ar-SA" dirty="0" smtClean="0"/>
              <a:t>م</a:t>
            </a:r>
            <a:r>
              <a:rPr lang="ar-JO" dirty="0" smtClean="0"/>
              <a:t>ما اقتضى توحيدها ليخضع تداول الأوراق التجارية لقواعد موحدة. </a:t>
            </a:r>
            <a:br>
              <a:rPr lang="ar-JO" dirty="0" smtClean="0"/>
            </a:br>
            <a:r>
              <a:rPr lang="ar-JO" dirty="0" smtClean="0"/>
              <a:t>ولقد بذل فقهاء القانون التجاري جهوداً كبيرة في سبيل هذا التوحيد</a:t>
            </a:r>
            <a:r>
              <a:rPr lang="ar-SA" dirty="0"/>
              <a:t>,</a:t>
            </a:r>
            <a:r>
              <a:rPr lang="ar-JO" dirty="0" smtClean="0"/>
              <a:t> فكان أول مؤتمر عقد في لاهاي عام </a:t>
            </a:r>
            <a:r>
              <a:rPr lang="ar-JO" dirty="0" smtClean="0">
                <a:solidFill>
                  <a:schemeClr val="accent6">
                    <a:lumMod val="60000"/>
                    <a:lumOff val="40000"/>
                  </a:schemeClr>
                </a:solidFill>
              </a:rPr>
              <a:t>1910</a:t>
            </a:r>
            <a:r>
              <a:rPr lang="ar-JO" dirty="0" smtClean="0"/>
              <a:t>، وحضره ممثلو</a:t>
            </a:r>
            <a:r>
              <a:rPr lang="ar-SA" dirty="0" smtClean="0"/>
              <a:t>ا</a:t>
            </a:r>
            <a:r>
              <a:rPr lang="ar-JO" dirty="0" smtClean="0"/>
              <a:t> </a:t>
            </a:r>
            <a:r>
              <a:rPr lang="ar-SA" dirty="0" smtClean="0">
                <a:solidFill>
                  <a:schemeClr val="accent6">
                    <a:lumMod val="60000"/>
                    <a:lumOff val="40000"/>
                  </a:schemeClr>
                </a:solidFill>
              </a:rPr>
              <a:t>23</a:t>
            </a:r>
            <a:r>
              <a:rPr lang="ar-JO" dirty="0" smtClean="0"/>
              <a:t> دولة</a:t>
            </a:r>
            <a:r>
              <a:rPr lang="ar-SA" dirty="0" smtClean="0"/>
              <a:t> بدعوة من الحكومة الهولندية</a:t>
            </a:r>
            <a:r>
              <a:rPr lang="ar-JO" dirty="0" smtClean="0"/>
              <a:t> و</a:t>
            </a:r>
            <a:r>
              <a:rPr lang="ar-SA" dirty="0" smtClean="0"/>
              <a:t> قد تم</a:t>
            </a:r>
            <a:r>
              <a:rPr lang="ar-JO" dirty="0" smtClean="0"/>
              <a:t> وضع مشروع قانون موحد </a:t>
            </a:r>
            <a:r>
              <a:rPr lang="ar-SA" dirty="0" smtClean="0">
                <a:solidFill>
                  <a:schemeClr val="accent6">
                    <a:lumMod val="60000"/>
                    <a:lumOff val="40000"/>
                  </a:schemeClr>
                </a:solidFill>
              </a:rPr>
              <a:t>لسند السحب</a:t>
            </a:r>
            <a:r>
              <a:rPr lang="ar-JO" dirty="0" smtClean="0"/>
              <a:t> و</a:t>
            </a:r>
            <a:r>
              <a:rPr lang="ar-JO" dirty="0" smtClean="0">
                <a:solidFill>
                  <a:schemeClr val="accent6">
                    <a:lumMod val="60000"/>
                    <a:lumOff val="40000"/>
                  </a:schemeClr>
                </a:solidFill>
              </a:rPr>
              <a:t>سند ا</a:t>
            </a:r>
            <a:r>
              <a:rPr lang="ar-SA" dirty="0" smtClean="0">
                <a:solidFill>
                  <a:schemeClr val="accent6">
                    <a:lumMod val="60000"/>
                    <a:lumOff val="40000"/>
                  </a:schemeClr>
                </a:solidFill>
              </a:rPr>
              <a:t>لأمر</a:t>
            </a:r>
            <a:r>
              <a:rPr lang="ar-JO" dirty="0" smtClean="0">
                <a:solidFill>
                  <a:schemeClr val="accent6">
                    <a:lumMod val="60000"/>
                    <a:lumOff val="40000"/>
                  </a:schemeClr>
                </a:solidFill>
              </a:rPr>
              <a:t> </a:t>
            </a:r>
            <a:r>
              <a:rPr lang="ar-JO" dirty="0" smtClean="0"/>
              <a:t> مكوناً من </a:t>
            </a:r>
            <a:r>
              <a:rPr lang="ar-JO" dirty="0" smtClean="0">
                <a:solidFill>
                  <a:schemeClr val="accent2">
                    <a:lumMod val="60000"/>
                    <a:lumOff val="40000"/>
                  </a:schemeClr>
                </a:solidFill>
              </a:rPr>
              <a:t>(87 مادة) </a:t>
            </a:r>
            <a:r>
              <a:rPr lang="ar-JO" dirty="0" smtClean="0"/>
              <a:t>ومشروع معاهدة مكون</a:t>
            </a:r>
            <a:r>
              <a:rPr lang="ar-SA" dirty="0" smtClean="0"/>
              <a:t>ا</a:t>
            </a:r>
            <a:r>
              <a:rPr lang="ar-JO" dirty="0" smtClean="0"/>
              <a:t> من </a:t>
            </a:r>
            <a:r>
              <a:rPr lang="ar-JO" dirty="0" smtClean="0">
                <a:solidFill>
                  <a:schemeClr val="accent2">
                    <a:lumMod val="60000"/>
                    <a:lumOff val="40000"/>
                  </a:schemeClr>
                </a:solidFill>
              </a:rPr>
              <a:t>(26 مادة).</a:t>
            </a:r>
            <a:r>
              <a:rPr lang="ar-JO" dirty="0" smtClean="0"/>
              <a:t> </a:t>
            </a:r>
            <a:endParaRPr lang="ar-SA" dirty="0" smtClean="0"/>
          </a:p>
          <a:p>
            <a:pPr marL="0" indent="0">
              <a:buFont typeface="Wingdings" pitchFamily="2" charset="2"/>
              <a:buNone/>
              <a:defRPr/>
            </a:pPr>
            <a:endParaRPr lang="ar-JO"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67494"/>
            <a:ext cx="8229600" cy="1161242"/>
          </a:xfrm>
          <a:ln>
            <a:solidFill>
              <a:schemeClr val="accent1"/>
            </a:solidFill>
          </a:ln>
        </p:spPr>
        <p:txBody>
          <a:bodyPr/>
          <a:lstStyle/>
          <a:p>
            <a:pPr eaLnBrk="1" hangingPunct="1">
              <a:defRPr/>
            </a:pPr>
            <a:r>
              <a:rPr lang="ar-JO" b="1" dirty="0" smtClean="0"/>
              <a:t>التعريف</a:t>
            </a:r>
            <a:r>
              <a:rPr lang="ar-JO" sz="4000" b="1" dirty="0" smtClean="0"/>
              <a:t> بالاوراق التجارية</a:t>
            </a:r>
            <a:endParaRPr lang="en-US" sz="4000" b="1" dirty="0" smtClean="0"/>
          </a:p>
        </p:txBody>
      </p:sp>
      <p:sp>
        <p:nvSpPr>
          <p:cNvPr id="37891" name="Rectangle 3"/>
          <p:cNvSpPr>
            <a:spLocks noGrp="1" noChangeArrowheads="1"/>
          </p:cNvSpPr>
          <p:nvPr>
            <p:ph idx="1"/>
          </p:nvPr>
        </p:nvSpPr>
        <p:spPr>
          <a:xfrm>
            <a:off x="457200" y="1600200"/>
            <a:ext cx="8229600" cy="4900613"/>
          </a:xfrm>
        </p:spPr>
        <p:txBody>
          <a:bodyPr>
            <a:normAutofit fontScale="70000" lnSpcReduction="20000"/>
          </a:bodyPr>
          <a:lstStyle/>
          <a:p>
            <a:pPr algn="r" rtl="1">
              <a:lnSpc>
                <a:spcPct val="160000"/>
              </a:lnSpc>
              <a:defRPr/>
            </a:pPr>
            <a:r>
              <a:rPr lang="ar-JO" sz="2800" dirty="0" smtClean="0"/>
              <a:t>لم يضع المشرع الأردني تعريفا للورقة التجارية يتضمن العناصر التي تمتاز بها و</a:t>
            </a:r>
            <a:r>
              <a:rPr lang="ar-SA" sz="2800" dirty="0" smtClean="0"/>
              <a:t>إ</a:t>
            </a:r>
            <a:r>
              <a:rPr lang="ar-JO" sz="2800" dirty="0" smtClean="0"/>
              <a:t>نما أشار في المادة </a:t>
            </a:r>
            <a:r>
              <a:rPr lang="ar-JO" sz="2800" b="1" dirty="0" smtClean="0"/>
              <a:t>123</a:t>
            </a:r>
            <a:r>
              <a:rPr lang="ar-JO" sz="2800" dirty="0" smtClean="0"/>
              <a:t> من قانون التجارة التي عددت أنواع الأوراق التجارية الى الكيفية التي تتداول بها الحقوق الثابتة فيها بقوله</a:t>
            </a:r>
          </a:p>
          <a:p>
            <a:pPr algn="r" rtl="1">
              <a:lnSpc>
                <a:spcPct val="160000"/>
              </a:lnSpc>
              <a:defRPr/>
            </a:pPr>
            <a:r>
              <a:rPr lang="ar-JO" sz="2800" dirty="0" smtClean="0"/>
              <a:t> </a:t>
            </a:r>
            <a:r>
              <a:rPr lang="ar-JO" sz="2800" b="1" dirty="0" smtClean="0"/>
              <a:t>((</a:t>
            </a:r>
            <a:r>
              <a:rPr lang="ar-JO" sz="2800" dirty="0" smtClean="0">
                <a:solidFill>
                  <a:schemeClr val="accent1">
                    <a:lumMod val="60000"/>
                    <a:lumOff val="40000"/>
                  </a:schemeClr>
                </a:solidFill>
              </a:rPr>
              <a:t>الأوراق التجارية هي اسناد قابلة للتداول بمقتضى أحكام القانون</a:t>
            </a:r>
            <a:r>
              <a:rPr lang="ar-JO" sz="2800" b="1" dirty="0" smtClean="0"/>
              <a:t>))</a:t>
            </a:r>
            <a:r>
              <a:rPr lang="ar-JO" sz="2800" dirty="0" smtClean="0"/>
              <a:t>.</a:t>
            </a:r>
            <a:br>
              <a:rPr lang="ar-JO" sz="2800" dirty="0" smtClean="0"/>
            </a:br>
            <a:endParaRPr lang="ar-JO" sz="2800" dirty="0" smtClean="0"/>
          </a:p>
          <a:p>
            <a:pPr algn="r" rtl="1" eaLnBrk="1" hangingPunct="1">
              <a:lnSpc>
                <a:spcPct val="160000"/>
              </a:lnSpc>
              <a:defRPr/>
            </a:pPr>
            <a:r>
              <a:rPr lang="ar-JO" sz="2800" dirty="0" smtClean="0"/>
              <a:t>وعرفها البعض تعريفا مرنا يبرز أهم </a:t>
            </a:r>
            <a:r>
              <a:rPr lang="ar-JO" sz="2800" dirty="0" smtClean="0">
                <a:solidFill>
                  <a:schemeClr val="accent2">
                    <a:lumMod val="60000"/>
                    <a:lumOff val="40000"/>
                  </a:schemeClr>
                </a:solidFill>
                <a:hlinkClick r:id="rId2"/>
              </a:rPr>
              <a:t>خصائصها</a:t>
            </a:r>
            <a:r>
              <a:rPr lang="ar-JO" sz="2800" dirty="0" smtClean="0">
                <a:hlinkClick r:id="rId2"/>
              </a:rPr>
              <a:t> </a:t>
            </a:r>
            <a:r>
              <a:rPr lang="ar-JO" sz="2800" dirty="0" smtClean="0"/>
              <a:t>ويتفق والوظائف التي تؤديها بأنها</a:t>
            </a:r>
            <a:r>
              <a:rPr lang="en-US" sz="2800" b="1" dirty="0" smtClean="0"/>
              <a:t>) </a:t>
            </a:r>
            <a:r>
              <a:rPr lang="ar-JO" sz="2800" b="1" dirty="0" smtClean="0"/>
              <a:t> صك مكتوب وفق شكل حدده القانون يتضمن التزاما بدفع مبلغ معين من النقود ويستحق الأداء بمجرد الأطلاع أو في أجل قصير وقابل للتداول بالطرق التجارية ويقبله العرف كأداة للوفاء يقوم مقام النقود</a:t>
            </a:r>
            <a:r>
              <a:rPr lang="en-US" sz="2800" b="1" dirty="0" smtClean="0"/>
              <a:t> </a:t>
            </a:r>
            <a:r>
              <a:rPr lang="ar-SA" sz="2800" b="1" dirty="0" smtClean="0"/>
              <a:t>, ويغني عن استعمالها ).</a:t>
            </a:r>
          </a:p>
          <a:p>
            <a:pPr eaLnBrk="1" hangingPunct="1">
              <a:lnSpc>
                <a:spcPct val="90000"/>
              </a:lnSpc>
              <a:buFont typeface="Wingdings" pitchFamily="2" charset="2"/>
              <a:buNone/>
              <a:defRPr/>
            </a:pPr>
            <a:r>
              <a:rPr lang="ar-JO" sz="2800" dirty="0" smtClean="0"/>
              <a:t/>
            </a:r>
            <a:br>
              <a:rPr lang="ar-JO" sz="2800" dirty="0" smtClean="0"/>
            </a:br>
            <a:endParaRPr lang="en-US" sz="2800" b="1" dirty="0" smtClean="0">
              <a:solidFill>
                <a:srgbClr val="99CCFF"/>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57188"/>
            <a:ext cx="8229600" cy="5773737"/>
          </a:xfrm>
        </p:spPr>
        <p:txBody>
          <a:bodyPr>
            <a:normAutofit fontScale="92500"/>
          </a:bodyPr>
          <a:lstStyle/>
          <a:p>
            <a:pPr algn="r" rtl="1">
              <a:defRPr/>
            </a:pPr>
            <a:r>
              <a:rPr lang="ar-JO" dirty="0" smtClean="0"/>
              <a:t>و</a:t>
            </a:r>
            <a:r>
              <a:rPr lang="ar-SA" dirty="0" smtClean="0"/>
              <a:t>قد </a:t>
            </a:r>
            <a:r>
              <a:rPr lang="ar-JO" dirty="0" smtClean="0"/>
              <a:t>عُرض هذان المشروعان على الدول، بهدف دراستهما، وإبداء ملاحظاتها عليهما، حتى يمكن الوصول إلى مشروع قانون تتفق عليه الدول، ليعرض في مؤتمر لاحق. </a:t>
            </a:r>
            <a:br>
              <a:rPr lang="ar-JO" dirty="0" smtClean="0"/>
            </a:br>
            <a:r>
              <a:rPr lang="ar-JO" dirty="0" smtClean="0"/>
              <a:t>ثم انعقد مؤتمر آخر، في</a:t>
            </a:r>
            <a:r>
              <a:rPr lang="ar-JO" dirty="0" smtClean="0">
                <a:solidFill>
                  <a:schemeClr val="accent6">
                    <a:lumMod val="60000"/>
                    <a:lumOff val="40000"/>
                  </a:schemeClr>
                </a:solidFill>
              </a:rPr>
              <a:t> لاهاي</a:t>
            </a:r>
            <a:r>
              <a:rPr lang="ar-JO" dirty="0" smtClean="0"/>
              <a:t>، عام </a:t>
            </a:r>
            <a:r>
              <a:rPr lang="ar-JO" sz="3600" dirty="0" smtClean="0">
                <a:solidFill>
                  <a:schemeClr val="accent6">
                    <a:lumMod val="60000"/>
                    <a:lumOff val="40000"/>
                  </a:schemeClr>
                </a:solidFill>
              </a:rPr>
              <a:t>1912</a:t>
            </a:r>
            <a:r>
              <a:rPr lang="ar-SA" dirty="0" smtClean="0"/>
              <a:t> (الذي تعمد استعمال </a:t>
            </a:r>
            <a:r>
              <a:rPr lang="ar-SA" dirty="0" smtClean="0">
                <a:solidFill>
                  <a:schemeClr val="accent2">
                    <a:lumMod val="60000"/>
                    <a:lumOff val="40000"/>
                  </a:schemeClr>
                </a:solidFill>
              </a:rPr>
              <a:t>مصطلح النظام </a:t>
            </a:r>
            <a:r>
              <a:rPr lang="ar-SA" dirty="0" smtClean="0"/>
              <a:t>بدل القانون  تجنبا للمساس بسيادة الدول )وتم</a:t>
            </a:r>
            <a:r>
              <a:rPr lang="ar-JO" dirty="0" smtClean="0"/>
              <a:t> التوصل</a:t>
            </a:r>
            <a:r>
              <a:rPr lang="ar-SA" dirty="0" smtClean="0"/>
              <a:t> من </a:t>
            </a:r>
            <a:r>
              <a:rPr lang="ar-JO" dirty="0" smtClean="0"/>
              <a:t>خلاله إلى اتفاق مبدئي على مشروع معاهدة </a:t>
            </a:r>
            <a:r>
              <a:rPr lang="ar-SA" dirty="0" smtClean="0"/>
              <a:t>, </a:t>
            </a:r>
            <a:r>
              <a:rPr lang="ar-JO" dirty="0" smtClean="0"/>
              <a:t>ومشروع قانون موحد </a:t>
            </a:r>
            <a:r>
              <a:rPr lang="ar-SA" dirty="0" smtClean="0"/>
              <a:t>لأحكام</a:t>
            </a:r>
            <a:r>
              <a:rPr lang="ar-SA" sz="3600" dirty="0" smtClean="0"/>
              <a:t> </a:t>
            </a:r>
            <a:r>
              <a:rPr lang="ar-SA" sz="3600" dirty="0" smtClean="0">
                <a:solidFill>
                  <a:schemeClr val="accent6">
                    <a:lumMod val="60000"/>
                    <a:lumOff val="40000"/>
                  </a:schemeClr>
                </a:solidFill>
              </a:rPr>
              <a:t>سند السحب</a:t>
            </a:r>
            <a:r>
              <a:rPr lang="ar-JO" sz="3600" dirty="0" smtClean="0">
                <a:solidFill>
                  <a:schemeClr val="accent6">
                    <a:lumMod val="60000"/>
                    <a:lumOff val="40000"/>
                  </a:schemeClr>
                </a:solidFill>
              </a:rPr>
              <a:t> </a:t>
            </a:r>
            <a:r>
              <a:rPr lang="ar-JO" dirty="0" smtClean="0"/>
              <a:t>و</a:t>
            </a:r>
            <a:r>
              <a:rPr lang="ar-JO" sz="3600" dirty="0" smtClean="0">
                <a:solidFill>
                  <a:schemeClr val="accent6">
                    <a:lumMod val="60000"/>
                    <a:lumOff val="40000"/>
                  </a:schemeClr>
                </a:solidFill>
              </a:rPr>
              <a:t>السند </a:t>
            </a:r>
            <a:r>
              <a:rPr lang="ar-SA" sz="3600" dirty="0" smtClean="0">
                <a:solidFill>
                  <a:schemeClr val="accent6">
                    <a:lumMod val="60000"/>
                    <a:lumOff val="40000"/>
                  </a:schemeClr>
                </a:solidFill>
              </a:rPr>
              <a:t>لأمر</a:t>
            </a:r>
            <a:r>
              <a:rPr lang="ar-JO" dirty="0" smtClean="0"/>
              <a:t> يتلافى الاعتراضات التي أثار</a:t>
            </a:r>
            <a:r>
              <a:rPr lang="ar-SA" dirty="0" smtClean="0"/>
              <a:t>ت</a:t>
            </a:r>
            <a:r>
              <a:rPr lang="ar-JO" dirty="0" smtClean="0"/>
              <a:t>ها بعض الدول. وبعد انتهاء المؤتمر، عرض مشروع القانون الموحد، على برلمانات الدول، للتصديق عليه</a:t>
            </a:r>
            <a:r>
              <a:rPr lang="ar-SA" dirty="0" smtClean="0"/>
              <a:t> ,</a:t>
            </a:r>
            <a:r>
              <a:rPr lang="ar-JO" dirty="0" smtClean="0"/>
              <a:t> فرفض بعضها قبوله؛ مما أدى إلى فشل مشروع التوحيد. </a:t>
            </a:r>
            <a:br>
              <a:rPr lang="ar-JO" dirty="0" smtClean="0"/>
            </a:br>
            <a:r>
              <a:rPr lang="ar-JO" dirty="0" smtClean="0"/>
              <a:t>وبسبب اندلاع الحرب العالمية الأولى، ركدت فكرة التوحيد. وما إن انتهت الحرب حتى تجددت </a:t>
            </a:r>
            <a:r>
              <a:rPr lang="ar-SA" dirty="0" smtClean="0"/>
              <a:t>محاولات التوحيد</a:t>
            </a:r>
            <a:r>
              <a:rPr lang="ar-JO" dirty="0" smtClean="0"/>
              <a:t> </a:t>
            </a:r>
            <a:r>
              <a:rPr lang="ar-SA" dirty="0" smtClean="0"/>
              <a:t>.</a:t>
            </a:r>
            <a:endParaRPr lang="ar-JO"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313"/>
            <a:ext cx="8229600" cy="5916612"/>
          </a:xfrm>
        </p:spPr>
        <p:txBody>
          <a:bodyPr>
            <a:normAutofit lnSpcReduction="10000"/>
          </a:bodyPr>
          <a:lstStyle/>
          <a:p>
            <a:pPr algn="r" rtl="1">
              <a:defRPr/>
            </a:pPr>
            <a:r>
              <a:rPr lang="ar-JO" dirty="0" smtClean="0"/>
              <a:t>وقد كُلِّلت جهود التوحيد، بعقد مؤتمر جنيف، في </a:t>
            </a:r>
            <a:r>
              <a:rPr lang="ar-JO" dirty="0" smtClean="0">
                <a:solidFill>
                  <a:schemeClr val="accent6">
                    <a:lumMod val="60000"/>
                    <a:lumOff val="40000"/>
                  </a:schemeClr>
                </a:solidFill>
              </a:rPr>
              <a:t>13 مايو 1930</a:t>
            </a:r>
            <a:r>
              <a:rPr lang="ar-JO" dirty="0" smtClean="0"/>
              <a:t>، الذي انتهى إلى توقيع ثلاث معاهدات، في </a:t>
            </a:r>
            <a:r>
              <a:rPr lang="ar-JO" dirty="0" smtClean="0">
                <a:solidFill>
                  <a:schemeClr val="accent6">
                    <a:lumMod val="60000"/>
                    <a:lumOff val="40000"/>
                  </a:schemeClr>
                </a:solidFill>
              </a:rPr>
              <a:t>7 يونيه 1930</a:t>
            </a:r>
            <a:r>
              <a:rPr lang="ar-JO" dirty="0" smtClean="0"/>
              <a:t>، من جانب مندوبي </a:t>
            </a:r>
            <a:r>
              <a:rPr lang="ar-JO" dirty="0" smtClean="0">
                <a:solidFill>
                  <a:schemeClr val="accent6">
                    <a:lumMod val="60000"/>
                    <a:lumOff val="40000"/>
                  </a:schemeClr>
                </a:solidFill>
              </a:rPr>
              <a:t>22</a:t>
            </a:r>
            <a:r>
              <a:rPr lang="ar-JO" dirty="0" smtClean="0"/>
              <a:t> دولة. </a:t>
            </a:r>
          </a:p>
          <a:p>
            <a:pPr algn="r" rtl="1">
              <a:defRPr/>
            </a:pPr>
            <a:r>
              <a:rPr lang="ar-JO" sz="3600" dirty="0" smtClean="0">
                <a:solidFill>
                  <a:schemeClr val="accent5">
                    <a:lumMod val="10000"/>
                  </a:schemeClr>
                </a:solidFill>
              </a:rPr>
              <a:t>المعاهـــدة الأول</a:t>
            </a:r>
            <a:r>
              <a:rPr lang="ar-SA" sz="3600" dirty="0" smtClean="0">
                <a:solidFill>
                  <a:schemeClr val="accent5">
                    <a:lumMod val="10000"/>
                  </a:schemeClr>
                </a:solidFill>
              </a:rPr>
              <a:t>ى</a:t>
            </a:r>
            <a:r>
              <a:rPr lang="ar-JO" sz="3600" dirty="0" smtClean="0">
                <a:solidFill>
                  <a:schemeClr val="accent5">
                    <a:lumMod val="10000"/>
                  </a:schemeClr>
                </a:solidFill>
              </a:rPr>
              <a:t> </a:t>
            </a:r>
            <a:r>
              <a:rPr lang="ar-JO" dirty="0" smtClean="0"/>
              <a:t/>
            </a:r>
            <a:br>
              <a:rPr lang="ar-JO" dirty="0" smtClean="0"/>
            </a:br>
            <a:r>
              <a:rPr lang="ar-JO" dirty="0" smtClean="0"/>
              <a:t>اشتملت على </a:t>
            </a:r>
            <a:r>
              <a:rPr lang="ar-SA" dirty="0" smtClean="0"/>
              <a:t> احكام </a:t>
            </a:r>
            <a:r>
              <a:rPr lang="ar-JO" dirty="0" smtClean="0"/>
              <a:t>قانون </a:t>
            </a:r>
            <a:r>
              <a:rPr lang="ar-SA" dirty="0" smtClean="0">
                <a:solidFill>
                  <a:schemeClr val="accent6">
                    <a:lumMod val="60000"/>
                    <a:lumOff val="40000"/>
                  </a:schemeClr>
                </a:solidFill>
              </a:rPr>
              <a:t>سند السحب </a:t>
            </a:r>
            <a:r>
              <a:rPr lang="ar-JO" dirty="0" smtClean="0"/>
              <a:t>و</a:t>
            </a:r>
            <a:r>
              <a:rPr lang="ar-SA" dirty="0" smtClean="0">
                <a:solidFill>
                  <a:schemeClr val="accent6">
                    <a:lumMod val="60000"/>
                    <a:lumOff val="40000"/>
                  </a:schemeClr>
                </a:solidFill>
              </a:rPr>
              <a:t>سند الامر</a:t>
            </a:r>
            <a:r>
              <a:rPr lang="ar-SA" dirty="0"/>
              <a:t>,</a:t>
            </a:r>
            <a:r>
              <a:rPr lang="ar-JO" dirty="0" smtClean="0"/>
              <a:t> وتعهدت الدول الموقعة</a:t>
            </a:r>
            <a:r>
              <a:rPr lang="ar-SA" dirty="0" smtClean="0"/>
              <a:t> </a:t>
            </a:r>
            <a:r>
              <a:rPr lang="ar-JO" dirty="0" smtClean="0"/>
              <a:t>بمقتضاها إدخال القانون الموحد في تشريعاتها الداخلية</a:t>
            </a:r>
            <a:r>
              <a:rPr lang="ar-SA" dirty="0" smtClean="0"/>
              <a:t>,</a:t>
            </a:r>
            <a:r>
              <a:rPr lang="ar-JO" dirty="0" smtClean="0"/>
              <a:t> وأرفق بالاتفاقية ملحقان: </a:t>
            </a:r>
            <a:br>
              <a:rPr lang="ar-JO" dirty="0" smtClean="0"/>
            </a:br>
            <a:r>
              <a:rPr lang="ar-JO" dirty="0" smtClean="0">
                <a:solidFill>
                  <a:srgbClr val="00FF00"/>
                </a:solidFill>
              </a:rPr>
              <a:t>الملحق الأول: </a:t>
            </a:r>
            <a:r>
              <a:rPr lang="ar-JO" dirty="0" smtClean="0"/>
              <a:t>يتضمن نصوص القانون الموحد لقواعد </a:t>
            </a:r>
            <a:r>
              <a:rPr lang="ar-SA" dirty="0" smtClean="0">
                <a:solidFill>
                  <a:schemeClr val="accent6">
                    <a:lumMod val="60000"/>
                    <a:lumOff val="40000"/>
                  </a:schemeClr>
                </a:solidFill>
              </a:rPr>
              <a:t>سند</a:t>
            </a:r>
            <a:r>
              <a:rPr lang="ar-SA" dirty="0" smtClean="0"/>
              <a:t> </a:t>
            </a:r>
            <a:r>
              <a:rPr lang="ar-SA" dirty="0" smtClean="0">
                <a:solidFill>
                  <a:schemeClr val="accent6">
                    <a:lumMod val="60000"/>
                    <a:lumOff val="40000"/>
                  </a:schemeClr>
                </a:solidFill>
              </a:rPr>
              <a:t>السحب </a:t>
            </a:r>
            <a:r>
              <a:rPr lang="ar-JO" dirty="0" smtClean="0"/>
              <a:t>و</a:t>
            </a:r>
            <a:r>
              <a:rPr lang="ar-JO" dirty="0" smtClean="0">
                <a:solidFill>
                  <a:schemeClr val="accent6">
                    <a:lumMod val="60000"/>
                    <a:lumOff val="40000"/>
                  </a:schemeClr>
                </a:solidFill>
              </a:rPr>
              <a:t>السند </a:t>
            </a:r>
            <a:r>
              <a:rPr lang="ar-SA" dirty="0" smtClean="0">
                <a:solidFill>
                  <a:schemeClr val="accent6">
                    <a:lumMod val="60000"/>
                    <a:lumOff val="40000"/>
                  </a:schemeClr>
                </a:solidFill>
              </a:rPr>
              <a:t>لأمر</a:t>
            </a:r>
            <a:r>
              <a:rPr lang="ar-JO" dirty="0" smtClean="0">
                <a:solidFill>
                  <a:schemeClr val="accent6">
                    <a:lumMod val="60000"/>
                    <a:lumOff val="40000"/>
                  </a:schemeClr>
                </a:solidFill>
              </a:rPr>
              <a:t> </a:t>
            </a:r>
            <a:r>
              <a:rPr lang="ar-JO" dirty="0" smtClean="0"/>
              <a:t/>
            </a:r>
            <a:br>
              <a:rPr lang="ar-JO" dirty="0" smtClean="0"/>
            </a:br>
            <a:r>
              <a:rPr lang="ar-JO" dirty="0" smtClean="0">
                <a:solidFill>
                  <a:srgbClr val="00FF00"/>
                </a:solidFill>
              </a:rPr>
              <a:t>الملحق الثاني</a:t>
            </a:r>
            <a:r>
              <a:rPr lang="ar-JO" dirty="0" smtClean="0"/>
              <a:t>: خاص بالتحفظات</a:t>
            </a:r>
            <a:r>
              <a:rPr lang="ar-SA" dirty="0" smtClean="0"/>
              <a:t>,</a:t>
            </a:r>
            <a:r>
              <a:rPr lang="ar-JO" dirty="0" smtClean="0"/>
              <a:t> أي المسائل التي يجوز فيها للتشريعات الوطنية أن تخرج عن نصوص القانون الموحد. </a:t>
            </a:r>
            <a:endParaRPr lang="ar-JO"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88" y="214313"/>
            <a:ext cx="8329612" cy="6858000"/>
          </a:xfrm>
        </p:spPr>
        <p:txBody>
          <a:bodyPr>
            <a:normAutofit lnSpcReduction="10000"/>
          </a:bodyPr>
          <a:lstStyle/>
          <a:p>
            <a:pPr algn="r" rtl="1">
              <a:defRPr/>
            </a:pPr>
            <a:r>
              <a:rPr lang="ar-JO" sz="3600" dirty="0" smtClean="0">
                <a:solidFill>
                  <a:schemeClr val="accent5">
                    <a:lumMod val="10000"/>
                  </a:schemeClr>
                </a:solidFill>
              </a:rPr>
              <a:t>المعاهدة الثانية </a:t>
            </a:r>
            <a:r>
              <a:rPr lang="ar-JO" dirty="0" smtClean="0"/>
              <a:t/>
            </a:r>
            <a:br>
              <a:rPr lang="ar-JO" dirty="0" smtClean="0"/>
            </a:br>
            <a:r>
              <a:rPr lang="ar-JO" dirty="0" smtClean="0"/>
              <a:t>تضمنت حلولاً لتنازع القوانين</a:t>
            </a:r>
            <a:r>
              <a:rPr lang="ar-SA" dirty="0"/>
              <a:t> </a:t>
            </a:r>
            <a:r>
              <a:rPr lang="ar-SA" dirty="0" smtClean="0"/>
              <a:t>فيما يتعلق </a:t>
            </a:r>
            <a:r>
              <a:rPr lang="ar-SA" dirty="0" smtClean="0">
                <a:solidFill>
                  <a:schemeClr val="accent6">
                    <a:lumMod val="60000"/>
                    <a:lumOff val="40000"/>
                  </a:schemeClr>
                </a:solidFill>
              </a:rPr>
              <a:t>بسند السحب </a:t>
            </a:r>
            <a:r>
              <a:rPr lang="ar-SA" dirty="0" smtClean="0"/>
              <a:t>و</a:t>
            </a:r>
            <a:r>
              <a:rPr lang="ar-SA" dirty="0" smtClean="0">
                <a:solidFill>
                  <a:schemeClr val="accent6">
                    <a:lumMod val="60000"/>
                    <a:lumOff val="40000"/>
                  </a:schemeClr>
                </a:solidFill>
              </a:rPr>
              <a:t>السند</a:t>
            </a:r>
            <a:r>
              <a:rPr lang="ar-SA" dirty="0" smtClean="0"/>
              <a:t> </a:t>
            </a:r>
            <a:r>
              <a:rPr lang="ar-SA" dirty="0" smtClean="0">
                <a:solidFill>
                  <a:schemeClr val="accent6">
                    <a:lumMod val="60000"/>
                    <a:lumOff val="40000"/>
                  </a:schemeClr>
                </a:solidFill>
              </a:rPr>
              <a:t>لأمر</a:t>
            </a:r>
            <a:r>
              <a:rPr lang="ar-SA" dirty="0" smtClean="0"/>
              <a:t> </a:t>
            </a:r>
            <a:r>
              <a:rPr lang="ar-JO" dirty="0" smtClean="0"/>
              <a:t>. </a:t>
            </a:r>
            <a:endParaRPr lang="ar-SA" dirty="0" smtClean="0"/>
          </a:p>
          <a:p>
            <a:pPr algn="r" rtl="1">
              <a:defRPr/>
            </a:pPr>
            <a:r>
              <a:rPr lang="ar-JO" sz="3600" dirty="0" smtClean="0">
                <a:solidFill>
                  <a:schemeClr val="accent5">
                    <a:lumMod val="10000"/>
                  </a:schemeClr>
                </a:solidFill>
              </a:rPr>
              <a:t>المعاهدة الثالثة</a:t>
            </a:r>
            <a:r>
              <a:rPr lang="ar-JO" dirty="0" smtClean="0"/>
              <a:t/>
            </a:r>
            <a:br>
              <a:rPr lang="ar-JO" dirty="0" smtClean="0"/>
            </a:br>
            <a:r>
              <a:rPr lang="ar-SA" dirty="0" smtClean="0"/>
              <a:t> تتعلق </a:t>
            </a:r>
            <a:r>
              <a:rPr lang="ar-SA" dirty="0" smtClean="0">
                <a:solidFill>
                  <a:schemeClr val="accent2">
                    <a:lumMod val="60000"/>
                    <a:lumOff val="40000"/>
                  </a:schemeClr>
                </a:solidFill>
              </a:rPr>
              <a:t>برسوم الطوابع </a:t>
            </a:r>
            <a:r>
              <a:rPr lang="ar-SA" dirty="0" smtClean="0"/>
              <a:t>المفروضة على </a:t>
            </a:r>
            <a:r>
              <a:rPr lang="ar-SA" dirty="0" smtClean="0">
                <a:solidFill>
                  <a:schemeClr val="accent6">
                    <a:lumMod val="60000"/>
                    <a:lumOff val="40000"/>
                  </a:schemeClr>
                </a:solidFill>
              </a:rPr>
              <a:t>سند السحب </a:t>
            </a:r>
            <a:r>
              <a:rPr lang="ar-SA" dirty="0" smtClean="0"/>
              <a:t>و</a:t>
            </a:r>
            <a:r>
              <a:rPr lang="ar-SA" dirty="0" smtClean="0">
                <a:solidFill>
                  <a:schemeClr val="accent6">
                    <a:lumMod val="60000"/>
                    <a:lumOff val="40000"/>
                  </a:schemeClr>
                </a:solidFill>
              </a:rPr>
              <a:t>سند الامر</a:t>
            </a:r>
            <a:r>
              <a:rPr lang="ar-SA" dirty="0" smtClean="0"/>
              <a:t> والتي تختلف باختلاف الدول .</a:t>
            </a:r>
          </a:p>
          <a:p>
            <a:pPr marL="0" indent="0" algn="r" rtl="1">
              <a:buFont typeface="Wingdings" pitchFamily="2" charset="2"/>
              <a:buNone/>
              <a:defRPr/>
            </a:pPr>
            <a:r>
              <a:rPr lang="ar-SA" dirty="0"/>
              <a:t> </a:t>
            </a:r>
            <a:r>
              <a:rPr lang="ar-JO" sz="2800" dirty="0" smtClean="0"/>
              <a:t>وأعقب هذا المؤتمر، مؤتمر دولي آخر، في جنيف عام </a:t>
            </a:r>
            <a:r>
              <a:rPr lang="ar-JO" dirty="0" smtClean="0">
                <a:solidFill>
                  <a:schemeClr val="accent6">
                    <a:lumMod val="60000"/>
                    <a:lumOff val="40000"/>
                  </a:schemeClr>
                </a:solidFill>
              </a:rPr>
              <a:t>1931</a:t>
            </a:r>
            <a:r>
              <a:rPr lang="ar-JO" sz="2800" dirty="0" smtClean="0"/>
              <a:t>، لوضع قانون موحد </a:t>
            </a:r>
            <a:r>
              <a:rPr lang="ar-JO" sz="2800" dirty="0" smtClean="0">
                <a:solidFill>
                  <a:schemeClr val="accent6">
                    <a:lumMod val="60000"/>
                    <a:lumOff val="40000"/>
                  </a:schemeClr>
                </a:solidFill>
              </a:rPr>
              <a:t>للشيكات</a:t>
            </a:r>
            <a:r>
              <a:rPr lang="ar-JO" sz="2800" dirty="0" smtClean="0"/>
              <a:t>. وقد انتهى إلى الاتفاق على </a:t>
            </a:r>
            <a:r>
              <a:rPr lang="ar-JO" sz="2800" dirty="0" smtClean="0">
                <a:solidFill>
                  <a:schemeClr val="accent6">
                    <a:lumMod val="60000"/>
                    <a:lumOff val="40000"/>
                  </a:schemeClr>
                </a:solidFill>
              </a:rPr>
              <a:t>ثلاث معاهدات</a:t>
            </a:r>
            <a:r>
              <a:rPr lang="ar-JO" sz="2800" dirty="0" smtClean="0"/>
              <a:t>، أفضت إلى نتائج تماثل تلك التي أسفر عنها مؤتمر جنيف عام </a:t>
            </a:r>
            <a:r>
              <a:rPr lang="ar-JO" sz="2800" dirty="0" smtClean="0">
                <a:solidFill>
                  <a:schemeClr val="accent6">
                    <a:lumMod val="60000"/>
                    <a:lumOff val="40000"/>
                  </a:schemeClr>
                </a:solidFill>
              </a:rPr>
              <a:t>1930</a:t>
            </a:r>
            <a:r>
              <a:rPr lang="ar-JO" sz="2800" dirty="0" smtClean="0"/>
              <a:t>. ووقع الاتفاقية ممثلو</a:t>
            </a:r>
            <a:r>
              <a:rPr lang="ar-SA" sz="2800" dirty="0" smtClean="0"/>
              <a:t>ا</a:t>
            </a:r>
            <a:r>
              <a:rPr lang="ar-JO" sz="2800" dirty="0" smtClean="0"/>
              <a:t> </a:t>
            </a:r>
            <a:r>
              <a:rPr lang="ar-SA" dirty="0" smtClean="0">
                <a:solidFill>
                  <a:schemeClr val="accent6">
                    <a:lumMod val="60000"/>
                    <a:lumOff val="40000"/>
                  </a:schemeClr>
                </a:solidFill>
              </a:rPr>
              <a:t>20</a:t>
            </a:r>
            <a:r>
              <a:rPr lang="ar-SA" sz="2800" dirty="0" smtClean="0"/>
              <a:t> </a:t>
            </a:r>
            <a:r>
              <a:rPr lang="ar-JO" sz="2800" dirty="0" smtClean="0"/>
              <a:t>دولة، في </a:t>
            </a:r>
            <a:r>
              <a:rPr lang="ar-JO" dirty="0" smtClean="0">
                <a:solidFill>
                  <a:schemeClr val="accent6">
                    <a:lumMod val="60000"/>
                    <a:lumOff val="40000"/>
                  </a:schemeClr>
                </a:solidFill>
              </a:rPr>
              <a:t>19 مارس 1931</a:t>
            </a:r>
            <a:r>
              <a:rPr lang="ar-JO" sz="2800" dirty="0" smtClean="0"/>
              <a:t>. </a:t>
            </a:r>
            <a:r>
              <a:rPr lang="ar-SA" sz="2800" dirty="0" smtClean="0"/>
              <a:t>وقد امتازت الاتفاقيات التي اقرت في هذين المؤتمرين بالتقريب بين النظام </a:t>
            </a:r>
            <a:r>
              <a:rPr lang="ar-SA" sz="2800" dirty="0" smtClean="0">
                <a:solidFill>
                  <a:schemeClr val="accent2">
                    <a:lumMod val="60000"/>
                    <a:lumOff val="40000"/>
                  </a:schemeClr>
                </a:solidFill>
              </a:rPr>
              <a:t>الجرماني</a:t>
            </a:r>
            <a:r>
              <a:rPr lang="ar-SA" sz="2800" dirty="0" smtClean="0"/>
              <a:t> و</a:t>
            </a:r>
            <a:r>
              <a:rPr lang="ar-SA" sz="2800" dirty="0" smtClean="0">
                <a:solidFill>
                  <a:schemeClr val="accent2">
                    <a:lumMod val="60000"/>
                    <a:lumOff val="40000"/>
                  </a:schemeClr>
                </a:solidFill>
              </a:rPr>
              <a:t>اللاتيني </a:t>
            </a:r>
            <a:r>
              <a:rPr lang="ar-SA" sz="2800" dirty="0" smtClean="0"/>
              <a:t>دون </a:t>
            </a:r>
            <a:r>
              <a:rPr lang="ar-SA" sz="2800" dirty="0" err="1" smtClean="0">
                <a:solidFill>
                  <a:schemeClr val="accent2">
                    <a:lumMod val="60000"/>
                    <a:lumOff val="40000"/>
                  </a:schemeClr>
                </a:solidFill>
              </a:rPr>
              <a:t>الأنكلوسكسوني</a:t>
            </a:r>
            <a:r>
              <a:rPr lang="ar-SA" sz="2800" dirty="0" smtClean="0">
                <a:solidFill>
                  <a:schemeClr val="accent2">
                    <a:lumMod val="60000"/>
                    <a:lumOff val="40000"/>
                  </a:schemeClr>
                </a:solidFill>
              </a:rPr>
              <a:t>. </a:t>
            </a:r>
            <a:r>
              <a:rPr lang="ar-SA" sz="2800" dirty="0" smtClean="0"/>
              <a:t>فرفضت انجلترا التوقيع على غير الاتفاقية الخاصة برسوم الطوابع .</a:t>
            </a:r>
            <a:r>
              <a:rPr lang="ar-JO" dirty="0" smtClean="0"/>
              <a:t/>
            </a:r>
            <a:br>
              <a:rPr lang="ar-JO" dirty="0" smtClean="0"/>
            </a:br>
            <a:endParaRPr lang="ar-JO"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500034" y="785794"/>
            <a:ext cx="8229600" cy="4572000"/>
          </a:xfrm>
        </p:spPr>
        <p:txBody>
          <a:bodyPr/>
          <a:lstStyle/>
          <a:p>
            <a:pPr marL="0" indent="0">
              <a:buFont typeface="Wingdings" pitchFamily="2" charset="2"/>
              <a:buNone/>
              <a:defRPr/>
            </a:pPr>
            <a:r>
              <a:rPr lang="ar-SA" dirty="0" smtClean="0"/>
              <a:t>.</a:t>
            </a:r>
          </a:p>
          <a:p>
            <a:pPr algn="r" rtl="1">
              <a:defRPr/>
            </a:pPr>
            <a:r>
              <a:rPr lang="ar-SA" dirty="0" smtClean="0"/>
              <a:t>   </a:t>
            </a:r>
            <a:r>
              <a:rPr lang="ar-SA" sz="4400" dirty="0" smtClean="0"/>
              <a:t>بعد مؤتمر جنيف قامت كل من المانيا والنمسا وايطاليا واليونان وفرنسا والاتحاد السوفييتي سابقا والدول العربية باستثناء السودان بتعديل تشريعاتها </a:t>
            </a:r>
            <a:endParaRPr lang="ar-SA" sz="4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313"/>
            <a:ext cx="8229600" cy="5916612"/>
          </a:xfrm>
        </p:spPr>
        <p:txBody>
          <a:bodyPr>
            <a:normAutofit fontScale="92500" lnSpcReduction="10000"/>
          </a:bodyPr>
          <a:lstStyle/>
          <a:p>
            <a:pPr marL="0" indent="0" algn="r" rtl="1">
              <a:buFont typeface="Wingdings" pitchFamily="2" charset="2"/>
              <a:buNone/>
              <a:defRPr/>
            </a:pPr>
            <a:r>
              <a:rPr lang="ar-SA" dirty="0" smtClean="0"/>
              <a:t>وعادت الجهود لتوحيد التشريعات مرة اخرى لتقودها الجمعية العامة </a:t>
            </a:r>
            <a:r>
              <a:rPr lang="ar-SA" dirty="0" err="1" smtClean="0"/>
              <a:t>للامم</a:t>
            </a:r>
            <a:r>
              <a:rPr lang="ar-SA" dirty="0" smtClean="0"/>
              <a:t> المتحدة , ففي عام 1966 تم تأليف لجنة من ممثلي29 دولة, وتوسعت الى36 في عام 1974,وذلك</a:t>
            </a:r>
          </a:p>
          <a:p>
            <a:pPr marL="0" indent="0" algn="r" rtl="1">
              <a:buFont typeface="Wingdings" pitchFamily="2" charset="2"/>
              <a:buNone/>
              <a:defRPr/>
            </a:pPr>
            <a:r>
              <a:rPr lang="ar-SA" dirty="0" smtClean="0"/>
              <a:t>لدراسة وحل ما يعترض سبل توحيد احكام </a:t>
            </a:r>
            <a:r>
              <a:rPr lang="ar-SA" dirty="0"/>
              <a:t>ا</a:t>
            </a:r>
            <a:r>
              <a:rPr lang="ar-SA" dirty="0" smtClean="0"/>
              <a:t>لتجارة الدولية وخلصت الى ما يلي :-</a:t>
            </a:r>
          </a:p>
          <a:p>
            <a:pPr algn="r" rtl="1">
              <a:defRPr/>
            </a:pPr>
            <a:r>
              <a:rPr lang="ar-SA" dirty="0" smtClean="0">
                <a:solidFill>
                  <a:srgbClr val="00FF00"/>
                </a:solidFill>
              </a:rPr>
              <a:t>قاعدة التحكيم المعروفة باسمها .</a:t>
            </a:r>
            <a:endParaRPr lang="ar-JO" dirty="0" smtClean="0">
              <a:solidFill>
                <a:srgbClr val="00FF00"/>
              </a:solidFill>
            </a:endParaRPr>
          </a:p>
          <a:p>
            <a:pPr algn="r" rtl="1">
              <a:defRPr/>
            </a:pPr>
            <a:r>
              <a:rPr lang="ar-SA" dirty="0" smtClean="0">
                <a:solidFill>
                  <a:srgbClr val="00FF00"/>
                </a:solidFill>
              </a:rPr>
              <a:t>ا</a:t>
            </a:r>
            <a:r>
              <a:rPr lang="ar-JO" dirty="0" err="1" smtClean="0">
                <a:solidFill>
                  <a:srgbClr val="00FF00"/>
                </a:solidFill>
              </a:rPr>
              <a:t>تفاقية</a:t>
            </a:r>
            <a:r>
              <a:rPr lang="ar-JO" dirty="0" smtClean="0">
                <a:solidFill>
                  <a:srgbClr val="00FF00"/>
                </a:solidFill>
              </a:rPr>
              <a:t> </a:t>
            </a:r>
            <a:r>
              <a:rPr lang="ar-SA" dirty="0" smtClean="0">
                <a:solidFill>
                  <a:srgbClr val="00FF00"/>
                </a:solidFill>
              </a:rPr>
              <a:t>هامبورج 1978.</a:t>
            </a:r>
            <a:endParaRPr lang="ar-JO" dirty="0" smtClean="0">
              <a:solidFill>
                <a:srgbClr val="00FF00"/>
              </a:solidFill>
            </a:endParaRPr>
          </a:p>
          <a:p>
            <a:pPr algn="r" rtl="1">
              <a:defRPr/>
            </a:pPr>
            <a:r>
              <a:rPr lang="ar-SA" dirty="0" smtClean="0">
                <a:solidFill>
                  <a:srgbClr val="00FF00"/>
                </a:solidFill>
              </a:rPr>
              <a:t>اتفاقية فينا 1980.</a:t>
            </a:r>
          </a:p>
          <a:p>
            <a:pPr algn="r" rtl="1">
              <a:defRPr/>
            </a:pPr>
            <a:r>
              <a:rPr lang="ar-SA" dirty="0" smtClean="0">
                <a:solidFill>
                  <a:srgbClr val="00FF00"/>
                </a:solidFill>
              </a:rPr>
              <a:t>القانون النموذجي للتحكيم التجاري الدولي 1985 </a:t>
            </a:r>
            <a:r>
              <a:rPr lang="ar-SA" dirty="0" smtClean="0"/>
              <a:t>.</a:t>
            </a:r>
            <a:endParaRPr lang="ar-JO" dirty="0" smtClean="0"/>
          </a:p>
          <a:p>
            <a:pPr marL="0" indent="0" algn="r" rtl="1">
              <a:buFont typeface="Wingdings" pitchFamily="2" charset="2"/>
              <a:buNone/>
              <a:defRPr/>
            </a:pPr>
            <a:r>
              <a:rPr lang="ar-SA" dirty="0" smtClean="0"/>
              <a:t>  وقد حصرت المناقشات في مشروع الاتفاقية الخاصة </a:t>
            </a:r>
            <a:r>
              <a:rPr lang="ar-SA" dirty="0" smtClean="0">
                <a:solidFill>
                  <a:schemeClr val="accent6">
                    <a:lumMod val="60000"/>
                    <a:lumOff val="40000"/>
                  </a:schemeClr>
                </a:solidFill>
              </a:rPr>
              <a:t>بسندات</a:t>
            </a:r>
            <a:r>
              <a:rPr lang="ar-SA" dirty="0" smtClean="0"/>
              <a:t> </a:t>
            </a:r>
            <a:r>
              <a:rPr lang="ar-SA" dirty="0" smtClean="0">
                <a:solidFill>
                  <a:schemeClr val="accent6">
                    <a:lumMod val="60000"/>
                    <a:lumOff val="40000"/>
                  </a:schemeClr>
                </a:solidFill>
              </a:rPr>
              <a:t>السحب</a:t>
            </a:r>
            <a:r>
              <a:rPr lang="ar-SA" dirty="0" smtClean="0"/>
              <a:t> و</a:t>
            </a:r>
            <a:r>
              <a:rPr lang="ar-SA" dirty="0" smtClean="0">
                <a:solidFill>
                  <a:schemeClr val="accent6">
                    <a:lumMod val="60000"/>
                    <a:lumOff val="40000"/>
                  </a:schemeClr>
                </a:solidFill>
              </a:rPr>
              <a:t>السندات لأمر </a:t>
            </a:r>
            <a:r>
              <a:rPr lang="ar-SA" dirty="0" smtClean="0"/>
              <a:t>الدولية مع تأجيل النظر في الاتفاقية الخاصة </a:t>
            </a:r>
            <a:r>
              <a:rPr lang="ar-SA" dirty="0" smtClean="0">
                <a:solidFill>
                  <a:schemeClr val="accent6">
                    <a:lumMod val="60000"/>
                    <a:lumOff val="40000"/>
                  </a:schemeClr>
                </a:solidFill>
              </a:rPr>
              <a:t>بالشيكات</a:t>
            </a:r>
            <a:r>
              <a:rPr lang="ar-SA" dirty="0" smtClean="0"/>
              <a:t> .</a:t>
            </a:r>
            <a:endParaRPr lang="ar-JO"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ar-JO" b="1" dirty="0" smtClean="0"/>
              <a:t>المبادىء التي يقوم عليها قانون الصرف </a:t>
            </a:r>
            <a:endParaRPr lang="ar-JO" b="1" dirty="0"/>
          </a:p>
        </p:txBody>
      </p:sp>
      <p:sp>
        <p:nvSpPr>
          <p:cNvPr id="3" name="Content Placeholder 2"/>
          <p:cNvSpPr>
            <a:spLocks noGrp="1"/>
          </p:cNvSpPr>
          <p:nvPr>
            <p:ph idx="1"/>
          </p:nvPr>
        </p:nvSpPr>
        <p:spPr/>
        <p:txBody>
          <a:bodyPr/>
          <a:lstStyle/>
          <a:p>
            <a:pPr algn="r" rtl="1">
              <a:defRPr/>
            </a:pPr>
            <a:r>
              <a:rPr lang="ar-JO" dirty="0" smtClean="0"/>
              <a:t>1- </a:t>
            </a:r>
            <a:r>
              <a:rPr lang="ar-JO" b="1" dirty="0" smtClean="0"/>
              <a:t>الشكلية</a:t>
            </a:r>
            <a:r>
              <a:rPr lang="ar-JO" dirty="0" smtClean="0"/>
              <a:t> :</a:t>
            </a:r>
            <a:br>
              <a:rPr lang="ar-JO" dirty="0" smtClean="0"/>
            </a:br>
            <a:r>
              <a:rPr lang="ar-JO" dirty="0" smtClean="0"/>
              <a:t>يشترط المشرع ان تكتب الورقة التجارية بشكل معين وان تشتمل على بيانات حددت بموجب نصوص قانون الصرف والا تفقد صفتها كورقة تجارية وتصبح ورقة عادية تخضع لحكم القانون المدني.</a:t>
            </a:r>
          </a:p>
          <a:p>
            <a:pPr algn="r" rtl="1">
              <a:defRPr/>
            </a:pPr>
            <a:r>
              <a:rPr lang="ar-JO" dirty="0" smtClean="0"/>
              <a:t>يقتضي مبدأ الشكلية تفسير عبارات السند تفسيرا ضيقا بحيث يعتمد بيانات السند وحده دون البحث عن النية الحقيقية للموقع.</a:t>
            </a:r>
            <a:endParaRPr lang="ar-JO"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75"/>
            <a:ext cx="8229600" cy="7000875"/>
          </a:xfrm>
        </p:spPr>
        <p:txBody>
          <a:bodyPr>
            <a:normAutofit fontScale="92500"/>
          </a:bodyPr>
          <a:lstStyle/>
          <a:p>
            <a:pPr>
              <a:defRPr/>
            </a:pPr>
            <a:endParaRPr lang="ar-SA" dirty="0" smtClean="0"/>
          </a:p>
          <a:p>
            <a:pPr algn="r" rtl="1">
              <a:defRPr/>
            </a:pPr>
            <a:r>
              <a:rPr lang="ar-SA" dirty="0" smtClean="0"/>
              <a:t>2- </a:t>
            </a:r>
            <a:r>
              <a:rPr lang="ar-JO" b="1" dirty="0" smtClean="0"/>
              <a:t>أ</a:t>
            </a:r>
            <a:r>
              <a:rPr lang="ar-SA" b="1" dirty="0" smtClean="0"/>
              <a:t>ستقلال التواقيع </a:t>
            </a:r>
            <a:r>
              <a:rPr lang="ar-SA" dirty="0" smtClean="0"/>
              <a:t>:</a:t>
            </a:r>
          </a:p>
          <a:p>
            <a:pPr marL="0" indent="0" algn="r" rtl="1">
              <a:buFont typeface="Wingdings" pitchFamily="2" charset="2"/>
              <a:buNone/>
              <a:defRPr/>
            </a:pPr>
            <a:r>
              <a:rPr lang="ar-SA" dirty="0" smtClean="0"/>
              <a:t>ويعني ان كل شخص وضع توقيعه على الورقة التجارية ينشأ في ذمته التزام صرفي قائم بذاته ومستقل عن غيره </a:t>
            </a:r>
            <a:r>
              <a:rPr lang="ar-JO" dirty="0" smtClean="0"/>
              <a:t>من الموقعين</a:t>
            </a:r>
            <a:r>
              <a:rPr lang="ar-SA" dirty="0" smtClean="0"/>
              <a:t>, يلزمه الوفاء </a:t>
            </a:r>
            <a:r>
              <a:rPr lang="ar-JO" dirty="0" smtClean="0"/>
              <a:t>متى </a:t>
            </a:r>
            <a:r>
              <a:rPr lang="ar-SA" dirty="0" smtClean="0"/>
              <a:t>امتنع المدين الاصلي عن </a:t>
            </a:r>
            <a:r>
              <a:rPr lang="ar-JO" dirty="0" smtClean="0"/>
              <a:t>الوفاء في ميعاد الاستحقاق</a:t>
            </a:r>
            <a:r>
              <a:rPr lang="ar-SA" dirty="0" smtClean="0"/>
              <a:t>,</a:t>
            </a:r>
            <a:r>
              <a:rPr lang="ar-JO" dirty="0" smtClean="0"/>
              <a:t> </a:t>
            </a:r>
            <a:r>
              <a:rPr lang="ar-SA" dirty="0" smtClean="0"/>
              <a:t>وان بطلان التزام احد الموقعين</a:t>
            </a:r>
            <a:r>
              <a:rPr lang="ar-JO" dirty="0" smtClean="0"/>
              <a:t> لنقص في اهليته او لعيب في رضائه </a:t>
            </a:r>
            <a:r>
              <a:rPr lang="ar-SA" dirty="0" smtClean="0"/>
              <a:t> لا يؤثر على صحة التزام الموقعين الاخرين ,و</a:t>
            </a:r>
            <a:r>
              <a:rPr lang="ar-JO" dirty="0" smtClean="0"/>
              <a:t>يتفرع مبدا اخر وهو </a:t>
            </a:r>
            <a:r>
              <a:rPr lang="ar-SA" dirty="0" smtClean="0"/>
              <a:t>ان التظهير يطهر الورقة من الدفوع .</a:t>
            </a:r>
            <a:endParaRPr lang="ar-JO" dirty="0" smtClean="0"/>
          </a:p>
          <a:p>
            <a:pPr algn="r" rtl="1">
              <a:defRPr/>
            </a:pPr>
            <a:r>
              <a:rPr lang="ar-JO" dirty="0" smtClean="0"/>
              <a:t>3-</a:t>
            </a:r>
            <a:r>
              <a:rPr lang="ar-SA" dirty="0" smtClean="0"/>
              <a:t> </a:t>
            </a:r>
            <a:r>
              <a:rPr lang="ar-JO" b="1" dirty="0" smtClean="0"/>
              <a:t>التشدد في معاملة المدين</a:t>
            </a:r>
            <a:r>
              <a:rPr lang="ar-JO" dirty="0" smtClean="0"/>
              <a:t>:</a:t>
            </a:r>
            <a:endParaRPr lang="ar-SA" dirty="0" smtClean="0"/>
          </a:p>
          <a:p>
            <a:pPr marL="0" indent="0" algn="r" rtl="1">
              <a:buFont typeface="Wingdings" pitchFamily="2" charset="2"/>
              <a:buNone/>
              <a:defRPr/>
            </a:pPr>
            <a:r>
              <a:rPr lang="ar-JO" sz="2800" dirty="0" smtClean="0"/>
              <a:t>هناك قواعد قاسية في معاملة المدين الذي يتخلف عن تنفيذ التزامه حماية لحقوق الحامل ورعاية لحقوق الموقعين الاخرين على الورقة الذين يلتزمون بالوفاء بقيمة الورقة ,</a:t>
            </a:r>
            <a:r>
              <a:rPr lang="ar-SA" sz="2800" dirty="0" smtClean="0"/>
              <a:t> فقد حددت مدة </a:t>
            </a:r>
            <a:r>
              <a:rPr lang="ar-SA" sz="2800" dirty="0" err="1" smtClean="0"/>
              <a:t>لاثبات</a:t>
            </a:r>
            <a:r>
              <a:rPr lang="ar-SA" sz="2800" dirty="0" smtClean="0"/>
              <a:t> امتناع المدين عن الوفاء , ومنعت المحاكم من منح المدين مهلة للوفاء , </a:t>
            </a:r>
            <a:r>
              <a:rPr lang="ar-JO" sz="2800" dirty="0" smtClean="0"/>
              <a:t>واجاز</a:t>
            </a:r>
            <a:r>
              <a:rPr lang="ar-SA" sz="2800" dirty="0" smtClean="0"/>
              <a:t>ت</a:t>
            </a:r>
            <a:r>
              <a:rPr lang="ar-JO" sz="2800" dirty="0" smtClean="0"/>
              <a:t> توقيع الحجز التحفظي على منقولات المدين ,ونص</a:t>
            </a:r>
            <a:r>
              <a:rPr lang="ar-SA" sz="2800" dirty="0" smtClean="0"/>
              <a:t>ت</a:t>
            </a:r>
            <a:r>
              <a:rPr lang="ar-JO" sz="2800" dirty="0" smtClean="0"/>
              <a:t> على سريان الفوائد من تاريخ تحرير احتجاج عدم الدفع وليس من تاريخ المطال</a:t>
            </a:r>
            <a:r>
              <a:rPr lang="ar-SA" sz="2800" dirty="0" smtClean="0"/>
              <a:t>ب</a:t>
            </a:r>
            <a:r>
              <a:rPr lang="ar-JO" sz="2800" dirty="0" smtClean="0"/>
              <a:t>ة القضائية</a:t>
            </a:r>
            <a:r>
              <a:rPr lang="ar-SA" sz="2800" dirty="0" smtClean="0"/>
              <a:t> .</a:t>
            </a:r>
            <a:endParaRPr lang="ar-JO" sz="28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25"/>
            <a:ext cx="8229600" cy="5702300"/>
          </a:xfrm>
        </p:spPr>
        <p:txBody>
          <a:bodyPr>
            <a:normAutofit fontScale="92500" lnSpcReduction="20000"/>
          </a:bodyPr>
          <a:lstStyle/>
          <a:p>
            <a:pPr algn="r" rtl="1">
              <a:buFont typeface="Wingdings" pitchFamily="2" charset="2"/>
              <a:buNone/>
              <a:defRPr/>
            </a:pPr>
            <a:r>
              <a:rPr lang="ar-JO" dirty="0" smtClean="0"/>
              <a:t>4-</a:t>
            </a:r>
            <a:r>
              <a:rPr lang="ar-SA" dirty="0" smtClean="0"/>
              <a:t> </a:t>
            </a:r>
            <a:r>
              <a:rPr lang="ar-SA" b="1" dirty="0"/>
              <a:t>ر</a:t>
            </a:r>
            <a:r>
              <a:rPr lang="ar-JO" b="1" dirty="0" smtClean="0"/>
              <a:t>عاية حق الحامل</a:t>
            </a:r>
            <a:r>
              <a:rPr lang="ar-JO" dirty="0" smtClean="0"/>
              <a:t>: لتمكين الورقة التجارية من تأدية وظيفتها كاداة وفاء وائتمان</a:t>
            </a:r>
            <a:endParaRPr lang="ar-SA" dirty="0" smtClean="0"/>
          </a:p>
          <a:p>
            <a:pPr algn="r" rtl="1">
              <a:buFont typeface="Wingdings" pitchFamily="2" charset="2"/>
              <a:buNone/>
              <a:defRPr/>
            </a:pPr>
            <a:r>
              <a:rPr lang="ar-JO" u="sng" dirty="0" smtClean="0"/>
              <a:t>ضمانات تحمي حق الحامل وهي</a:t>
            </a:r>
            <a:r>
              <a:rPr lang="ar-SA" dirty="0" smtClean="0"/>
              <a:t>:</a:t>
            </a:r>
            <a:endParaRPr lang="ar-JO" dirty="0" smtClean="0"/>
          </a:p>
          <a:p>
            <a:pPr algn="r" rtl="1">
              <a:buFont typeface="Wingdings" pitchFamily="2" charset="2"/>
              <a:buNone/>
              <a:defRPr/>
            </a:pPr>
            <a:r>
              <a:rPr lang="ar-JO" dirty="0" smtClean="0"/>
              <a:t>1- جعل الملتزمين بالورقة ضامنين للوفاء بقيمتها</a:t>
            </a:r>
          </a:p>
          <a:p>
            <a:pPr algn="r" rtl="1">
              <a:buFont typeface="Wingdings" pitchFamily="2" charset="2"/>
              <a:buNone/>
              <a:defRPr/>
            </a:pPr>
            <a:r>
              <a:rPr lang="ar-JO" dirty="0" smtClean="0"/>
              <a:t>2- تمليك الحامل لمقابل الوفاء</a:t>
            </a:r>
          </a:p>
          <a:p>
            <a:pPr algn="r" rtl="1">
              <a:buFont typeface="Wingdings" pitchFamily="2" charset="2"/>
              <a:buNone/>
              <a:defRPr/>
            </a:pPr>
            <a:r>
              <a:rPr lang="ar-JO" dirty="0" smtClean="0"/>
              <a:t>3- عدم الدفع في مواجهته بالدفوع التي لا يعلم بها</a:t>
            </a:r>
          </a:p>
          <a:p>
            <a:pPr algn="r" rtl="1">
              <a:buFont typeface="Wingdings" pitchFamily="2" charset="2"/>
              <a:buNone/>
              <a:defRPr/>
            </a:pPr>
            <a:r>
              <a:rPr lang="ar-JO" dirty="0" smtClean="0"/>
              <a:t>4-منحه حق ال</a:t>
            </a:r>
            <a:r>
              <a:rPr lang="ar-SA" dirty="0" smtClean="0"/>
              <a:t>حج</a:t>
            </a:r>
            <a:r>
              <a:rPr lang="ar-JO" dirty="0" smtClean="0"/>
              <a:t>ز التحفظي على منقولات المدين</a:t>
            </a:r>
          </a:p>
          <a:p>
            <a:pPr algn="r" rtl="1">
              <a:buFont typeface="Wingdings" pitchFamily="2" charset="2"/>
              <a:buNone/>
              <a:defRPr/>
            </a:pPr>
            <a:r>
              <a:rPr lang="ar-JO" dirty="0" smtClean="0"/>
              <a:t>5- عدم قبول المعارضة في الوفاء بقيمة الورقة الا في حالات استثنائية.</a:t>
            </a:r>
          </a:p>
          <a:p>
            <a:pPr algn="r" rtl="1">
              <a:buFont typeface="Wingdings" pitchFamily="2" charset="2"/>
              <a:buNone/>
              <a:defRPr/>
            </a:pPr>
            <a:r>
              <a:rPr lang="ar-JO" dirty="0" smtClean="0"/>
              <a:t>6- تقديم الورقة للمسحوب عليه لوضع توقيعه عليها بالقبول.</a:t>
            </a:r>
          </a:p>
          <a:p>
            <a:pPr algn="r" rtl="1">
              <a:buFont typeface="Wingdings" pitchFamily="2" charset="2"/>
              <a:buNone/>
              <a:defRPr/>
            </a:pPr>
            <a:r>
              <a:rPr lang="ar-JO" dirty="0" smtClean="0"/>
              <a:t>لذلك يجب ان يطمئن الحامل للورقة التجارية الى الحق الذي تتضمنه</a:t>
            </a:r>
            <a:endParaRPr lang="ar-JO"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500"/>
            <a:ext cx="8229600" cy="5559425"/>
          </a:xfrm>
        </p:spPr>
        <p:txBody>
          <a:bodyPr>
            <a:normAutofit fontScale="92500"/>
          </a:bodyPr>
          <a:lstStyle/>
          <a:p>
            <a:pPr algn="r" rtl="1">
              <a:defRPr/>
            </a:pPr>
            <a:r>
              <a:rPr lang="ar-SA" dirty="0" smtClean="0"/>
              <a:t>5-</a:t>
            </a:r>
            <a:r>
              <a:rPr lang="ar-JO" dirty="0" smtClean="0"/>
              <a:t> </a:t>
            </a:r>
            <a:r>
              <a:rPr lang="ar-JO" b="1" dirty="0" smtClean="0"/>
              <a:t>اقامة التوازن بين حق الحامل والتزام الضامنين</a:t>
            </a:r>
            <a:endParaRPr lang="ar-SA" b="1" dirty="0" smtClean="0"/>
          </a:p>
          <a:p>
            <a:pPr algn="r" rtl="1">
              <a:buFont typeface="Wingdings" pitchFamily="2" charset="2"/>
              <a:buNone/>
              <a:defRPr/>
            </a:pPr>
            <a:endParaRPr lang="ar-JO" dirty="0" smtClean="0"/>
          </a:p>
          <a:p>
            <a:pPr algn="r" rtl="1">
              <a:defRPr/>
            </a:pPr>
            <a:r>
              <a:rPr lang="ar-JO" dirty="0" smtClean="0"/>
              <a:t>لأجل  اقامة التوازن بين حق الحامل والتزام الضامنين فقد الزم قانون الصرف الحامل بتحرير احتجاج عدم الدفع في مواعيد قصيرة ، كما فرض عليه اخطار الساحب ومن ظهر له الورقة بعدم قبولها او عدم الوفاء بقيمتها والا تحمل الضرر.</a:t>
            </a:r>
          </a:p>
          <a:p>
            <a:pPr algn="r" rtl="1">
              <a:defRPr/>
            </a:pPr>
            <a:r>
              <a:rPr lang="ar-JO" dirty="0" smtClean="0"/>
              <a:t>كما جعل مدة التقادم قصيرة بالنسبة للدعاوي التي تنش</a:t>
            </a:r>
            <a:r>
              <a:rPr lang="ar-SA" dirty="0" smtClean="0"/>
              <a:t>أ</a:t>
            </a:r>
            <a:r>
              <a:rPr lang="ar-JO" dirty="0" smtClean="0"/>
              <a:t> عن الورقة التجارية .</a:t>
            </a:r>
          </a:p>
          <a:p>
            <a:pPr algn="r" rtl="1">
              <a:defRPr/>
            </a:pPr>
            <a:r>
              <a:rPr lang="ar-JO" dirty="0" smtClean="0"/>
              <a:t>وفرض على الحامل قبول الوفاء الجزئي على خلاف ما تقضي به القواعد العامة لانه يبرئ ذمة الضامنين بقدر المبلغ المدفوع. </a:t>
            </a:r>
            <a:endParaRPr lang="ar-JO"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ar-JO" sz="4000" b="1" dirty="0" smtClean="0"/>
              <a:t>تفسير العلاقات القانونية الناشئة عن الورقة التجارية </a:t>
            </a:r>
            <a:endParaRPr lang="ar-JO" sz="4000" b="1" dirty="0"/>
          </a:p>
        </p:txBody>
      </p:sp>
      <p:sp>
        <p:nvSpPr>
          <p:cNvPr id="3" name="Content Placeholder 2"/>
          <p:cNvSpPr>
            <a:spLocks noGrp="1"/>
          </p:cNvSpPr>
          <p:nvPr>
            <p:ph idx="1"/>
          </p:nvPr>
        </p:nvSpPr>
        <p:spPr/>
        <p:txBody>
          <a:bodyPr/>
          <a:lstStyle/>
          <a:p>
            <a:pPr algn="r" rtl="1">
              <a:defRPr/>
            </a:pPr>
            <a:r>
              <a:rPr lang="ar-JO" dirty="0" smtClean="0"/>
              <a:t>التوقيع على الورقة التجارية (سند سحب، سند لامر، شيك) ينش</a:t>
            </a:r>
            <a:r>
              <a:rPr lang="ar-SA" dirty="0" err="1" smtClean="0"/>
              <a:t>يء</a:t>
            </a:r>
            <a:r>
              <a:rPr lang="ar-JO" dirty="0" smtClean="0"/>
              <a:t> نوعين من العلاقات القانونية للالتزام الصرفي :</a:t>
            </a:r>
          </a:p>
          <a:p>
            <a:pPr marL="0" indent="0" algn="r" rtl="1">
              <a:buFont typeface="Wingdings" pitchFamily="2" charset="2"/>
              <a:buNone/>
              <a:defRPr/>
            </a:pPr>
            <a:r>
              <a:rPr lang="ar-SA" dirty="0" smtClean="0">
                <a:solidFill>
                  <a:schemeClr val="accent2">
                    <a:lumMod val="60000"/>
                    <a:lumOff val="40000"/>
                  </a:schemeClr>
                </a:solidFill>
              </a:rPr>
              <a:t>1-</a:t>
            </a:r>
            <a:r>
              <a:rPr lang="ar-JO" dirty="0" smtClean="0"/>
              <a:t> علاقات بين اشخاص بينهم روابط قانونية سابقة على تواقعيهم على الورقة .</a:t>
            </a:r>
          </a:p>
          <a:p>
            <a:pPr marL="0" indent="0" algn="r" rtl="1">
              <a:buFont typeface="Wingdings" pitchFamily="2" charset="2"/>
              <a:buNone/>
              <a:defRPr/>
            </a:pPr>
            <a:r>
              <a:rPr lang="ar-JO" dirty="0" smtClean="0">
                <a:solidFill>
                  <a:schemeClr val="accent2">
                    <a:lumMod val="60000"/>
                    <a:lumOff val="40000"/>
                  </a:schemeClr>
                </a:solidFill>
              </a:rPr>
              <a:t>2-</a:t>
            </a:r>
            <a:r>
              <a:rPr lang="ar-SA" dirty="0" smtClean="0">
                <a:solidFill>
                  <a:schemeClr val="accent2">
                    <a:lumMod val="60000"/>
                    <a:lumOff val="40000"/>
                  </a:schemeClr>
                </a:solidFill>
              </a:rPr>
              <a:t> </a:t>
            </a:r>
            <a:r>
              <a:rPr lang="ar-JO" dirty="0" smtClean="0"/>
              <a:t>علاقات بين اشخاص لم تكن بينهم روابط قانونية سابقة على تواقيعهم على الورقة وانما نش</a:t>
            </a:r>
            <a:r>
              <a:rPr lang="ar-SA" dirty="0" smtClean="0"/>
              <a:t>أ</a:t>
            </a:r>
            <a:r>
              <a:rPr lang="ar-JO" dirty="0" smtClean="0"/>
              <a:t>ت الروابط القانونية بينهم عن التوقيع على الورقة</a:t>
            </a:r>
            <a:r>
              <a:rPr lang="ar-SA" dirty="0" smtClean="0"/>
              <a:t>  </a:t>
            </a:r>
            <a:r>
              <a:rPr lang="ar-JO" dirty="0" smtClean="0"/>
              <a:t>ذاتها </a:t>
            </a:r>
            <a:r>
              <a:rPr lang="ar-SA" dirty="0" smtClean="0"/>
              <a:t>.</a:t>
            </a:r>
            <a:endParaRPr lang="ar-JO"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ar-JO" b="1" dirty="0" smtClean="0"/>
              <a:t>خصائص الأوراق التجارية</a:t>
            </a:r>
          </a:p>
        </p:txBody>
      </p:sp>
      <p:sp>
        <p:nvSpPr>
          <p:cNvPr id="3" name="Content Placeholder 2"/>
          <p:cNvSpPr>
            <a:spLocks noGrp="1"/>
          </p:cNvSpPr>
          <p:nvPr>
            <p:ph idx="1"/>
          </p:nvPr>
        </p:nvSpPr>
        <p:spPr/>
        <p:txBody>
          <a:bodyPr>
            <a:normAutofit/>
          </a:bodyPr>
          <a:lstStyle/>
          <a:p>
            <a:pPr algn="r" rtl="1" eaLnBrk="1" hangingPunct="1">
              <a:defRPr/>
            </a:pPr>
            <a:r>
              <a:rPr lang="ar-SA" b="1" u="sng" dirty="0" smtClean="0">
                <a:solidFill>
                  <a:schemeClr val="accent6">
                    <a:lumMod val="60000"/>
                    <a:lumOff val="40000"/>
                  </a:schemeClr>
                </a:solidFill>
              </a:rPr>
              <a:t>1-</a:t>
            </a:r>
            <a:r>
              <a:rPr lang="ar-JO" b="1" u="sng" dirty="0" smtClean="0">
                <a:solidFill>
                  <a:schemeClr val="accent6">
                    <a:lumMod val="60000"/>
                    <a:lumOff val="40000"/>
                  </a:schemeClr>
                </a:solidFill>
              </a:rPr>
              <a:t>‌</a:t>
            </a:r>
            <a:r>
              <a:rPr lang="ar-SA" b="1" u="sng" dirty="0" smtClean="0">
                <a:solidFill>
                  <a:schemeClr val="accent6">
                    <a:lumMod val="60000"/>
                    <a:lumOff val="40000"/>
                  </a:schemeClr>
                </a:solidFill>
              </a:rPr>
              <a:t> </a:t>
            </a:r>
            <a:r>
              <a:rPr lang="ar-JO" b="1" u="sng" dirty="0" smtClean="0">
                <a:solidFill>
                  <a:schemeClr val="accent6">
                    <a:lumMod val="60000"/>
                    <a:lumOff val="40000"/>
                  </a:schemeClr>
                </a:solidFill>
              </a:rPr>
              <a:t>ان يكون </a:t>
            </a:r>
            <a:r>
              <a:rPr lang="ar-SA" b="1" u="sng" dirty="0" smtClean="0">
                <a:solidFill>
                  <a:schemeClr val="accent6">
                    <a:lumMod val="60000"/>
                    <a:lumOff val="40000"/>
                  </a:schemeClr>
                </a:solidFill>
              </a:rPr>
              <a:t>الحق الثابت في</a:t>
            </a:r>
            <a:r>
              <a:rPr lang="ar-JO" b="1" u="sng" dirty="0" smtClean="0">
                <a:solidFill>
                  <a:schemeClr val="accent6">
                    <a:lumMod val="60000"/>
                    <a:lumOff val="40000"/>
                  </a:schemeClr>
                </a:solidFill>
              </a:rPr>
              <a:t> الورقة التجارية موضوعه</a:t>
            </a:r>
            <a:r>
              <a:rPr lang="ar-SA" b="1" u="sng" dirty="0" smtClean="0">
                <a:solidFill>
                  <a:schemeClr val="accent6">
                    <a:lumMod val="60000"/>
                    <a:lumOff val="40000"/>
                  </a:schemeClr>
                </a:solidFill>
              </a:rPr>
              <a:t> دفع مبلغ من النقود </a:t>
            </a:r>
            <a:r>
              <a:rPr lang="ar-JO" b="1" u="sng" dirty="0" smtClean="0"/>
              <a:t>:</a:t>
            </a:r>
            <a:r>
              <a:rPr lang="ar-JO" dirty="0" smtClean="0"/>
              <a:t> </a:t>
            </a:r>
            <a:endParaRPr lang="en-US" dirty="0" smtClean="0"/>
          </a:p>
          <a:p>
            <a:pPr algn="r" rtl="1" eaLnBrk="1" hangingPunct="1">
              <a:defRPr/>
            </a:pPr>
            <a:r>
              <a:rPr lang="ar-JO" dirty="0" smtClean="0"/>
              <a:t>تمثل الأوراق التجارية دائما حقا بمبلغ من النقود ، وهذا اساس اعتبارها اداة وفاءبالديون تقوم مقام النقود وتغني عن استعمالها . وعلى ذلك لا يعد سند الشحن البحري وتذكرة النقل البري او الجوي وسندات ايداع البضائع في المخازن العامة اوراقا تجارية، لان موضوع الحق الثابت فيها تسليم بضاعة وليس دفع مبلغا من النقود</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ar-JO" dirty="0" smtClean="0"/>
              <a:t>النظريات الفقهية لتفسير الالتزام  الصرفي يمكن ردها الى ثلاث مجموعات</a:t>
            </a:r>
            <a:endParaRPr lang="ar-JO" dirty="0"/>
          </a:p>
        </p:txBody>
      </p:sp>
      <p:sp>
        <p:nvSpPr>
          <p:cNvPr id="3" name="Content Placeholder 2"/>
          <p:cNvSpPr>
            <a:spLocks noGrp="1"/>
          </p:cNvSpPr>
          <p:nvPr>
            <p:ph idx="1"/>
          </p:nvPr>
        </p:nvSpPr>
        <p:spPr/>
        <p:txBody>
          <a:bodyPr>
            <a:normAutofit lnSpcReduction="10000"/>
          </a:bodyPr>
          <a:lstStyle/>
          <a:p>
            <a:pPr marL="0" indent="0" algn="r" rtl="1">
              <a:buFont typeface="Wingdings" pitchFamily="2" charset="2"/>
              <a:buNone/>
              <a:defRPr/>
            </a:pPr>
            <a:r>
              <a:rPr lang="ar-JO" dirty="0" smtClean="0">
                <a:solidFill>
                  <a:schemeClr val="accent2">
                    <a:lumMod val="60000"/>
                    <a:lumOff val="40000"/>
                  </a:schemeClr>
                </a:solidFill>
              </a:rPr>
              <a:t>الأولى:  </a:t>
            </a:r>
            <a:r>
              <a:rPr lang="ar-JO" dirty="0" smtClean="0"/>
              <a:t>تحاول تفسير مصدر للالتزام الصرفي على اساس ارتباطه بالعلاقات السابقة على انشاء الورقة , اي ان المدين لا يلتزم قبل دائنه مباشر</a:t>
            </a:r>
            <a:r>
              <a:rPr lang="ar-SA" dirty="0" smtClean="0"/>
              <a:t>ة</a:t>
            </a:r>
            <a:r>
              <a:rPr lang="ar-JO" dirty="0" smtClean="0"/>
              <a:t> فقط وانما ينتقل الالتزام الى الحملة المتعاقبين.</a:t>
            </a:r>
          </a:p>
          <a:p>
            <a:pPr algn="r" rtl="1">
              <a:buFont typeface="Wingdings" pitchFamily="2" charset="2"/>
              <a:buNone/>
              <a:defRPr/>
            </a:pPr>
            <a:r>
              <a:rPr lang="ar-JO" dirty="0" smtClean="0">
                <a:solidFill>
                  <a:schemeClr val="accent2">
                    <a:lumMod val="60000"/>
                    <a:lumOff val="40000"/>
                  </a:schemeClr>
                </a:solidFill>
              </a:rPr>
              <a:t>الثانية:</a:t>
            </a:r>
            <a:r>
              <a:rPr lang="en-US" dirty="0" smtClean="0">
                <a:solidFill>
                  <a:schemeClr val="accent2">
                    <a:lumMod val="60000"/>
                    <a:lumOff val="40000"/>
                  </a:schemeClr>
                </a:solidFill>
              </a:rPr>
              <a:t> </a:t>
            </a:r>
            <a:r>
              <a:rPr lang="ar-JO" dirty="0" smtClean="0"/>
              <a:t>تحاول تفسير مصدر الالتزام الصرفي على اساس ان تحرير الورقة او تظهيرها تصرف قانوني منفصل عن سببه.</a:t>
            </a:r>
            <a:endParaRPr lang="ar-SA" dirty="0" smtClean="0"/>
          </a:p>
          <a:p>
            <a:pPr algn="r" rtl="1">
              <a:buFont typeface="Wingdings" pitchFamily="2" charset="2"/>
              <a:buNone/>
              <a:defRPr/>
            </a:pPr>
            <a:r>
              <a:rPr lang="ar-JO" dirty="0" smtClean="0">
                <a:solidFill>
                  <a:schemeClr val="accent2">
                    <a:lumMod val="60000"/>
                    <a:lumOff val="40000"/>
                  </a:schemeClr>
                </a:solidFill>
              </a:rPr>
              <a:t>الثالثة:</a:t>
            </a:r>
            <a:r>
              <a:rPr lang="ar-SA" dirty="0" smtClean="0"/>
              <a:t> تحاول  تفسير مصدر الالتزام الصرفي بالاستناد الى فكرة موضوعية , وهي حماية الثقة المشروعة  وحسن النية .</a:t>
            </a:r>
          </a:p>
          <a:p>
            <a:pPr algn="r" rtl="1">
              <a:buFont typeface="Wingdings" pitchFamily="2" charset="2"/>
              <a:buNone/>
              <a:defRPr/>
            </a:pPr>
            <a:endParaRPr lang="ar-JO"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285750"/>
            <a:ext cx="8229600" cy="5845175"/>
          </a:xfrm>
        </p:spPr>
        <p:txBody>
          <a:bodyPr>
            <a:normAutofit/>
          </a:bodyPr>
          <a:lstStyle/>
          <a:p>
            <a:pPr>
              <a:defRPr/>
            </a:pPr>
            <a:endParaRPr lang="ar-SA" sz="2800" b="1" dirty="0" smtClean="0"/>
          </a:p>
          <a:p>
            <a:pPr algn="r" rtl="1">
              <a:defRPr/>
            </a:pPr>
            <a:r>
              <a:rPr lang="ar-SA" sz="4400" dirty="0" smtClean="0"/>
              <a:t>الأساس القانوني للالتزام الصرفي في التشريع الأردني يستند الى العقد والارادة المنفردة معا فهو يصدر عن العقد في العلاقة بين المدين و </a:t>
            </a:r>
            <a:r>
              <a:rPr lang="ar-SA" sz="4400" dirty="0" err="1" smtClean="0"/>
              <a:t>دائنه</a:t>
            </a:r>
            <a:r>
              <a:rPr lang="ar-SA" sz="4400" dirty="0" smtClean="0"/>
              <a:t> المباشر وعن الارادة المنفردة بين المدين وكل حامل غير  </a:t>
            </a:r>
            <a:r>
              <a:rPr lang="ar-SA" sz="4400" dirty="0" err="1" smtClean="0"/>
              <a:t>دائنه</a:t>
            </a:r>
            <a:r>
              <a:rPr lang="ar-SA" sz="4400" dirty="0" smtClean="0"/>
              <a:t> المباشر .</a:t>
            </a:r>
            <a:endParaRPr lang="ar-SA" sz="4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defRPr/>
            </a:pPr>
            <a:r>
              <a:rPr lang="ar-SA" sz="4000" b="1" dirty="0" smtClean="0"/>
              <a:t>اثر التعامل بالورقة التجارية على الدين </a:t>
            </a:r>
            <a:r>
              <a:rPr lang="ar-SA" sz="4000" b="1" dirty="0" err="1" smtClean="0"/>
              <a:t>الاصلي</a:t>
            </a:r>
            <a:endParaRPr lang="ar-SA" sz="4000" b="1" dirty="0"/>
          </a:p>
        </p:txBody>
      </p:sp>
      <p:sp>
        <p:nvSpPr>
          <p:cNvPr id="3" name="عنصر نائب للمحتوى 2"/>
          <p:cNvSpPr>
            <a:spLocks noGrp="1"/>
          </p:cNvSpPr>
          <p:nvPr>
            <p:ph idx="1"/>
          </p:nvPr>
        </p:nvSpPr>
        <p:spPr/>
        <p:txBody>
          <a:bodyPr/>
          <a:lstStyle/>
          <a:p>
            <a:pPr algn="r" rtl="1">
              <a:defRPr/>
            </a:pPr>
            <a:r>
              <a:rPr lang="ar-SA" dirty="0" smtClean="0"/>
              <a:t>ان الالتزام الأصلي لا يربط المدين الا </a:t>
            </a:r>
            <a:r>
              <a:rPr lang="ar-SA" dirty="0" err="1" smtClean="0"/>
              <a:t>بدائنه</a:t>
            </a:r>
            <a:r>
              <a:rPr lang="ar-SA" dirty="0" smtClean="0"/>
              <a:t> المباشر, بينما يربط الالتزام الصرفي بأشخاص لم تكن بينه وبينهم أي صلة سابقة .</a:t>
            </a:r>
          </a:p>
          <a:p>
            <a:pPr algn="r" rtl="1">
              <a:defRPr/>
            </a:pPr>
            <a:r>
              <a:rPr lang="ar-SA" dirty="0" smtClean="0"/>
              <a:t>يخضع الالتزام الأصلي لأحكام القواعد العامة , في حين يخضع الالتزام الصرفي لأحكام قانون الصرف .</a:t>
            </a:r>
          </a:p>
          <a:p>
            <a:pPr algn="r" rtl="1">
              <a:defRPr/>
            </a:pPr>
            <a:r>
              <a:rPr lang="ar-SA" dirty="0" smtClean="0"/>
              <a:t>يبقى الالتزام الأصلي قائما بكل ما له من ضمانات بجانب الدين الصرفي لدعمه وتعزيزه .</a:t>
            </a:r>
          </a:p>
          <a:p>
            <a:pPr>
              <a:buFont typeface="Wingdings" pitchFamily="2" charset="2"/>
              <a:buNone/>
              <a:defRPr/>
            </a:pPr>
            <a:endParaRPr lang="ar-SA"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JO" b="1" dirty="0" smtClean="0"/>
              <a:t>1-بقاء الدين الاصلي الى جانب الدين الصرفي</a:t>
            </a:r>
            <a:endParaRPr lang="en-US" b="1" dirty="0"/>
          </a:p>
        </p:txBody>
      </p:sp>
      <p:sp>
        <p:nvSpPr>
          <p:cNvPr id="3" name="Content Placeholder 2"/>
          <p:cNvSpPr>
            <a:spLocks noGrp="1"/>
          </p:cNvSpPr>
          <p:nvPr>
            <p:ph idx="1"/>
          </p:nvPr>
        </p:nvSpPr>
        <p:spPr/>
        <p:txBody>
          <a:bodyPr/>
          <a:lstStyle/>
          <a:p>
            <a:pPr algn="r" rtl="1"/>
            <a:r>
              <a:rPr lang="ar-JO" dirty="0" smtClean="0"/>
              <a:t>الورقة التجارية قادرة على انشاء التزام جديد يختلف في جوهره عن الالتزام الاصلي</a:t>
            </a:r>
          </a:p>
          <a:p>
            <a:pPr algn="r" rtl="1"/>
            <a:r>
              <a:rPr lang="ar-JO" dirty="0" smtClean="0"/>
              <a:t>تحرير الورقة التجارية او تظهيرها لا يترتب عليه تجديد الالتزام الاصلي وبالتالي انقضاء هذا الالتزام وانما يبقى الالتزام الاصلي قائما بكل ما له من ضمانات بجانب الدين الصرفي لدعمه وتعزيزه</a:t>
            </a:r>
          </a:p>
          <a:p>
            <a:pPr algn="r" rtl="1"/>
            <a:r>
              <a:rPr lang="ar-JO" dirty="0" smtClean="0"/>
              <a:t>الالتزام الاصلي يظل قائما الى جانب الالتزام الصرفي الجديد. فالى اي حد هما مستقلين او مترابطين؟؟؟</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285750"/>
            <a:ext cx="8229600" cy="6357938"/>
          </a:xfrm>
        </p:spPr>
        <p:txBody>
          <a:bodyPr>
            <a:normAutofit/>
          </a:bodyPr>
          <a:lstStyle/>
          <a:p>
            <a:pPr algn="ctr" rtl="1">
              <a:defRPr/>
            </a:pPr>
            <a:r>
              <a:rPr lang="ar-JO" b="1" dirty="0" smtClean="0">
                <a:solidFill>
                  <a:schemeClr val="accent1">
                    <a:lumMod val="75000"/>
                  </a:schemeClr>
                </a:solidFill>
              </a:rPr>
              <a:t>2</a:t>
            </a:r>
            <a:r>
              <a:rPr lang="ar-JO" b="1" dirty="0" smtClean="0">
                <a:solidFill>
                  <a:schemeClr val="accent2">
                    <a:lumMod val="60000"/>
                    <a:lumOff val="40000"/>
                  </a:schemeClr>
                </a:solidFill>
              </a:rPr>
              <a:t>- استقلال الالتزام الصرفي عن الالتزام الاصلي</a:t>
            </a:r>
            <a:endParaRPr lang="ar-SA" b="1" dirty="0" smtClean="0">
              <a:solidFill>
                <a:schemeClr val="accent2">
                  <a:lumMod val="60000"/>
                  <a:lumOff val="40000"/>
                </a:schemeClr>
              </a:solidFill>
            </a:endParaRPr>
          </a:p>
          <a:p>
            <a:pPr algn="r" rtl="1">
              <a:defRPr/>
            </a:pPr>
            <a:r>
              <a:rPr lang="ar-SA" dirty="0"/>
              <a:t>إ</a:t>
            </a:r>
            <a:r>
              <a:rPr lang="ar-SA" dirty="0" smtClean="0"/>
              <a:t>ذا كان الالتزام الأصلي مدنيا ظل محتفظا بطبيعته المدنية واذا كان تجاريا يظل كذلك , في حين ان الالتزام الصرفي يكون دائما التزاما تجاريا.</a:t>
            </a:r>
          </a:p>
          <a:p>
            <a:pPr algn="r" rtl="1">
              <a:defRPr/>
            </a:pPr>
            <a:r>
              <a:rPr lang="ar-SA" dirty="0"/>
              <a:t>إ</a:t>
            </a:r>
            <a:r>
              <a:rPr lang="ar-SA" dirty="0" smtClean="0"/>
              <a:t>ن الالتزام الأصلي لا يتأثر بأسباب البطلان الخاصة بالالتزام الصرفي , فاذا كان الالتزام الصرفي باطلا فان الالتزام الاصلي يبقى صحيحا ولا يشوبه البطلان.</a:t>
            </a:r>
          </a:p>
          <a:p>
            <a:pPr algn="r" rtl="1">
              <a:defRPr/>
            </a:pPr>
            <a:r>
              <a:rPr lang="ar-SA" dirty="0" smtClean="0"/>
              <a:t>ان التقادم في الالتزام الصرفي يتراوح مابين </a:t>
            </a:r>
            <a:r>
              <a:rPr lang="ar-SA" dirty="0" smtClean="0">
                <a:solidFill>
                  <a:schemeClr val="accent2">
                    <a:lumMod val="60000"/>
                    <a:lumOff val="40000"/>
                  </a:schemeClr>
                </a:solidFill>
              </a:rPr>
              <a:t>6اشهر</a:t>
            </a:r>
            <a:r>
              <a:rPr lang="ar-SA" dirty="0" smtClean="0"/>
              <a:t> الى خمس سنوات بينما الالتزام الاصلي اذا كان تجاريا فالتقادم بمرور </a:t>
            </a:r>
            <a:r>
              <a:rPr lang="ar-SA" dirty="0" smtClean="0">
                <a:solidFill>
                  <a:schemeClr val="accent2">
                    <a:lumMod val="60000"/>
                    <a:lumOff val="40000"/>
                  </a:schemeClr>
                </a:solidFill>
              </a:rPr>
              <a:t>عشرة سنوات </a:t>
            </a:r>
            <a:r>
              <a:rPr lang="ar-SA" dirty="0" smtClean="0"/>
              <a:t>واذا كان مدنيا فالتقادم بمرور </a:t>
            </a:r>
            <a:r>
              <a:rPr lang="ar-SA" dirty="0" smtClean="0">
                <a:solidFill>
                  <a:schemeClr val="accent2">
                    <a:lumMod val="60000"/>
                    <a:lumOff val="40000"/>
                  </a:schemeClr>
                </a:solidFill>
              </a:rPr>
              <a:t>خمس</a:t>
            </a:r>
            <a:r>
              <a:rPr lang="ar-SA" dirty="0" smtClean="0"/>
              <a:t> </a:t>
            </a:r>
            <a:r>
              <a:rPr lang="ar-SA" dirty="0" smtClean="0">
                <a:solidFill>
                  <a:schemeClr val="accent2">
                    <a:lumMod val="60000"/>
                    <a:lumOff val="40000"/>
                  </a:schemeClr>
                </a:solidFill>
              </a:rPr>
              <a:t>عشرة سنة </a:t>
            </a:r>
            <a:r>
              <a:rPr lang="ar-SA" dirty="0" smtClean="0"/>
              <a:t>, وعدم سقوط دعوى الالتزام الاصلي بسبب سقوط دعوى الالتزام الصرفي بالإهمال وبالتقادم .</a:t>
            </a:r>
          </a:p>
          <a:p>
            <a:pPr algn="r" rtl="1">
              <a:defRPr/>
            </a:pPr>
            <a:endParaRPr lang="ar-SA"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ctr">
              <a:defRPr/>
            </a:pPr>
            <a:r>
              <a:rPr lang="ar-JO" sz="4000" b="1" dirty="0" smtClean="0"/>
              <a:t>3-</a:t>
            </a:r>
            <a:r>
              <a:rPr lang="ar-SA" sz="4000" b="1" dirty="0" smtClean="0"/>
              <a:t>ارتباط الالتزام الصرفي بالالتزام الأصلي وتأثير احدهما على الاخر</a:t>
            </a:r>
            <a:endParaRPr lang="ar-SA" sz="4000" b="1" dirty="0"/>
          </a:p>
        </p:txBody>
      </p:sp>
      <p:sp>
        <p:nvSpPr>
          <p:cNvPr id="3" name="عنصر نائب للمحتوى 2"/>
          <p:cNvSpPr>
            <a:spLocks noGrp="1"/>
          </p:cNvSpPr>
          <p:nvPr>
            <p:ph idx="1"/>
          </p:nvPr>
        </p:nvSpPr>
        <p:spPr/>
        <p:txBody>
          <a:bodyPr>
            <a:normAutofit fontScale="92500" lnSpcReduction="10000"/>
          </a:bodyPr>
          <a:lstStyle/>
          <a:p>
            <a:pPr algn="r" rtl="1">
              <a:defRPr/>
            </a:pPr>
            <a:r>
              <a:rPr lang="ar-SA" dirty="0"/>
              <a:t>إ</a:t>
            </a:r>
            <a:r>
              <a:rPr lang="ar-SA" dirty="0" smtClean="0"/>
              <a:t>ن الهدف المشترك بين الالتزامين هو تمكين الدائن من الحصول على حقه .</a:t>
            </a:r>
          </a:p>
          <a:p>
            <a:pPr algn="r" rtl="1">
              <a:defRPr/>
            </a:pPr>
            <a:r>
              <a:rPr lang="ar-SA" dirty="0" smtClean="0"/>
              <a:t>إذا حل ميعاد استحقاق الدين الأصلي قبل حلول ميعاد استحقاق الدين الصرفي فلا يجوز للدائن ان يطالب به </a:t>
            </a:r>
            <a:r>
              <a:rPr lang="ar-JO" dirty="0" smtClean="0"/>
              <a:t>لان قبول الورقة التجارية للوفاء بالدين الاصلي يعني رغبة الدائن في منح مدينه اجلا اضافيا</a:t>
            </a:r>
            <a:r>
              <a:rPr lang="ar-SA" dirty="0" smtClean="0"/>
              <a:t>.</a:t>
            </a:r>
          </a:p>
          <a:p>
            <a:pPr algn="r" rtl="1">
              <a:defRPr/>
            </a:pPr>
            <a:r>
              <a:rPr lang="ar-SA" dirty="0" smtClean="0"/>
              <a:t>يتأثر الدين الصرفي بدفوع الدين الاصلي في العلاقة بين المدين و </a:t>
            </a:r>
            <a:r>
              <a:rPr lang="ar-SA" dirty="0" err="1" smtClean="0"/>
              <a:t>دائنه</a:t>
            </a:r>
            <a:r>
              <a:rPr lang="ar-SA" dirty="0" smtClean="0"/>
              <a:t> المباشر.</a:t>
            </a:r>
          </a:p>
          <a:p>
            <a:pPr algn="r" rtl="1">
              <a:defRPr/>
            </a:pPr>
            <a:r>
              <a:rPr lang="ar-SA" dirty="0"/>
              <a:t>إ</a:t>
            </a:r>
            <a:r>
              <a:rPr lang="ar-SA" dirty="0" smtClean="0"/>
              <a:t>ن ضمانات الدين الأصلي تنتقل الى الدين الصرفي التي تهدف الى حماية حق الحامل</a:t>
            </a:r>
            <a:endParaRPr lang="ar-SA"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r" rtl="1"/>
            <a:r>
              <a:rPr lang="ar-JO" dirty="0" smtClean="0"/>
              <a:t>لكل من الالتزام الاصلي والالتزام الصرفي تقادمه الخاص به</a:t>
            </a:r>
          </a:p>
          <a:p>
            <a:pPr algn="r" rtl="1"/>
            <a:r>
              <a:rPr lang="ar-JO" dirty="0" smtClean="0"/>
              <a:t>اذا قام المدين بوفاء احد الدينين برئت ذمته من الدين الاخر</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3804448"/>
          </a:xfrm>
        </p:spPr>
        <p:txBody>
          <a:bodyPr/>
          <a:lstStyle/>
          <a:p>
            <a:pPr algn="ctr"/>
            <a:r>
              <a:rPr lang="ar-JO" b="1" dirty="0" smtClean="0"/>
              <a:t>الاوراق التجارية الالكترونية</a:t>
            </a:r>
            <a:endParaRPr lang="en-US" b="1" dirty="0"/>
          </a:p>
        </p:txBody>
      </p:sp>
      <p:sp>
        <p:nvSpPr>
          <p:cNvPr id="3" name="Content Placeholder 2"/>
          <p:cNvSpPr>
            <a:spLocks noGrp="1"/>
          </p:cNvSpPr>
          <p:nvPr>
            <p:ph idx="1"/>
          </p:nvPr>
        </p:nvSpPr>
        <p:spPr>
          <a:xfrm>
            <a:off x="457200" y="3571876"/>
            <a:ext cx="8229600" cy="2882932"/>
          </a:xfrm>
        </p:spPr>
        <p:txBody>
          <a:bodyPr/>
          <a:lstStyle/>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28596" y="214290"/>
            <a:ext cx="8229600" cy="6454832"/>
          </a:xfrm>
        </p:spPr>
        <p:txBody>
          <a:bodyPr>
            <a:normAutofit fontScale="70000" lnSpcReduction="20000"/>
          </a:bodyPr>
          <a:lstStyle/>
          <a:p>
            <a:pPr algn="r" rtl="1"/>
            <a:r>
              <a:rPr lang="ar-SA" sz="5100" b="1" dirty="0" smtClean="0">
                <a:cs typeface="+mj-cs"/>
              </a:rPr>
              <a:t>أسباب وجود المعاملات التجارية الالكترونية </a:t>
            </a:r>
            <a:r>
              <a:rPr lang="ar-SA" sz="5100" dirty="0" smtClean="0">
                <a:cs typeface="Akhbar MT" pitchFamily="2" charset="-78"/>
              </a:rPr>
              <a:t>:</a:t>
            </a:r>
          </a:p>
          <a:p>
            <a:pPr algn="r" rtl="1">
              <a:buFont typeface="Arial" charset="0"/>
              <a:buChar char="•"/>
            </a:pPr>
            <a:r>
              <a:rPr lang="ar-SA" sz="5100" dirty="0" smtClean="0"/>
              <a:t>حدوث الثورة التكنولوجية كان لها أثر مباشر ومهم في تطور جميع أنشطة البنوك وأنظمتها المالية وذلك من خلال انتشار استخدامها لأجهزة الكمبيوتر في ممارسه أنشطتها ،وعليها نشأة وسائل الوفاء الالكتروني والتي تعتبر الأوراق التجارية الالكترونية احدها بالإضافة إلى النقود الالكترونية وبطاقة الوفاء الالكتروني .</a:t>
            </a:r>
          </a:p>
          <a:p>
            <a:pPr algn="r" rtl="1"/>
            <a:r>
              <a:rPr lang="ar-SA" sz="5100" b="1" dirty="0" smtClean="0"/>
              <a:t>مميزات المعاملات التجارية الالكترونية :</a:t>
            </a:r>
          </a:p>
          <a:p>
            <a:pPr algn="r" rtl="1"/>
            <a:r>
              <a:rPr lang="ar-SA" sz="5100" dirty="0" smtClean="0"/>
              <a:t>    سرعة في إجراء المعاملات التجارية .</a:t>
            </a:r>
          </a:p>
          <a:p>
            <a:pPr algn="r" rtl="1"/>
            <a:r>
              <a:rPr lang="ar-SA" sz="5100" dirty="0" smtClean="0"/>
              <a:t>    التحول إلى عالم يأمن فيه كل متعامل على أمواله ومصالحه.</a:t>
            </a:r>
          </a:p>
          <a:p>
            <a:pPr algn="r" rtl="1"/>
            <a:r>
              <a:rPr lang="ar-SA" sz="5100" dirty="0" smtClean="0"/>
              <a:t>    إضافة المزايا التنافسية بين الدول المنظمة للمعاملات</a:t>
            </a:r>
            <a:r>
              <a:rPr lang="ar-JO" sz="5100" dirty="0" smtClean="0"/>
              <a:t> </a:t>
            </a:r>
            <a:r>
              <a:rPr lang="ar-SA" sz="5100" dirty="0" smtClean="0"/>
              <a:t>الالكترونية</a:t>
            </a:r>
            <a:r>
              <a:rPr lang="ar-JO" sz="5100" dirty="0" smtClean="0"/>
              <a:t>.</a:t>
            </a:r>
            <a:endParaRPr lang="ar-SA" sz="3200" dirty="0" smtClean="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sz="4400" b="1" dirty="0" smtClean="0">
                <a:cs typeface="Akhbar MT" pitchFamily="2" charset="-78"/>
              </a:rPr>
              <a:t>الت</a:t>
            </a:r>
            <a:r>
              <a:rPr lang="ar-SA" sz="4400" b="1" dirty="0" smtClean="0">
                <a:cs typeface="Akhbar MT" pitchFamily="2" charset="-78"/>
              </a:rPr>
              <a:t>عريف بالأوراق التجارية الالكترونية</a:t>
            </a:r>
            <a:endParaRPr lang="en-US" dirty="0"/>
          </a:p>
        </p:txBody>
      </p:sp>
      <p:sp>
        <p:nvSpPr>
          <p:cNvPr id="3" name="Content Placeholder 2"/>
          <p:cNvSpPr>
            <a:spLocks noGrp="1"/>
          </p:cNvSpPr>
          <p:nvPr>
            <p:ph idx="1"/>
          </p:nvPr>
        </p:nvSpPr>
        <p:spPr>
          <a:xfrm>
            <a:off x="3857620" y="1285860"/>
            <a:ext cx="5114932" cy="3214710"/>
          </a:xfrm>
        </p:spPr>
        <p:txBody>
          <a:bodyPr>
            <a:normAutofit lnSpcReduction="10000"/>
          </a:bodyPr>
          <a:lstStyle/>
          <a:p>
            <a:pPr algn="r" rtl="1"/>
            <a:r>
              <a:rPr lang="ar-JO" sz="3200" dirty="0" smtClean="0">
                <a:cs typeface="Akhbar MT" pitchFamily="2" charset="-78"/>
              </a:rPr>
              <a:t>الأوراق التجارية الالكترونية </a:t>
            </a:r>
            <a:r>
              <a:rPr lang="ar-SA" sz="3200" dirty="0" smtClean="0">
                <a:cs typeface="Akhbar MT" pitchFamily="2" charset="-78"/>
              </a:rPr>
              <a:t>: </a:t>
            </a:r>
            <a:r>
              <a:rPr lang="ar-SA" sz="3200" dirty="0" smtClean="0">
                <a:latin typeface="Century Schoolbook" pitchFamily="18" charset="0"/>
                <a:cs typeface="Akhbar MT" pitchFamily="2" charset="-78"/>
              </a:rPr>
              <a:t>هي صك مكتوب بالشكل القانوني يتضمن التزام بدفع مبلغ معين من النقود ويستحق الأداء في أجل قصير أو عند الإطلاع، قابل للتداول بالطرق التجارية ويقبله العرف كأداة للوفاء يقوم   مقام النقود ولكنها تأخذ الشكل الالكتروني وتنفذ بوسائل الكترونية وهي :</a:t>
            </a:r>
            <a:endParaRPr lang="en-US" dirty="0"/>
          </a:p>
        </p:txBody>
      </p:sp>
      <p:graphicFrame>
        <p:nvGraphicFramePr>
          <p:cNvPr id="4" name="رسم تخطيطي 5"/>
          <p:cNvGraphicFramePr/>
          <p:nvPr/>
        </p:nvGraphicFramePr>
        <p:xfrm>
          <a:off x="0" y="2714620"/>
          <a:ext cx="5643570" cy="3563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50"/>
            <a:ext cx="8229600" cy="5273675"/>
          </a:xfrm>
        </p:spPr>
        <p:txBody>
          <a:bodyPr>
            <a:normAutofit fontScale="92500" lnSpcReduction="10000"/>
          </a:bodyPr>
          <a:lstStyle/>
          <a:p>
            <a:pPr algn="r" rtl="1" eaLnBrk="1" hangingPunct="1">
              <a:defRPr/>
            </a:pPr>
            <a:r>
              <a:rPr lang="ar-SA" b="1" u="sng" dirty="0" smtClean="0">
                <a:solidFill>
                  <a:schemeClr val="accent6">
                    <a:lumMod val="60000"/>
                    <a:lumOff val="40000"/>
                  </a:schemeClr>
                </a:solidFill>
              </a:rPr>
              <a:t>2-</a:t>
            </a:r>
            <a:r>
              <a:rPr lang="ar-JO" b="1" u="sng" dirty="0" smtClean="0">
                <a:solidFill>
                  <a:schemeClr val="accent6">
                    <a:lumMod val="60000"/>
                    <a:lumOff val="40000"/>
                  </a:schemeClr>
                </a:solidFill>
              </a:rPr>
              <a:t> </a:t>
            </a:r>
            <a:r>
              <a:rPr lang="ar-SA" b="1" u="sng" dirty="0" smtClean="0">
                <a:solidFill>
                  <a:schemeClr val="accent6">
                    <a:lumMod val="60000"/>
                    <a:lumOff val="40000"/>
                  </a:schemeClr>
                </a:solidFill>
              </a:rPr>
              <a:t>أن تكون</a:t>
            </a:r>
            <a:r>
              <a:rPr lang="ar-JO" b="1" u="sng" dirty="0" smtClean="0">
                <a:solidFill>
                  <a:schemeClr val="accent6">
                    <a:lumMod val="60000"/>
                    <a:lumOff val="40000"/>
                  </a:schemeClr>
                </a:solidFill>
              </a:rPr>
              <a:t> قابلة للتداول بالطرق التجارية </a:t>
            </a:r>
            <a:r>
              <a:rPr lang="ar-JO" dirty="0" smtClean="0"/>
              <a:t>: </a:t>
            </a:r>
            <a:endParaRPr lang="ar-SA" dirty="0" smtClean="0"/>
          </a:p>
          <a:p>
            <a:pPr algn="r" rtl="1" eaLnBrk="1" hangingPunct="1">
              <a:defRPr/>
            </a:pPr>
            <a:r>
              <a:rPr lang="ar-JO" dirty="0" smtClean="0"/>
              <a:t>الطرق التجارية للتداول : </a:t>
            </a:r>
            <a:r>
              <a:rPr lang="ar-JO" dirty="0" smtClean="0">
                <a:solidFill>
                  <a:schemeClr val="accent2">
                    <a:lumMod val="60000"/>
                    <a:lumOff val="40000"/>
                  </a:schemeClr>
                </a:solidFill>
              </a:rPr>
              <a:t>التظهير ان كانت الورقة لامر</a:t>
            </a:r>
            <a:r>
              <a:rPr lang="ar-JO" dirty="0" smtClean="0"/>
              <a:t> و </a:t>
            </a:r>
            <a:r>
              <a:rPr lang="ar-JO" dirty="0" smtClean="0">
                <a:solidFill>
                  <a:schemeClr val="accent2">
                    <a:lumMod val="60000"/>
                    <a:lumOff val="40000"/>
                  </a:schemeClr>
                </a:solidFill>
              </a:rPr>
              <a:t>التسليم ان كانت الورقة لحاملها</a:t>
            </a:r>
            <a:r>
              <a:rPr lang="ar-SA" dirty="0" smtClean="0"/>
              <a:t>,</a:t>
            </a:r>
            <a:r>
              <a:rPr lang="ar-JO" dirty="0" smtClean="0"/>
              <a:t> فالصك إذا كان اذنيا أي </a:t>
            </a:r>
            <a:r>
              <a:rPr lang="ar-JO" dirty="0" smtClean="0">
                <a:solidFill>
                  <a:schemeClr val="accent2">
                    <a:lumMod val="60000"/>
                    <a:lumOff val="40000"/>
                  </a:schemeClr>
                </a:solidFill>
              </a:rPr>
              <a:t>لإذن </a:t>
            </a:r>
            <a:r>
              <a:rPr lang="ar-JO" dirty="0" smtClean="0"/>
              <a:t>أو </a:t>
            </a:r>
            <a:r>
              <a:rPr lang="ar-JO" dirty="0" smtClean="0">
                <a:solidFill>
                  <a:schemeClr val="accent2">
                    <a:lumMod val="60000"/>
                    <a:lumOff val="40000"/>
                  </a:schemeClr>
                </a:solidFill>
              </a:rPr>
              <a:t>لأمر</a:t>
            </a:r>
            <a:r>
              <a:rPr lang="ar-JO" dirty="0" smtClean="0"/>
              <a:t> شخص معين فانه ينتقل بمجرد كتابة على الصك</a:t>
            </a:r>
            <a:r>
              <a:rPr lang="ar-SA" dirty="0" smtClean="0"/>
              <a:t> </a:t>
            </a:r>
            <a:r>
              <a:rPr lang="ar-SA" dirty="0" smtClean="0">
                <a:solidFill>
                  <a:schemeClr val="accent2">
                    <a:lumMod val="60000"/>
                    <a:lumOff val="40000"/>
                  </a:schemeClr>
                </a:solidFill>
              </a:rPr>
              <a:t>( التظهير) </a:t>
            </a:r>
            <a:r>
              <a:rPr lang="ar-JO" dirty="0" smtClean="0"/>
              <a:t>تفيد تنازل صاحبه عن </a:t>
            </a:r>
            <a:r>
              <a:rPr lang="ar-SA" dirty="0" smtClean="0"/>
              <a:t>ال</a:t>
            </a:r>
            <a:r>
              <a:rPr lang="ar-JO" dirty="0" smtClean="0"/>
              <a:t>حق الثابت فيه إلى الغير دون أن يتطلب الأمر إجراء آخر ، أما إذا كان الصك </a:t>
            </a:r>
            <a:r>
              <a:rPr lang="ar-JO" dirty="0" smtClean="0">
                <a:solidFill>
                  <a:schemeClr val="accent2">
                    <a:lumMod val="60000"/>
                    <a:lumOff val="40000"/>
                  </a:schemeClr>
                </a:solidFill>
              </a:rPr>
              <a:t>لحامله </a:t>
            </a:r>
            <a:r>
              <a:rPr lang="ar-JO" dirty="0" smtClean="0"/>
              <a:t>أي أن صاحب الحق الثابت في الصك يتحدد بشخص </a:t>
            </a:r>
            <a:r>
              <a:rPr lang="ar-JO" dirty="0" smtClean="0">
                <a:solidFill>
                  <a:schemeClr val="accent2">
                    <a:lumMod val="60000"/>
                    <a:lumOff val="40000"/>
                  </a:schemeClr>
                </a:solidFill>
              </a:rPr>
              <a:t>الحائز</a:t>
            </a:r>
            <a:r>
              <a:rPr lang="ar-JO" dirty="0" smtClean="0"/>
              <a:t> للورقة فان تداوله يتم عن طريق   المناولة اليدوية </a:t>
            </a:r>
            <a:r>
              <a:rPr lang="ar-SA" dirty="0" smtClean="0">
                <a:solidFill>
                  <a:schemeClr val="accent2">
                    <a:lumMod val="60000"/>
                    <a:lumOff val="40000"/>
                  </a:schemeClr>
                </a:solidFill>
              </a:rPr>
              <a:t>(التسليم)</a:t>
            </a:r>
            <a:r>
              <a:rPr lang="ar-JO" dirty="0" smtClean="0"/>
              <a:t>.</a:t>
            </a:r>
            <a:br>
              <a:rPr lang="ar-JO" dirty="0" smtClean="0"/>
            </a:br>
            <a:r>
              <a:rPr lang="ar-JO" dirty="0" smtClean="0"/>
              <a:t>و لا تنتقل الأوراق التجارية إلا به</a:t>
            </a:r>
            <a:r>
              <a:rPr lang="ar-SA" dirty="0" smtClean="0"/>
              <a:t>ات</a:t>
            </a:r>
            <a:r>
              <a:rPr lang="ar-JO" dirty="0" smtClean="0"/>
              <a:t>ين الطريقتين حيث تتميز بالسرعة والائتمان. بينما </a:t>
            </a:r>
            <a:r>
              <a:rPr lang="ar-JO" dirty="0" smtClean="0">
                <a:solidFill>
                  <a:schemeClr val="accent2">
                    <a:lumMod val="60000"/>
                    <a:lumOff val="40000"/>
                  </a:schemeClr>
                </a:solidFill>
              </a:rPr>
              <a:t>حوالة الحق المدنية</a:t>
            </a:r>
            <a:r>
              <a:rPr lang="ar-JO" dirty="0" smtClean="0"/>
              <a:t> لا تعد من قبيل </a:t>
            </a:r>
            <a:r>
              <a:rPr lang="ar-JO" dirty="0" smtClean="0"/>
              <a:t>طرق تداول الأوراق </a:t>
            </a:r>
            <a:r>
              <a:rPr lang="ar-JO" dirty="0" smtClean="0"/>
              <a:t>التجارية لانها تتطلب استيفاء اجراءات لا تتفق والسرعة التي تقتضيها طبيعة الاعمال التجارية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SA" sz="4000" b="1" dirty="0" smtClean="0"/>
              <a:t>ماهية السند الالكتروني </a:t>
            </a:r>
            <a:endParaRPr lang="en-US" dirty="0"/>
          </a:p>
        </p:txBody>
      </p:sp>
      <p:sp>
        <p:nvSpPr>
          <p:cNvPr id="3" name="Content Placeholder 2"/>
          <p:cNvSpPr>
            <a:spLocks noGrp="1"/>
          </p:cNvSpPr>
          <p:nvPr>
            <p:ph idx="1"/>
          </p:nvPr>
        </p:nvSpPr>
        <p:spPr>
          <a:xfrm>
            <a:off x="0" y="1428736"/>
            <a:ext cx="8686800" cy="5026072"/>
          </a:xfrm>
        </p:spPr>
        <p:txBody>
          <a:bodyPr>
            <a:normAutofit fontScale="92500" lnSpcReduction="10000"/>
          </a:bodyPr>
          <a:lstStyle/>
          <a:p>
            <a:pPr algn="r" rtl="1"/>
            <a:r>
              <a:rPr lang="ar-SA" sz="3200" b="1" u="sng" dirty="0" smtClean="0"/>
              <a:t>السند الالكتروني</a:t>
            </a:r>
            <a:r>
              <a:rPr lang="ar-SA" sz="3200" b="1" dirty="0" smtClean="0"/>
              <a:t>:</a:t>
            </a:r>
          </a:p>
          <a:p>
            <a:pPr algn="r" rtl="1"/>
            <a:r>
              <a:rPr lang="ar-SA" sz="3200" dirty="0" smtClean="0"/>
              <a:t>   </a:t>
            </a:r>
            <a:r>
              <a:rPr lang="ar-SA" sz="3200" dirty="0" smtClean="0">
                <a:latin typeface="Century Schoolbook" pitchFamily="18" charset="0"/>
              </a:rPr>
              <a:t>عبارة عن رسالة الكترونية موثقة ومؤمنة ترسل من مصدر الصك إلى مستلم الصك (لحامله).</a:t>
            </a:r>
          </a:p>
          <a:p>
            <a:pPr algn="r" rtl="1"/>
            <a:r>
              <a:rPr lang="ar-SA" sz="3200" b="1" u="sng" dirty="0" smtClean="0">
                <a:latin typeface="Century Schoolbook" pitchFamily="18" charset="0"/>
              </a:rPr>
              <a:t>التعريف الشامل للسند الالكتروني </a:t>
            </a:r>
            <a:r>
              <a:rPr lang="ar-SA" sz="3200" b="1" dirty="0" smtClean="0">
                <a:latin typeface="Century Schoolbook" pitchFamily="18" charset="0"/>
              </a:rPr>
              <a:t>: </a:t>
            </a:r>
          </a:p>
          <a:p>
            <a:pPr algn="r" rtl="1"/>
            <a:r>
              <a:rPr lang="ar-SA" sz="3200" dirty="0" smtClean="0">
                <a:latin typeface="Century Schoolbook" pitchFamily="18" charset="0"/>
              </a:rPr>
              <a:t>     بأنه رسالة البيانات التي تتضمن معلومات تنشأ أو ترسل أو تستلم أو تخزن بإرادة منفردة أو بالتقاء إرادتين باستخدام الوسائل الالكترونية من البريد الالكتروني أو البرق أو التلكس أو النسخ البرقي حيث يتم التبادل       الالكتروني للبيانات وينتج عن </a:t>
            </a:r>
            <a:r>
              <a:rPr lang="ar-SA" sz="3200" dirty="0" smtClean="0"/>
              <a:t>ذ</a:t>
            </a:r>
            <a:r>
              <a:rPr lang="ar-SA" sz="3200" dirty="0" smtClean="0">
                <a:latin typeface="Century Schoolbook" pitchFamily="18" charset="0"/>
              </a:rPr>
              <a:t>لك السندات الالكترونية كالعقد لالكتروني         </a:t>
            </a:r>
          </a:p>
          <a:p>
            <a:pPr algn="r" rtl="1"/>
            <a:r>
              <a:rPr lang="ar-SA" sz="3200" dirty="0" smtClean="0"/>
              <a:t>         والأوراق التجارية الالكترونية .</a:t>
            </a:r>
          </a:p>
          <a:p>
            <a:pPr algn="r" rtl="1"/>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SA" sz="4400" b="1" dirty="0" smtClean="0"/>
              <a:t>السند الالكتروني </a:t>
            </a:r>
            <a:endParaRPr lang="en-US" dirty="0"/>
          </a:p>
        </p:txBody>
      </p:sp>
      <p:sp>
        <p:nvSpPr>
          <p:cNvPr id="3" name="Content Placeholder 2"/>
          <p:cNvSpPr>
            <a:spLocks noGrp="1"/>
          </p:cNvSpPr>
          <p:nvPr>
            <p:ph idx="1"/>
          </p:nvPr>
        </p:nvSpPr>
        <p:spPr/>
        <p:txBody>
          <a:bodyPr>
            <a:normAutofit lnSpcReduction="10000"/>
          </a:bodyPr>
          <a:lstStyle/>
          <a:p>
            <a:pPr algn="r" rtl="1"/>
            <a:r>
              <a:rPr lang="ar-SA" sz="2800" b="1" u="sng" dirty="0" smtClean="0">
                <a:latin typeface="Century Schoolbook" pitchFamily="18" charset="0"/>
              </a:rPr>
              <a:t>أطراف السند الالكتروني </a:t>
            </a:r>
          </a:p>
          <a:p>
            <a:pPr algn="r" rtl="1"/>
            <a:r>
              <a:rPr lang="ar-SA" sz="2800" dirty="0" smtClean="0">
                <a:latin typeface="Century Schoolbook" pitchFamily="18" charset="0"/>
              </a:rPr>
              <a:t> </a:t>
            </a:r>
            <a:r>
              <a:rPr lang="ar-SA" dirty="0" smtClean="0">
                <a:latin typeface="Century Schoolbook" pitchFamily="18" charset="0"/>
              </a:rPr>
              <a:t>مصدر الصك            مستلم الصك (حامله)            المصرف </a:t>
            </a:r>
          </a:p>
          <a:p>
            <a:pPr algn="r" rtl="1"/>
            <a:endParaRPr lang="ar-SA" sz="2800" dirty="0" smtClean="0">
              <a:latin typeface="Century Schoolbook" pitchFamily="18" charset="0"/>
            </a:endParaRPr>
          </a:p>
          <a:p>
            <a:pPr algn="r" rtl="1">
              <a:buFont typeface="Arial" charset="0"/>
              <a:buChar char="•"/>
            </a:pPr>
            <a:r>
              <a:rPr lang="ar-SA" sz="2800" b="1" u="sng" dirty="0" smtClean="0">
                <a:latin typeface="Century Schoolbook" pitchFamily="18" charset="0"/>
              </a:rPr>
              <a:t>السند الالكتروني قد ينتج </a:t>
            </a:r>
            <a:r>
              <a:rPr lang="ar-SA" sz="2800" b="1" dirty="0" smtClean="0">
                <a:latin typeface="Century Schoolbook" pitchFamily="18" charset="0"/>
              </a:rPr>
              <a:t>:  </a:t>
            </a:r>
            <a:r>
              <a:rPr lang="ar-SA" sz="3200" dirty="0" smtClean="0">
                <a:latin typeface="Century Schoolbook" pitchFamily="18" charset="0"/>
              </a:rPr>
              <a:t>إما </a:t>
            </a:r>
            <a:r>
              <a:rPr lang="ar-SA" sz="3200" dirty="0" smtClean="0"/>
              <a:t>عن /</a:t>
            </a:r>
            <a:endParaRPr lang="ar-SA" sz="3200" dirty="0" smtClean="0">
              <a:latin typeface="Century Schoolbook" pitchFamily="18" charset="0"/>
            </a:endParaRPr>
          </a:p>
          <a:p>
            <a:pPr algn="r" rtl="1"/>
            <a:r>
              <a:rPr lang="ar-SA" sz="2800" dirty="0" smtClean="0">
                <a:latin typeface="Century Schoolbook" pitchFamily="18" charset="0"/>
              </a:rPr>
              <a:t>      </a:t>
            </a:r>
            <a:r>
              <a:rPr lang="ar-SA" dirty="0" smtClean="0">
                <a:latin typeface="Century Schoolbook" pitchFamily="18" charset="0"/>
              </a:rPr>
              <a:t> إرادة منفردة  / من طرف واحد كما هو التعامل بالأوراق التجارية </a:t>
            </a:r>
          </a:p>
          <a:p>
            <a:pPr algn="r" rtl="1"/>
            <a:r>
              <a:rPr lang="ar-SA" dirty="0" smtClean="0">
                <a:latin typeface="Century Schoolbook" pitchFamily="18" charset="0"/>
              </a:rPr>
              <a:t>       إرادة التقاء إرادتين / مزدوج كما هو الحال في العقود الالكترونية .</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SA" sz="4000" b="1" dirty="0" smtClean="0">
                <a:solidFill>
                  <a:schemeClr val="accent1">
                    <a:lumMod val="60000"/>
                    <a:lumOff val="40000"/>
                  </a:schemeClr>
                </a:solidFill>
              </a:rPr>
              <a:t>مبررات الم</a:t>
            </a:r>
            <a:r>
              <a:rPr lang="ar-SA" sz="4000" b="1" dirty="0" smtClean="0">
                <a:solidFill>
                  <a:schemeClr val="accent1">
                    <a:lumMod val="60000"/>
                    <a:lumOff val="40000"/>
                  </a:schemeClr>
                </a:solidFill>
                <a:latin typeface="Century Schoolbook" pitchFamily="18" charset="0"/>
              </a:rPr>
              <a:t>عاملات الالكترونية </a:t>
            </a:r>
            <a:endParaRPr lang="en-US" b="1" dirty="0">
              <a:solidFill>
                <a:schemeClr val="accent1">
                  <a:lumMod val="60000"/>
                  <a:lumOff val="40000"/>
                </a:schemeClr>
              </a:solidFill>
            </a:endParaRPr>
          </a:p>
        </p:txBody>
      </p:sp>
      <p:sp>
        <p:nvSpPr>
          <p:cNvPr id="3" name="Content Placeholder 2"/>
          <p:cNvSpPr>
            <a:spLocks noGrp="1"/>
          </p:cNvSpPr>
          <p:nvPr>
            <p:ph idx="1"/>
          </p:nvPr>
        </p:nvSpPr>
        <p:spPr/>
        <p:txBody>
          <a:bodyPr>
            <a:normAutofit fontScale="85000" lnSpcReduction="20000"/>
          </a:bodyPr>
          <a:lstStyle/>
          <a:p>
            <a:pPr algn="r" rtl="1"/>
            <a:r>
              <a:rPr lang="ar-SA" dirty="0" smtClean="0"/>
              <a:t>مبررات الم</a:t>
            </a:r>
            <a:r>
              <a:rPr lang="ar-SA" dirty="0" smtClean="0">
                <a:latin typeface="Century Schoolbook" pitchFamily="18" charset="0"/>
              </a:rPr>
              <a:t>عاملات الالكترونية وهي تزداد يوما بعد يوم لأهميتها في الحياة المعاصرة وهي :</a:t>
            </a:r>
          </a:p>
          <a:p>
            <a:pPr algn="r" rtl="1">
              <a:buFont typeface="Wingdings" pitchFamily="2" charset="2"/>
              <a:buChar char="§"/>
            </a:pPr>
            <a:r>
              <a:rPr lang="ar-SA" dirty="0" smtClean="0">
                <a:latin typeface="Century Schoolbook" pitchFamily="18" charset="0"/>
              </a:rPr>
              <a:t>تداول المعاملات الالكترونية على نطاق واسع في العالم . </a:t>
            </a:r>
          </a:p>
          <a:p>
            <a:pPr algn="r" rtl="1">
              <a:buFont typeface="Wingdings" pitchFamily="2" charset="2"/>
              <a:buChar char="§"/>
            </a:pPr>
            <a:r>
              <a:rPr lang="ar-SA" dirty="0" smtClean="0">
                <a:latin typeface="Century Schoolbook" pitchFamily="18" charset="0"/>
              </a:rPr>
              <a:t>الحد من النفقات الكبيرة و التكاليف في استخدام الورق الذي يدخل في معاملات الدوائر المالية و الأدراية .</a:t>
            </a:r>
          </a:p>
          <a:p>
            <a:pPr algn="r" rtl="1">
              <a:buFont typeface="Wingdings" pitchFamily="2" charset="2"/>
              <a:buChar char="§"/>
            </a:pPr>
            <a:r>
              <a:rPr lang="ar-SA" dirty="0" smtClean="0">
                <a:latin typeface="Century Schoolbook" pitchFamily="18" charset="0"/>
              </a:rPr>
              <a:t>ضرورة الاستفادة من التعامل الالكتروني الحديث للمصارف باستخدام الحاسب الآلي للاستفادة منه في إتمام عملية المقاصة</a:t>
            </a:r>
          </a:p>
          <a:p>
            <a:pPr algn="r" rtl="1">
              <a:buFont typeface="Wingdings 2" pitchFamily="18" charset="2"/>
              <a:buNone/>
            </a:pPr>
            <a:r>
              <a:rPr lang="ar-SA" dirty="0" smtClean="0">
                <a:latin typeface="Century Schoolbook" pitchFamily="18" charset="0"/>
              </a:rPr>
              <a:t>               </a:t>
            </a:r>
          </a:p>
          <a:p>
            <a:pPr algn="r" rtl="1">
              <a:buFont typeface="Wingdings 2" pitchFamily="18" charset="2"/>
              <a:buNone/>
            </a:pPr>
            <a:r>
              <a:rPr lang="ar-SA" dirty="0" smtClean="0">
                <a:latin typeface="Century Schoolbook" pitchFamily="18" charset="0"/>
              </a:rPr>
              <a:t>     التعامل بالمعاملات الالكترونية من شانه أن يؤدي إلى </a:t>
            </a:r>
            <a:r>
              <a:rPr lang="ar-JO" dirty="0" smtClean="0">
                <a:latin typeface="Century Schoolbook" pitchFamily="18" charset="0"/>
              </a:rPr>
              <a:t> </a:t>
            </a:r>
            <a:r>
              <a:rPr lang="ar-SA" dirty="0" smtClean="0">
                <a:latin typeface="Century Schoolbook" pitchFamily="18" charset="0"/>
              </a:rPr>
              <a:t>                  سرعة إتمام المعاملة إضافة إلى الثقة و الأمان التي تمنحه </a:t>
            </a:r>
          </a:p>
          <a:p>
            <a:pPr algn="r" rtl="1">
              <a:buFont typeface="Wingdings 2" pitchFamily="18" charset="2"/>
              <a:buNone/>
            </a:pPr>
            <a:r>
              <a:rPr lang="ar-SA" dirty="0" smtClean="0">
                <a:latin typeface="Century Schoolbook" pitchFamily="18" charset="0"/>
              </a:rPr>
              <a:t>                       للمتعاملين بها </a:t>
            </a:r>
            <a:r>
              <a:rPr lang="ar-SA" sz="2800" dirty="0" smtClean="0">
                <a:solidFill>
                  <a:schemeClr val="bg1"/>
                </a:solidFill>
                <a:latin typeface="Century Schoolbook" pitchFamily="18" charset="0"/>
              </a:rPr>
              <a:t>.</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SA" sz="4000" dirty="0" smtClean="0">
                <a:solidFill>
                  <a:schemeClr val="accent1">
                    <a:lumMod val="60000"/>
                    <a:lumOff val="40000"/>
                  </a:schemeClr>
                </a:solidFill>
              </a:rPr>
              <a:t>النظام القانوني للأوراق التجارية الالكترونية </a:t>
            </a:r>
            <a:endParaRPr lang="en-US" dirty="0">
              <a:solidFill>
                <a:schemeClr val="accent1">
                  <a:lumMod val="60000"/>
                  <a:lumOff val="40000"/>
                </a:schemeClr>
              </a:solidFill>
            </a:endParaRPr>
          </a:p>
        </p:txBody>
      </p:sp>
      <p:sp>
        <p:nvSpPr>
          <p:cNvPr id="3" name="Content Placeholder 2"/>
          <p:cNvSpPr>
            <a:spLocks noGrp="1"/>
          </p:cNvSpPr>
          <p:nvPr>
            <p:ph idx="1"/>
          </p:nvPr>
        </p:nvSpPr>
        <p:spPr>
          <a:xfrm>
            <a:off x="0" y="1643050"/>
            <a:ext cx="9144000" cy="5214950"/>
          </a:xfrm>
        </p:spPr>
        <p:txBody>
          <a:bodyPr>
            <a:normAutofit fontScale="40000" lnSpcReduction="20000"/>
          </a:bodyPr>
          <a:lstStyle/>
          <a:p>
            <a:pPr algn="r" rtl="1">
              <a:lnSpc>
                <a:spcPct val="170000"/>
              </a:lnSpc>
              <a:defRPr/>
            </a:pPr>
            <a:r>
              <a:rPr lang="ar-JO" sz="5100" dirty="0" smtClean="0">
                <a:latin typeface="Century Schoolbook" pitchFamily="18" charset="0"/>
              </a:rPr>
              <a:t>يوجد</a:t>
            </a:r>
            <a:r>
              <a:rPr lang="ar-SA" sz="5100" dirty="0" smtClean="0">
                <a:latin typeface="Century Schoolbook" pitchFamily="18" charset="0"/>
              </a:rPr>
              <a:t> نوعان لنظام الوفاء وهم :</a:t>
            </a:r>
          </a:p>
          <a:p>
            <a:pPr algn="r" rtl="1">
              <a:lnSpc>
                <a:spcPct val="170000"/>
              </a:lnSpc>
              <a:buNone/>
              <a:defRPr/>
            </a:pPr>
            <a:r>
              <a:rPr lang="ar-SA" sz="5100" b="1" dirty="0" smtClean="0">
                <a:latin typeface="Century Schoolbook" pitchFamily="18" charset="0"/>
              </a:rPr>
              <a:t>*نظام الوفاء التقليدي        *نظام الوفاء الالكتروني </a:t>
            </a:r>
          </a:p>
          <a:p>
            <a:pPr algn="r" rtl="1">
              <a:lnSpc>
                <a:spcPct val="170000"/>
              </a:lnSpc>
              <a:buNone/>
              <a:defRPr/>
            </a:pPr>
            <a:r>
              <a:rPr lang="ar-SA" sz="5100" dirty="0" smtClean="0">
                <a:latin typeface="Century Schoolbook" pitchFamily="18" charset="0"/>
              </a:rPr>
              <a:t>- </a:t>
            </a:r>
            <a:r>
              <a:rPr lang="ar-SA" sz="5100" b="1" dirty="0" smtClean="0">
                <a:latin typeface="Century Schoolbook" pitchFamily="18" charset="0"/>
              </a:rPr>
              <a:t>نظام الوفاء الالكتروني </a:t>
            </a:r>
            <a:r>
              <a:rPr lang="ar-SA" sz="5100" dirty="0" smtClean="0">
                <a:latin typeface="Century Schoolbook" pitchFamily="18" charset="0"/>
              </a:rPr>
              <a:t>يعتبر أكثر قوة لاحتوائه على وسائل الأمن المتقدمة( كاستخدام نظام التشفير ، نظام المفتاح العام والخاص بالنسبة للتوقيع الرقمي ) والتي يفتقدها نظام الوفاء التقليدي .</a:t>
            </a:r>
          </a:p>
          <a:p>
            <a:pPr algn="r" rtl="1">
              <a:lnSpc>
                <a:spcPct val="170000"/>
              </a:lnSpc>
              <a:defRPr/>
            </a:pPr>
            <a:r>
              <a:rPr lang="ar-SA" sz="5100" b="1" dirty="0" smtClean="0">
                <a:latin typeface="Century Schoolbook" pitchFamily="18" charset="0"/>
              </a:rPr>
              <a:t>نظام الوفاء الالكتروني  :  </a:t>
            </a:r>
            <a:r>
              <a:rPr lang="ar-SA" sz="5100" dirty="0" smtClean="0">
                <a:latin typeface="Century Schoolbook" pitchFamily="18" charset="0"/>
              </a:rPr>
              <a:t>يتم باستخدام نوعين من الشبكات : -</a:t>
            </a:r>
          </a:p>
          <a:p>
            <a:pPr marL="514350" indent="-514350" algn="r" rtl="1">
              <a:lnSpc>
                <a:spcPct val="170000"/>
              </a:lnSpc>
              <a:buNone/>
              <a:defRPr/>
            </a:pPr>
            <a:r>
              <a:rPr lang="ar-SA" sz="5100" dirty="0" smtClean="0">
                <a:latin typeface="Century Schoolbook" pitchFamily="18" charset="0"/>
              </a:rPr>
              <a:t>                 </a:t>
            </a:r>
            <a:r>
              <a:rPr lang="ar-SA" sz="5100" b="1" dirty="0" smtClean="0">
                <a:latin typeface="Century Schoolbook" pitchFamily="18" charset="0"/>
              </a:rPr>
              <a:t>* شبكة خاصة </a:t>
            </a:r>
            <a:r>
              <a:rPr lang="ar-SA" sz="5100" dirty="0" smtClean="0">
                <a:latin typeface="Century Schoolbook" pitchFamily="18" charset="0"/>
              </a:rPr>
              <a:t>/ نطاق التعامل به يكون مقتصرا على أطراف</a:t>
            </a:r>
          </a:p>
          <a:p>
            <a:pPr algn="r" rtl="1">
              <a:lnSpc>
                <a:spcPct val="170000"/>
              </a:lnSpc>
              <a:buNone/>
              <a:defRPr/>
            </a:pPr>
            <a:r>
              <a:rPr lang="ar-SA" sz="5100" dirty="0" smtClean="0">
                <a:latin typeface="Century Schoolbook" pitchFamily="18" charset="0"/>
              </a:rPr>
              <a:t>                  محددين / بالاتفاق  مثل التعامل بين البنك و العميل</a:t>
            </a:r>
          </a:p>
          <a:p>
            <a:pPr algn="r" rtl="1">
              <a:lnSpc>
                <a:spcPct val="170000"/>
              </a:lnSpc>
              <a:buNone/>
              <a:defRPr/>
            </a:pPr>
            <a:r>
              <a:rPr lang="ar-SA" sz="5100" dirty="0" smtClean="0">
                <a:latin typeface="Century Schoolbook" pitchFamily="18" charset="0"/>
              </a:rPr>
              <a:t>                 *</a:t>
            </a:r>
            <a:r>
              <a:rPr lang="ar-SA" sz="5100" b="1" dirty="0" smtClean="0">
                <a:latin typeface="Century Schoolbook" pitchFamily="18" charset="0"/>
              </a:rPr>
              <a:t>شبكة عامة </a:t>
            </a:r>
            <a:r>
              <a:rPr lang="ar-SA" sz="5100" dirty="0" smtClean="0">
                <a:latin typeface="Century Schoolbook" pitchFamily="18" charset="0"/>
              </a:rPr>
              <a:t>/يكون التعامل بها بين العديد من الأفراد </a:t>
            </a:r>
          </a:p>
          <a:p>
            <a:pPr algn="r" rtl="1">
              <a:lnSpc>
                <a:spcPct val="170000"/>
              </a:lnSpc>
              <a:buNone/>
              <a:defRPr/>
            </a:pPr>
            <a:r>
              <a:rPr lang="ar-SA" sz="5100" dirty="0" smtClean="0">
                <a:latin typeface="Century Schoolbook" pitchFamily="18" charset="0"/>
              </a:rPr>
              <a:t>                  ولا يوجد بينهم روابط  معينة / مثل التعاقد عبر الانترنت</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smtClean="0"/>
              <a:t>خصائص الاوراق التجارية الالكترونية</a:t>
            </a:r>
            <a:endParaRPr lang="en-US" dirty="0"/>
          </a:p>
        </p:txBody>
      </p:sp>
      <p:sp>
        <p:nvSpPr>
          <p:cNvPr id="3" name="Content Placeholder 2"/>
          <p:cNvSpPr>
            <a:spLocks noGrp="1"/>
          </p:cNvSpPr>
          <p:nvPr>
            <p:ph idx="1"/>
          </p:nvPr>
        </p:nvSpPr>
        <p:spPr/>
        <p:txBody>
          <a:bodyPr>
            <a:normAutofit lnSpcReduction="10000"/>
          </a:bodyPr>
          <a:lstStyle/>
          <a:p>
            <a:pPr algn="r" rtl="1"/>
            <a:r>
              <a:rPr lang="ar-JO" dirty="0" smtClean="0"/>
              <a:t>لا تتوفر فيها خاصية التداول بالطرق التجارية: التداول يقتصر على اطراف معروفين من جهة و البنك من جهة اخرى، ولا تصدر لحاملها او تتداول عن طريق المناولة لان اليتها مختلفة</a:t>
            </a:r>
          </a:p>
          <a:p>
            <a:pPr algn="r" rtl="1"/>
            <a:r>
              <a:rPr lang="ar-JO" dirty="0" smtClean="0"/>
              <a:t>تستوي مع الاوراق التقليدية حيث لا بد ان يكون موضوعها هو حق الحصول على مبلغ من المال</a:t>
            </a:r>
          </a:p>
          <a:p>
            <a:pPr algn="r" rtl="1"/>
            <a:r>
              <a:rPr lang="ar-JO" dirty="0" smtClean="0"/>
              <a:t>شرط ان يكون المبلغ محدد المقدار فالبنك هو طرف فيها</a:t>
            </a:r>
          </a:p>
          <a:p>
            <a:pPr algn="r" rtl="1"/>
            <a:r>
              <a:rPr lang="ar-JO" dirty="0" smtClean="0"/>
              <a:t>لا بد ان تتضمن اجلا محددا للوفاء ولا يمكن ان تكون مستحقة الدفع بمجرد الاطلاع</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ar-SA" sz="4400" dirty="0" smtClean="0">
                <a:solidFill>
                  <a:schemeClr val="accent2">
                    <a:lumMod val="60000"/>
                    <a:lumOff val="40000"/>
                  </a:schemeClr>
                </a:solidFill>
              </a:rPr>
              <a:t>قواعد</a:t>
            </a:r>
            <a:r>
              <a:rPr lang="ar-SA" sz="4400" dirty="0" smtClean="0">
                <a:solidFill>
                  <a:schemeClr val="accent2">
                    <a:lumMod val="60000"/>
                    <a:lumOff val="40000"/>
                  </a:schemeClr>
                </a:solidFill>
                <a:latin typeface="Century Schoolbook" pitchFamily="18" charset="0"/>
              </a:rPr>
              <a:t> هامه جدا ً</a:t>
            </a:r>
            <a:endParaRPr lang="en-US" dirty="0">
              <a:solidFill>
                <a:schemeClr val="accent2">
                  <a:lumMod val="60000"/>
                  <a:lumOff val="40000"/>
                </a:schemeClr>
              </a:solidFill>
            </a:endParaRPr>
          </a:p>
        </p:txBody>
      </p:sp>
      <p:sp>
        <p:nvSpPr>
          <p:cNvPr id="3" name="Content Placeholder 2"/>
          <p:cNvSpPr>
            <a:spLocks noGrp="1"/>
          </p:cNvSpPr>
          <p:nvPr>
            <p:ph idx="1"/>
          </p:nvPr>
        </p:nvSpPr>
        <p:spPr/>
        <p:txBody>
          <a:bodyPr/>
          <a:lstStyle/>
          <a:p>
            <a:pPr algn="r" rtl="1">
              <a:buFont typeface="Wingdings" pitchFamily="2" charset="2"/>
              <a:buChar char="v"/>
            </a:pPr>
            <a:r>
              <a:rPr lang="ar-SA" sz="3200" dirty="0" smtClean="0"/>
              <a:t>يطبق </a:t>
            </a:r>
            <a:r>
              <a:rPr lang="ar-SA" sz="3200" dirty="0" smtClean="0">
                <a:latin typeface="Century Schoolbook" pitchFamily="18" charset="0"/>
              </a:rPr>
              <a:t>على الأوراق الالكترونية من أحكام ما يطبق على الأوراق التجارية التقليدية إلا ما تعلق منها بحكم ورد في قانون خاص .</a:t>
            </a:r>
            <a:endParaRPr lang="ar-JO" sz="3200" dirty="0" smtClean="0">
              <a:latin typeface="Century Schoolbook" pitchFamily="18" charset="0"/>
            </a:endParaRPr>
          </a:p>
          <a:p>
            <a:pPr algn="r" rtl="1">
              <a:buFont typeface="Wingdings" pitchFamily="2" charset="2"/>
              <a:buChar char="v"/>
            </a:pPr>
            <a:endParaRPr lang="ar-SA" sz="3200" dirty="0" smtClean="0">
              <a:latin typeface="Century Schoolbook" pitchFamily="18" charset="0"/>
            </a:endParaRPr>
          </a:p>
          <a:p>
            <a:pPr algn="r" rtl="1">
              <a:buFont typeface="Wingdings" pitchFamily="2" charset="2"/>
              <a:buChar char="v"/>
            </a:pPr>
            <a:r>
              <a:rPr lang="ar-SA" sz="3200" dirty="0" smtClean="0">
                <a:latin typeface="Century Schoolbook" pitchFamily="18" charset="0"/>
              </a:rPr>
              <a:t>تطبيق القاعدة العامة ما لم ترد قاعدة خاصة تقيدها وتخصصها تكون هي الأولى بالتطبيق .  </a:t>
            </a:r>
            <a:endParaRPr lang="ar-SA" sz="3200" dirty="0" smtClean="0"/>
          </a:p>
          <a:p>
            <a:pPr algn="r" rtl="1"/>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ar-SA" sz="4400" b="1" dirty="0" smtClean="0"/>
              <a:t>صور الأوراق التجارية الالكترونية </a:t>
            </a:r>
            <a:endParaRPr lang="en-US" dirty="0"/>
          </a:p>
        </p:txBody>
      </p:sp>
      <p:sp>
        <p:nvSpPr>
          <p:cNvPr id="3" name="Content Placeholder 2"/>
          <p:cNvSpPr>
            <a:spLocks noGrp="1"/>
          </p:cNvSpPr>
          <p:nvPr>
            <p:ph idx="1"/>
          </p:nvPr>
        </p:nvSpPr>
        <p:spPr/>
        <p:txBody>
          <a:bodyPr>
            <a:normAutofit/>
          </a:bodyPr>
          <a:lstStyle/>
          <a:p>
            <a:pPr algn="r" rtl="1"/>
            <a:r>
              <a:rPr lang="ar-SA" sz="3200" dirty="0" smtClean="0"/>
              <a:t>للأوراق التجارية الالكترونية صورتان : </a:t>
            </a:r>
          </a:p>
          <a:p>
            <a:pPr algn="r" rtl="1"/>
            <a:endParaRPr lang="ar-SA" sz="1000" dirty="0" smtClean="0"/>
          </a:p>
          <a:p>
            <a:pPr algn="r" rtl="1">
              <a:buFont typeface="Arial" charset="0"/>
              <a:buChar char="•"/>
            </a:pPr>
            <a:r>
              <a:rPr lang="ar-SA" sz="3200" dirty="0" smtClean="0"/>
              <a:t>الأوراق التجارية الالكترونية الورقية / تصدر ه</a:t>
            </a:r>
            <a:r>
              <a:rPr lang="ar-JO" sz="3200" dirty="0" smtClean="0"/>
              <a:t>ذ</a:t>
            </a:r>
            <a:r>
              <a:rPr lang="ar-SA" sz="3200" dirty="0" smtClean="0"/>
              <a:t>ه الأوراق بصورة تقليدية على محرر ورقي ويتم بعدها معالجته الكترونياً  .</a:t>
            </a:r>
            <a:r>
              <a:rPr lang="ar-JO" sz="3200" dirty="0" smtClean="0"/>
              <a:t>(معالجة الكترونية بصورة جزئية)</a:t>
            </a:r>
            <a:endParaRPr lang="ar-SA" sz="3200" dirty="0" smtClean="0"/>
          </a:p>
          <a:p>
            <a:pPr algn="r" rtl="1">
              <a:buFont typeface="Arial" charset="0"/>
              <a:buChar char="•"/>
            </a:pPr>
            <a:endParaRPr lang="ar-SA" sz="3200" dirty="0" smtClean="0"/>
          </a:p>
          <a:p>
            <a:pPr algn="r" rtl="1">
              <a:buFont typeface="Arial" charset="0"/>
              <a:buChar char="•"/>
            </a:pPr>
            <a:r>
              <a:rPr lang="ar-SA" sz="3200" dirty="0" smtClean="0"/>
              <a:t>الأوراق التجارية الالكترونية الممغنطة / يختفي فيها دور الورق تماماً وتتم بشكل كلي من خلال الوسائط الالكترونية .</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4947456"/>
          </a:xfrm>
        </p:spPr>
        <p:txBody>
          <a:bodyPr>
            <a:normAutofit/>
          </a:bodyPr>
          <a:lstStyle/>
          <a:p>
            <a:pPr algn="ctr"/>
            <a:r>
              <a:rPr lang="ar-JO" sz="6600" b="1" dirty="0" smtClean="0"/>
              <a:t>شكرا لكم</a:t>
            </a:r>
            <a:endParaRPr lang="en-US" sz="6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669014"/>
          </a:xfrm>
        </p:spPr>
        <p:txBody>
          <a:bodyPr>
            <a:normAutofit fontScale="92500" lnSpcReduction="10000"/>
          </a:bodyPr>
          <a:lstStyle/>
          <a:p>
            <a:pPr algn="r" rtl="1" eaLnBrk="1" hangingPunct="1">
              <a:defRPr/>
            </a:pPr>
            <a:r>
              <a:rPr lang="ar-SA" b="1" u="sng" dirty="0" smtClean="0">
                <a:solidFill>
                  <a:schemeClr val="accent6">
                    <a:lumMod val="60000"/>
                    <a:lumOff val="40000"/>
                  </a:schemeClr>
                </a:solidFill>
              </a:rPr>
              <a:t>3- أن يكون الحق الثابت فيها معين المقدار مستحق الاداء</a:t>
            </a:r>
            <a:r>
              <a:rPr lang="ar-JO" b="1" u="sng" dirty="0" smtClean="0">
                <a:solidFill>
                  <a:schemeClr val="accent6">
                    <a:lumMod val="60000"/>
                    <a:lumOff val="40000"/>
                  </a:schemeClr>
                </a:solidFill>
              </a:rPr>
              <a:t> لدى الاطلاع او في تاريخ قابل للتعيين</a:t>
            </a:r>
            <a:r>
              <a:rPr lang="ar-JO" b="1" u="sng" dirty="0" smtClean="0"/>
              <a:t>:</a:t>
            </a:r>
            <a:r>
              <a:rPr lang="ar-JO" dirty="0" smtClean="0"/>
              <a:t> </a:t>
            </a:r>
            <a:endParaRPr lang="en-US" dirty="0" smtClean="0"/>
          </a:p>
          <a:p>
            <a:pPr algn="r" rtl="1" eaLnBrk="1" hangingPunct="1">
              <a:defRPr/>
            </a:pPr>
            <a:r>
              <a:rPr lang="ar-JO" dirty="0" smtClean="0"/>
              <a:t>لا تعتبر الاسهم والسندات التي تصدرها الشركات المساهمة من الأوراق التجارية اذ يصعب تحديد قيمتها الحقيقية على الرغم من كون قيمتها الاسمية ثابتةوقابلة للتداول بالطرق التجارية، ولانها تصدر لاجال طويلة. وايضا تخضع اسعارها لتقلبات كثيرة .</a:t>
            </a:r>
          </a:p>
          <a:p>
            <a:pPr algn="r" rtl="1" eaLnBrk="1" hangingPunct="1">
              <a:defRPr/>
            </a:pPr>
            <a:r>
              <a:rPr lang="ar-JO" dirty="0" smtClean="0"/>
              <a:t>كما يتعذر تحديد موعد استحقاقها اذا كانت تستهلك عن طريق القرعة، لذلك لا تكون اداة وفاء كالنقود</a:t>
            </a:r>
          </a:p>
          <a:p>
            <a:pPr algn="r" rtl="1" eaLnBrk="1" hangingPunct="1">
              <a:defRPr/>
            </a:pPr>
            <a:r>
              <a:rPr lang="ar-JO" dirty="0" smtClean="0"/>
              <a:t>الاسهم لا تمثل دينا على الشركة التي اصدرته وانما تمثل حق المساهم في الشركة</a:t>
            </a:r>
          </a:p>
          <a:p>
            <a:pPr algn="r" rtl="1" eaLnBrk="1" hangingPunct="1">
              <a:defRPr/>
            </a:pPr>
            <a:r>
              <a:rPr lang="ar-JO" dirty="0" smtClean="0"/>
              <a:t>السندات قد تسدد قيمتها على اقساط بينماالاوراق التجارية تتضمن دفع مبلغ واحد في موعد واحد</a:t>
            </a:r>
          </a:p>
          <a:p>
            <a:pPr algn="r" rtl="1" eaLnBrk="1" hangingPunct="1">
              <a:defRPr/>
            </a:pPr>
            <a:endParaRPr lang="ar-JO"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85728"/>
            <a:ext cx="8229600" cy="5773737"/>
          </a:xfrm>
        </p:spPr>
        <p:txBody>
          <a:bodyPr>
            <a:normAutofit/>
          </a:bodyPr>
          <a:lstStyle/>
          <a:p>
            <a:pPr algn="r" rtl="1" eaLnBrk="1" hangingPunct="1">
              <a:defRPr/>
            </a:pPr>
            <a:r>
              <a:rPr lang="ar-SA" sz="2800" b="1" u="sng" dirty="0" smtClean="0">
                <a:solidFill>
                  <a:schemeClr val="accent6">
                    <a:lumMod val="60000"/>
                    <a:lumOff val="40000"/>
                  </a:schemeClr>
                </a:solidFill>
              </a:rPr>
              <a:t>4-</a:t>
            </a:r>
            <a:r>
              <a:rPr lang="ar-JO" sz="2800" b="1" u="sng" dirty="0" smtClean="0">
                <a:solidFill>
                  <a:schemeClr val="accent6">
                    <a:lumMod val="60000"/>
                    <a:lumOff val="40000"/>
                  </a:schemeClr>
                </a:solidFill>
              </a:rPr>
              <a:t> </a:t>
            </a:r>
            <a:r>
              <a:rPr lang="ar-SA" sz="2800" b="1" u="sng" dirty="0" smtClean="0">
                <a:solidFill>
                  <a:schemeClr val="accent6">
                    <a:lumMod val="60000"/>
                    <a:lumOff val="40000"/>
                  </a:schemeClr>
                </a:solidFill>
              </a:rPr>
              <a:t>أن </a:t>
            </a:r>
            <a:r>
              <a:rPr lang="ar-JO" sz="2800" b="1" u="sng" dirty="0" smtClean="0">
                <a:solidFill>
                  <a:schemeClr val="accent6">
                    <a:lumMod val="60000"/>
                    <a:lumOff val="40000"/>
                  </a:schemeClr>
                </a:solidFill>
              </a:rPr>
              <a:t>يقبلها العرف التجاري كأداة للوفاء</a:t>
            </a:r>
            <a:r>
              <a:rPr lang="ar-SA" sz="2800" b="1" u="sng" dirty="0" smtClean="0">
                <a:solidFill>
                  <a:schemeClr val="accent6">
                    <a:lumMod val="60000"/>
                    <a:lumOff val="40000"/>
                  </a:schemeClr>
                </a:solidFill>
              </a:rPr>
              <a:t> تقوم مقام النقود</a:t>
            </a:r>
            <a:r>
              <a:rPr lang="ar-JO" sz="2800" b="1" u="sng" dirty="0" smtClean="0">
                <a:solidFill>
                  <a:schemeClr val="accent6">
                    <a:lumMod val="60000"/>
                    <a:lumOff val="40000"/>
                  </a:schemeClr>
                </a:solidFill>
              </a:rPr>
              <a:t> :</a:t>
            </a:r>
            <a:r>
              <a:rPr lang="ar-JO" sz="2800" dirty="0" smtClean="0">
                <a:solidFill>
                  <a:schemeClr val="accent6">
                    <a:lumMod val="60000"/>
                    <a:lumOff val="40000"/>
                  </a:schemeClr>
                </a:solidFill>
              </a:rPr>
              <a:t> </a:t>
            </a:r>
          </a:p>
          <a:p>
            <a:pPr algn="r" rtl="1" eaLnBrk="1" hangingPunct="1">
              <a:defRPr/>
            </a:pPr>
            <a:r>
              <a:rPr lang="ar-JO" sz="2800" dirty="0" smtClean="0"/>
              <a:t>لا يكفي ان يكون موضوع الورقة دفع مبلغ من النقود معين المقدار مستحق الاداء بعد اجل قصير او بمجرد الاطلاع وقابل للتداول حتى تعتبر الورقة تجارية، بل يجب ان يقبلها العرف التجاري كاداة للوفاء لذلك لا تعتبر قسائم ارباح الاسهم او قسائم فوائد السندات اوراقا تجارية لان العرف لا يعتبرها كذلك.</a:t>
            </a:r>
          </a:p>
          <a:p>
            <a:pPr algn="r" rtl="1" eaLnBrk="1" hangingPunct="1">
              <a:defRPr/>
            </a:pPr>
            <a:r>
              <a:rPr lang="ar-JO" sz="2800" dirty="0" smtClean="0"/>
              <a:t>صك رهن البضاعة المودعة في مخزن عام يعتبر ورقة تجارية حسب العرف في فرنسا ولبنان.</a:t>
            </a: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214282" y="277813"/>
            <a:ext cx="8472518" cy="5508625"/>
          </a:xfrm>
        </p:spPr>
        <p:txBody>
          <a:bodyPr/>
          <a:lstStyle/>
          <a:p>
            <a:pPr algn="ctr">
              <a:defRPr/>
            </a:pPr>
            <a:r>
              <a:rPr lang="ar-SA" sz="7200" dirty="0" err="1" smtClean="0"/>
              <a:t>انواع</a:t>
            </a:r>
            <a:r>
              <a:rPr lang="ar-SA" sz="7200" dirty="0" smtClean="0"/>
              <a:t> </a:t>
            </a:r>
            <a:r>
              <a:rPr lang="ar-SA" sz="7200" dirty="0" err="1" smtClean="0"/>
              <a:t>الاوراق</a:t>
            </a:r>
            <a:r>
              <a:rPr lang="ar-SA" sz="7200" dirty="0" smtClean="0"/>
              <a:t> التجارية </a:t>
            </a:r>
            <a:endParaRPr lang="en-US" sz="7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ctr" rtl="1" eaLnBrk="1" hangingPunct="1">
              <a:defRPr/>
            </a:pPr>
            <a:r>
              <a:rPr lang="ar-SA" b="1" dirty="0" smtClean="0">
                <a:solidFill>
                  <a:srgbClr val="FFFF00"/>
                </a:solidFill>
              </a:rPr>
              <a:t>1- سند السحب ” السفتجة أو البوليصة ”</a:t>
            </a:r>
            <a:endParaRPr lang="en-US" b="1" dirty="0" smtClean="0">
              <a:solidFill>
                <a:srgbClr val="FFFF00"/>
              </a:solidFill>
            </a:endParaRPr>
          </a:p>
        </p:txBody>
      </p:sp>
      <p:sp>
        <p:nvSpPr>
          <p:cNvPr id="38915" name="Rectangle 3"/>
          <p:cNvSpPr>
            <a:spLocks noGrp="1" noChangeArrowheads="1"/>
          </p:cNvSpPr>
          <p:nvPr>
            <p:ph idx="1"/>
          </p:nvPr>
        </p:nvSpPr>
        <p:spPr>
          <a:xfrm>
            <a:off x="323850" y="1600200"/>
            <a:ext cx="8362950" cy="4997450"/>
          </a:xfrm>
        </p:spPr>
        <p:txBody>
          <a:bodyPr>
            <a:normAutofit/>
          </a:bodyPr>
          <a:lstStyle/>
          <a:p>
            <a:pPr algn="r" rtl="1" eaLnBrk="1" hangingPunct="1">
              <a:defRPr/>
            </a:pPr>
            <a:r>
              <a:rPr lang="ar-SA" sz="2800" dirty="0" smtClean="0"/>
              <a:t>و يعرفها القانون بأنها محرر مكتوب وفق شرائط مذكورة في القانون يتضمن أمراً صادراً من شخص هو الساحب إلى شخص أخر هو المسحوب عليه بأن يدفع لأمر شخص ثالث هو المستفيد أو حامل السند مبلغاً معيناً بمجرد الإطلاع أو في ميعاد معين أو قابل للتعيين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r" rtl="1" eaLnBrk="1" hangingPunct="1">
              <a:defRPr/>
            </a:pPr>
            <a:r>
              <a:rPr lang="ar-SA" b="1" dirty="0" smtClean="0">
                <a:solidFill>
                  <a:srgbClr val="FFFF00"/>
                </a:solidFill>
              </a:rPr>
              <a:t>2- السند لأمر</a:t>
            </a:r>
            <a:endParaRPr lang="en-US" sz="2400" b="1" dirty="0" smtClean="0">
              <a:solidFill>
                <a:srgbClr val="FFFF00"/>
              </a:solidFill>
            </a:endParaRPr>
          </a:p>
        </p:txBody>
      </p:sp>
      <p:sp>
        <p:nvSpPr>
          <p:cNvPr id="39939" name="Rectangle 3"/>
          <p:cNvSpPr>
            <a:spLocks noGrp="1" noChangeArrowheads="1"/>
          </p:cNvSpPr>
          <p:nvPr>
            <p:ph idx="1"/>
          </p:nvPr>
        </p:nvSpPr>
        <p:spPr/>
        <p:txBody>
          <a:bodyPr>
            <a:normAutofit/>
          </a:bodyPr>
          <a:lstStyle/>
          <a:p>
            <a:pPr algn="r" rtl="1" eaLnBrk="1" hangingPunct="1">
              <a:defRPr/>
            </a:pPr>
            <a:r>
              <a:rPr lang="ar-SA" sz="2800" b="1" dirty="0" smtClean="0"/>
              <a:t>يعرف في الأردن باسم </a:t>
            </a:r>
            <a:r>
              <a:rPr lang="ar-SA" sz="2800" b="1" dirty="0" smtClean="0">
                <a:solidFill>
                  <a:schemeClr val="accent6">
                    <a:lumMod val="60000"/>
                    <a:lumOff val="40000"/>
                  </a:schemeClr>
                </a:solidFill>
              </a:rPr>
              <a:t>الكمبيالة </a:t>
            </a:r>
            <a:r>
              <a:rPr lang="ar-JO" sz="2800" b="1" dirty="0" smtClean="0">
                <a:solidFill>
                  <a:schemeClr val="accent6">
                    <a:lumMod val="60000"/>
                    <a:lumOff val="40000"/>
                  </a:schemeClr>
                </a:solidFill>
              </a:rPr>
              <a:t>و </a:t>
            </a:r>
            <a:r>
              <a:rPr lang="ar-SA" sz="2800" b="1" dirty="0" smtClean="0"/>
              <a:t>يسمى </a:t>
            </a:r>
            <a:r>
              <a:rPr lang="ar-SA" sz="2800" b="1" dirty="0" smtClean="0">
                <a:solidFill>
                  <a:schemeClr val="accent6">
                    <a:lumMod val="60000"/>
                    <a:lumOff val="40000"/>
                  </a:schemeClr>
                </a:solidFill>
              </a:rPr>
              <a:t>السند ألأذني </a:t>
            </a:r>
            <a:r>
              <a:rPr lang="ar-SA" sz="2800" b="1" dirty="0" smtClean="0"/>
              <a:t>و هو محرر مكتوب وفق شرائط مذكورة في القانون و يتضمن تعهد محرره بدفع مبلغ معين أو قابل للتعيين لأمر شخص أخر هو المستفيد أو حامل السند .</a:t>
            </a:r>
          </a:p>
          <a:p>
            <a:pPr algn="r" rtl="1" eaLnBrk="1" hangingPunct="1">
              <a:defRPr/>
            </a:pPr>
            <a:endParaRPr lang="ar-SA" sz="2800" b="1" dirty="0" smtClean="0"/>
          </a:p>
          <a:p>
            <a:pPr algn="r" rtl="1" eaLnBrk="1" hangingPunct="1">
              <a:defRPr/>
            </a:pPr>
            <a:r>
              <a:rPr lang="ar-SA" sz="2800" b="1" dirty="0" smtClean="0">
                <a:solidFill>
                  <a:srgbClr val="99CCFF"/>
                </a:solidFill>
              </a:rPr>
              <a:t>شخصان </a:t>
            </a:r>
            <a:r>
              <a:rPr lang="ar-SA" sz="2800" b="1" dirty="0" smtClean="0"/>
              <a:t>-       ( ساحب و هو نفسه المسحوب عليه - مستفيد)</a:t>
            </a:r>
          </a:p>
          <a:p>
            <a:pPr algn="r" rtl="1" eaLnBrk="1" hangingPunct="1">
              <a:defRPr/>
            </a:pPr>
            <a:r>
              <a:rPr lang="ar-SA" sz="2800" b="1" dirty="0" smtClean="0">
                <a:solidFill>
                  <a:srgbClr val="99CCFF"/>
                </a:solidFill>
              </a:rPr>
              <a:t> تاريخان</a:t>
            </a:r>
            <a:r>
              <a:rPr lang="ar-SA" sz="2800" b="1" dirty="0" smtClean="0"/>
              <a:t> –      ( تاريخ التحرير </a:t>
            </a:r>
            <a:r>
              <a:rPr lang="ar-SA" sz="2800" b="1" dirty="0"/>
              <a:t>-</a:t>
            </a:r>
            <a:r>
              <a:rPr lang="ar-SA" sz="2800" b="1" dirty="0" smtClean="0"/>
              <a:t> تاريخ </a:t>
            </a:r>
            <a:r>
              <a:rPr lang="ar-SA" sz="2800" b="1" dirty="0" err="1" smtClean="0"/>
              <a:t>الإستحقاق</a:t>
            </a:r>
            <a:r>
              <a:rPr lang="ar-SA" sz="2800" b="1" dirty="0" smtClean="0"/>
              <a:t> )</a:t>
            </a:r>
          </a:p>
          <a:p>
            <a:pPr algn="r" rtl="1" eaLnBrk="1" hangingPunct="1">
              <a:defRPr/>
            </a:pPr>
            <a:r>
              <a:rPr lang="ar-SA" sz="2800" b="1" dirty="0" smtClean="0">
                <a:solidFill>
                  <a:srgbClr val="99CCFF"/>
                </a:solidFill>
              </a:rPr>
              <a:t>أداة وفاء </a:t>
            </a:r>
            <a:r>
              <a:rPr lang="ar-SA" sz="2800" b="1" dirty="0" err="1" smtClean="0">
                <a:solidFill>
                  <a:srgbClr val="99CCFF"/>
                </a:solidFill>
              </a:rPr>
              <a:t>و</a:t>
            </a:r>
            <a:r>
              <a:rPr lang="ar-SA" sz="2800" b="1" dirty="0" smtClean="0">
                <a:solidFill>
                  <a:srgbClr val="99CCFF"/>
                </a:solidFill>
              </a:rPr>
              <a:t> </a:t>
            </a:r>
            <a:r>
              <a:rPr lang="ar-SA" sz="2800" b="1" dirty="0" err="1" smtClean="0">
                <a:solidFill>
                  <a:srgbClr val="99CCFF"/>
                </a:solidFill>
              </a:rPr>
              <a:t>إئتمان</a:t>
            </a:r>
            <a:r>
              <a:rPr lang="ar-SA" sz="2800" b="1" dirty="0" smtClean="0"/>
              <a:t> </a:t>
            </a:r>
          </a:p>
          <a:p>
            <a:pPr algn="r" rtl="1" eaLnBrk="1" hangingPunct="1">
              <a:defRPr/>
            </a:pPr>
            <a:r>
              <a:rPr lang="ar-SA" sz="2800" b="1" dirty="0" smtClean="0">
                <a:solidFill>
                  <a:srgbClr val="99CCFF"/>
                </a:solidFill>
              </a:rPr>
              <a:t>قابل للتداول</a:t>
            </a:r>
            <a:r>
              <a:rPr lang="ar-SA" sz="2800" b="1" dirty="0" smtClean="0"/>
              <a:t>      (بالتظهير أو المناولة )</a:t>
            </a:r>
          </a:p>
          <a:p>
            <a:pPr eaLnBrk="1" hangingPunct="1">
              <a:buFont typeface="Wingdings" pitchFamily="2" charset="2"/>
              <a:buNone/>
              <a:defRPr/>
            </a:pPr>
            <a:endParaRPr lang="en-US" sz="2800"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5080</TotalTime>
  <Words>2907</Words>
  <Application>Microsoft Office PowerPoint</Application>
  <PresentationFormat>On-screen Show (4:3)</PresentationFormat>
  <Paragraphs>213</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 الاحكام العامة للأوراق التجارية </vt:lpstr>
      <vt:lpstr>التعريف بالاوراق التجارية</vt:lpstr>
      <vt:lpstr>خصائص الأوراق التجارية</vt:lpstr>
      <vt:lpstr>Slide 4</vt:lpstr>
      <vt:lpstr>Slide 5</vt:lpstr>
      <vt:lpstr>Slide 6</vt:lpstr>
      <vt:lpstr>انواع الاوراق التجارية </vt:lpstr>
      <vt:lpstr>1- سند السحب ” السفتجة أو البوليصة ”</vt:lpstr>
      <vt:lpstr>2- السند لأمر</vt:lpstr>
      <vt:lpstr>3-الشيك</vt:lpstr>
      <vt:lpstr>4- السند لحامله </vt:lpstr>
      <vt:lpstr>وظائف الاوراق التجارية </vt:lpstr>
      <vt:lpstr>Slide 13</vt:lpstr>
      <vt:lpstr>Slide 14</vt:lpstr>
      <vt:lpstr>Slide 15</vt:lpstr>
      <vt:lpstr>Slide 16</vt:lpstr>
      <vt:lpstr>نشأة وتطور الاوراق التجارية وتقنين احكامها</vt:lpstr>
      <vt:lpstr>Slide 18</vt:lpstr>
      <vt:lpstr>توحيد احكام قانون الصرف دوليا</vt:lpstr>
      <vt:lpstr>Slide 20</vt:lpstr>
      <vt:lpstr>Slide 21</vt:lpstr>
      <vt:lpstr>Slide 22</vt:lpstr>
      <vt:lpstr>Slide 23</vt:lpstr>
      <vt:lpstr>Slide 24</vt:lpstr>
      <vt:lpstr>المبادىء التي يقوم عليها قانون الصرف </vt:lpstr>
      <vt:lpstr>Slide 26</vt:lpstr>
      <vt:lpstr>Slide 27</vt:lpstr>
      <vt:lpstr>Slide 28</vt:lpstr>
      <vt:lpstr>تفسير العلاقات القانونية الناشئة عن الورقة التجارية </vt:lpstr>
      <vt:lpstr>النظريات الفقهية لتفسير الالتزام  الصرفي يمكن ردها الى ثلاث مجموعات</vt:lpstr>
      <vt:lpstr>Slide 31</vt:lpstr>
      <vt:lpstr>اثر التعامل بالورقة التجارية على الدين الاصلي</vt:lpstr>
      <vt:lpstr>1-بقاء الدين الاصلي الى جانب الدين الصرفي</vt:lpstr>
      <vt:lpstr>Slide 34</vt:lpstr>
      <vt:lpstr>3-ارتباط الالتزام الصرفي بالالتزام الأصلي وتأثير احدهما على الاخر</vt:lpstr>
      <vt:lpstr>Slide 36</vt:lpstr>
      <vt:lpstr>الاوراق التجارية الالكترونية</vt:lpstr>
      <vt:lpstr>Slide 38</vt:lpstr>
      <vt:lpstr>التعريف بالأوراق التجارية الالكترونية</vt:lpstr>
      <vt:lpstr>ماهية السند الالكتروني </vt:lpstr>
      <vt:lpstr>السند الالكتروني </vt:lpstr>
      <vt:lpstr>مبررات المعاملات الالكترونية </vt:lpstr>
      <vt:lpstr>النظام القانوني للأوراق التجارية الالكترونية </vt:lpstr>
      <vt:lpstr>خصائص الاوراق التجارية الالكترونية</vt:lpstr>
      <vt:lpstr>قواعد هامه جدا ً</vt:lpstr>
      <vt:lpstr>صور الأوراق التجارية الالكترونية </vt:lpstr>
      <vt:lpstr>شكرا لكم</vt:lpstr>
    </vt:vector>
  </TitlesOfParts>
  <Company>مركز اللالا للكمبيوتر</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تصنيف الأعمال التجارية في قانون التجارة الأردني</dc:title>
  <dc:creator>فريد اللولو</dc:creator>
  <cp:lastModifiedBy>Juman</cp:lastModifiedBy>
  <cp:revision>164</cp:revision>
  <dcterms:created xsi:type="dcterms:W3CDTF">2009-11-07T21:07:29Z</dcterms:created>
  <dcterms:modified xsi:type="dcterms:W3CDTF">2014-09-16T19:48:01Z</dcterms:modified>
</cp:coreProperties>
</file>