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2" r:id="rId1"/>
  </p:sldMasterIdLst>
  <p:sldIdLst>
    <p:sldId id="256" r:id="rId2"/>
    <p:sldId id="331" r:id="rId3"/>
    <p:sldId id="258" r:id="rId4"/>
    <p:sldId id="259" r:id="rId5"/>
    <p:sldId id="260" r:id="rId6"/>
    <p:sldId id="332" r:id="rId7"/>
    <p:sldId id="261" r:id="rId8"/>
    <p:sldId id="318" r:id="rId9"/>
    <p:sldId id="264" r:id="rId10"/>
    <p:sldId id="319" r:id="rId11"/>
    <p:sldId id="320" r:id="rId12"/>
    <p:sldId id="265" r:id="rId13"/>
    <p:sldId id="266" r:id="rId14"/>
    <p:sldId id="267" r:id="rId15"/>
    <p:sldId id="321" r:id="rId16"/>
    <p:sldId id="268" r:id="rId17"/>
    <p:sldId id="269" r:id="rId18"/>
    <p:sldId id="270" r:id="rId19"/>
    <p:sldId id="322" r:id="rId20"/>
    <p:sldId id="325" r:id="rId21"/>
    <p:sldId id="326" r:id="rId22"/>
    <p:sldId id="328" r:id="rId23"/>
    <p:sldId id="327" r:id="rId24"/>
    <p:sldId id="272" r:id="rId25"/>
    <p:sldId id="273" r:id="rId26"/>
    <p:sldId id="274" r:id="rId27"/>
    <p:sldId id="275" r:id="rId28"/>
    <p:sldId id="278" r:id="rId29"/>
    <p:sldId id="277" r:id="rId30"/>
    <p:sldId id="333" r:id="rId31"/>
    <p:sldId id="281" r:id="rId32"/>
    <p:sldId id="280" r:id="rId33"/>
    <p:sldId id="282" r:id="rId34"/>
    <p:sldId id="309" r:id="rId35"/>
    <p:sldId id="310" r:id="rId36"/>
    <p:sldId id="311" r:id="rId37"/>
    <p:sldId id="316" r:id="rId38"/>
    <p:sldId id="315" r:id="rId39"/>
    <p:sldId id="314" r:id="rId40"/>
    <p:sldId id="312" r:id="rId41"/>
    <p:sldId id="313" r:id="rId42"/>
    <p:sldId id="317" r:id="rId43"/>
    <p:sldId id="334" r:id="rId44"/>
    <p:sldId id="287" r:id="rId45"/>
    <p:sldId id="286" r:id="rId46"/>
    <p:sldId id="285" r:id="rId47"/>
    <p:sldId id="283" r:id="rId48"/>
    <p:sldId id="284" r:id="rId49"/>
    <p:sldId id="290" r:id="rId50"/>
    <p:sldId id="335" r:id="rId51"/>
    <p:sldId id="293" r:id="rId52"/>
    <p:sldId id="337" r:id="rId53"/>
    <p:sldId id="338" r:id="rId54"/>
    <p:sldId id="339" r:id="rId55"/>
    <p:sldId id="294" r:id="rId56"/>
    <p:sldId id="306" r:id="rId57"/>
    <p:sldId id="307" r:id="rId58"/>
    <p:sldId id="308" r:id="rId59"/>
    <p:sldId id="340" r:id="rId60"/>
    <p:sldId id="342" r:id="rId61"/>
    <p:sldId id="343" r:id="rId62"/>
    <p:sldId id="344" r:id="rId63"/>
    <p:sldId id="345" r:id="rId64"/>
    <p:sldId id="300" r:id="rId65"/>
    <p:sldId id="303" r:id="rId66"/>
    <p:sldId id="302" r:id="rId67"/>
    <p:sldId id="301" r:id="rId68"/>
    <p:sldId id="346" r:id="rId69"/>
    <p:sldId id="304" r:id="rId70"/>
    <p:sldId id="305" r:id="rId71"/>
    <p:sldId id="347" r:id="rId72"/>
    <p:sldId id="329" r:id="rId73"/>
    <p:sldId id="330" r:id="rId74"/>
  </p:sldIdLst>
  <p:sldSz cx="9144000" cy="6858000" type="screen4x3"/>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مقطع افتراضي" id="{42FE1F03-D761-4C29-9488-54818AA49873}">
          <p14:sldIdLst>
            <p14:sldId id="256"/>
            <p14:sldId id="258"/>
            <p14:sldId id="257"/>
            <p14:sldId id="259"/>
            <p14:sldId id="260"/>
            <p14:sldId id="261"/>
            <p14:sldId id="318"/>
            <p14:sldId id="264"/>
            <p14:sldId id="319"/>
            <p14:sldId id="320"/>
            <p14:sldId id="265"/>
            <p14:sldId id="266"/>
            <p14:sldId id="267"/>
            <p14:sldId id="321"/>
            <p14:sldId id="268"/>
            <p14:sldId id="269"/>
            <p14:sldId id="270"/>
            <p14:sldId id="322"/>
            <p14:sldId id="325"/>
            <p14:sldId id="326"/>
            <p14:sldId id="328"/>
            <p14:sldId id="327"/>
            <p14:sldId id="272"/>
            <p14:sldId id="273"/>
            <p14:sldId id="274"/>
            <p14:sldId id="275"/>
            <p14:sldId id="276"/>
            <p14:sldId id="278"/>
            <p14:sldId id="277"/>
            <p14:sldId id="281"/>
            <p14:sldId id="280"/>
            <p14:sldId id="279"/>
            <p14:sldId id="282"/>
            <p14:sldId id="309"/>
            <p14:sldId id="310"/>
            <p14:sldId id="311"/>
            <p14:sldId id="316"/>
            <p14:sldId id="315"/>
            <p14:sldId id="314"/>
            <p14:sldId id="312"/>
            <p14:sldId id="313"/>
            <p14:sldId id="317"/>
            <p14:sldId id="287"/>
            <p14:sldId id="286"/>
            <p14:sldId id="285"/>
            <p14:sldId id="283"/>
            <p14:sldId id="284"/>
            <p14:sldId id="290"/>
            <p14:sldId id="291"/>
            <p14:sldId id="292"/>
            <p14:sldId id="293"/>
            <p14:sldId id="294"/>
            <p14:sldId id="306"/>
            <p14:sldId id="307"/>
            <p14:sldId id="308"/>
            <p14:sldId id="295"/>
            <p14:sldId id="296"/>
            <p14:sldId id="297"/>
            <p14:sldId id="298"/>
            <p14:sldId id="299"/>
            <p14:sldId id="300"/>
            <p14:sldId id="303"/>
            <p14:sldId id="302"/>
            <p14:sldId id="301"/>
            <p14:sldId id="304"/>
            <p14:sldId id="305"/>
            <p14:sldId id="329"/>
            <p14:sldId id="33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466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JO"/>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JO"/>
          </a:p>
        </p:txBody>
      </p:sp>
      <p:sp>
        <p:nvSpPr>
          <p:cNvPr id="4" name="عنصر نائب للتاريخ 3"/>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5" name="عنصر نائب للتذييل 4"/>
          <p:cNvSpPr>
            <a:spLocks noGrp="1"/>
          </p:cNvSpPr>
          <p:nvPr>
            <p:ph type="ftr" sz="quarter" idx="11"/>
          </p:nvPr>
        </p:nvSpPr>
        <p:spPr/>
        <p:txBody>
          <a:bodyPr/>
          <a:lstStyle/>
          <a:p>
            <a:endParaRPr lang="ar-JO" dirty="0"/>
          </a:p>
        </p:txBody>
      </p:sp>
      <p:sp>
        <p:nvSpPr>
          <p:cNvPr id="6" name="عنصر نائب لرقم الشريحة 5"/>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256125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JO"/>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تاريخ 3"/>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5" name="عنصر نائب للتذييل 4"/>
          <p:cNvSpPr>
            <a:spLocks noGrp="1"/>
          </p:cNvSpPr>
          <p:nvPr>
            <p:ph type="ftr" sz="quarter" idx="11"/>
          </p:nvPr>
        </p:nvSpPr>
        <p:spPr/>
        <p:txBody>
          <a:bodyPr/>
          <a:lstStyle/>
          <a:p>
            <a:endParaRPr lang="ar-JO" dirty="0"/>
          </a:p>
        </p:txBody>
      </p:sp>
      <p:sp>
        <p:nvSpPr>
          <p:cNvPr id="6" name="عنصر نائب لرقم الشريحة 5"/>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389781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JO"/>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تاريخ 3"/>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5" name="عنصر نائب للتذييل 4"/>
          <p:cNvSpPr>
            <a:spLocks noGrp="1"/>
          </p:cNvSpPr>
          <p:nvPr>
            <p:ph type="ftr" sz="quarter" idx="11"/>
          </p:nvPr>
        </p:nvSpPr>
        <p:spPr/>
        <p:txBody>
          <a:bodyPr/>
          <a:lstStyle/>
          <a:p>
            <a:endParaRPr lang="ar-JO" dirty="0"/>
          </a:p>
        </p:txBody>
      </p:sp>
      <p:sp>
        <p:nvSpPr>
          <p:cNvPr id="6" name="عنصر نائب لرقم الشريحة 5"/>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268876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JO"/>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تاريخ 3"/>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5" name="عنصر نائب للتذييل 4"/>
          <p:cNvSpPr>
            <a:spLocks noGrp="1"/>
          </p:cNvSpPr>
          <p:nvPr>
            <p:ph type="ftr" sz="quarter" idx="11"/>
          </p:nvPr>
        </p:nvSpPr>
        <p:spPr/>
        <p:txBody>
          <a:bodyPr/>
          <a:lstStyle/>
          <a:p>
            <a:endParaRPr lang="ar-JO" dirty="0"/>
          </a:p>
        </p:txBody>
      </p:sp>
      <p:sp>
        <p:nvSpPr>
          <p:cNvPr id="6" name="عنصر نائب لرقم الشريحة 5"/>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372477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JO"/>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5" name="عنصر نائب للتذييل 4"/>
          <p:cNvSpPr>
            <a:spLocks noGrp="1"/>
          </p:cNvSpPr>
          <p:nvPr>
            <p:ph type="ftr" sz="quarter" idx="11"/>
          </p:nvPr>
        </p:nvSpPr>
        <p:spPr/>
        <p:txBody>
          <a:bodyPr/>
          <a:lstStyle/>
          <a:p>
            <a:endParaRPr lang="ar-JO" dirty="0"/>
          </a:p>
        </p:txBody>
      </p:sp>
      <p:sp>
        <p:nvSpPr>
          <p:cNvPr id="6" name="عنصر نائب لرقم الشريحة 5"/>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171043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JO"/>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5" name="عنصر نائب للتاريخ 4"/>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6" name="عنصر نائب للتذييل 5"/>
          <p:cNvSpPr>
            <a:spLocks noGrp="1"/>
          </p:cNvSpPr>
          <p:nvPr>
            <p:ph type="ftr" sz="quarter" idx="11"/>
          </p:nvPr>
        </p:nvSpPr>
        <p:spPr/>
        <p:txBody>
          <a:bodyPr/>
          <a:lstStyle/>
          <a:p>
            <a:endParaRPr lang="ar-JO" dirty="0"/>
          </a:p>
        </p:txBody>
      </p:sp>
      <p:sp>
        <p:nvSpPr>
          <p:cNvPr id="7" name="عنصر نائب لرقم الشريحة 6"/>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174153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JO"/>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7" name="عنصر نائب للتاريخ 6"/>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8" name="عنصر نائب للتذييل 7"/>
          <p:cNvSpPr>
            <a:spLocks noGrp="1"/>
          </p:cNvSpPr>
          <p:nvPr>
            <p:ph type="ftr" sz="quarter" idx="11"/>
          </p:nvPr>
        </p:nvSpPr>
        <p:spPr/>
        <p:txBody>
          <a:bodyPr/>
          <a:lstStyle/>
          <a:p>
            <a:endParaRPr lang="ar-JO" dirty="0"/>
          </a:p>
        </p:txBody>
      </p:sp>
      <p:sp>
        <p:nvSpPr>
          <p:cNvPr id="9" name="عنصر نائب لرقم الشريحة 8"/>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69838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JO"/>
          </a:p>
        </p:txBody>
      </p:sp>
      <p:sp>
        <p:nvSpPr>
          <p:cNvPr id="3" name="عنصر نائب للتاريخ 2"/>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4" name="عنصر نائب للتذييل 3"/>
          <p:cNvSpPr>
            <a:spLocks noGrp="1"/>
          </p:cNvSpPr>
          <p:nvPr>
            <p:ph type="ftr" sz="quarter" idx="11"/>
          </p:nvPr>
        </p:nvSpPr>
        <p:spPr/>
        <p:txBody>
          <a:bodyPr/>
          <a:lstStyle/>
          <a:p>
            <a:endParaRPr lang="ar-JO" dirty="0"/>
          </a:p>
        </p:txBody>
      </p:sp>
      <p:sp>
        <p:nvSpPr>
          <p:cNvPr id="5" name="عنصر نائب لرقم الشريحة 4"/>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347061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3" name="عنصر نائب للتذييل 2"/>
          <p:cNvSpPr>
            <a:spLocks noGrp="1"/>
          </p:cNvSpPr>
          <p:nvPr>
            <p:ph type="ftr" sz="quarter" idx="11"/>
          </p:nvPr>
        </p:nvSpPr>
        <p:spPr/>
        <p:txBody>
          <a:bodyPr/>
          <a:lstStyle/>
          <a:p>
            <a:endParaRPr lang="ar-JO" dirty="0"/>
          </a:p>
        </p:txBody>
      </p:sp>
      <p:sp>
        <p:nvSpPr>
          <p:cNvPr id="4" name="عنصر نائب لرقم الشريحة 3"/>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336714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JO"/>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6" name="عنصر نائب للتذييل 5"/>
          <p:cNvSpPr>
            <a:spLocks noGrp="1"/>
          </p:cNvSpPr>
          <p:nvPr>
            <p:ph type="ftr" sz="quarter" idx="11"/>
          </p:nvPr>
        </p:nvSpPr>
        <p:spPr/>
        <p:txBody>
          <a:bodyPr/>
          <a:lstStyle/>
          <a:p>
            <a:endParaRPr lang="ar-JO" dirty="0"/>
          </a:p>
        </p:txBody>
      </p:sp>
      <p:sp>
        <p:nvSpPr>
          <p:cNvPr id="7" name="عنصر نائب لرقم الشريحة 6"/>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415714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JO"/>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dirty="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4ACAB17F-CF7F-4278-ABFB-0D6211BCDA00}" type="datetimeFigureOut">
              <a:rPr lang="ar-JO" smtClean="0"/>
              <a:pPr/>
              <a:t>08/12/1435</a:t>
            </a:fld>
            <a:endParaRPr lang="ar-JO" dirty="0"/>
          </a:p>
        </p:txBody>
      </p:sp>
      <p:sp>
        <p:nvSpPr>
          <p:cNvPr id="6" name="عنصر نائب للتذييل 5"/>
          <p:cNvSpPr>
            <a:spLocks noGrp="1"/>
          </p:cNvSpPr>
          <p:nvPr>
            <p:ph type="ftr" sz="quarter" idx="11"/>
          </p:nvPr>
        </p:nvSpPr>
        <p:spPr/>
        <p:txBody>
          <a:bodyPr/>
          <a:lstStyle/>
          <a:p>
            <a:endParaRPr lang="ar-JO" dirty="0"/>
          </a:p>
        </p:txBody>
      </p:sp>
      <p:sp>
        <p:nvSpPr>
          <p:cNvPr id="7" name="عنصر نائب لرقم الشريحة 6"/>
          <p:cNvSpPr>
            <a:spLocks noGrp="1"/>
          </p:cNvSpPr>
          <p:nvPr>
            <p:ph type="sldNum" sz="quarter" idx="12"/>
          </p:nvPr>
        </p:nvSpPr>
        <p:spPr/>
        <p:txBody>
          <a:body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112414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JO"/>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ACAB17F-CF7F-4278-ABFB-0D6211BCDA00}" type="datetimeFigureOut">
              <a:rPr lang="ar-JO" smtClean="0"/>
              <a:pPr/>
              <a:t>08/12/1435</a:t>
            </a:fld>
            <a:endParaRPr lang="ar-JO" dirty="0"/>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JO" dirty="0"/>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F7FC7AE-EB68-4F6A-89F0-B5F6D8FCD57B}" type="slidenum">
              <a:rPr lang="ar-JO" smtClean="0"/>
              <a:pPr/>
              <a:t>‹#›</a:t>
            </a:fld>
            <a:endParaRPr lang="ar-JO" dirty="0"/>
          </a:p>
        </p:txBody>
      </p:sp>
    </p:spTree>
    <p:extLst>
      <p:ext uri="{BB962C8B-B14F-4D97-AF65-F5344CB8AC3E}">
        <p14:creationId xmlns:p14="http://schemas.microsoft.com/office/powerpoint/2010/main" xmlns="" val="126646666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980728"/>
            <a:ext cx="7772400" cy="2520279"/>
          </a:xfrm>
        </p:spPr>
        <p:txBody>
          <a:bodyPr>
            <a:normAutofit fontScale="90000"/>
          </a:bodyPr>
          <a:lstStyle/>
          <a:p>
            <a:r>
              <a:rPr lang="ar-JO" dirty="0" smtClean="0"/>
              <a:t>بسم الله الرحمن الرحيم </a:t>
            </a:r>
            <a:br>
              <a:rPr lang="ar-JO" dirty="0" smtClean="0"/>
            </a:br>
            <a:r>
              <a:rPr lang="ar-JO" dirty="0" smtClean="0"/>
              <a:t/>
            </a:r>
            <a:br>
              <a:rPr lang="ar-JO" dirty="0" smtClean="0"/>
            </a:br>
            <a:r>
              <a:rPr lang="ar-JO" dirty="0" smtClean="0"/>
              <a:t>مساق قانون الاعمال الاداري </a:t>
            </a:r>
            <a:br>
              <a:rPr lang="ar-JO" dirty="0" smtClean="0"/>
            </a:br>
            <a:r>
              <a:rPr lang="ar-JO" dirty="0" smtClean="0"/>
              <a:t>انشاء سند السحب وصيغته</a:t>
            </a:r>
            <a:br>
              <a:rPr lang="ar-JO" dirty="0" smtClean="0"/>
            </a:br>
            <a:r>
              <a:rPr lang="ar-JO" dirty="0" smtClean="0"/>
              <a:t> </a:t>
            </a:r>
            <a:endParaRPr lang="ar-JO" dirty="0"/>
          </a:p>
        </p:txBody>
      </p:sp>
      <p:sp>
        <p:nvSpPr>
          <p:cNvPr id="3" name="عنوان فرعي 2"/>
          <p:cNvSpPr>
            <a:spLocks noGrp="1"/>
          </p:cNvSpPr>
          <p:nvPr>
            <p:ph type="subTitle" idx="1"/>
          </p:nvPr>
        </p:nvSpPr>
        <p:spPr>
          <a:xfrm>
            <a:off x="1371600" y="3429000"/>
            <a:ext cx="6400800" cy="2520280"/>
          </a:xfrm>
        </p:spPr>
        <p:txBody>
          <a:bodyPr>
            <a:normAutofit/>
          </a:bodyPr>
          <a:lstStyle/>
          <a:p>
            <a:r>
              <a:rPr lang="ar-JO" dirty="0" smtClean="0">
                <a:solidFill>
                  <a:schemeClr val="tx1"/>
                </a:solidFill>
              </a:rPr>
              <a:t>اشراف المحامي الدكتور: راتب الجعبري </a:t>
            </a:r>
          </a:p>
          <a:p>
            <a:endParaRPr lang="ar-JO" dirty="0" smtClean="0">
              <a:solidFill>
                <a:schemeClr val="tx1"/>
              </a:solidFill>
            </a:endParaRPr>
          </a:p>
          <a:p>
            <a:r>
              <a:rPr lang="ar-JO" dirty="0" smtClean="0">
                <a:solidFill>
                  <a:schemeClr val="tx1"/>
                </a:solidFill>
              </a:rPr>
              <a:t>اعداد : منال عدوي </a:t>
            </a:r>
          </a:p>
          <a:p>
            <a:r>
              <a:rPr lang="ar-JO" dirty="0" smtClean="0">
                <a:solidFill>
                  <a:schemeClr val="tx1"/>
                </a:solidFill>
              </a:rPr>
              <a:t>        هبه عمرو </a:t>
            </a:r>
          </a:p>
          <a:p>
            <a:endParaRPr lang="ar-JO" dirty="0"/>
          </a:p>
        </p:txBody>
      </p:sp>
    </p:spTree>
    <p:extLst>
      <p:ext uri="{BB962C8B-B14F-4D97-AF65-F5344CB8AC3E}">
        <p14:creationId xmlns:p14="http://schemas.microsoft.com/office/powerpoint/2010/main" xmlns="" val="2089080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200" dirty="0" smtClean="0"/>
              <a:t>احكام التوقيع على السند السحب نيابة عن شخص اخر </a:t>
            </a:r>
            <a:endParaRPr lang="ar-JO" sz="3200" dirty="0"/>
          </a:p>
        </p:txBody>
      </p:sp>
      <p:sp>
        <p:nvSpPr>
          <p:cNvPr id="3" name="عنصر نائب للمحتوى 2"/>
          <p:cNvSpPr>
            <a:spLocks noGrp="1"/>
          </p:cNvSpPr>
          <p:nvPr>
            <p:ph idx="1"/>
          </p:nvPr>
        </p:nvSpPr>
        <p:spPr/>
        <p:txBody>
          <a:bodyPr>
            <a:normAutofit lnSpcReduction="10000"/>
          </a:bodyPr>
          <a:lstStyle/>
          <a:p>
            <a:pPr marL="0" indent="0">
              <a:buNone/>
            </a:pPr>
            <a:r>
              <a:rPr lang="ar-JO" sz="2800" dirty="0" smtClean="0"/>
              <a:t>من اجل دراسة النيابة يجب التفريق بين حالتين :</a:t>
            </a:r>
          </a:p>
          <a:p>
            <a:pPr marL="0" indent="0">
              <a:buNone/>
            </a:pPr>
            <a:r>
              <a:rPr lang="ar-JO" sz="2800" b="1" dirty="0" smtClean="0"/>
              <a:t>حاله النائب الكاذب: </a:t>
            </a:r>
            <a:r>
              <a:rPr lang="ar-JO" sz="2800" dirty="0" smtClean="0"/>
              <a:t>وهي ان يوقع شخص على سند السحب او السفتجة باعتباره نائبا عن شخص اخر دون ان يكون الاخير قد فوضه بالتوقيع.</a:t>
            </a:r>
          </a:p>
          <a:p>
            <a:pPr marL="0" indent="0">
              <a:buNone/>
            </a:pPr>
            <a:r>
              <a:rPr lang="ar-JO" sz="2800" b="1" dirty="0" smtClean="0"/>
              <a:t>حالة النائب الذي تجاوز حدود نيابته </a:t>
            </a:r>
            <a:r>
              <a:rPr lang="ar-JO" sz="2800" dirty="0" smtClean="0"/>
              <a:t>:وهي ان يوقع شخص على سند السحب نيابة عن شخص اخر, اي ان يكون الاخير قد فوضه بالتوقيع عنه ولكن النائب لم يلتزم بحدود النيابة المرسومة له بل تجاوزها.</a:t>
            </a:r>
          </a:p>
          <a:p>
            <a:pPr marL="0" indent="0">
              <a:buNone/>
            </a:pPr>
            <a:endParaRPr lang="ar-JO" sz="2800" dirty="0" smtClean="0"/>
          </a:p>
          <a:p>
            <a:pPr marL="0" indent="0">
              <a:buNone/>
            </a:pPr>
            <a:r>
              <a:rPr lang="ar-JO" sz="2800" dirty="0" smtClean="0"/>
              <a:t>يجوز توقيع شخص (وكيل)نيابه عن شخص اخر (موكل) على سند السحب ففي هذه يترتب على الموقع عمل الاجراءات التي تطلبها منها الموكل في حدود التوكيل.</a:t>
            </a:r>
          </a:p>
          <a:p>
            <a:pPr marL="0" indent="0">
              <a:buNone/>
            </a:pPr>
            <a:endParaRPr lang="ar-JO" sz="2800" dirty="0"/>
          </a:p>
        </p:txBody>
      </p:sp>
    </p:spTree>
    <p:extLst>
      <p:ext uri="{BB962C8B-B14F-4D97-AF65-F5344CB8AC3E}">
        <p14:creationId xmlns:p14="http://schemas.microsoft.com/office/powerpoint/2010/main" xmlns="" val="1580146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sp>
        <p:nvSpPr>
          <p:cNvPr id="3" name="عنصر نائب للمحتوى 2"/>
          <p:cNvSpPr>
            <a:spLocks noGrp="1"/>
          </p:cNvSpPr>
          <p:nvPr>
            <p:ph idx="1"/>
          </p:nvPr>
        </p:nvSpPr>
        <p:spPr/>
        <p:txBody>
          <a:bodyPr/>
          <a:lstStyle/>
          <a:p>
            <a:pPr marL="0" indent="0">
              <a:buNone/>
            </a:pPr>
            <a:r>
              <a:rPr lang="ar-JO" sz="2800" dirty="0" smtClean="0"/>
              <a:t>وقد ورد حكم هاتين الحالتين في قانون التجارة الاردني في نص المادة 131:</a:t>
            </a:r>
          </a:p>
          <a:p>
            <a:pPr>
              <a:buFont typeface="Wingdings" pitchFamily="2" charset="2"/>
              <a:buChar char="§"/>
            </a:pPr>
            <a:r>
              <a:rPr lang="ar-JO" sz="2800" dirty="0" smtClean="0"/>
              <a:t>من وقع سند نيابة عن اخر دون ان تكون له صفه في ذلك يصبح توقيعه ملزما شخصيا.</a:t>
            </a:r>
          </a:p>
          <a:p>
            <a:pPr>
              <a:buFont typeface="Wingdings" pitchFamily="2" charset="2"/>
              <a:buChar char="§"/>
            </a:pPr>
            <a:r>
              <a:rPr lang="ar-JO" sz="2800" dirty="0" smtClean="0"/>
              <a:t>اذا اوفى بالتزامه الت اليه الحقوق التي تؤول الى من زعم النيابة عنه.</a:t>
            </a:r>
          </a:p>
          <a:p>
            <a:pPr>
              <a:buFont typeface="Wingdings" pitchFamily="2" charset="2"/>
              <a:buChar char="§"/>
            </a:pPr>
            <a:endParaRPr lang="ar-JO" sz="2800" dirty="0"/>
          </a:p>
          <a:p>
            <a:pPr marL="0" indent="0">
              <a:buNone/>
            </a:pPr>
            <a:r>
              <a:rPr lang="ar-JO" sz="2800" dirty="0" smtClean="0"/>
              <a:t>قاعدة :ان الموكل يكون ملتزما بالالتزام الصرفي قبل الحامل حسن النية فاذا كان الحامل سيء النية اي يعرف بان الوكيل قد اساء استعمال وكالته فلا يلتزم الموكل قبله بدفع قيمه السند.</a:t>
            </a:r>
          </a:p>
          <a:p>
            <a:pPr marL="0" indent="0">
              <a:buNone/>
            </a:pPr>
            <a:endParaRPr lang="ar-JO" dirty="0" smtClean="0"/>
          </a:p>
        </p:txBody>
      </p:sp>
    </p:spTree>
    <p:extLst>
      <p:ext uri="{BB962C8B-B14F-4D97-AF65-F5344CB8AC3E}">
        <p14:creationId xmlns:p14="http://schemas.microsoft.com/office/powerpoint/2010/main" xmlns="" val="2087800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58204" cy="939784"/>
          </a:xfrm>
        </p:spPr>
        <p:txBody>
          <a:bodyPr/>
          <a:lstStyle/>
          <a:p>
            <a:pPr algn="r"/>
            <a:r>
              <a:rPr lang="ar-JO" b="1" u="sng" dirty="0" smtClean="0"/>
              <a:t>الرضا </a:t>
            </a:r>
            <a:endParaRPr lang="ar-JO" b="1" u="sng" dirty="0"/>
          </a:p>
        </p:txBody>
      </p:sp>
      <p:sp>
        <p:nvSpPr>
          <p:cNvPr id="3" name="عنصر نائب للمحتوى 2"/>
          <p:cNvSpPr>
            <a:spLocks noGrp="1"/>
          </p:cNvSpPr>
          <p:nvPr>
            <p:ph idx="1"/>
          </p:nvPr>
        </p:nvSpPr>
        <p:spPr>
          <a:xfrm>
            <a:off x="214282" y="1268760"/>
            <a:ext cx="8534182" cy="5303512"/>
          </a:xfrm>
        </p:spPr>
        <p:txBody>
          <a:bodyPr>
            <a:normAutofit/>
          </a:bodyPr>
          <a:lstStyle/>
          <a:p>
            <a:pPr marL="0" indent="0">
              <a:buNone/>
            </a:pPr>
            <a:r>
              <a:rPr lang="ar-JO" sz="2800" dirty="0" smtClean="0"/>
              <a:t>لا يكون التزام الساحب صحيحا الا اذا توافر شرط الرضا, وكان خاليا من العيوب التي تفسده, فاذا وقع الشخص على سند السحب بناء على غلط او اكراه او تغرير او غبن جاز ان يتمسك ببطلان التزامه للمستفيد الاول من الورقه.ويستفاد رضاء الساحب من توقيعه على سند السحب, اذ يعبر بهذا التوقيع عن ارادته بالالتزام بمقتضى سند السحب, وعلى ذلك اذا وقع الساحب على سند السحب وكانت ارادته غير سليمه او كانت مقترنه بعيب من عيوب رضا كان التزامه موقوفا اي غير نافذ.</a:t>
            </a:r>
          </a:p>
          <a:p>
            <a:pPr marL="0" indent="0">
              <a:buNone/>
            </a:pPr>
            <a:r>
              <a:rPr lang="ar-JO" sz="2800" dirty="0" smtClean="0"/>
              <a:t>* يستفاد من رضاء المستفيد من استلامه وحيازته لسند السحب, اذ دون رضاء المستفيد يعد تحرير السند من قبل الساحب مجرد مشروع لانشاء سند السحب يستطيع الرجوع فيه.</a:t>
            </a:r>
          </a:p>
        </p:txBody>
      </p:sp>
    </p:spTree>
    <p:extLst>
      <p:ext uri="{BB962C8B-B14F-4D97-AF65-F5344CB8AC3E}">
        <p14:creationId xmlns:p14="http://schemas.microsoft.com/office/powerpoint/2010/main" xmlns="" val="1137670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المحل </a:t>
            </a:r>
            <a:endParaRPr lang="ar-JO" b="1" u="sng" dirty="0"/>
          </a:p>
        </p:txBody>
      </p:sp>
      <p:sp>
        <p:nvSpPr>
          <p:cNvPr id="3" name="عنصر نائب للمحتوى 2"/>
          <p:cNvSpPr>
            <a:spLocks noGrp="1"/>
          </p:cNvSpPr>
          <p:nvPr>
            <p:ph idx="1"/>
          </p:nvPr>
        </p:nvSpPr>
        <p:spPr>
          <a:xfrm>
            <a:off x="285720" y="1285860"/>
            <a:ext cx="8429684" cy="4840303"/>
          </a:xfrm>
        </p:spPr>
        <p:txBody>
          <a:bodyPr/>
          <a:lstStyle/>
          <a:p>
            <a:pPr marL="0" indent="0">
              <a:buNone/>
            </a:pPr>
            <a:r>
              <a:rPr lang="ar-JO" dirty="0" smtClean="0"/>
              <a:t>ان محل الالتزام الصرفي يجب ان يكون دائما مبلغا من النقود, فالورقة التجارية ومنها سند السحب تمثل دائما حقا بمبلغ من النقود لتمكنها من تأدية وظائفها الاقتصادية كأداة وفاء و ائتمان وعلى ذلك لا يجوز ان يكون محل الالتزام ان في سند سحب بضاعه او اداء عمل لان ذلك يفقد السند صفته كورقة تجاريه. </a:t>
            </a:r>
          </a:p>
          <a:p>
            <a:pPr marL="0" indent="0">
              <a:buNone/>
            </a:pPr>
            <a:r>
              <a:rPr lang="ar-JO" dirty="0" smtClean="0"/>
              <a:t>يتضح من ذلك ان المحل يكون </a:t>
            </a:r>
            <a:r>
              <a:rPr lang="ar-JO" b="1" dirty="0" smtClean="0"/>
              <a:t>دائما مشروعا </a:t>
            </a:r>
            <a:r>
              <a:rPr lang="ar-JO" dirty="0" smtClean="0"/>
              <a:t>اذا ذكر المبلغ الواجب دفعه و هذا يعتبر من البيانات الإلزامية بالسند الذي يترتب على تخلفه بطلان السند.</a:t>
            </a:r>
            <a:endParaRPr lang="ar-JO" dirty="0"/>
          </a:p>
        </p:txBody>
      </p:sp>
    </p:spTree>
    <p:extLst>
      <p:ext uri="{BB962C8B-B14F-4D97-AF65-F5344CB8AC3E}">
        <p14:creationId xmlns:p14="http://schemas.microsoft.com/office/powerpoint/2010/main" xmlns="" val="2839673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السبب </a:t>
            </a:r>
            <a:endParaRPr lang="ar-JO" b="1" u="sng" dirty="0"/>
          </a:p>
        </p:txBody>
      </p:sp>
      <p:sp>
        <p:nvSpPr>
          <p:cNvPr id="3" name="عنصر نائب للمحتوى 2"/>
          <p:cNvSpPr>
            <a:spLocks noGrp="1"/>
          </p:cNvSpPr>
          <p:nvPr>
            <p:ph idx="1"/>
          </p:nvPr>
        </p:nvSpPr>
        <p:spPr/>
        <p:txBody>
          <a:bodyPr>
            <a:normAutofit lnSpcReduction="10000"/>
          </a:bodyPr>
          <a:lstStyle/>
          <a:p>
            <a:pPr marL="0" indent="0">
              <a:buNone/>
            </a:pPr>
            <a:r>
              <a:rPr lang="ar-JO" sz="2800" dirty="0" smtClean="0"/>
              <a:t>يشترط المشرع ان يكون لكل التزام سبب وهو الغرض المباشر من الالتزام وان يكون السبب موجودا او مباحا وغير مخالف لنظام العام او الاداب.</a:t>
            </a:r>
          </a:p>
          <a:p>
            <a:pPr marL="0" indent="0">
              <a:buNone/>
            </a:pPr>
            <a:r>
              <a:rPr lang="ar-JO" sz="2800" dirty="0" smtClean="0"/>
              <a:t>يشترط ان يكون الالتزام الثابت في سند السحب سببا وان يكون السبب مشروعا وسبب التزام ساحب السند هو العلاقة القانوينة بينه وبين المستفيد والتي كانت سببا في تحريره</a:t>
            </a:r>
            <a:r>
              <a:rPr lang="ar-JO" dirty="0" smtClean="0"/>
              <a:t>.</a:t>
            </a:r>
          </a:p>
          <a:p>
            <a:pPr marL="0" indent="0">
              <a:buNone/>
            </a:pPr>
            <a:r>
              <a:rPr lang="ar-JO" sz="2800" dirty="0" smtClean="0"/>
              <a:t>لم يشترط المشرع تصريح بالسبب في سند السحب, فلم يجعل ذلك من البيانات الالزامية في السند اذ يفترض ان لكل التزام سببا موجودا و مشروعا حتى يقوم دليل على عدم وجوده  او عدم مشروعيته. ومن يدعي عدم وجود السبب او عدم مشروعيته ان يقيم الدليل على ذلك.</a:t>
            </a:r>
            <a:endParaRPr lang="ar-JO" sz="2800" dirty="0"/>
          </a:p>
        </p:txBody>
      </p:sp>
    </p:spTree>
    <p:extLst>
      <p:ext uri="{BB962C8B-B14F-4D97-AF65-F5344CB8AC3E}">
        <p14:creationId xmlns:p14="http://schemas.microsoft.com/office/powerpoint/2010/main" xmlns="" val="3607097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الشروط الشكلية </a:t>
            </a:r>
            <a:endParaRPr lang="ar-JO" b="1" u="sng" dirty="0"/>
          </a:p>
        </p:txBody>
      </p:sp>
      <p:sp>
        <p:nvSpPr>
          <p:cNvPr id="3" name="عنصر نائب للمحتوى 2"/>
          <p:cNvSpPr>
            <a:spLocks noGrp="1"/>
          </p:cNvSpPr>
          <p:nvPr>
            <p:ph idx="1"/>
          </p:nvPr>
        </p:nvSpPr>
        <p:spPr>
          <a:xfrm>
            <a:off x="457200" y="1357298"/>
            <a:ext cx="8229600" cy="4768865"/>
          </a:xfrm>
        </p:spPr>
        <p:txBody>
          <a:bodyPr>
            <a:normAutofit lnSpcReduction="10000"/>
          </a:bodyPr>
          <a:lstStyle/>
          <a:p>
            <a:pPr marL="0" indent="0">
              <a:buNone/>
            </a:pPr>
            <a:r>
              <a:rPr lang="ar-JO" sz="2400" dirty="0" smtClean="0"/>
              <a:t>محرر: يشترط ان يكون سند السحب في محرر, ان كتابه سند لازمة لصحة الالتزام الذي يتضمنه اضافه الى اثباته, فلا يجوز اثبات وجود سند سحب كورقة تجارية تخضع لقانون الصرف باي وسيلة اخرى غير الكتابة(كالبينة والقرائن واليمين).</a:t>
            </a:r>
          </a:p>
          <a:p>
            <a:pPr marL="0" indent="0">
              <a:buNone/>
            </a:pPr>
            <a:endParaRPr lang="ar-JO" sz="2400" dirty="0" smtClean="0"/>
          </a:p>
          <a:p>
            <a:pPr marL="0" indent="0">
              <a:buNone/>
            </a:pPr>
            <a:r>
              <a:rPr lang="ar-JO" sz="2400" dirty="0" smtClean="0"/>
              <a:t>*كتابة سند السحب في محرر ضروري ليس فقط لصحته واثباته وانما لتداوله, اذ يصبح ذلك مستحيلا دون وجود المحرر المكتوب القابل للتداول عن طريق التظهير.</a:t>
            </a:r>
          </a:p>
          <a:p>
            <a:pPr marL="0" indent="0"/>
            <a:endParaRPr lang="ar-JO" sz="2400" dirty="0" smtClean="0"/>
          </a:p>
          <a:p>
            <a:pPr marL="0" indent="0">
              <a:buNone/>
            </a:pPr>
            <a:r>
              <a:rPr lang="ar-JO" sz="2400" dirty="0" smtClean="0"/>
              <a:t>*يحرر سند السحب عادة على ورقه عادية ولا مانع اذا حرر على قطعه من القماش.</a:t>
            </a:r>
          </a:p>
          <a:p>
            <a:pPr marL="0" indent="0">
              <a:buNone/>
            </a:pPr>
            <a:r>
              <a:rPr lang="ar-JO" sz="2400" dirty="0" smtClean="0"/>
              <a:t>لا يشترط ان يكتب بخط اليد في الغالب تكون الصيغة العامة مطبوعة جاهزة .</a:t>
            </a:r>
          </a:p>
          <a:p>
            <a:pPr marL="0" indent="0">
              <a:buNone/>
            </a:pPr>
            <a:endParaRPr lang="ar-JO" sz="2400" dirty="0" smtClean="0"/>
          </a:p>
          <a:p>
            <a:pPr marL="0" indent="0">
              <a:buNone/>
            </a:pPr>
            <a:r>
              <a:rPr lang="ar-JO" sz="2400" dirty="0" smtClean="0"/>
              <a:t>*يكتب سند السحب في محررعرفي لا يشترط توثيقه او التصديق عليه من قبل جهة رسمية مثل كاتب العدل, غير ان القانون لم يمنع اجراء التوثيق او التصديق.</a:t>
            </a:r>
          </a:p>
          <a:p>
            <a:pPr marL="0" indent="0">
              <a:buNone/>
            </a:pPr>
            <a:endParaRPr lang="ar-JO" sz="2400" dirty="0" smtClean="0"/>
          </a:p>
          <a:p>
            <a:pPr marL="0" indent="0">
              <a:buNone/>
            </a:pPr>
            <a:endParaRPr lang="ar-JO" sz="2800" dirty="0"/>
          </a:p>
        </p:txBody>
      </p:sp>
    </p:spTree>
    <p:extLst>
      <p:ext uri="{BB962C8B-B14F-4D97-AF65-F5344CB8AC3E}">
        <p14:creationId xmlns:p14="http://schemas.microsoft.com/office/powerpoint/2010/main" xmlns="" val="761726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البيانات الالزامية </a:t>
            </a:r>
            <a:endParaRPr lang="ar-JO" b="1" u="sng" dirty="0"/>
          </a:p>
        </p:txBody>
      </p:sp>
      <p:sp>
        <p:nvSpPr>
          <p:cNvPr id="3" name="عنصر نائب للمحتوى 2"/>
          <p:cNvSpPr>
            <a:spLocks noGrp="1"/>
          </p:cNvSpPr>
          <p:nvPr>
            <p:ph idx="1"/>
          </p:nvPr>
        </p:nvSpPr>
        <p:spPr>
          <a:xfrm>
            <a:off x="179512" y="1556792"/>
            <a:ext cx="8507288" cy="5040560"/>
          </a:xfrm>
        </p:spPr>
        <p:txBody>
          <a:bodyPr>
            <a:noAutofit/>
          </a:bodyPr>
          <a:lstStyle/>
          <a:p>
            <a:pPr>
              <a:buFont typeface="Wingdings" pitchFamily="2" charset="2"/>
              <a:buChar char="§"/>
            </a:pPr>
            <a:r>
              <a:rPr lang="ar-JO" sz="2800" dirty="0" smtClean="0"/>
              <a:t>كلمة بوليصة او سفنجه او سند سحب مكتوبه في متن السند وباللغة التي كتب بها </a:t>
            </a:r>
          </a:p>
          <a:p>
            <a:pPr>
              <a:buFont typeface="Wingdings" pitchFamily="2" charset="2"/>
              <a:buChar char="§"/>
            </a:pPr>
            <a:r>
              <a:rPr lang="ar-JO" sz="2800" dirty="0" smtClean="0"/>
              <a:t>امر غير معلق على شرط بأداء قدر معين من النقود </a:t>
            </a:r>
          </a:p>
          <a:p>
            <a:pPr>
              <a:buFont typeface="Wingdings" pitchFamily="2" charset="2"/>
              <a:buChar char="§"/>
            </a:pPr>
            <a:r>
              <a:rPr lang="ar-JO" sz="2800" dirty="0" smtClean="0"/>
              <a:t>اسم من يلزم الاداء( المسحوب عليه)</a:t>
            </a:r>
          </a:p>
          <a:p>
            <a:pPr>
              <a:buFont typeface="Wingdings" pitchFamily="2" charset="2"/>
              <a:buChar char="§"/>
            </a:pPr>
            <a:r>
              <a:rPr lang="ar-JO" sz="2800" dirty="0" smtClean="0"/>
              <a:t>تاريخ الاستحقاق</a:t>
            </a:r>
          </a:p>
          <a:p>
            <a:pPr>
              <a:buFont typeface="Wingdings" pitchFamily="2" charset="2"/>
              <a:buChar char="§"/>
            </a:pPr>
            <a:r>
              <a:rPr lang="ar-JO" sz="2800" dirty="0" smtClean="0"/>
              <a:t>مكان الاداء</a:t>
            </a:r>
          </a:p>
          <a:p>
            <a:pPr>
              <a:buFont typeface="Wingdings" pitchFamily="2" charset="2"/>
              <a:buChar char="§"/>
            </a:pPr>
            <a:r>
              <a:rPr lang="ar-JO" sz="2800" dirty="0" smtClean="0"/>
              <a:t>اسم من يجب الاداء له او لأمره ( الحامل )</a:t>
            </a:r>
          </a:p>
          <a:p>
            <a:pPr>
              <a:buFont typeface="Wingdings" pitchFamily="2" charset="2"/>
              <a:buChar char="§"/>
            </a:pPr>
            <a:r>
              <a:rPr lang="ar-JO" sz="2800" dirty="0" smtClean="0"/>
              <a:t>تاريخ انشاء سند السحب ومكان انشائه</a:t>
            </a:r>
          </a:p>
          <a:p>
            <a:pPr>
              <a:buFont typeface="Wingdings" pitchFamily="2" charset="2"/>
              <a:buChar char="§"/>
            </a:pPr>
            <a:r>
              <a:rPr lang="ar-JO" sz="2800" dirty="0" smtClean="0"/>
              <a:t>توقيع من انشا السند ( الساحب)</a:t>
            </a:r>
            <a:endParaRPr lang="ar-JO" sz="2800" dirty="0"/>
          </a:p>
        </p:txBody>
      </p:sp>
    </p:spTree>
    <p:extLst>
      <p:ext uri="{BB962C8B-B14F-4D97-AF65-F5344CB8AC3E}">
        <p14:creationId xmlns:p14="http://schemas.microsoft.com/office/powerpoint/2010/main" xmlns="" val="2779317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4000" b="1" u="sng" dirty="0" smtClean="0"/>
              <a:t>1- كلمة سند السحب </a:t>
            </a:r>
            <a:endParaRPr lang="ar-JO" sz="4000" b="1" u="sng" dirty="0"/>
          </a:p>
        </p:txBody>
      </p:sp>
      <p:sp>
        <p:nvSpPr>
          <p:cNvPr id="3" name="عنصر نائب للمحتوى 2"/>
          <p:cNvSpPr>
            <a:spLocks noGrp="1"/>
          </p:cNvSpPr>
          <p:nvPr>
            <p:ph idx="1"/>
          </p:nvPr>
        </p:nvSpPr>
        <p:spPr/>
        <p:txBody>
          <a:bodyPr/>
          <a:lstStyle/>
          <a:p>
            <a:pPr marL="0" indent="0">
              <a:buNone/>
            </a:pPr>
            <a:r>
              <a:rPr lang="ar-JO" dirty="0" smtClean="0"/>
              <a:t>اشترط المشرع ذكر كلمه ( بوليصة او سفتجة او سند سحب)في متن السند وبالغه التي كتب فيها. على نحو الاتي (ادفعوا بموجب سند السحب هذا ) بحيث اراد المشرع من ذلك تحديد طبيعة الورقة ونوعها وتوجيه نظر الموقع عليها الى طبيعة الالتزام الذي ينشأ عن توقيعه .</a:t>
            </a:r>
          </a:p>
          <a:p>
            <a:pPr marL="0" indent="0">
              <a:buNone/>
            </a:pPr>
            <a:r>
              <a:rPr lang="ar-JO" dirty="0" smtClean="0"/>
              <a:t>فذكر كلمه بوليصة او سفتجه او سند سحب يفهم من ذلك ان هذا السند يتداول بطريقة التظهير .</a:t>
            </a:r>
            <a:endParaRPr lang="ar-JO" dirty="0"/>
          </a:p>
        </p:txBody>
      </p:sp>
    </p:spTree>
    <p:extLst>
      <p:ext uri="{BB962C8B-B14F-4D97-AF65-F5344CB8AC3E}">
        <p14:creationId xmlns:p14="http://schemas.microsoft.com/office/powerpoint/2010/main" xmlns="" val="1528321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200" b="1" u="sng" dirty="0" smtClean="0"/>
              <a:t>2-امر غير معلق على شرط بوفاء مبلغ من النقود </a:t>
            </a:r>
            <a:endParaRPr lang="ar-JO" sz="3200" b="1" u="sng" dirty="0"/>
          </a:p>
        </p:txBody>
      </p:sp>
      <p:sp>
        <p:nvSpPr>
          <p:cNvPr id="3" name="عنصر نائب للمحتوى 2"/>
          <p:cNvSpPr>
            <a:spLocks noGrp="1"/>
          </p:cNvSpPr>
          <p:nvPr>
            <p:ph idx="1"/>
          </p:nvPr>
        </p:nvSpPr>
        <p:spPr/>
        <p:txBody>
          <a:bodyPr>
            <a:normAutofit fontScale="92500"/>
          </a:bodyPr>
          <a:lstStyle/>
          <a:p>
            <a:pPr marL="0" indent="0">
              <a:buNone/>
            </a:pPr>
            <a:r>
              <a:rPr lang="ar-JO" dirty="0" smtClean="0"/>
              <a:t> يجب ان يتضمن السند امر من الساحب الى المسحوب عيله بدفع مبلغ معين من النقود الى المستفيد والامر الصادر من الساحب يجب ان يكون مطلقا غير معلق على شرط.</a:t>
            </a:r>
          </a:p>
          <a:p>
            <a:pPr marL="0" indent="0">
              <a:buNone/>
            </a:pPr>
            <a:r>
              <a:rPr lang="ar-JO" dirty="0" smtClean="0"/>
              <a:t>يجب ان يكون الامر متضمن دفع مبلغ معين من النقود وهذا يتفق مع خصائص الورقة التجارية التي يجب ان يكون الحق الثابت فيها موضوعه دفع مبلغ معين من النقود وذلك لان عدم تحديد قيمه السند تحديدا تاما يعيق تداوله ولا يمكنه من اداء وظيفته كأداة للوفاء تغني عن استعمال النقود وبالتالي يفقد صفته كورقة تجاريه ويصبح سند عادي لا تسري عليه احكام قانون الصرف. </a:t>
            </a:r>
          </a:p>
        </p:txBody>
      </p:sp>
    </p:spTree>
    <p:extLst>
      <p:ext uri="{BB962C8B-B14F-4D97-AF65-F5344CB8AC3E}">
        <p14:creationId xmlns:p14="http://schemas.microsoft.com/office/powerpoint/2010/main" xmlns="" val="2281659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sp>
        <p:nvSpPr>
          <p:cNvPr id="3" name="عنصر نائب للمحتوى 2"/>
          <p:cNvSpPr>
            <a:spLocks noGrp="1"/>
          </p:cNvSpPr>
          <p:nvPr>
            <p:ph idx="1"/>
          </p:nvPr>
        </p:nvSpPr>
        <p:spPr/>
        <p:txBody>
          <a:bodyPr>
            <a:normAutofit lnSpcReduction="10000"/>
          </a:bodyPr>
          <a:lstStyle/>
          <a:p>
            <a:pPr>
              <a:buFont typeface="Wingdings" pitchFamily="2" charset="2"/>
              <a:buChar char="§"/>
            </a:pPr>
            <a:r>
              <a:rPr lang="ar-JO" u="sng" dirty="0" smtClean="0"/>
              <a:t>الامر بالأداء</a:t>
            </a:r>
            <a:r>
              <a:rPr lang="ar-JO" dirty="0" smtClean="0"/>
              <a:t>: يتضمن سند السحب عبارة تفيد الامر بالأداء وليس هناك عبارة محددة فيجوز القول( ادفعوا) او( ارجوكم ان تدفعوا) كل هذه العبارات تعني الامر بالأداء.</a:t>
            </a:r>
          </a:p>
          <a:p>
            <a:pPr marL="0" indent="0">
              <a:buNone/>
            </a:pPr>
            <a:endParaRPr lang="ar-JO" dirty="0"/>
          </a:p>
          <a:p>
            <a:pPr>
              <a:buFont typeface="Wingdings" pitchFamily="2" charset="2"/>
              <a:buChar char="§"/>
            </a:pPr>
            <a:r>
              <a:rPr lang="ar-JO" u="sng" dirty="0" smtClean="0"/>
              <a:t>الامر بالأداء يجب ان يكون مطلقا: </a:t>
            </a:r>
            <a:r>
              <a:rPr lang="ar-JO" dirty="0" smtClean="0"/>
              <a:t>لا يمكن ان يعلق  الساحب امر الاداء على شرط مهما كان نوعه او ان يقترن الامر بالأداء بشرط, وسبب ذلك ان تقييد الدفع يؤثر مباشرة في امكانية تداول الورقة التجارية بالسرعة التي تتطلبها المعاملات التجارية </a:t>
            </a:r>
            <a:endParaRPr lang="ar-JO" dirty="0"/>
          </a:p>
        </p:txBody>
      </p:sp>
    </p:spTree>
    <p:extLst>
      <p:ext uri="{BB962C8B-B14F-4D97-AF65-F5344CB8AC3E}">
        <p14:creationId xmlns:p14="http://schemas.microsoft.com/office/powerpoint/2010/main" xmlns="" val="565558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سند السحب </a:t>
            </a:r>
            <a:endParaRPr lang="ar-JO" b="1" u="sng" dirty="0"/>
          </a:p>
        </p:txBody>
      </p:sp>
      <p:sp>
        <p:nvSpPr>
          <p:cNvPr id="3" name="Content Placeholder 2"/>
          <p:cNvSpPr>
            <a:spLocks noGrp="1"/>
          </p:cNvSpPr>
          <p:nvPr>
            <p:ph idx="1"/>
          </p:nvPr>
        </p:nvSpPr>
        <p:spPr>
          <a:xfrm>
            <a:off x="428596" y="1285860"/>
            <a:ext cx="8286808" cy="5214974"/>
          </a:xfrm>
        </p:spPr>
        <p:txBody>
          <a:bodyPr>
            <a:normAutofit lnSpcReduction="10000"/>
          </a:bodyPr>
          <a:lstStyle/>
          <a:p>
            <a:pPr>
              <a:buFont typeface="Wingdings" pitchFamily="2" charset="2"/>
              <a:buChar char="§"/>
            </a:pPr>
            <a:r>
              <a:rPr lang="ar-JO" dirty="0" smtClean="0"/>
              <a:t>عرفت المادة 123 من قانون التجارة بانه محرر يكتب وفق اوضاع نص عليها القانون , يتضمن امر من الساحب الى المسحوب عليه بان يدفع لأمر المستفيد مبلغ معين مجرد الاطلاع او في ميعاد معين او قابل لتعيين.</a:t>
            </a:r>
          </a:p>
          <a:p>
            <a:pPr>
              <a:buFont typeface="Wingdings" pitchFamily="2" charset="2"/>
              <a:buChar char="§"/>
            </a:pPr>
            <a:r>
              <a:rPr lang="ar-JO" dirty="0" smtClean="0"/>
              <a:t>يعبر الساحب عن ارادته بالتوقيع على سند السحب وتسليمه للمستفيد, اذ ينشا عن هذا التوقيع وتسليم السند التزام في ذمه الساحب قبل المستفيد.</a:t>
            </a:r>
          </a:p>
          <a:p>
            <a:pPr>
              <a:buFont typeface="Wingdings" pitchFamily="2" charset="2"/>
              <a:buChar char="§"/>
            </a:pPr>
            <a:r>
              <a:rPr lang="ar-JO" dirty="0" smtClean="0"/>
              <a:t>يفترض في تحرير سند السحب وجود علاقات قانونية بين اطرافه سابقا على اصداره فالساحب لا يسحب السند على المسحوب عليه الا اذا كان الاخير مدينا له بملبغ مساوي لقيمة السند.</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sp>
        <p:nvSpPr>
          <p:cNvPr id="3" name="عنصر نائب للمحتوى 2"/>
          <p:cNvSpPr>
            <a:spLocks noGrp="1"/>
          </p:cNvSpPr>
          <p:nvPr>
            <p:ph idx="1"/>
          </p:nvPr>
        </p:nvSpPr>
        <p:spPr/>
        <p:txBody>
          <a:bodyPr/>
          <a:lstStyle/>
          <a:p>
            <a:pPr>
              <a:buFont typeface="Wingdings" pitchFamily="2" charset="2"/>
              <a:buChar char="§"/>
            </a:pPr>
            <a:r>
              <a:rPr lang="ar-JO" u="sng" dirty="0">
                <a:solidFill>
                  <a:prstClr val="black"/>
                </a:solidFill>
              </a:rPr>
              <a:t>اداء قدر معين من النقود </a:t>
            </a:r>
            <a:r>
              <a:rPr lang="ar-JO" dirty="0">
                <a:solidFill>
                  <a:prstClr val="black"/>
                </a:solidFill>
              </a:rPr>
              <a:t>:يجب تحديد مبلغ النقود الواجب دفعه ولا يمكن ان يكون محل الورقة التجارية غير مبلغ من النقود, وان يكون المبلغ معينا تعيينا </a:t>
            </a:r>
            <a:r>
              <a:rPr lang="ar-JO" dirty="0" smtClean="0">
                <a:solidFill>
                  <a:prstClr val="black"/>
                </a:solidFill>
              </a:rPr>
              <a:t>كافيا.</a:t>
            </a:r>
            <a:endParaRPr lang="ar-JO" dirty="0"/>
          </a:p>
        </p:txBody>
      </p:sp>
    </p:spTree>
    <p:extLst>
      <p:ext uri="{BB962C8B-B14F-4D97-AF65-F5344CB8AC3E}">
        <p14:creationId xmlns:p14="http://schemas.microsoft.com/office/powerpoint/2010/main" xmlns="" val="2716774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329642" cy="939784"/>
          </a:xfrm>
        </p:spPr>
        <p:txBody>
          <a:bodyPr/>
          <a:lstStyle/>
          <a:p>
            <a:pPr algn="r"/>
            <a:r>
              <a:rPr lang="ar-JO" sz="3000" b="1" u="sng" dirty="0">
                <a:solidFill>
                  <a:prstClr val="black"/>
                </a:solidFill>
              </a:rPr>
              <a:t>مبلغ سند السحب بعملة غير عملة البلد الذي تم فيه الوفاء </a:t>
            </a:r>
            <a:endParaRPr lang="ar-JO" b="1" u="sng" dirty="0"/>
          </a:p>
        </p:txBody>
      </p:sp>
      <p:sp>
        <p:nvSpPr>
          <p:cNvPr id="3" name="عنصر نائب للمحتوى 2"/>
          <p:cNvSpPr>
            <a:spLocks noGrp="1"/>
          </p:cNvSpPr>
          <p:nvPr>
            <p:ph idx="1"/>
          </p:nvPr>
        </p:nvSpPr>
        <p:spPr>
          <a:xfrm>
            <a:off x="457200" y="1196752"/>
            <a:ext cx="8291264" cy="4929411"/>
          </a:xfrm>
        </p:spPr>
        <p:txBody>
          <a:bodyPr>
            <a:normAutofit/>
          </a:bodyPr>
          <a:lstStyle/>
          <a:p>
            <a:pPr marL="0" indent="0">
              <a:buNone/>
            </a:pPr>
            <a:r>
              <a:rPr lang="ar-JO" sz="2800" dirty="0" smtClean="0"/>
              <a:t>نصت المادة 127 من قانون التجارة الاردني</a:t>
            </a:r>
          </a:p>
          <a:p>
            <a:pPr marL="0" indent="0">
              <a:buFont typeface="Wingdings" pitchFamily="2" charset="2"/>
              <a:buChar char="§"/>
            </a:pPr>
            <a:r>
              <a:rPr lang="ar-JO" sz="2800" dirty="0" smtClean="0"/>
              <a:t>اذا اشترط وفاء سند السحب بعملة غير متداولة في المملكة الاردنية الهاشمية جاز وفاء قيمتها بعملة اردنية حسب سعرها في يوم الاستحقاق</a:t>
            </a:r>
          </a:p>
          <a:p>
            <a:pPr marL="0" indent="0">
              <a:buNone/>
            </a:pPr>
            <a:r>
              <a:rPr lang="ar-JO" sz="2800" dirty="0" smtClean="0"/>
              <a:t>اذا تراخى المدين في الوفاء هو المعتبر في تعيين سعر العملة الاجنبية وانما يجوز للساحب ان يشترط حساب المبلغ الواجب وفاؤه حسب السعر المبين في السند.</a:t>
            </a:r>
          </a:p>
          <a:p>
            <a:pPr marL="0" indent="0">
              <a:buFont typeface="Wingdings" pitchFamily="2" charset="2"/>
              <a:buChar char="§"/>
            </a:pPr>
            <a:r>
              <a:rPr lang="ar-JO" sz="2800" dirty="0" smtClean="0"/>
              <a:t>اذا سحب سند سحب في بغداد وذكر فيه وجوب دفع مائه دينار في عمان يكون المقصود هو الدفع بالدينار الاردني الا اذا برهن على ان المقصود هو دفع بالدينار العراقي وليس الدينار الاردني. </a:t>
            </a:r>
          </a:p>
          <a:p>
            <a:pPr marL="0" indent="0">
              <a:buNone/>
            </a:pPr>
            <a:endParaRPr lang="ar-JO" dirty="0"/>
          </a:p>
        </p:txBody>
      </p:sp>
    </p:spTree>
    <p:extLst>
      <p:ext uri="{BB962C8B-B14F-4D97-AF65-F5344CB8AC3E}">
        <p14:creationId xmlns:p14="http://schemas.microsoft.com/office/powerpoint/2010/main" xmlns="" val="854954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600" b="1" u="sng" dirty="0" smtClean="0"/>
              <a:t>اشتراط</a:t>
            </a:r>
            <a:r>
              <a:rPr lang="ar-JO" sz="4000" b="1" u="sng" dirty="0" smtClean="0"/>
              <a:t> </a:t>
            </a:r>
            <a:r>
              <a:rPr lang="ar-JO" sz="4000" b="1" u="sng" dirty="0" smtClean="0"/>
              <a:t>الفائدة</a:t>
            </a:r>
            <a:endParaRPr lang="ar-JO" sz="4000" b="1" u="sng" dirty="0"/>
          </a:p>
        </p:txBody>
      </p:sp>
      <p:sp>
        <p:nvSpPr>
          <p:cNvPr id="3" name="عنصر نائب للمحتوى 2"/>
          <p:cNvSpPr>
            <a:spLocks noGrp="1"/>
          </p:cNvSpPr>
          <p:nvPr>
            <p:ph idx="1"/>
          </p:nvPr>
        </p:nvSpPr>
        <p:spPr>
          <a:xfrm>
            <a:off x="457200" y="1340768"/>
            <a:ext cx="8229600" cy="4785395"/>
          </a:xfrm>
        </p:spPr>
        <p:txBody>
          <a:bodyPr>
            <a:normAutofit/>
          </a:bodyPr>
          <a:lstStyle/>
          <a:p>
            <a:pPr marL="0" indent="0">
              <a:buNone/>
            </a:pPr>
            <a:r>
              <a:rPr lang="ar-JO" sz="3000" dirty="0" smtClean="0"/>
              <a:t>نصت المادة 128 من القانون التجاري الاردني على ان :</a:t>
            </a:r>
          </a:p>
          <a:p>
            <a:pPr>
              <a:buFont typeface="Wingdings" pitchFamily="2" charset="2"/>
              <a:buChar char="§"/>
            </a:pPr>
            <a:r>
              <a:rPr lang="ar-JO" sz="3000" dirty="0" smtClean="0"/>
              <a:t>يجوز للساحب منذ السحب المستحق الاداء لدى الاطلاع عليه او بعد مدة معينة من الاطلاع ان يشترط فائدة على المبلغ المذكور</a:t>
            </a:r>
          </a:p>
          <a:p>
            <a:pPr>
              <a:buFont typeface="Wingdings" pitchFamily="2" charset="2"/>
              <a:buChar char="§"/>
            </a:pPr>
            <a:r>
              <a:rPr lang="ar-JO" sz="3000" dirty="0" smtClean="0"/>
              <a:t>يعتبر هذا الشرط باطلا في اسناد السحب الاخرى.</a:t>
            </a:r>
          </a:p>
          <a:p>
            <a:pPr>
              <a:buFont typeface="Wingdings" pitchFamily="2" charset="2"/>
              <a:buChar char="§"/>
            </a:pPr>
            <a:r>
              <a:rPr lang="ar-JO" sz="3000" dirty="0" smtClean="0"/>
              <a:t>يجب بيان سعر الفائدة في سند السحب فان خلا منه اعتبر الشرط كله كان لم يكن.</a:t>
            </a:r>
          </a:p>
          <a:p>
            <a:pPr>
              <a:buFont typeface="Wingdings" pitchFamily="2" charset="2"/>
              <a:buChar char="§"/>
            </a:pPr>
            <a:r>
              <a:rPr lang="ar-JO" sz="3000" dirty="0" smtClean="0"/>
              <a:t>تسري الفائدة من تاريخ سند السحب اذا لم يعين فيه تاريخ اخر.</a:t>
            </a:r>
          </a:p>
          <a:p>
            <a:pPr>
              <a:buFont typeface="Wingdings" pitchFamily="2" charset="2"/>
              <a:buChar char="§"/>
            </a:pPr>
            <a:endParaRPr lang="ar-JO" dirty="0"/>
          </a:p>
        </p:txBody>
      </p:sp>
    </p:spTree>
    <p:extLst>
      <p:ext uri="{BB962C8B-B14F-4D97-AF65-F5344CB8AC3E}">
        <p14:creationId xmlns:p14="http://schemas.microsoft.com/office/powerpoint/2010/main" xmlns="" val="2957258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sz="3600" b="1" u="sng" dirty="0" smtClean="0">
                <a:solidFill>
                  <a:prstClr val="black"/>
                </a:solidFill>
              </a:rPr>
              <a:t>3-اسم </a:t>
            </a:r>
            <a:r>
              <a:rPr lang="ar-JO" sz="3600" b="1" u="sng" dirty="0">
                <a:solidFill>
                  <a:prstClr val="black"/>
                </a:solidFill>
              </a:rPr>
              <a:t>من يلزمه الاداء ( المسحوب عليه)</a:t>
            </a:r>
            <a:endParaRPr lang="ar-JO" b="1" u="sng" dirty="0"/>
          </a:p>
        </p:txBody>
      </p:sp>
      <p:sp>
        <p:nvSpPr>
          <p:cNvPr id="3" name="عنصر نائب للمحتوى 2"/>
          <p:cNvSpPr>
            <a:spLocks noGrp="1"/>
          </p:cNvSpPr>
          <p:nvPr>
            <p:ph idx="1"/>
          </p:nvPr>
        </p:nvSpPr>
        <p:spPr/>
        <p:txBody>
          <a:bodyPr/>
          <a:lstStyle/>
          <a:p>
            <a:pPr marL="0" indent="0">
              <a:buNone/>
            </a:pPr>
            <a:r>
              <a:rPr lang="ar-JO" dirty="0" smtClean="0"/>
              <a:t>يجب ان يتضمن سند السحب اسم المسحوب عليه و هو الذي يصدر اليه امر الساحب بدفع قيمه السند. والمسحوب عليه قد يكون شخصا طبيعا او شخصا معنويا او ان يكون شخصا واحدا او اشخاصا متعددين مثلا يصدر الامر الى ”احمد و مسعود و جاسم ” و لا يجوز ان يكون ” احمد او مسعود او جاسم“.</a:t>
            </a:r>
            <a:endParaRPr lang="ar-JO" dirty="0"/>
          </a:p>
        </p:txBody>
      </p:sp>
    </p:spTree>
    <p:extLst>
      <p:ext uri="{BB962C8B-B14F-4D97-AF65-F5344CB8AC3E}">
        <p14:creationId xmlns:p14="http://schemas.microsoft.com/office/powerpoint/2010/main" xmlns="" val="1773509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4000" b="1" u="sng" dirty="0" smtClean="0"/>
              <a:t>4-تاريخ الاستحقاق </a:t>
            </a:r>
            <a:endParaRPr lang="ar-JO" sz="4000" b="1" u="sng" dirty="0"/>
          </a:p>
        </p:txBody>
      </p:sp>
      <p:sp>
        <p:nvSpPr>
          <p:cNvPr id="3" name="عنصر نائب للمحتوى 2"/>
          <p:cNvSpPr>
            <a:spLocks noGrp="1"/>
          </p:cNvSpPr>
          <p:nvPr>
            <p:ph idx="1"/>
          </p:nvPr>
        </p:nvSpPr>
        <p:spPr/>
        <p:txBody>
          <a:bodyPr/>
          <a:lstStyle/>
          <a:p>
            <a:pPr marL="0" indent="0">
              <a:buNone/>
            </a:pPr>
            <a:r>
              <a:rPr lang="ar-JO" dirty="0" smtClean="0"/>
              <a:t>يجب ان يتضمن سند السحب </a:t>
            </a:r>
            <a:r>
              <a:rPr lang="ar-JO" dirty="0"/>
              <a:t>ت</a:t>
            </a:r>
            <a:r>
              <a:rPr lang="ar-JO" dirty="0" smtClean="0"/>
              <a:t>اريخ الاستحقاق و هو الوقت الذي يجب فيه على المسحوب عليه دفع قيمته للمستفيد و تكون</a:t>
            </a:r>
          </a:p>
          <a:p>
            <a:pPr marL="0" indent="0">
              <a:buNone/>
            </a:pPr>
            <a:r>
              <a:rPr lang="ar-JO" dirty="0" smtClean="0"/>
              <a:t>طرق تحديد ميعاد الاستحقاق :</a:t>
            </a:r>
          </a:p>
          <a:p>
            <a:pPr marL="0" indent="0">
              <a:buFont typeface="Wingdings" pitchFamily="2" charset="2"/>
              <a:buChar char="§"/>
            </a:pPr>
            <a:r>
              <a:rPr lang="ar-JO" dirty="0" smtClean="0"/>
              <a:t>لدى الاطلاع.</a:t>
            </a:r>
          </a:p>
          <a:p>
            <a:pPr marL="0" indent="0">
              <a:buFont typeface="Wingdings" pitchFamily="2" charset="2"/>
              <a:buChar char="§"/>
            </a:pPr>
            <a:r>
              <a:rPr lang="ar-JO" dirty="0" smtClean="0"/>
              <a:t>بعد مضي مده معينه من الاطلاع.</a:t>
            </a:r>
          </a:p>
          <a:p>
            <a:pPr marL="0" indent="0">
              <a:buFont typeface="Wingdings" pitchFamily="2" charset="2"/>
              <a:buChar char="§"/>
            </a:pPr>
            <a:r>
              <a:rPr lang="ar-JO" dirty="0" smtClean="0"/>
              <a:t>بعد مضي مده معينه من تاريخ السند. </a:t>
            </a:r>
          </a:p>
          <a:p>
            <a:pPr marL="0" indent="0">
              <a:buFont typeface="Wingdings" pitchFamily="2" charset="2"/>
              <a:buChar char="§"/>
            </a:pPr>
            <a:r>
              <a:rPr lang="ar-JO" dirty="0" smtClean="0"/>
              <a:t>في يوم معين.</a:t>
            </a:r>
            <a:endParaRPr lang="ar-JO" dirty="0"/>
          </a:p>
        </p:txBody>
      </p:sp>
    </p:spTree>
    <p:extLst>
      <p:ext uri="{BB962C8B-B14F-4D97-AF65-F5344CB8AC3E}">
        <p14:creationId xmlns:p14="http://schemas.microsoft.com/office/powerpoint/2010/main" xmlns="" val="4064534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sp>
        <p:nvSpPr>
          <p:cNvPr id="3" name="عنصر نائب للمحتوى 2"/>
          <p:cNvSpPr>
            <a:spLocks noGrp="1"/>
          </p:cNvSpPr>
          <p:nvPr>
            <p:ph idx="1"/>
          </p:nvPr>
        </p:nvSpPr>
        <p:spPr/>
        <p:txBody>
          <a:bodyPr/>
          <a:lstStyle/>
          <a:p>
            <a:pPr marL="0" indent="0">
              <a:buNone/>
            </a:pPr>
            <a:r>
              <a:rPr lang="ar-JO" dirty="0" smtClean="0"/>
              <a:t>حسب الماده 164سند السحب الذي يستحق الوفاء لدى الاطلاع يجب ان يقدم للوفاء خلال سنه من تاريخ تحريره تقصير هذا المعاد او اطاله و للمظهر تقصيره فقط  حسب لماده 165\2.</a:t>
            </a:r>
          </a:p>
          <a:p>
            <a:pPr marL="0" indent="0">
              <a:buNone/>
            </a:pPr>
            <a:endParaRPr lang="ar-JO" dirty="0"/>
          </a:p>
        </p:txBody>
      </p:sp>
    </p:spTree>
    <p:extLst>
      <p:ext uri="{BB962C8B-B14F-4D97-AF65-F5344CB8AC3E}">
        <p14:creationId xmlns:p14="http://schemas.microsoft.com/office/powerpoint/2010/main" xmlns="" val="794767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600" dirty="0" smtClean="0"/>
              <a:t>اهمية تاريخ الاستحقاق </a:t>
            </a:r>
            <a:endParaRPr lang="ar-JO" sz="3600" dirty="0"/>
          </a:p>
        </p:txBody>
      </p:sp>
      <p:sp>
        <p:nvSpPr>
          <p:cNvPr id="3" name="عنصر نائب للمحتوى 2"/>
          <p:cNvSpPr>
            <a:spLocks noGrp="1"/>
          </p:cNvSpPr>
          <p:nvPr>
            <p:ph idx="1"/>
          </p:nvPr>
        </p:nvSpPr>
        <p:spPr/>
        <p:txBody>
          <a:bodyPr/>
          <a:lstStyle/>
          <a:p>
            <a:pPr marL="0" indent="0">
              <a:buFont typeface="Wingdings" pitchFamily="2" charset="2"/>
              <a:buChar char="§"/>
            </a:pPr>
            <a:r>
              <a:rPr lang="ar-JO" dirty="0" smtClean="0"/>
              <a:t>يتعين على حامل السند ان يقدمه للمسحوب عليه في هذا التاريخ اذ دون ذلك لا يمكن للسند ان يؤدي وظيفته الاقتصادية كأداة وفاء و ائتمان .</a:t>
            </a:r>
          </a:p>
          <a:p>
            <a:pPr marL="0" indent="0">
              <a:buFont typeface="Wingdings" pitchFamily="2" charset="2"/>
              <a:buChar char="§"/>
            </a:pPr>
            <a:r>
              <a:rPr lang="ar-JO" dirty="0" smtClean="0"/>
              <a:t>كما يبدأ من هذا التاريخ سريان ميعاد الرجوع على الضامنين في حاله عدم الوفاء بقيمته.</a:t>
            </a:r>
          </a:p>
          <a:p>
            <a:pPr marL="0" indent="0">
              <a:buFont typeface="Wingdings" pitchFamily="2" charset="2"/>
              <a:buChar char="§"/>
            </a:pPr>
            <a:r>
              <a:rPr lang="ar-JO" dirty="0" smtClean="0"/>
              <a:t>كذلك مده التقادم المدة الناشئة عن سند السحب اذ يترتب على عدم مراعاه هذه المواعيد من قبل الحامل لسند سقوط حقه او عدم سماع دعواه.</a:t>
            </a:r>
          </a:p>
          <a:p>
            <a:pPr marL="0" indent="0">
              <a:buNone/>
            </a:pPr>
            <a:endParaRPr lang="ar-JO" dirty="0"/>
          </a:p>
        </p:txBody>
      </p:sp>
    </p:spTree>
    <p:extLst>
      <p:ext uri="{BB962C8B-B14F-4D97-AF65-F5344CB8AC3E}">
        <p14:creationId xmlns:p14="http://schemas.microsoft.com/office/powerpoint/2010/main" xmlns="" val="1681354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5-مكان الاداء </a:t>
            </a:r>
            <a:endParaRPr lang="ar-JO" b="1" u="sng" dirty="0"/>
          </a:p>
        </p:txBody>
      </p:sp>
      <p:sp>
        <p:nvSpPr>
          <p:cNvPr id="3" name="عنصر نائب للمحتوى 2"/>
          <p:cNvSpPr>
            <a:spLocks noGrp="1"/>
          </p:cNvSpPr>
          <p:nvPr>
            <p:ph idx="1"/>
          </p:nvPr>
        </p:nvSpPr>
        <p:spPr/>
        <p:txBody>
          <a:bodyPr>
            <a:normAutofit fontScale="92500"/>
          </a:bodyPr>
          <a:lstStyle/>
          <a:p>
            <a:pPr marL="0" indent="0">
              <a:buNone/>
            </a:pPr>
            <a:r>
              <a:rPr lang="ar-JO" dirty="0" smtClean="0"/>
              <a:t>يجب ان يذكر في سند السحب المكان الذي يجب فيه دفع قيمته وهذا المكان هو موطن المسحوب عليه, ويتعين ذكر مكان الاداء بصورة نافيه للجهالة حتى يتمكن حامل السند في تاريخ الاستحقاق من مطالبة المسحوب عليه في هذا المكان بقيمه السند.</a:t>
            </a:r>
          </a:p>
          <a:p>
            <a:pPr marL="0" indent="0">
              <a:buNone/>
            </a:pPr>
            <a:r>
              <a:rPr lang="ar-JO" dirty="0" smtClean="0"/>
              <a:t>و</a:t>
            </a:r>
            <a:r>
              <a:rPr lang="ar-JO" b="1" dirty="0" smtClean="0"/>
              <a:t>الاهمية </a:t>
            </a:r>
            <a:r>
              <a:rPr lang="ar-JO" dirty="0" smtClean="0"/>
              <a:t>من ذكر مكان الوفاء,ان يتعين على الحامل ان يقدم السند المسحوب عليه للوفاء بقيمته ويقوم بتحرير احتجاج عدم القبول او عدم الوفاء في حالة الامتناع عن القبول او الوفاء,اذ يخضع سند السحب لاحكام قانون بلد الوفاء بالنسبة لاجراءات الوفاء.</a:t>
            </a:r>
          </a:p>
          <a:p>
            <a:pPr marL="0" indent="0">
              <a:buNone/>
            </a:pPr>
            <a:endParaRPr lang="ar-JO" dirty="0" smtClean="0"/>
          </a:p>
          <a:p>
            <a:pPr marL="0" indent="0">
              <a:buNone/>
            </a:pPr>
            <a:endParaRPr lang="ar-JO" dirty="0"/>
          </a:p>
        </p:txBody>
      </p:sp>
    </p:spTree>
    <p:extLst>
      <p:ext uri="{BB962C8B-B14F-4D97-AF65-F5344CB8AC3E}">
        <p14:creationId xmlns:p14="http://schemas.microsoft.com/office/powerpoint/2010/main" xmlns="" val="3563153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600" b="1" u="sng" dirty="0" smtClean="0"/>
              <a:t>6-اسم من يجب الاداء له او لامره (الحامل )</a:t>
            </a:r>
            <a:endParaRPr lang="ar-JO" sz="3600" b="1" u="sng" dirty="0"/>
          </a:p>
        </p:txBody>
      </p:sp>
      <p:sp>
        <p:nvSpPr>
          <p:cNvPr id="3" name="عنصر نائب للمحتوى 2"/>
          <p:cNvSpPr>
            <a:spLocks noGrp="1"/>
          </p:cNvSpPr>
          <p:nvPr>
            <p:ph idx="1"/>
          </p:nvPr>
        </p:nvSpPr>
        <p:spPr>
          <a:xfrm>
            <a:off x="457200" y="1600200"/>
            <a:ext cx="8229600" cy="4781128"/>
          </a:xfrm>
        </p:spPr>
        <p:txBody>
          <a:bodyPr>
            <a:normAutofit fontScale="85000" lnSpcReduction="20000"/>
          </a:bodyPr>
          <a:lstStyle/>
          <a:p>
            <a:pPr marL="0" indent="0">
              <a:buNone/>
            </a:pPr>
            <a:r>
              <a:rPr lang="ar-JO" dirty="0" smtClean="0"/>
              <a:t>هو الشخص الذي يحرر السند لصالحه و اول دائن للحق الثابت فيه لذا ينبغي تحديد اسمه بصوره لا تدع مجال لشك و يجوز ان يشار الى المستفيد بصفته لا باسمه كان يكتب ( ادفعوا </a:t>
            </a:r>
            <a:r>
              <a:rPr lang="ar-JO" dirty="0" err="1" smtClean="0"/>
              <a:t>لامر</a:t>
            </a:r>
            <a:r>
              <a:rPr lang="ar-JO" dirty="0" smtClean="0"/>
              <a:t> رئيس مجلس بنك الاردن).كما يجوز ان يكون الشخص المستفيد شخصا طبيعيا او شخصا معنويا كالشركات.</a:t>
            </a:r>
          </a:p>
          <a:p>
            <a:pPr marL="0" indent="0">
              <a:buNone/>
            </a:pPr>
            <a:r>
              <a:rPr lang="ar-JO" dirty="0" smtClean="0"/>
              <a:t>ويمكن لساحب ان يدون اسم المستفيد بإحدى الصور الاتية :</a:t>
            </a:r>
          </a:p>
          <a:p>
            <a:pPr marL="0" indent="0">
              <a:buNone/>
            </a:pPr>
            <a:r>
              <a:rPr lang="ar-JO" dirty="0" smtClean="0"/>
              <a:t>ادفعوا </a:t>
            </a:r>
            <a:r>
              <a:rPr lang="ar-JO" dirty="0" err="1" smtClean="0"/>
              <a:t>لامر</a:t>
            </a:r>
            <a:r>
              <a:rPr lang="ar-JO" dirty="0" smtClean="0"/>
              <a:t> السيد محمد الاسعد </a:t>
            </a:r>
          </a:p>
          <a:p>
            <a:pPr marL="0" indent="0">
              <a:buNone/>
            </a:pPr>
            <a:r>
              <a:rPr lang="ar-JO" dirty="0" smtClean="0"/>
              <a:t>ادفعوا لسيد محمد الاسعد </a:t>
            </a:r>
          </a:p>
          <a:p>
            <a:pPr marL="0" indent="0">
              <a:buNone/>
            </a:pPr>
            <a:r>
              <a:rPr lang="ar-JO" dirty="0" smtClean="0"/>
              <a:t>ادفعوا للسيد محمد الاسعد او </a:t>
            </a:r>
            <a:r>
              <a:rPr lang="ar-JO" dirty="0" err="1" smtClean="0"/>
              <a:t>لامره</a:t>
            </a:r>
            <a:r>
              <a:rPr lang="ar-JO" dirty="0" smtClean="0"/>
              <a:t> </a:t>
            </a:r>
          </a:p>
          <a:p>
            <a:pPr marL="0" indent="0">
              <a:buNone/>
            </a:pPr>
            <a:r>
              <a:rPr lang="ar-JO" dirty="0" smtClean="0"/>
              <a:t>كل هذه العبارات تؤدي معنى واحد فالسيد محمد الاسعد هو المستفيد من </a:t>
            </a:r>
            <a:r>
              <a:rPr lang="ar-JO" dirty="0"/>
              <a:t> </a:t>
            </a:r>
            <a:r>
              <a:rPr lang="ar-JO" dirty="0" smtClean="0"/>
              <a:t>سند السحب و يستطيع تظهيرها لشخص اخر .</a:t>
            </a:r>
          </a:p>
          <a:p>
            <a:pPr marL="0" indent="0">
              <a:buNone/>
            </a:pPr>
            <a:r>
              <a:rPr lang="ar-JO" dirty="0" smtClean="0"/>
              <a:t> </a:t>
            </a:r>
          </a:p>
          <a:p>
            <a:pPr marL="0" indent="0">
              <a:buNone/>
            </a:pPr>
            <a:endParaRPr lang="ar-JO" dirty="0" smtClean="0"/>
          </a:p>
          <a:p>
            <a:pPr marL="0" indent="0">
              <a:buNone/>
            </a:pPr>
            <a:endParaRPr lang="ar-JO" dirty="0"/>
          </a:p>
        </p:txBody>
      </p:sp>
    </p:spTree>
    <p:extLst>
      <p:ext uri="{BB962C8B-B14F-4D97-AF65-F5344CB8AC3E}">
        <p14:creationId xmlns:p14="http://schemas.microsoft.com/office/powerpoint/2010/main" xmlns="" val="1566384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idx="1"/>
          </p:nvPr>
        </p:nvSpPr>
        <p:spPr/>
        <p:txBody>
          <a:bodyPr/>
          <a:lstStyle/>
          <a:p>
            <a:pPr marL="0" indent="0">
              <a:buNone/>
            </a:pPr>
            <a:r>
              <a:rPr lang="ar-JO" dirty="0" smtClean="0"/>
              <a:t>* لا يجوز ان يصدر  السند لحامله لاتقاء مخاطر الضياع والسرقة (لانه لا يتم تداولة الا بالتسليم).</a:t>
            </a:r>
          </a:p>
          <a:p>
            <a:pPr marL="0" indent="0">
              <a:buNone/>
            </a:pPr>
            <a:r>
              <a:rPr lang="ar-JO" dirty="0" smtClean="0"/>
              <a:t>* اذا كان السند لامر شخص معين او باسمه فيحمل بالاضافة الى توقيع الساحب تواقيع المظهرين الذين يضمنون من الساحب لهذا الحامل الوفاء بقيمه السند.</a:t>
            </a:r>
          </a:p>
          <a:p>
            <a:pPr marL="0" indent="0">
              <a:buNone/>
            </a:pPr>
            <a:endParaRPr lang="ar-JO" dirty="0"/>
          </a:p>
        </p:txBody>
      </p:sp>
    </p:spTree>
    <p:extLst>
      <p:ext uri="{BB962C8B-B14F-4D97-AF65-F5344CB8AC3E}">
        <p14:creationId xmlns:p14="http://schemas.microsoft.com/office/powerpoint/2010/main" xmlns="" val="286290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flipH="1">
            <a:off x="395536" y="332656"/>
            <a:ext cx="8391306" cy="648072"/>
          </a:xfrm>
        </p:spPr>
        <p:txBody>
          <a:bodyPr>
            <a:normAutofit fontScale="90000"/>
          </a:bodyPr>
          <a:lstStyle/>
          <a:p>
            <a:endParaRPr lang="ar-JO" dirty="0"/>
          </a:p>
        </p:txBody>
      </p:sp>
      <p:sp>
        <p:nvSpPr>
          <p:cNvPr id="3" name="عنصر نائب للمحتوى 2"/>
          <p:cNvSpPr>
            <a:spLocks noGrp="1"/>
          </p:cNvSpPr>
          <p:nvPr>
            <p:ph idx="1"/>
          </p:nvPr>
        </p:nvSpPr>
        <p:spPr>
          <a:xfrm>
            <a:off x="457200" y="1196753"/>
            <a:ext cx="8219256" cy="4608512"/>
          </a:xfrm>
        </p:spPr>
        <p:txBody>
          <a:bodyPr>
            <a:normAutofit/>
          </a:bodyPr>
          <a:lstStyle/>
          <a:p>
            <a:pPr marL="0" indent="0" algn="ctr">
              <a:buNone/>
            </a:pPr>
            <a:r>
              <a:rPr lang="ar-JO" sz="2000" b="1" i="0" u="none" strike="noStrike" baseline="0" dirty="0" smtClean="0">
                <a:latin typeface="Arial,Bold"/>
              </a:rPr>
              <a:t>سند السحب</a:t>
            </a:r>
          </a:p>
          <a:p>
            <a:pPr marL="0" indent="0" algn="l">
              <a:buNone/>
            </a:pPr>
            <a:r>
              <a:rPr lang="ar-JO" sz="2000" b="1" dirty="0" smtClean="0">
                <a:latin typeface="Arial"/>
              </a:rPr>
              <a:t>عمان في 1\1\2001</a:t>
            </a:r>
          </a:p>
          <a:p>
            <a:pPr marL="0" indent="0">
              <a:buNone/>
            </a:pPr>
            <a:r>
              <a:rPr lang="ar-JO" sz="2000" b="1" dirty="0" smtClean="0">
                <a:latin typeface="Arial"/>
              </a:rPr>
              <a:t>المبلغ </a:t>
            </a:r>
            <a:r>
              <a:rPr lang="ar-JO" sz="2000" b="1" dirty="0">
                <a:latin typeface="Arial"/>
              </a:rPr>
              <a:t>100 </a:t>
            </a:r>
            <a:r>
              <a:rPr lang="ar-JO" sz="2000" b="1" dirty="0" smtClean="0">
                <a:latin typeface="Arial"/>
              </a:rPr>
              <a:t>دینار</a:t>
            </a:r>
            <a:endParaRPr lang="ar-JO" sz="2000" b="1" dirty="0">
              <a:latin typeface="Arial"/>
            </a:endParaRPr>
          </a:p>
          <a:p>
            <a:pPr marL="0" indent="0">
              <a:buNone/>
            </a:pPr>
            <a:r>
              <a:rPr lang="ar-JO" sz="2000" b="1" dirty="0">
                <a:latin typeface="Arial"/>
              </a:rPr>
              <a:t>الى السيد </a:t>
            </a:r>
            <a:r>
              <a:rPr lang="ar-JO" sz="2000" b="1" dirty="0" smtClean="0">
                <a:latin typeface="Arial"/>
              </a:rPr>
              <a:t>سعود </a:t>
            </a:r>
            <a:r>
              <a:rPr lang="ar-JO" sz="2000" b="1" dirty="0">
                <a:latin typeface="Arial"/>
              </a:rPr>
              <a:t>الجاسم (المسحوب عليه )</a:t>
            </a:r>
          </a:p>
          <a:p>
            <a:pPr marL="0" indent="0">
              <a:buNone/>
            </a:pPr>
            <a:r>
              <a:rPr lang="ar-JO" sz="2000" b="1" i="0" u="none" strike="noStrike" baseline="0" dirty="0" smtClean="0">
                <a:latin typeface="Arial"/>
              </a:rPr>
              <a:t>15 </a:t>
            </a:r>
            <a:r>
              <a:rPr lang="ar-JO" sz="2000" b="1" dirty="0">
                <a:latin typeface="Arial"/>
              </a:rPr>
              <a:t>شارع الجامعة الاردنية</a:t>
            </a:r>
          </a:p>
          <a:p>
            <a:pPr marL="0" indent="0">
              <a:buNone/>
            </a:pPr>
            <a:r>
              <a:rPr lang="ar-JO" sz="2000" b="1" dirty="0" smtClean="0">
                <a:latin typeface="Arial"/>
              </a:rPr>
              <a:t>أدفعوا </a:t>
            </a:r>
            <a:r>
              <a:rPr lang="ar-JO" sz="2000" b="1" dirty="0">
                <a:latin typeface="Arial"/>
              </a:rPr>
              <a:t>بموجب سند السحب هذا </a:t>
            </a:r>
            <a:r>
              <a:rPr lang="ar-JO" sz="2000" b="1" dirty="0" smtClean="0">
                <a:latin typeface="Arial"/>
              </a:rPr>
              <a:t>لأمر </a:t>
            </a:r>
            <a:r>
              <a:rPr lang="ar-JO" sz="2000" b="1" dirty="0">
                <a:latin typeface="Arial"/>
              </a:rPr>
              <a:t>السيد </a:t>
            </a:r>
            <a:r>
              <a:rPr lang="ar-JO" sz="2000" b="1" dirty="0" smtClean="0">
                <a:latin typeface="Arial"/>
              </a:rPr>
              <a:t>كاظم الصالح </a:t>
            </a:r>
            <a:r>
              <a:rPr lang="ar-JO" sz="2000" b="1" dirty="0">
                <a:latin typeface="Arial"/>
              </a:rPr>
              <a:t>(المستفيد) مبلغ مائة دینار في عمان </a:t>
            </a:r>
            <a:r>
              <a:rPr lang="ar-JO" sz="2000" b="1" dirty="0" smtClean="0">
                <a:latin typeface="Arial"/>
              </a:rPr>
              <a:t>بتاريخ  1\3\2001 </a:t>
            </a:r>
          </a:p>
          <a:p>
            <a:pPr marL="0" indent="0" algn="l">
              <a:buNone/>
            </a:pPr>
            <a:endParaRPr lang="ar-JO" sz="2000" b="1" dirty="0">
              <a:latin typeface="Arial"/>
            </a:endParaRPr>
          </a:p>
          <a:p>
            <a:pPr marL="0" indent="0" algn="l">
              <a:buNone/>
            </a:pPr>
            <a:r>
              <a:rPr lang="ar-JO" sz="2000" b="1" i="0" u="none" strike="noStrike" baseline="0" dirty="0" smtClean="0">
                <a:latin typeface="Arial,Bold"/>
              </a:rPr>
              <a:t>التوقيع </a:t>
            </a:r>
          </a:p>
          <a:p>
            <a:pPr marL="0" indent="0" algn="l">
              <a:buNone/>
            </a:pPr>
            <a:r>
              <a:rPr lang="ar-JO" sz="2000" b="1" i="0" u="none" strike="noStrike" baseline="0" dirty="0" smtClean="0">
                <a:latin typeface="Arial,Bold"/>
              </a:rPr>
              <a:t>سالم العبد الرزاق (الساحب )</a:t>
            </a:r>
          </a:p>
          <a:p>
            <a:pPr marL="0" indent="0" algn="l">
              <a:buNone/>
            </a:pPr>
            <a:r>
              <a:rPr lang="ar-JO" sz="2000" b="1" i="0" u="none" strike="noStrike" baseline="0" dirty="0" smtClean="0">
                <a:latin typeface="Arial,Bold"/>
              </a:rPr>
              <a:t>جبل عمان – الدوار الرابع</a:t>
            </a:r>
            <a:endParaRPr lang="ar-JO" sz="2000" b="1" dirty="0"/>
          </a:p>
        </p:txBody>
      </p:sp>
    </p:spTree>
    <p:extLst>
      <p:ext uri="{BB962C8B-B14F-4D97-AF65-F5344CB8AC3E}">
        <p14:creationId xmlns:p14="http://schemas.microsoft.com/office/powerpoint/2010/main" xmlns="" val="3612812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7-تاريخ انشاء سند السحب ومكان انشائه </a:t>
            </a:r>
            <a:endParaRPr lang="ar-JO" b="1" u="sng" dirty="0"/>
          </a:p>
        </p:txBody>
      </p:sp>
      <p:sp>
        <p:nvSpPr>
          <p:cNvPr id="3" name="Content Placeholder 2"/>
          <p:cNvSpPr>
            <a:spLocks noGrp="1"/>
          </p:cNvSpPr>
          <p:nvPr>
            <p:ph idx="1"/>
          </p:nvPr>
        </p:nvSpPr>
        <p:spPr/>
        <p:txBody>
          <a:bodyPr/>
          <a:lstStyle/>
          <a:p>
            <a:pPr marL="0" indent="0">
              <a:buNone/>
            </a:pPr>
            <a:r>
              <a:rPr lang="ar-JO" dirty="0" smtClean="0"/>
              <a:t>يوضع تاريخ الانشاء في الجهة اليمنى من اعلى الورقة  كما يمكن تدوينه في اي مكان اخر من سند السحب و تكون كتابه تاريخ الانشاء بالأحرف او بالأرقام او بالاثنين معا. </a:t>
            </a:r>
          </a:p>
          <a:p>
            <a:pPr marL="0" indent="0">
              <a:buNone/>
            </a:pPr>
            <a:r>
              <a:rPr lang="ar-JO" dirty="0" smtClean="0"/>
              <a:t>اليوم الاول من شهر كانون الثاني سنه ثلاث وتسعين وتسعمئة بعد الالف. </a:t>
            </a:r>
          </a:p>
          <a:p>
            <a:pPr marL="0" indent="0">
              <a:buNone/>
            </a:pPr>
            <a:r>
              <a:rPr lang="ar-JO" dirty="0" smtClean="0"/>
              <a:t>او يكتب هذا التاريخ بالأرقام 1-1-2008</a:t>
            </a:r>
          </a:p>
          <a:p>
            <a:pPr>
              <a:buNone/>
            </a:pPr>
            <a:endParaRPr lang="ar-JO"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600" dirty="0" smtClean="0"/>
              <a:t>اهميه انشاء تاريخ سند السحب </a:t>
            </a:r>
            <a:endParaRPr lang="ar-JO" sz="3600" dirty="0"/>
          </a:p>
        </p:txBody>
      </p:sp>
      <p:sp>
        <p:nvSpPr>
          <p:cNvPr id="3" name="عنصر نائب للمحتوى 2"/>
          <p:cNvSpPr>
            <a:spLocks noGrp="1"/>
          </p:cNvSpPr>
          <p:nvPr>
            <p:ph idx="1"/>
          </p:nvPr>
        </p:nvSpPr>
        <p:spPr/>
        <p:txBody>
          <a:bodyPr>
            <a:normAutofit fontScale="92500" lnSpcReduction="20000"/>
          </a:bodyPr>
          <a:lstStyle/>
          <a:p>
            <a:pPr>
              <a:buFont typeface="Wingdings" pitchFamily="2" charset="2"/>
              <a:buChar char="§"/>
            </a:pPr>
            <a:r>
              <a:rPr lang="ar-JO" dirty="0" smtClean="0"/>
              <a:t> يمكن بواسطته التحقق اذا كان الساحب عند انشائه للورقة متمتعا بالأهلية اللازمة للقيام بمثل هذا التصرف.</a:t>
            </a:r>
          </a:p>
          <a:p>
            <a:pPr>
              <a:buFont typeface="Wingdings" pitchFamily="2" charset="2"/>
              <a:buChar char="§"/>
            </a:pPr>
            <a:r>
              <a:rPr lang="ar-JO" dirty="0" smtClean="0"/>
              <a:t>في حاله اشهار افلاس الساحب يمكن بواسطه تاريخ انشاء معرفه ما اذا كان سند السحب قد نظم في الوقت الذي شعر الساحب (التاجر) فيه بضيق حالته المالية وعجزه عن مواجهه تسديد ديونه في موعد الاستحقاق. </a:t>
            </a:r>
          </a:p>
          <a:p>
            <a:pPr>
              <a:buFont typeface="Wingdings" pitchFamily="2" charset="2"/>
              <a:buChar char="§"/>
            </a:pPr>
            <a:r>
              <a:rPr lang="ar-JO" dirty="0" smtClean="0"/>
              <a:t>من الضروري معرفة تاريخ انشاء السحب عندما يكون مستحق الدفع بمضي فتره معينه من تاريخ انشائه وعندئذ يمكن تحديد تاريخ الاستحقاق. </a:t>
            </a:r>
          </a:p>
          <a:p>
            <a:pPr marL="0" indent="0">
              <a:buNone/>
            </a:pPr>
            <a:endParaRPr lang="ar-JO" dirty="0" smtClean="0"/>
          </a:p>
          <a:p>
            <a:pPr marL="0" indent="0">
              <a:buNone/>
            </a:pPr>
            <a:r>
              <a:rPr lang="ar-JO" dirty="0" smtClean="0"/>
              <a:t> </a:t>
            </a:r>
            <a:endParaRPr lang="ar-JO" dirty="0"/>
          </a:p>
        </p:txBody>
      </p:sp>
    </p:spTree>
    <p:extLst>
      <p:ext uri="{BB962C8B-B14F-4D97-AF65-F5344CB8AC3E}">
        <p14:creationId xmlns:p14="http://schemas.microsoft.com/office/powerpoint/2010/main" xmlns="" val="187932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idx="1"/>
          </p:nvPr>
        </p:nvSpPr>
        <p:spPr/>
        <p:txBody>
          <a:bodyPr/>
          <a:lstStyle/>
          <a:p>
            <a:pPr marL="0" indent="0">
              <a:buNone/>
            </a:pPr>
            <a:r>
              <a:rPr lang="ar-JO" dirty="0" smtClean="0"/>
              <a:t>اذا خلا سند السحب من ذكر تاريخ انشائه فلا يعتبر باطلا وانما يصار الى اعمال نص الفقرة (ه) من الماده  125الذي جاء فيه (اذا كان فيه تسليم السند للمستفيد او الحامل هو تاريخ انشائه ) </a:t>
            </a:r>
            <a:endParaRPr lang="ar-JO" dirty="0"/>
          </a:p>
        </p:txBody>
      </p:sp>
    </p:spTree>
    <p:extLst>
      <p:ext uri="{BB962C8B-B14F-4D97-AF65-F5344CB8AC3E}">
        <p14:creationId xmlns:p14="http://schemas.microsoft.com/office/powerpoint/2010/main" xmlns="" val="18277836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600" b="1" u="sng" dirty="0" smtClean="0"/>
              <a:t>8-توقيع من انشا السند (الساحب)</a:t>
            </a:r>
            <a:endParaRPr lang="ar-JO" sz="3600" b="1" u="sng" dirty="0"/>
          </a:p>
        </p:txBody>
      </p:sp>
      <p:sp>
        <p:nvSpPr>
          <p:cNvPr id="3" name="عنصر نائب للمحتوى 2"/>
          <p:cNvSpPr>
            <a:spLocks noGrp="1"/>
          </p:cNvSpPr>
          <p:nvPr>
            <p:ph idx="1"/>
          </p:nvPr>
        </p:nvSpPr>
        <p:spPr/>
        <p:txBody>
          <a:bodyPr>
            <a:normAutofit lnSpcReduction="10000"/>
          </a:bodyPr>
          <a:lstStyle/>
          <a:p>
            <a:pPr marL="0" indent="0">
              <a:buNone/>
            </a:pPr>
            <a:r>
              <a:rPr lang="ar-JO" dirty="0" smtClean="0"/>
              <a:t>سند السحب تصرف قانوني ينشا بإرادة الساحب الذي يعبر عن ارادة  الساحب بالتوقيع على السند, اذ بهذا التوقيع ينشا في ذمه الساحب التزام صرفي بدفع القيمة في ميعاد الاستحقاق.</a:t>
            </a:r>
          </a:p>
          <a:p>
            <a:pPr marL="0" indent="0">
              <a:buNone/>
            </a:pPr>
            <a:r>
              <a:rPr lang="ar-JO" dirty="0" smtClean="0"/>
              <a:t>يجب ان يكون التوقيع واضحا يدل على شخصية من اصدر السند, والتوقيع عادة يكون بخط اليد ويجوز ان يكون بالختم او بالبصمة مع اضافة الاسم  وعلى ان يكون هناك شاهدان .</a:t>
            </a:r>
          </a:p>
          <a:p>
            <a:pPr marL="0" indent="0">
              <a:buNone/>
            </a:pPr>
            <a:r>
              <a:rPr lang="ar-JO" dirty="0" smtClean="0"/>
              <a:t>جرت العادة على ان يكون التوقيع في اسفل سند السحب ليؤكد على موافقته لمحتوياته لكن لا يشترط ان يكون التوقيع في اسفل السند </a:t>
            </a:r>
          </a:p>
          <a:p>
            <a:pPr marL="0" indent="0">
              <a:buNone/>
            </a:pPr>
            <a:endParaRPr lang="ar-JO" dirty="0"/>
          </a:p>
        </p:txBody>
      </p:sp>
    </p:spTree>
    <p:extLst>
      <p:ext uri="{BB962C8B-B14F-4D97-AF65-F5344CB8AC3E}">
        <p14:creationId xmlns:p14="http://schemas.microsoft.com/office/powerpoint/2010/main" xmlns="" val="3316604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a:xfrm>
            <a:off x="457200" y="274638"/>
            <a:ext cx="8229600" cy="850106"/>
          </a:xfrm>
        </p:spPr>
        <p:txBody>
          <a:bodyPr>
            <a:noAutofit/>
          </a:bodyPr>
          <a:lstStyle/>
          <a:p>
            <a:r>
              <a:rPr lang="ar-JO" sz="2800" b="1" u="sng" dirty="0" smtClean="0"/>
              <a:t>مقارنة بين القانون الاردني </a:t>
            </a:r>
            <a:r>
              <a:rPr lang="ar-JO" sz="2800" b="1" u="sng" dirty="0" smtClean="0"/>
              <a:t>المشروع التحضري للقانون التجاري </a:t>
            </a:r>
            <a:r>
              <a:rPr lang="ar-JO" sz="2800" b="1" u="sng" dirty="0" smtClean="0"/>
              <a:t>الفلسطيني من ناحية البيانات الالزامية لسند سحب </a:t>
            </a:r>
            <a:endParaRPr lang="ar-JO" sz="2800" b="1" u="sng" dirty="0"/>
          </a:p>
        </p:txBody>
      </p:sp>
      <p:sp>
        <p:nvSpPr>
          <p:cNvPr id="5" name="عنصر نائب للمحتوى 4"/>
          <p:cNvSpPr>
            <a:spLocks noGrp="1"/>
          </p:cNvSpPr>
          <p:nvPr>
            <p:ph sz="half" idx="1"/>
          </p:nvPr>
        </p:nvSpPr>
        <p:spPr>
          <a:xfrm>
            <a:off x="457200" y="1124744"/>
            <a:ext cx="4042792" cy="5001419"/>
          </a:xfrm>
        </p:spPr>
        <p:txBody>
          <a:bodyPr>
            <a:normAutofit fontScale="77500" lnSpcReduction="20000"/>
          </a:bodyPr>
          <a:lstStyle/>
          <a:p>
            <a:pPr marL="0" indent="0">
              <a:buNone/>
            </a:pPr>
            <a:r>
              <a:rPr lang="ar-JO" sz="2400" b="1" u="sng" dirty="0" smtClean="0"/>
              <a:t>القانون التحضيري الفلسطيني </a:t>
            </a:r>
          </a:p>
          <a:p>
            <a:pPr marL="0" indent="0">
              <a:buNone/>
            </a:pPr>
            <a:r>
              <a:rPr lang="ar-JO" sz="2400" b="1" u="sng" dirty="0"/>
              <a:t> </a:t>
            </a:r>
            <a:r>
              <a:rPr lang="ar-JO" sz="2400" b="1" dirty="0" err="1" smtClean="0"/>
              <a:t>الماده</a:t>
            </a:r>
            <a:r>
              <a:rPr lang="ar-JO" sz="2400" b="1" dirty="0" smtClean="0"/>
              <a:t> 411</a:t>
            </a:r>
          </a:p>
          <a:p>
            <a:pPr>
              <a:buFont typeface="Wingdings" pitchFamily="2" charset="2"/>
              <a:buChar char="§"/>
            </a:pPr>
            <a:r>
              <a:rPr lang="ar-JO" sz="2400" b="1" dirty="0" smtClean="0"/>
              <a:t>كلمة (كمبيالة )مكتوبة متن الصك وبالغه التي كتب فيها</a:t>
            </a:r>
          </a:p>
          <a:p>
            <a:pPr lvl="0">
              <a:buFont typeface="Wingdings" pitchFamily="2" charset="2"/>
              <a:buChar char="§"/>
            </a:pPr>
            <a:r>
              <a:rPr lang="ar-JO" dirty="0">
                <a:solidFill>
                  <a:prstClr val="black"/>
                </a:solidFill>
              </a:rPr>
              <a:t>امر غير معلق على شرط </a:t>
            </a:r>
            <a:r>
              <a:rPr lang="ar-JO" dirty="0" err="1">
                <a:solidFill>
                  <a:prstClr val="black"/>
                </a:solidFill>
              </a:rPr>
              <a:t>باداء</a:t>
            </a:r>
            <a:r>
              <a:rPr lang="ar-JO" dirty="0">
                <a:solidFill>
                  <a:prstClr val="black"/>
                </a:solidFill>
              </a:rPr>
              <a:t> قدر معين من النقود </a:t>
            </a:r>
            <a:endParaRPr lang="ar-JO" dirty="0" smtClean="0">
              <a:solidFill>
                <a:prstClr val="black"/>
              </a:solidFill>
            </a:endParaRPr>
          </a:p>
          <a:p>
            <a:pPr lvl="0">
              <a:buFont typeface="Wingdings" pitchFamily="2" charset="2"/>
              <a:buChar char="§"/>
            </a:pPr>
            <a:r>
              <a:rPr lang="ar-JO" dirty="0" smtClean="0">
                <a:solidFill>
                  <a:prstClr val="black"/>
                </a:solidFill>
              </a:rPr>
              <a:t>اسم من يلزمه الوفاء (المسحوب عليه)</a:t>
            </a:r>
          </a:p>
          <a:p>
            <a:pPr lvl="0">
              <a:buFont typeface="Wingdings" pitchFamily="2" charset="2"/>
              <a:buChar char="§"/>
            </a:pPr>
            <a:r>
              <a:rPr lang="ar-JO" dirty="0" smtClean="0">
                <a:solidFill>
                  <a:prstClr val="black"/>
                </a:solidFill>
              </a:rPr>
              <a:t>ميعاد الاستحقاق</a:t>
            </a:r>
          </a:p>
          <a:p>
            <a:pPr lvl="0">
              <a:buFont typeface="Wingdings" pitchFamily="2" charset="2"/>
              <a:buChar char="§"/>
            </a:pPr>
            <a:r>
              <a:rPr lang="ar-JO" dirty="0" smtClean="0">
                <a:solidFill>
                  <a:prstClr val="black"/>
                </a:solidFill>
              </a:rPr>
              <a:t>مكان الوفاء</a:t>
            </a:r>
          </a:p>
          <a:p>
            <a:pPr lvl="0">
              <a:buFont typeface="Wingdings" pitchFamily="2" charset="2"/>
              <a:buChar char="§"/>
            </a:pPr>
            <a:r>
              <a:rPr lang="ar-JO" dirty="0" smtClean="0">
                <a:solidFill>
                  <a:prstClr val="black"/>
                </a:solidFill>
              </a:rPr>
              <a:t>اسم من يجب الوفاء له او </a:t>
            </a:r>
            <a:r>
              <a:rPr lang="ar-JO" dirty="0" err="1" smtClean="0">
                <a:solidFill>
                  <a:prstClr val="black"/>
                </a:solidFill>
              </a:rPr>
              <a:t>لامره</a:t>
            </a:r>
            <a:r>
              <a:rPr lang="ar-JO" dirty="0" smtClean="0">
                <a:solidFill>
                  <a:prstClr val="black"/>
                </a:solidFill>
              </a:rPr>
              <a:t> (المستفيد)</a:t>
            </a:r>
          </a:p>
          <a:p>
            <a:pPr lvl="0">
              <a:buFont typeface="Wingdings" pitchFamily="2" charset="2"/>
              <a:buChar char="§"/>
            </a:pPr>
            <a:r>
              <a:rPr lang="ar-JO" dirty="0" smtClean="0">
                <a:solidFill>
                  <a:prstClr val="black"/>
                </a:solidFill>
              </a:rPr>
              <a:t>تاريخ ومكان انشاء الكمبيالة</a:t>
            </a:r>
          </a:p>
          <a:p>
            <a:pPr lvl="0">
              <a:buFont typeface="Wingdings" pitchFamily="2" charset="2"/>
              <a:buChar char="§"/>
            </a:pPr>
            <a:r>
              <a:rPr lang="ar-JO" dirty="0" smtClean="0">
                <a:solidFill>
                  <a:prstClr val="black"/>
                </a:solidFill>
              </a:rPr>
              <a:t>توقيع من انشاء الكمبيالة الساحب على نحو مقروء</a:t>
            </a:r>
          </a:p>
          <a:p>
            <a:pPr marL="0" lvl="0" indent="0">
              <a:buNone/>
            </a:pPr>
            <a:endParaRPr lang="ar-JO" dirty="0">
              <a:solidFill>
                <a:prstClr val="black"/>
              </a:solidFill>
            </a:endParaRPr>
          </a:p>
          <a:p>
            <a:pPr marL="0" indent="0">
              <a:buNone/>
            </a:pPr>
            <a:endParaRPr lang="ar-JO" sz="2400" b="1" dirty="0" smtClean="0"/>
          </a:p>
          <a:p>
            <a:pPr marL="0" indent="0">
              <a:buNone/>
            </a:pPr>
            <a:endParaRPr lang="ar-JO" sz="2400" b="1" dirty="0" smtClean="0"/>
          </a:p>
          <a:p>
            <a:pPr>
              <a:buFont typeface="Wingdings" pitchFamily="2" charset="2"/>
              <a:buChar char="§"/>
            </a:pPr>
            <a:endParaRPr lang="ar-JO" sz="2400" b="1" dirty="0" smtClean="0"/>
          </a:p>
          <a:p>
            <a:pPr marL="0" indent="0">
              <a:buNone/>
            </a:pPr>
            <a:endParaRPr lang="ar-JO" sz="2400" b="1" dirty="0"/>
          </a:p>
        </p:txBody>
      </p:sp>
      <p:sp>
        <p:nvSpPr>
          <p:cNvPr id="6" name="عنصر نائب للمحتوى 5"/>
          <p:cNvSpPr>
            <a:spLocks noGrp="1"/>
          </p:cNvSpPr>
          <p:nvPr>
            <p:ph sz="half" idx="2"/>
          </p:nvPr>
        </p:nvSpPr>
        <p:spPr>
          <a:xfrm>
            <a:off x="4644008" y="1124744"/>
            <a:ext cx="4032448" cy="5001419"/>
          </a:xfrm>
        </p:spPr>
        <p:txBody>
          <a:bodyPr>
            <a:normAutofit fontScale="77500" lnSpcReduction="20000"/>
          </a:bodyPr>
          <a:lstStyle/>
          <a:p>
            <a:pPr marL="0" indent="0">
              <a:buNone/>
            </a:pPr>
            <a:r>
              <a:rPr lang="ar-JO" sz="2400" b="1" u="sng" dirty="0" smtClean="0"/>
              <a:t>القانون الاردني </a:t>
            </a:r>
          </a:p>
          <a:p>
            <a:pPr marL="0" indent="0">
              <a:buNone/>
            </a:pPr>
            <a:r>
              <a:rPr lang="ar-JO" sz="2400" b="1" dirty="0" err="1" smtClean="0"/>
              <a:t>الماده</a:t>
            </a:r>
            <a:r>
              <a:rPr lang="ar-JO" sz="2400" b="1" dirty="0" smtClean="0"/>
              <a:t> 124</a:t>
            </a:r>
          </a:p>
          <a:p>
            <a:pPr lvl="0">
              <a:buFont typeface="Wingdings" pitchFamily="2" charset="2"/>
              <a:buChar char="§"/>
            </a:pPr>
            <a:r>
              <a:rPr lang="ar-JO" dirty="0">
                <a:solidFill>
                  <a:prstClr val="black"/>
                </a:solidFill>
              </a:rPr>
              <a:t>كلمة بوليصة او سفنجه او سند سحب مكتوبه في متن السند </a:t>
            </a:r>
            <a:r>
              <a:rPr lang="ar-JO" dirty="0" err="1">
                <a:solidFill>
                  <a:prstClr val="black"/>
                </a:solidFill>
              </a:rPr>
              <a:t>وباللغه</a:t>
            </a:r>
            <a:r>
              <a:rPr lang="ar-JO" dirty="0">
                <a:solidFill>
                  <a:prstClr val="black"/>
                </a:solidFill>
              </a:rPr>
              <a:t> الني كتب بها </a:t>
            </a:r>
          </a:p>
          <a:p>
            <a:pPr lvl="0">
              <a:buFont typeface="Wingdings" pitchFamily="2" charset="2"/>
              <a:buChar char="§"/>
            </a:pPr>
            <a:r>
              <a:rPr lang="ar-JO" dirty="0">
                <a:solidFill>
                  <a:prstClr val="black"/>
                </a:solidFill>
              </a:rPr>
              <a:t>امر غير معلق على شرط </a:t>
            </a:r>
            <a:r>
              <a:rPr lang="ar-JO" dirty="0" err="1">
                <a:solidFill>
                  <a:prstClr val="black"/>
                </a:solidFill>
              </a:rPr>
              <a:t>باداء</a:t>
            </a:r>
            <a:r>
              <a:rPr lang="ar-JO" dirty="0">
                <a:solidFill>
                  <a:prstClr val="black"/>
                </a:solidFill>
              </a:rPr>
              <a:t> قدر معين من النقود </a:t>
            </a:r>
          </a:p>
          <a:p>
            <a:pPr lvl="0">
              <a:buFont typeface="Wingdings" pitchFamily="2" charset="2"/>
              <a:buChar char="§"/>
            </a:pPr>
            <a:r>
              <a:rPr lang="ar-JO" dirty="0">
                <a:solidFill>
                  <a:prstClr val="black"/>
                </a:solidFill>
              </a:rPr>
              <a:t>اسم من يلزم الاداء( المسحوب عليه)</a:t>
            </a:r>
          </a:p>
          <a:p>
            <a:pPr lvl="0">
              <a:buFont typeface="Wingdings" pitchFamily="2" charset="2"/>
              <a:buChar char="§"/>
            </a:pPr>
            <a:r>
              <a:rPr lang="ar-JO" dirty="0">
                <a:solidFill>
                  <a:prstClr val="black"/>
                </a:solidFill>
              </a:rPr>
              <a:t>تاريخ الاستحقاق</a:t>
            </a:r>
          </a:p>
          <a:p>
            <a:pPr lvl="0">
              <a:buFont typeface="Wingdings" pitchFamily="2" charset="2"/>
              <a:buChar char="§"/>
            </a:pPr>
            <a:r>
              <a:rPr lang="ar-JO" dirty="0">
                <a:solidFill>
                  <a:prstClr val="black"/>
                </a:solidFill>
              </a:rPr>
              <a:t>مكان الاداء</a:t>
            </a:r>
          </a:p>
          <a:p>
            <a:pPr lvl="0">
              <a:buFont typeface="Wingdings" pitchFamily="2" charset="2"/>
              <a:buChar char="§"/>
            </a:pPr>
            <a:r>
              <a:rPr lang="ar-JO" dirty="0">
                <a:solidFill>
                  <a:prstClr val="black"/>
                </a:solidFill>
              </a:rPr>
              <a:t>اسم من يجب الاداء له او </a:t>
            </a:r>
            <a:r>
              <a:rPr lang="ar-JO" dirty="0" err="1" smtClean="0">
                <a:solidFill>
                  <a:prstClr val="black"/>
                </a:solidFill>
              </a:rPr>
              <a:t>لامر</a:t>
            </a:r>
            <a:r>
              <a:rPr lang="ar-JO" dirty="0" smtClean="0">
                <a:solidFill>
                  <a:prstClr val="black"/>
                </a:solidFill>
              </a:rPr>
              <a:t>( الحامل)</a:t>
            </a:r>
          </a:p>
          <a:p>
            <a:pPr lvl="0">
              <a:buFont typeface="Wingdings" pitchFamily="2" charset="2"/>
              <a:buChar char="§"/>
            </a:pPr>
            <a:r>
              <a:rPr lang="ar-JO" dirty="0" smtClean="0">
                <a:solidFill>
                  <a:prstClr val="black"/>
                </a:solidFill>
              </a:rPr>
              <a:t> تاريخ </a:t>
            </a:r>
            <a:r>
              <a:rPr lang="ar-JO" dirty="0">
                <a:solidFill>
                  <a:prstClr val="black"/>
                </a:solidFill>
              </a:rPr>
              <a:t>انشاء سند السحب ومكان انشائه</a:t>
            </a:r>
          </a:p>
          <a:p>
            <a:pPr lvl="0">
              <a:buFont typeface="Wingdings" pitchFamily="2" charset="2"/>
              <a:buChar char="§"/>
            </a:pPr>
            <a:r>
              <a:rPr lang="ar-JO" dirty="0">
                <a:solidFill>
                  <a:prstClr val="black"/>
                </a:solidFill>
              </a:rPr>
              <a:t>توقيع من انشا السند ( الساحب)</a:t>
            </a:r>
          </a:p>
          <a:p>
            <a:pPr marL="0" indent="0">
              <a:buNone/>
            </a:pPr>
            <a:endParaRPr lang="ar-JO" sz="2400" dirty="0"/>
          </a:p>
        </p:txBody>
      </p:sp>
    </p:spTree>
    <p:extLst>
      <p:ext uri="{BB962C8B-B14F-4D97-AF65-F5344CB8AC3E}">
        <p14:creationId xmlns:p14="http://schemas.microsoft.com/office/powerpoint/2010/main" xmlns="" val="1803209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p:txBody>
          <a:bodyPr/>
          <a:lstStyle/>
          <a:p>
            <a:r>
              <a:rPr lang="ar-JO" dirty="0" smtClean="0"/>
              <a:t>سند السحب الخالي من البيانات الالزامية </a:t>
            </a:r>
            <a:endParaRPr lang="ar-JO" dirty="0"/>
          </a:p>
        </p:txBody>
      </p:sp>
      <p:sp>
        <p:nvSpPr>
          <p:cNvPr id="5" name="عنصر نائب للمحتوى 4"/>
          <p:cNvSpPr>
            <a:spLocks noGrp="1"/>
          </p:cNvSpPr>
          <p:nvPr>
            <p:ph sz="half" idx="2"/>
          </p:nvPr>
        </p:nvSpPr>
        <p:spPr>
          <a:xfrm>
            <a:off x="4648200" y="1600200"/>
            <a:ext cx="4038600" cy="4925144"/>
          </a:xfrm>
        </p:spPr>
        <p:txBody>
          <a:bodyPr>
            <a:normAutofit lnSpcReduction="10000"/>
          </a:bodyPr>
          <a:lstStyle/>
          <a:p>
            <a:pPr marL="0" indent="0">
              <a:buNone/>
            </a:pPr>
            <a:r>
              <a:rPr lang="ar-JO" dirty="0" smtClean="0"/>
              <a:t>المادة 125</a:t>
            </a:r>
          </a:p>
          <a:p>
            <a:pPr marL="0" indent="0">
              <a:buNone/>
            </a:pPr>
            <a:r>
              <a:rPr lang="ar-JO" sz="2400" dirty="0" smtClean="0"/>
              <a:t>السند الخالي من احد البيانات السابقة لا يعتبر سند سحب الا في الحلات </a:t>
            </a:r>
            <a:r>
              <a:rPr lang="ar-JO" sz="2400" dirty="0" err="1" smtClean="0"/>
              <a:t>الاتيه</a:t>
            </a:r>
            <a:r>
              <a:rPr lang="ar-JO" sz="2400" dirty="0" smtClean="0"/>
              <a:t>:</a:t>
            </a:r>
          </a:p>
          <a:p>
            <a:pPr>
              <a:buFont typeface="Wingdings" pitchFamily="2" charset="2"/>
              <a:buChar char="§"/>
            </a:pPr>
            <a:r>
              <a:rPr lang="ar-JO" sz="2000" dirty="0" smtClean="0"/>
              <a:t>الخالي من ذكر </a:t>
            </a:r>
            <a:r>
              <a:rPr lang="ar-JO" sz="2000" dirty="0"/>
              <a:t>ت</a:t>
            </a:r>
            <a:r>
              <a:rPr lang="ar-JO" sz="2000" dirty="0" smtClean="0"/>
              <a:t>اريخ الاستحقاق يكون مستحق الاداء لدى الاطلاع</a:t>
            </a:r>
          </a:p>
          <a:p>
            <a:pPr>
              <a:buFont typeface="Wingdings" pitchFamily="2" charset="2"/>
              <a:buChar char="§"/>
            </a:pPr>
            <a:r>
              <a:rPr lang="ar-JO" sz="2000" dirty="0" smtClean="0"/>
              <a:t>الخالي من مكان الاداء فالمكان الذي يذكر بجانب اسم المحسوب عليه هو مكان الاداء</a:t>
            </a:r>
          </a:p>
          <a:p>
            <a:pPr>
              <a:buFont typeface="Wingdings" pitchFamily="2" charset="2"/>
              <a:buChar char="§"/>
            </a:pPr>
            <a:r>
              <a:rPr lang="ar-JO" sz="2000" dirty="0" smtClean="0"/>
              <a:t>اذا لم يذكر مكان اداء المسحوب عليه فيعتبر مكان عمل المحسوب او محل اقامته هو مكان الاداء </a:t>
            </a:r>
          </a:p>
          <a:p>
            <a:pPr>
              <a:buFont typeface="Wingdings" pitchFamily="2" charset="2"/>
              <a:buChar char="§"/>
            </a:pPr>
            <a:r>
              <a:rPr lang="ar-JO" sz="2000" dirty="0" smtClean="0"/>
              <a:t>خالي من ذكر مكان الانشاء </a:t>
            </a:r>
          </a:p>
          <a:p>
            <a:pPr>
              <a:buFont typeface="Wingdings" pitchFamily="2" charset="2"/>
              <a:buChar char="§"/>
            </a:pPr>
            <a:r>
              <a:rPr lang="ar-JO" sz="2000" dirty="0" smtClean="0"/>
              <a:t>خالي من ذكر تاريخ الانشاء </a:t>
            </a:r>
          </a:p>
          <a:p>
            <a:pPr>
              <a:buFont typeface="Wingdings" pitchFamily="2" charset="2"/>
              <a:buChar char="§"/>
            </a:pPr>
            <a:r>
              <a:rPr lang="ar-JO" sz="2000" dirty="0" smtClean="0"/>
              <a:t>خالي من ذكر كلمه سند سحب او بوليصه او سفتجه </a:t>
            </a:r>
          </a:p>
          <a:p>
            <a:pPr>
              <a:buFont typeface="Wingdings" pitchFamily="2" charset="2"/>
              <a:buChar char="§"/>
            </a:pPr>
            <a:endParaRPr lang="ar-JO" sz="2000" dirty="0" smtClean="0"/>
          </a:p>
          <a:p>
            <a:pPr marL="0" indent="0">
              <a:buNone/>
            </a:pPr>
            <a:endParaRPr lang="ar-JO" sz="2400" dirty="0" smtClean="0"/>
          </a:p>
          <a:p>
            <a:pPr marL="0" indent="0">
              <a:buNone/>
            </a:pPr>
            <a:endParaRPr lang="ar-JO" sz="2400" dirty="0"/>
          </a:p>
        </p:txBody>
      </p:sp>
      <p:sp>
        <p:nvSpPr>
          <p:cNvPr id="6" name="عنصر نائب للمحتوى 5"/>
          <p:cNvSpPr>
            <a:spLocks noGrp="1"/>
          </p:cNvSpPr>
          <p:nvPr>
            <p:ph sz="half" idx="1"/>
          </p:nvPr>
        </p:nvSpPr>
        <p:spPr/>
        <p:txBody>
          <a:bodyPr/>
          <a:lstStyle/>
          <a:p>
            <a:pPr marL="0" indent="0">
              <a:buNone/>
            </a:pPr>
            <a:r>
              <a:rPr lang="ar-JO" dirty="0" err="1" smtClean="0"/>
              <a:t>الماده</a:t>
            </a:r>
            <a:r>
              <a:rPr lang="ar-JO" dirty="0" smtClean="0"/>
              <a:t> 412</a:t>
            </a:r>
          </a:p>
          <a:p>
            <a:pPr marL="0" indent="0">
              <a:buNone/>
            </a:pPr>
            <a:r>
              <a:rPr lang="ar-JO" sz="2400" dirty="0" smtClean="0">
                <a:solidFill>
                  <a:prstClr val="black"/>
                </a:solidFill>
              </a:rPr>
              <a:t>الكمبيالة الخالية </a:t>
            </a:r>
            <a:r>
              <a:rPr lang="ar-JO" sz="2400" dirty="0">
                <a:solidFill>
                  <a:prstClr val="black"/>
                </a:solidFill>
              </a:rPr>
              <a:t>من احد البيانات السابقة لا </a:t>
            </a:r>
            <a:r>
              <a:rPr lang="ar-JO" sz="2400" dirty="0" smtClean="0">
                <a:solidFill>
                  <a:prstClr val="black"/>
                </a:solidFill>
              </a:rPr>
              <a:t>تعتبر كمبيالة الا </a:t>
            </a:r>
            <a:r>
              <a:rPr lang="ar-JO" sz="2400" dirty="0">
                <a:solidFill>
                  <a:prstClr val="black"/>
                </a:solidFill>
              </a:rPr>
              <a:t>في الحلات </a:t>
            </a:r>
            <a:r>
              <a:rPr lang="ar-JO" sz="2400" dirty="0" err="1" smtClean="0">
                <a:solidFill>
                  <a:prstClr val="black"/>
                </a:solidFill>
              </a:rPr>
              <a:t>الاتيه</a:t>
            </a:r>
            <a:r>
              <a:rPr lang="ar-JO" sz="2400" dirty="0" smtClean="0">
                <a:solidFill>
                  <a:prstClr val="black"/>
                </a:solidFill>
              </a:rPr>
              <a:t>:</a:t>
            </a:r>
          </a:p>
          <a:p>
            <a:pPr>
              <a:buFont typeface="Wingdings" pitchFamily="2" charset="2"/>
              <a:buChar char="§"/>
            </a:pPr>
            <a:r>
              <a:rPr lang="ar-JO" sz="2000" dirty="0" smtClean="0">
                <a:solidFill>
                  <a:prstClr val="black"/>
                </a:solidFill>
              </a:rPr>
              <a:t>اذا خلت من بيان ميعاد الاستحقاق اعتبرت مستحقة لوفاء لدى الاطلاع</a:t>
            </a:r>
          </a:p>
          <a:p>
            <a:pPr>
              <a:buFont typeface="Wingdings" pitchFamily="2" charset="2"/>
              <a:buChar char="§"/>
            </a:pPr>
            <a:r>
              <a:rPr lang="ar-JO" sz="2000" dirty="0" smtClean="0">
                <a:solidFill>
                  <a:prstClr val="black"/>
                </a:solidFill>
              </a:rPr>
              <a:t>اذا خلت من بيان مكان الوفاء اعتبر لمكان المبين بجانب اسم المسحوب عليه مكان الوفاء</a:t>
            </a:r>
          </a:p>
          <a:p>
            <a:pPr>
              <a:buFont typeface="Wingdings" pitchFamily="2" charset="2"/>
              <a:buChar char="§"/>
            </a:pPr>
            <a:r>
              <a:rPr lang="ar-JO" sz="2000" dirty="0" smtClean="0">
                <a:solidFill>
                  <a:prstClr val="black"/>
                </a:solidFill>
              </a:rPr>
              <a:t>اذا خلت </a:t>
            </a:r>
            <a:r>
              <a:rPr lang="ar-JO" sz="2000" dirty="0" err="1" smtClean="0">
                <a:solidFill>
                  <a:prstClr val="black"/>
                </a:solidFill>
              </a:rPr>
              <a:t>الكمبياله</a:t>
            </a:r>
            <a:r>
              <a:rPr lang="ar-JO" sz="2000" dirty="0" smtClean="0">
                <a:solidFill>
                  <a:prstClr val="black"/>
                </a:solidFill>
              </a:rPr>
              <a:t> من بيان مكان الانشاء اعتبرت </a:t>
            </a:r>
            <a:r>
              <a:rPr lang="ar-JO" sz="2000" dirty="0" err="1" smtClean="0">
                <a:solidFill>
                  <a:prstClr val="black"/>
                </a:solidFill>
              </a:rPr>
              <a:t>منشاه</a:t>
            </a:r>
            <a:r>
              <a:rPr lang="ar-JO" sz="2000" dirty="0" smtClean="0">
                <a:solidFill>
                  <a:prstClr val="black"/>
                </a:solidFill>
              </a:rPr>
              <a:t> في مكان المبين بجانب اسم الساحب وتوقيعه </a:t>
            </a:r>
          </a:p>
          <a:p>
            <a:pPr marL="0" indent="0">
              <a:buNone/>
            </a:pPr>
            <a:endParaRPr lang="ar-JO" dirty="0"/>
          </a:p>
        </p:txBody>
      </p:sp>
    </p:spTree>
    <p:extLst>
      <p:ext uri="{BB962C8B-B14F-4D97-AF65-F5344CB8AC3E}">
        <p14:creationId xmlns:p14="http://schemas.microsoft.com/office/powerpoint/2010/main" xmlns="" val="1570009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p:txBody>
          <a:bodyPr/>
          <a:lstStyle/>
          <a:p>
            <a:r>
              <a:rPr lang="ar-JO" dirty="0" smtClean="0"/>
              <a:t>اسم من يلزمة الاداء (المسحوب عليه)</a:t>
            </a:r>
            <a:endParaRPr lang="ar-JO" dirty="0"/>
          </a:p>
        </p:txBody>
      </p:sp>
      <p:sp>
        <p:nvSpPr>
          <p:cNvPr id="5" name="عنصر نائب للمحتوى 4"/>
          <p:cNvSpPr>
            <a:spLocks noGrp="1"/>
          </p:cNvSpPr>
          <p:nvPr>
            <p:ph sz="half" idx="1"/>
          </p:nvPr>
        </p:nvSpPr>
        <p:spPr/>
        <p:txBody>
          <a:bodyPr/>
          <a:lstStyle/>
          <a:p>
            <a:pPr marL="0" indent="0">
              <a:buNone/>
            </a:pPr>
            <a:r>
              <a:rPr lang="ar-JO" dirty="0" smtClean="0"/>
              <a:t>المادة  413 </a:t>
            </a:r>
          </a:p>
          <a:p>
            <a:pPr marL="0" indent="0">
              <a:buNone/>
            </a:pPr>
            <a:r>
              <a:rPr lang="ar-JO" dirty="0" smtClean="0"/>
              <a:t>يجوز سحب الكمبيالة </a:t>
            </a:r>
            <a:r>
              <a:rPr lang="ar-JO" dirty="0" err="1" smtClean="0"/>
              <a:t>لامر</a:t>
            </a:r>
            <a:r>
              <a:rPr lang="ar-JO" dirty="0" smtClean="0"/>
              <a:t> الساحب </a:t>
            </a:r>
          </a:p>
          <a:p>
            <a:pPr marL="0" indent="0">
              <a:buNone/>
            </a:pPr>
            <a:r>
              <a:rPr lang="ar-JO" dirty="0" smtClean="0"/>
              <a:t>يجوز سحبها على الساحب </a:t>
            </a:r>
          </a:p>
          <a:p>
            <a:pPr marL="0" indent="0">
              <a:buNone/>
            </a:pPr>
            <a:r>
              <a:rPr lang="ar-JO" dirty="0" smtClean="0"/>
              <a:t>يجوز سحبها لحساب شخص اخر </a:t>
            </a:r>
          </a:p>
          <a:p>
            <a:pPr marL="0" indent="0">
              <a:buNone/>
            </a:pPr>
            <a:endParaRPr lang="ar-JO" dirty="0"/>
          </a:p>
        </p:txBody>
      </p:sp>
      <p:sp>
        <p:nvSpPr>
          <p:cNvPr id="6" name="عنصر نائب للمحتوى 5"/>
          <p:cNvSpPr>
            <a:spLocks noGrp="1"/>
          </p:cNvSpPr>
          <p:nvPr>
            <p:ph sz="half" idx="2"/>
          </p:nvPr>
        </p:nvSpPr>
        <p:spPr>
          <a:xfrm>
            <a:off x="4648200" y="1600200"/>
            <a:ext cx="4038600" cy="4997152"/>
          </a:xfrm>
        </p:spPr>
        <p:txBody>
          <a:bodyPr/>
          <a:lstStyle/>
          <a:p>
            <a:pPr marL="0" indent="0">
              <a:buNone/>
            </a:pPr>
            <a:r>
              <a:rPr lang="ar-JO" dirty="0" smtClean="0"/>
              <a:t>المادة126 </a:t>
            </a:r>
          </a:p>
          <a:p>
            <a:pPr>
              <a:buFont typeface="Wingdings" pitchFamily="2" charset="2"/>
              <a:buChar char="§"/>
            </a:pPr>
            <a:r>
              <a:rPr lang="ar-JO" dirty="0" smtClean="0"/>
              <a:t>يجوز سحب سند اسحب لأمر الساحب نفسه </a:t>
            </a:r>
          </a:p>
          <a:p>
            <a:pPr>
              <a:buFont typeface="Wingdings" pitchFamily="2" charset="2"/>
              <a:buChar char="§"/>
            </a:pPr>
            <a:r>
              <a:rPr lang="ar-JO" dirty="0" smtClean="0"/>
              <a:t>كما يجوز سحبه عليه </a:t>
            </a:r>
          </a:p>
          <a:p>
            <a:pPr>
              <a:buFont typeface="Wingdings" pitchFamily="2" charset="2"/>
              <a:buChar char="§"/>
            </a:pPr>
            <a:r>
              <a:rPr lang="ar-JO" dirty="0" smtClean="0"/>
              <a:t>يجوز سحبه لحساب شخص اخر </a:t>
            </a:r>
          </a:p>
          <a:p>
            <a:pPr>
              <a:buFont typeface="Wingdings" pitchFamily="2" charset="2"/>
              <a:buChar char="§"/>
            </a:pPr>
            <a:endParaRPr lang="ar-JO" dirty="0"/>
          </a:p>
        </p:txBody>
      </p:sp>
    </p:spTree>
    <p:extLst>
      <p:ext uri="{BB962C8B-B14F-4D97-AF65-F5344CB8AC3E}">
        <p14:creationId xmlns:p14="http://schemas.microsoft.com/office/powerpoint/2010/main" xmlns="" val="1806954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JO" dirty="0" smtClean="0"/>
              <a:t>مكان الاداء</a:t>
            </a:r>
            <a:endParaRPr lang="ar-JO" dirty="0"/>
          </a:p>
        </p:txBody>
      </p:sp>
      <p:sp>
        <p:nvSpPr>
          <p:cNvPr id="3" name="عنصر نائب للمحتوى 2"/>
          <p:cNvSpPr>
            <a:spLocks noGrp="1"/>
          </p:cNvSpPr>
          <p:nvPr>
            <p:ph sz="half" idx="1"/>
          </p:nvPr>
        </p:nvSpPr>
        <p:spPr/>
        <p:txBody>
          <a:bodyPr/>
          <a:lstStyle/>
          <a:p>
            <a:pPr marL="0" indent="0">
              <a:buNone/>
            </a:pPr>
            <a:r>
              <a:rPr lang="ar-JO" dirty="0" smtClean="0"/>
              <a:t>المادة 414</a:t>
            </a:r>
          </a:p>
          <a:p>
            <a:pPr marL="0" indent="0">
              <a:buNone/>
            </a:pPr>
            <a:r>
              <a:rPr lang="ar-JO" dirty="0" smtClean="0"/>
              <a:t>يجوز ان تكون الكمبيالة مستحقة الوفاء في موطن شخص من الغير سواء في الجهة التي فيها موطن المسحوب عليه او في اي جهة اخرى </a:t>
            </a:r>
            <a:endParaRPr lang="ar-JO" dirty="0"/>
          </a:p>
        </p:txBody>
      </p:sp>
      <p:sp>
        <p:nvSpPr>
          <p:cNvPr id="4" name="عنصر نائب للمحتوى 3"/>
          <p:cNvSpPr>
            <a:spLocks noGrp="1"/>
          </p:cNvSpPr>
          <p:nvPr>
            <p:ph sz="half" idx="2"/>
          </p:nvPr>
        </p:nvSpPr>
        <p:spPr/>
        <p:txBody>
          <a:bodyPr/>
          <a:lstStyle/>
          <a:p>
            <a:pPr marL="0" indent="0">
              <a:buNone/>
            </a:pPr>
            <a:r>
              <a:rPr lang="ar-JO" dirty="0" smtClean="0"/>
              <a:t>المادة 127</a:t>
            </a:r>
          </a:p>
          <a:p>
            <a:pPr marL="0" indent="0">
              <a:buNone/>
            </a:pPr>
            <a:r>
              <a:rPr lang="ar-JO" dirty="0" smtClean="0"/>
              <a:t>يجوز ان يشترط اداء سند السحب في موطن شخص اخر سواء ان كان ذلك في الموطن الذي يقيم فيه المسحوب عليه او في موطن اخر </a:t>
            </a:r>
            <a:endParaRPr lang="ar-JO" dirty="0"/>
          </a:p>
        </p:txBody>
      </p:sp>
    </p:spTree>
    <p:extLst>
      <p:ext uri="{BB962C8B-B14F-4D97-AF65-F5344CB8AC3E}">
        <p14:creationId xmlns:p14="http://schemas.microsoft.com/office/powerpoint/2010/main" xmlns="" val="666999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JO" dirty="0" smtClean="0"/>
              <a:t>امر غير معلق على شرط بوفاء مبلغ من النقود</a:t>
            </a:r>
            <a:endParaRPr lang="ar-JO" dirty="0"/>
          </a:p>
        </p:txBody>
      </p:sp>
      <p:sp>
        <p:nvSpPr>
          <p:cNvPr id="3" name="عنصر نائب للمحتوى 2"/>
          <p:cNvSpPr>
            <a:spLocks noGrp="1"/>
          </p:cNvSpPr>
          <p:nvPr>
            <p:ph sz="half" idx="1"/>
          </p:nvPr>
        </p:nvSpPr>
        <p:spPr/>
        <p:txBody>
          <a:bodyPr/>
          <a:lstStyle/>
          <a:p>
            <a:pPr marL="0" indent="0">
              <a:buNone/>
            </a:pPr>
            <a:r>
              <a:rPr lang="ar-JO" dirty="0" smtClean="0"/>
              <a:t>المادة 415</a:t>
            </a:r>
          </a:p>
          <a:p>
            <a:pPr>
              <a:buFont typeface="Wingdings" pitchFamily="2" charset="2"/>
              <a:buChar char="§"/>
            </a:pPr>
            <a:r>
              <a:rPr lang="ar-JO" sz="2000" dirty="0" smtClean="0"/>
              <a:t>يجوز لساحب الكمبيالة لساحب الوفاء لدى الاطلاع او بعد مده معينه من الاطلاع او بعد مدة معينة من الاطلاع عليها ان يشترط عائدا منفصلا عن المبلغ المذكور فيها .</a:t>
            </a:r>
          </a:p>
          <a:p>
            <a:pPr>
              <a:buFont typeface="Wingdings" pitchFamily="2" charset="2"/>
              <a:buChar char="§"/>
            </a:pPr>
            <a:r>
              <a:rPr lang="ar-JO" sz="2000" dirty="0" smtClean="0"/>
              <a:t>تعتبر هذا الشرط في الكمبيالات الاخرى كان لم يكن </a:t>
            </a:r>
          </a:p>
          <a:p>
            <a:pPr>
              <a:buFont typeface="Wingdings" pitchFamily="2" charset="2"/>
              <a:buChar char="§"/>
            </a:pPr>
            <a:r>
              <a:rPr lang="ar-JO" sz="2000" dirty="0" smtClean="0"/>
              <a:t>يجب بيان العائد بالكمبيالة فاذا خلت منه اعتبر الشرط كان لم يكن </a:t>
            </a:r>
          </a:p>
          <a:p>
            <a:pPr>
              <a:buFont typeface="Wingdings" pitchFamily="2" charset="2"/>
              <a:buChar char="§"/>
            </a:pPr>
            <a:r>
              <a:rPr lang="ar-JO" sz="2000" dirty="0" smtClean="0"/>
              <a:t>ويحسب العائد من تاريخ انشاء </a:t>
            </a:r>
            <a:r>
              <a:rPr lang="ar-JO" sz="2000" dirty="0" err="1" smtClean="0"/>
              <a:t>الكمبياله</a:t>
            </a:r>
            <a:r>
              <a:rPr lang="ar-JO" sz="2000" dirty="0" smtClean="0"/>
              <a:t> اذا لم يعين تاريخ اخر </a:t>
            </a:r>
          </a:p>
          <a:p>
            <a:pPr marL="0" indent="0">
              <a:buNone/>
            </a:pPr>
            <a:endParaRPr lang="ar-JO" sz="2000" dirty="0" smtClean="0"/>
          </a:p>
          <a:p>
            <a:pPr marL="0" indent="0">
              <a:buNone/>
            </a:pPr>
            <a:endParaRPr lang="ar-JO" dirty="0"/>
          </a:p>
        </p:txBody>
      </p:sp>
      <p:sp>
        <p:nvSpPr>
          <p:cNvPr id="4" name="عنصر نائب للمحتوى 3"/>
          <p:cNvSpPr>
            <a:spLocks noGrp="1"/>
          </p:cNvSpPr>
          <p:nvPr>
            <p:ph sz="half" idx="2"/>
          </p:nvPr>
        </p:nvSpPr>
        <p:spPr/>
        <p:txBody>
          <a:bodyPr/>
          <a:lstStyle/>
          <a:p>
            <a:pPr marL="0" indent="0">
              <a:buNone/>
            </a:pPr>
            <a:r>
              <a:rPr lang="ar-JO" dirty="0" smtClean="0"/>
              <a:t>المادة 128  </a:t>
            </a:r>
          </a:p>
          <a:p>
            <a:pPr>
              <a:buFont typeface="Wingdings" pitchFamily="2" charset="2"/>
              <a:buChar char="§"/>
            </a:pPr>
            <a:r>
              <a:rPr lang="ar-JO" sz="2000" dirty="0" smtClean="0"/>
              <a:t>يجوز لساحب سند السحب</a:t>
            </a:r>
            <a:r>
              <a:rPr lang="en-US" sz="2000" dirty="0" smtClean="0"/>
              <a:t>  </a:t>
            </a:r>
            <a:r>
              <a:rPr lang="ar-JO" sz="2000" dirty="0" smtClean="0"/>
              <a:t>المستحق الاداء لدى الاطلاع</a:t>
            </a:r>
            <a:r>
              <a:rPr lang="en-US" sz="2000" dirty="0" smtClean="0"/>
              <a:t> </a:t>
            </a:r>
            <a:r>
              <a:rPr lang="ar-JO" sz="2000" dirty="0" smtClean="0"/>
              <a:t>عليه او بعد مده من الاطلاع ان بشرط فائدة عن المبلغ المذكور فيه.</a:t>
            </a:r>
            <a:endParaRPr lang="ar-JO" sz="2000" dirty="0"/>
          </a:p>
          <a:p>
            <a:pPr>
              <a:buFont typeface="Wingdings" pitchFamily="2" charset="2"/>
              <a:buChar char="§"/>
            </a:pPr>
            <a:r>
              <a:rPr lang="ar-JO" sz="2000" dirty="0" smtClean="0"/>
              <a:t>يعتبر هذا الشرط باطلا في اسناد السحب الاخر</a:t>
            </a:r>
          </a:p>
          <a:p>
            <a:pPr>
              <a:buFont typeface="Wingdings" pitchFamily="2" charset="2"/>
              <a:buChar char="§"/>
            </a:pPr>
            <a:r>
              <a:rPr lang="ar-JO" sz="2000" dirty="0" smtClean="0"/>
              <a:t>يجب بيان سعر الفائدة في سند السحب </a:t>
            </a:r>
          </a:p>
          <a:p>
            <a:pPr>
              <a:buFont typeface="Wingdings" pitchFamily="2" charset="2"/>
              <a:buChar char="§"/>
            </a:pPr>
            <a:r>
              <a:rPr lang="ar-JO" sz="2000" dirty="0" smtClean="0"/>
              <a:t>تسري الفائدة من تاريخ سند السحب </a:t>
            </a:r>
            <a:endParaRPr lang="ar-JO" sz="2000" dirty="0"/>
          </a:p>
        </p:txBody>
      </p:sp>
    </p:spTree>
    <p:extLst>
      <p:ext uri="{BB962C8B-B14F-4D97-AF65-F5344CB8AC3E}">
        <p14:creationId xmlns:p14="http://schemas.microsoft.com/office/powerpoint/2010/main" xmlns="" val="20340859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JO" dirty="0" smtClean="0"/>
              <a:t>تاريخ انشاء سند السحب ومكان انشائه </a:t>
            </a:r>
            <a:endParaRPr lang="ar-JO" dirty="0"/>
          </a:p>
        </p:txBody>
      </p:sp>
      <p:sp>
        <p:nvSpPr>
          <p:cNvPr id="3" name="عنصر نائب للمحتوى 2"/>
          <p:cNvSpPr>
            <a:spLocks noGrp="1"/>
          </p:cNvSpPr>
          <p:nvPr>
            <p:ph sz="half" idx="1"/>
          </p:nvPr>
        </p:nvSpPr>
        <p:spPr>
          <a:xfrm>
            <a:off x="457200" y="1600200"/>
            <a:ext cx="4038600" cy="4925144"/>
          </a:xfrm>
        </p:spPr>
        <p:txBody>
          <a:bodyPr/>
          <a:lstStyle/>
          <a:p>
            <a:pPr marL="0" indent="0">
              <a:buNone/>
            </a:pPr>
            <a:r>
              <a:rPr lang="ar-JO" dirty="0"/>
              <a:t>ا</a:t>
            </a:r>
            <a:r>
              <a:rPr lang="ar-JO" dirty="0" smtClean="0"/>
              <a:t>لمادة 416</a:t>
            </a:r>
          </a:p>
          <a:p>
            <a:pPr marL="0" indent="0">
              <a:buNone/>
            </a:pPr>
            <a:r>
              <a:rPr lang="ar-JO" dirty="0" smtClean="0"/>
              <a:t>اذا كتب مبلغ الكمبيالة بالحروف وبالأرقام معا فالعبرة عند الاختلاف للمكتوب بالحروف</a:t>
            </a:r>
          </a:p>
          <a:p>
            <a:pPr marL="0" lvl="0" indent="0">
              <a:buNone/>
            </a:pPr>
            <a:r>
              <a:rPr lang="ar-JO" dirty="0" smtClean="0">
                <a:solidFill>
                  <a:prstClr val="black"/>
                </a:solidFill>
              </a:rPr>
              <a:t>واذا </a:t>
            </a:r>
            <a:r>
              <a:rPr lang="ar-JO" dirty="0">
                <a:solidFill>
                  <a:prstClr val="black"/>
                </a:solidFill>
              </a:rPr>
              <a:t>كتب عده مرات بالاحرف او </a:t>
            </a:r>
            <a:r>
              <a:rPr lang="ar-JO" dirty="0" smtClean="0">
                <a:solidFill>
                  <a:prstClr val="black"/>
                </a:solidFill>
              </a:rPr>
              <a:t>بالأرقام فالعبرة </a:t>
            </a:r>
            <a:r>
              <a:rPr lang="ar-JO" dirty="0">
                <a:solidFill>
                  <a:prstClr val="black"/>
                </a:solidFill>
              </a:rPr>
              <a:t>لاقلها مبلغ  </a:t>
            </a:r>
          </a:p>
          <a:p>
            <a:pPr marL="0" indent="0">
              <a:buNone/>
            </a:pPr>
            <a:endParaRPr lang="ar-JO" dirty="0"/>
          </a:p>
        </p:txBody>
      </p:sp>
      <p:sp>
        <p:nvSpPr>
          <p:cNvPr id="4" name="عنصر نائب للمحتوى 3"/>
          <p:cNvSpPr>
            <a:spLocks noGrp="1"/>
          </p:cNvSpPr>
          <p:nvPr>
            <p:ph sz="half" idx="2"/>
          </p:nvPr>
        </p:nvSpPr>
        <p:spPr>
          <a:xfrm>
            <a:off x="4572000" y="1600200"/>
            <a:ext cx="4114800" cy="4997152"/>
          </a:xfrm>
        </p:spPr>
        <p:txBody>
          <a:bodyPr/>
          <a:lstStyle/>
          <a:p>
            <a:pPr marL="0" indent="0">
              <a:buNone/>
            </a:pPr>
            <a:r>
              <a:rPr lang="ar-JO" dirty="0" smtClean="0"/>
              <a:t>المادة 129</a:t>
            </a:r>
          </a:p>
          <a:p>
            <a:pPr>
              <a:buFont typeface="Wingdings" pitchFamily="2" charset="2"/>
              <a:buChar char="§"/>
            </a:pPr>
            <a:r>
              <a:rPr lang="ar-JO" dirty="0" smtClean="0"/>
              <a:t>اذا كتب مبلغ سند السحب بالأحرف بالأرقام معا فالعبرة عند الاختلاف للمكتوب بالاحرف  </a:t>
            </a:r>
          </a:p>
          <a:p>
            <a:pPr>
              <a:buFont typeface="Wingdings" pitchFamily="2" charset="2"/>
              <a:buChar char="§"/>
            </a:pPr>
            <a:r>
              <a:rPr lang="ar-JO" dirty="0" smtClean="0"/>
              <a:t>واذا كتب عده مرات بالاحرف او بالارقام فالعبرة لاقلها مبلغ  </a:t>
            </a:r>
            <a:endParaRPr lang="ar-JO" dirty="0"/>
          </a:p>
        </p:txBody>
      </p:sp>
    </p:spTree>
    <p:extLst>
      <p:ext uri="{BB962C8B-B14F-4D97-AF65-F5344CB8AC3E}">
        <p14:creationId xmlns:p14="http://schemas.microsoft.com/office/powerpoint/2010/main" xmlns="" val="1240559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600" b="1" u="sng" dirty="0" smtClean="0"/>
              <a:t>الشروط الموضوعية لإنشاء سند السحب</a:t>
            </a:r>
            <a:endParaRPr lang="ar-JO" sz="3600" b="1" u="sng" dirty="0"/>
          </a:p>
        </p:txBody>
      </p:sp>
      <p:sp>
        <p:nvSpPr>
          <p:cNvPr id="3" name="عنصر نائب للمحتوى 2"/>
          <p:cNvSpPr>
            <a:spLocks noGrp="1"/>
          </p:cNvSpPr>
          <p:nvPr>
            <p:ph idx="1"/>
          </p:nvPr>
        </p:nvSpPr>
        <p:spPr/>
        <p:txBody>
          <a:bodyPr/>
          <a:lstStyle/>
          <a:p>
            <a:pPr>
              <a:buFont typeface="Wingdings" pitchFamily="2" charset="2"/>
              <a:buChar char="§"/>
            </a:pPr>
            <a:r>
              <a:rPr lang="ar-JO" dirty="0" smtClean="0"/>
              <a:t>الاهلية </a:t>
            </a:r>
          </a:p>
          <a:p>
            <a:pPr>
              <a:buFont typeface="Wingdings" pitchFamily="2" charset="2"/>
              <a:buChar char="§"/>
            </a:pPr>
            <a:r>
              <a:rPr lang="ar-JO" dirty="0" smtClean="0"/>
              <a:t>الرضا</a:t>
            </a:r>
          </a:p>
          <a:p>
            <a:pPr>
              <a:buFont typeface="Wingdings" pitchFamily="2" charset="2"/>
              <a:buChar char="§"/>
            </a:pPr>
            <a:r>
              <a:rPr lang="ar-JO" dirty="0" smtClean="0"/>
              <a:t>المحل</a:t>
            </a:r>
          </a:p>
          <a:p>
            <a:pPr>
              <a:buFont typeface="Wingdings" pitchFamily="2" charset="2"/>
              <a:buChar char="§"/>
            </a:pPr>
            <a:r>
              <a:rPr lang="ar-JO" dirty="0" smtClean="0"/>
              <a:t>السبب </a:t>
            </a:r>
            <a:endParaRPr lang="ar-JO" dirty="0"/>
          </a:p>
        </p:txBody>
      </p:sp>
    </p:spTree>
    <p:extLst>
      <p:ext uri="{BB962C8B-B14F-4D97-AF65-F5344CB8AC3E}">
        <p14:creationId xmlns:p14="http://schemas.microsoft.com/office/powerpoint/2010/main" xmlns="" val="3881396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JO" dirty="0" smtClean="0"/>
              <a:t>توقيع من انشا السند (الساحب)</a:t>
            </a:r>
            <a:endParaRPr lang="ar-JO" dirty="0"/>
          </a:p>
        </p:txBody>
      </p:sp>
      <p:sp>
        <p:nvSpPr>
          <p:cNvPr id="3" name="عنصر نائب للمحتوى 2"/>
          <p:cNvSpPr>
            <a:spLocks noGrp="1"/>
          </p:cNvSpPr>
          <p:nvPr>
            <p:ph sz="half" idx="1"/>
          </p:nvPr>
        </p:nvSpPr>
        <p:spPr>
          <a:xfrm>
            <a:off x="467544" y="1628800"/>
            <a:ext cx="4038600" cy="4525963"/>
          </a:xfrm>
        </p:spPr>
        <p:txBody>
          <a:bodyPr>
            <a:normAutofit fontScale="92500" lnSpcReduction="10000"/>
          </a:bodyPr>
          <a:lstStyle/>
          <a:p>
            <a:pPr marL="0" indent="0">
              <a:buNone/>
            </a:pPr>
            <a:r>
              <a:rPr lang="ar-JO" dirty="0" smtClean="0"/>
              <a:t>المادة  418 </a:t>
            </a:r>
          </a:p>
          <a:p>
            <a:pPr>
              <a:buFont typeface="Wingdings" pitchFamily="2" charset="2"/>
              <a:buChar char="§"/>
            </a:pPr>
            <a:r>
              <a:rPr lang="ar-JO" sz="2600" dirty="0" smtClean="0"/>
              <a:t>اذا حملت الكمبيالة توقيعات اشخاص ليست لهم اهلية الالتزام </a:t>
            </a:r>
            <a:r>
              <a:rPr lang="ar-JO" dirty="0" smtClean="0"/>
              <a:t>بها او توقيعات مزورة </a:t>
            </a:r>
            <a:r>
              <a:rPr lang="ar-JO" sz="2400" dirty="0" smtClean="0">
                <a:solidFill>
                  <a:prstClr val="black"/>
                </a:solidFill>
              </a:rPr>
              <a:t>او </a:t>
            </a:r>
            <a:r>
              <a:rPr lang="ar-JO" sz="2400" dirty="0">
                <a:solidFill>
                  <a:prstClr val="black"/>
                </a:solidFill>
              </a:rPr>
              <a:t>تواقيع اشخاص وهميين او تواقيع لا تلزم لأي سبب اخر الاشخاص الذين وقعوا السند او الذين وقع باسمهم فذلك لا يحول دون صحه التزام موقعي </a:t>
            </a:r>
            <a:r>
              <a:rPr lang="ar-JO" sz="2400" dirty="0" smtClean="0">
                <a:solidFill>
                  <a:prstClr val="black"/>
                </a:solidFill>
              </a:rPr>
              <a:t>الاخرين.</a:t>
            </a:r>
            <a:endParaRPr lang="ar-JO" dirty="0" smtClean="0"/>
          </a:p>
          <a:p>
            <a:pPr marL="0" indent="0">
              <a:buNone/>
            </a:pPr>
            <a:r>
              <a:rPr lang="ar-JO" dirty="0" smtClean="0"/>
              <a:t>المادة 420 </a:t>
            </a:r>
          </a:p>
          <a:p>
            <a:pPr>
              <a:buFont typeface="Wingdings" pitchFamily="2" charset="2"/>
              <a:buChar char="§"/>
            </a:pPr>
            <a:r>
              <a:rPr lang="ar-JO" sz="2600" dirty="0" smtClean="0"/>
              <a:t>يرجع في تحديد اهلية الملتزم بموجب الكمبيالة بموجب قانون الدولة التي ينتمي اليها بجنسيته </a:t>
            </a:r>
          </a:p>
        </p:txBody>
      </p:sp>
      <p:sp>
        <p:nvSpPr>
          <p:cNvPr id="4" name="عنصر نائب للمحتوى 3"/>
          <p:cNvSpPr>
            <a:spLocks noGrp="1"/>
          </p:cNvSpPr>
          <p:nvPr>
            <p:ph sz="half" idx="2"/>
          </p:nvPr>
        </p:nvSpPr>
        <p:spPr>
          <a:xfrm>
            <a:off x="4648200" y="1600200"/>
            <a:ext cx="4038600" cy="4925144"/>
          </a:xfrm>
        </p:spPr>
        <p:txBody>
          <a:bodyPr>
            <a:normAutofit fontScale="92500" lnSpcReduction="10000"/>
          </a:bodyPr>
          <a:lstStyle/>
          <a:p>
            <a:pPr marL="0" indent="0">
              <a:buNone/>
            </a:pPr>
            <a:r>
              <a:rPr lang="ar-JO" dirty="0" smtClean="0"/>
              <a:t>المادة 130</a:t>
            </a:r>
          </a:p>
          <a:p>
            <a:pPr>
              <a:buFont typeface="Wingdings" pitchFamily="2" charset="2"/>
              <a:buChar char="§"/>
            </a:pPr>
            <a:r>
              <a:rPr lang="ar-JO" sz="2400" dirty="0" smtClean="0"/>
              <a:t>اذا حمل سند السحب تواقيع اشخاص لا تتوافر فيهم اهلية الالتزام به او تواقيع مزوره او تواقيع اشخاص وهميين او تواقيع لا تلزم لأي سبب اخر الاشخاص الذين وقعوا السند او الذين وقع باسمهم فذلك لا يحول دون صحه التزام موقعي الاخرين </a:t>
            </a:r>
          </a:p>
          <a:p>
            <a:pPr>
              <a:buFont typeface="Wingdings" pitchFamily="2" charset="2"/>
              <a:buChar char="§"/>
            </a:pPr>
            <a:r>
              <a:rPr lang="ar-JO" sz="2400" dirty="0" smtClean="0"/>
              <a:t>اهلية الشخص ترجع الى قانون موطنه الاصلي </a:t>
            </a:r>
            <a:endParaRPr lang="ar-JO" sz="2400" dirty="0"/>
          </a:p>
        </p:txBody>
      </p:sp>
    </p:spTree>
    <p:extLst>
      <p:ext uri="{BB962C8B-B14F-4D97-AF65-F5344CB8AC3E}">
        <p14:creationId xmlns:p14="http://schemas.microsoft.com/office/powerpoint/2010/main" xmlns="" val="22270723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sz="half" idx="1"/>
          </p:nvPr>
        </p:nvSpPr>
        <p:spPr/>
        <p:txBody>
          <a:bodyPr>
            <a:normAutofit/>
          </a:bodyPr>
          <a:lstStyle/>
          <a:p>
            <a:pPr marL="0" indent="0">
              <a:buNone/>
            </a:pPr>
            <a:r>
              <a:rPr lang="ar-JO" dirty="0" smtClean="0"/>
              <a:t>المادة 421 </a:t>
            </a:r>
          </a:p>
          <a:p>
            <a:pPr lvl="0">
              <a:buFont typeface="Wingdings" pitchFamily="2" charset="2"/>
              <a:buChar char="§"/>
            </a:pPr>
            <a:r>
              <a:rPr lang="ar-JO" dirty="0" smtClean="0"/>
              <a:t> </a:t>
            </a:r>
            <a:r>
              <a:rPr lang="ar-JO" sz="2400" dirty="0">
                <a:solidFill>
                  <a:prstClr val="black"/>
                </a:solidFill>
              </a:rPr>
              <a:t>من وقع سند </a:t>
            </a:r>
            <a:r>
              <a:rPr lang="ar-JO" sz="2400">
                <a:solidFill>
                  <a:prstClr val="black"/>
                </a:solidFill>
              </a:rPr>
              <a:t>السحب </a:t>
            </a:r>
            <a:r>
              <a:rPr lang="ar-JO" sz="2400" smtClean="0">
                <a:solidFill>
                  <a:prstClr val="black"/>
                </a:solidFill>
              </a:rPr>
              <a:t>نيابه </a:t>
            </a:r>
            <a:r>
              <a:rPr lang="ar-JO" sz="2400" dirty="0">
                <a:solidFill>
                  <a:prstClr val="black"/>
                </a:solidFill>
              </a:rPr>
              <a:t>عن اخر دون ان تكون له صفه في ذلك يصبح بتوقيعه ملزما شخصيا </a:t>
            </a:r>
            <a:r>
              <a:rPr lang="ar-JO" sz="2400" dirty="0" smtClean="0">
                <a:solidFill>
                  <a:prstClr val="black"/>
                </a:solidFill>
              </a:rPr>
              <a:t> فاذا </a:t>
            </a:r>
            <a:r>
              <a:rPr lang="ar-JO" sz="2400" dirty="0">
                <a:solidFill>
                  <a:prstClr val="black"/>
                </a:solidFill>
              </a:rPr>
              <a:t>اوفى بالتزامه الت اليه الحقوق التي كانت تؤول الى من زعم النيابة </a:t>
            </a:r>
            <a:r>
              <a:rPr lang="ar-JO" sz="2400" dirty="0" smtClean="0">
                <a:solidFill>
                  <a:prstClr val="black"/>
                </a:solidFill>
              </a:rPr>
              <a:t>عنه. </a:t>
            </a:r>
            <a:endParaRPr lang="ar-JO" sz="2400" dirty="0">
              <a:solidFill>
                <a:prstClr val="black"/>
              </a:solidFill>
            </a:endParaRPr>
          </a:p>
          <a:p>
            <a:pPr lvl="0">
              <a:buFont typeface="Wingdings" pitchFamily="2" charset="2"/>
              <a:buChar char="§"/>
            </a:pPr>
            <a:r>
              <a:rPr lang="ar-JO" sz="2400" dirty="0">
                <a:solidFill>
                  <a:prstClr val="black"/>
                </a:solidFill>
              </a:rPr>
              <a:t>ويسري هذا الحكم على من جاوز حدود نيابته </a:t>
            </a:r>
          </a:p>
          <a:p>
            <a:pPr marL="0" indent="0">
              <a:buNone/>
            </a:pPr>
            <a:endParaRPr lang="ar-JO" dirty="0"/>
          </a:p>
        </p:txBody>
      </p:sp>
      <p:sp>
        <p:nvSpPr>
          <p:cNvPr id="4" name="عنصر نائب للمحتوى 3"/>
          <p:cNvSpPr>
            <a:spLocks noGrp="1"/>
          </p:cNvSpPr>
          <p:nvPr>
            <p:ph sz="half" idx="2"/>
          </p:nvPr>
        </p:nvSpPr>
        <p:spPr/>
        <p:txBody>
          <a:bodyPr>
            <a:normAutofit/>
          </a:bodyPr>
          <a:lstStyle/>
          <a:p>
            <a:pPr marL="0" indent="0">
              <a:buNone/>
            </a:pPr>
            <a:r>
              <a:rPr lang="ar-JO" dirty="0" smtClean="0"/>
              <a:t>المادة 131</a:t>
            </a:r>
          </a:p>
          <a:p>
            <a:pPr>
              <a:buFont typeface="Wingdings" pitchFamily="2" charset="2"/>
              <a:buChar char="§"/>
            </a:pPr>
            <a:r>
              <a:rPr lang="ar-JO" sz="2400" dirty="0" smtClean="0"/>
              <a:t>من وقع سند السحب نيابه عن اخر دون ان تكون له صفه في ذلك يصبح بتوقيعه ملزما شخصيا </a:t>
            </a:r>
          </a:p>
          <a:p>
            <a:pPr>
              <a:buFont typeface="Wingdings" pitchFamily="2" charset="2"/>
              <a:buChar char="§"/>
            </a:pPr>
            <a:r>
              <a:rPr lang="ar-JO" sz="2400" dirty="0" smtClean="0"/>
              <a:t>فاذا اوفى بالتزامه الت اليه الحقوق التي كانت تؤول الى من زعم النيابة عنه </a:t>
            </a:r>
          </a:p>
          <a:p>
            <a:pPr>
              <a:buFont typeface="Wingdings" pitchFamily="2" charset="2"/>
              <a:buChar char="§"/>
            </a:pPr>
            <a:r>
              <a:rPr lang="ar-JO" sz="2400" dirty="0" smtClean="0"/>
              <a:t>ويسري هذا الحكم على من جاوز حدود نيابته </a:t>
            </a:r>
          </a:p>
          <a:p>
            <a:pPr marL="0" indent="0">
              <a:buNone/>
            </a:pPr>
            <a:endParaRPr lang="ar-JO" dirty="0"/>
          </a:p>
        </p:txBody>
      </p:sp>
    </p:spTree>
    <p:extLst>
      <p:ext uri="{BB962C8B-B14F-4D97-AF65-F5344CB8AC3E}">
        <p14:creationId xmlns:p14="http://schemas.microsoft.com/office/powerpoint/2010/main" xmlns="" val="258134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sp>
        <p:nvSpPr>
          <p:cNvPr id="3" name="عنصر نائب للمحتوى 2"/>
          <p:cNvSpPr>
            <a:spLocks noGrp="1"/>
          </p:cNvSpPr>
          <p:nvPr>
            <p:ph sz="half" idx="1"/>
          </p:nvPr>
        </p:nvSpPr>
        <p:spPr/>
        <p:txBody>
          <a:bodyPr/>
          <a:lstStyle/>
          <a:p>
            <a:pPr marL="0" indent="0">
              <a:buNone/>
            </a:pPr>
            <a:r>
              <a:rPr lang="ar-JO" dirty="0" smtClean="0"/>
              <a:t>المادة 422</a:t>
            </a:r>
          </a:p>
          <a:p>
            <a:pPr>
              <a:buFont typeface="Wingdings" pitchFamily="2" charset="2"/>
              <a:buChar char="§"/>
            </a:pPr>
            <a:r>
              <a:rPr lang="ar-JO" sz="2400" dirty="0" smtClean="0"/>
              <a:t>يضمن ساحب الكمبيالة قبولها و وفاءها </a:t>
            </a:r>
          </a:p>
          <a:p>
            <a:pPr>
              <a:buFont typeface="Wingdings" pitchFamily="2" charset="2"/>
              <a:buChar char="§"/>
            </a:pPr>
            <a:r>
              <a:rPr lang="ar-JO" sz="2400" dirty="0" smtClean="0"/>
              <a:t>يجوز له ان يشترط اعفاءه من ضمان القبول وكل شرط بإعفائه من ضمان الوفاء يعتبر كان لم يكن </a:t>
            </a:r>
            <a:endParaRPr lang="ar-JO" sz="2400" dirty="0"/>
          </a:p>
        </p:txBody>
      </p:sp>
      <p:sp>
        <p:nvSpPr>
          <p:cNvPr id="4" name="عنصر نائب للمحتوى 3"/>
          <p:cNvSpPr>
            <a:spLocks noGrp="1"/>
          </p:cNvSpPr>
          <p:nvPr>
            <p:ph sz="half" idx="2"/>
          </p:nvPr>
        </p:nvSpPr>
        <p:spPr/>
        <p:txBody>
          <a:bodyPr/>
          <a:lstStyle/>
          <a:p>
            <a:pPr marL="0" indent="0">
              <a:buNone/>
            </a:pPr>
            <a:r>
              <a:rPr lang="ar-JO" dirty="0" smtClean="0"/>
              <a:t>المادة 132</a:t>
            </a:r>
          </a:p>
          <a:p>
            <a:pPr>
              <a:buFont typeface="Wingdings" pitchFamily="2" charset="2"/>
              <a:buChar char="§"/>
            </a:pPr>
            <a:r>
              <a:rPr lang="ar-JO" sz="2400" dirty="0" smtClean="0"/>
              <a:t>الساحب ضامن قبول السحب و وفاءه وله ان اشترط الاعفاء من ضمان القبول .</a:t>
            </a:r>
          </a:p>
          <a:p>
            <a:pPr>
              <a:buFont typeface="Wingdings" pitchFamily="2" charset="2"/>
              <a:buChar char="§"/>
            </a:pPr>
            <a:r>
              <a:rPr lang="ar-JO" sz="2400" dirty="0" smtClean="0"/>
              <a:t>اما ضمان الوفاء فالكل شرط للإعفاء منه يعتبر كان لم يكن </a:t>
            </a:r>
            <a:r>
              <a:rPr lang="ar-JO" dirty="0" smtClean="0"/>
              <a:t>.</a:t>
            </a:r>
            <a:endParaRPr lang="ar-JO" dirty="0"/>
          </a:p>
        </p:txBody>
      </p:sp>
    </p:spTree>
    <p:extLst>
      <p:ext uri="{BB962C8B-B14F-4D97-AF65-F5344CB8AC3E}">
        <p14:creationId xmlns:p14="http://schemas.microsoft.com/office/powerpoint/2010/main" xmlns="" val="16644031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a:r>
              <a:rPr lang="ar-JO" b="1" u="sng" dirty="0" smtClean="0"/>
              <a:t>جزاء الاخلال بالشروط الشكلية</a:t>
            </a:r>
            <a:endParaRPr lang="ar-JO" b="1" u="sng" dirty="0"/>
          </a:p>
        </p:txBody>
      </p:sp>
      <p:sp>
        <p:nvSpPr>
          <p:cNvPr id="6" name="Content Placeholder 5"/>
          <p:cNvSpPr>
            <a:spLocks noGrp="1"/>
          </p:cNvSpPr>
          <p:nvPr>
            <p:ph idx="1"/>
          </p:nvPr>
        </p:nvSpPr>
        <p:spPr>
          <a:xfrm>
            <a:off x="457200" y="1500174"/>
            <a:ext cx="8258204" cy="4625989"/>
          </a:xfrm>
        </p:spPr>
        <p:txBody>
          <a:bodyPr/>
          <a:lstStyle/>
          <a:p>
            <a:pPr rtl="0">
              <a:buNone/>
            </a:pPr>
            <a:r>
              <a:rPr lang="ar-JO" dirty="0" smtClean="0"/>
              <a:t>ان سند السحب تصرف القانوني شكلي, فاذا لم يكتب في السند محرر وقع باطلا, فلا وجود قانوني للسند الا اذا صدر في محرر, فالكتابة لازمة لصحه السند ولاثباته.و على ذلك لا يجوز اقامة الدليل بالبينة او بالاقرار او باليمين.</a:t>
            </a:r>
          </a:p>
          <a:p>
            <a:pPr rtl="0">
              <a:buNone/>
            </a:pPr>
            <a:r>
              <a:rPr lang="ar-JO" dirty="0" smtClean="0"/>
              <a:t>فمن البيانات ما يعد شرطا لصحة الالتزام وتجريد السند من اي اثر قانوني. ومن البيانات من لا ترتب على تركه بطلان الالتزام الثابت في السند وانما مجرد فقدان السند لشروط صحته كسند السحب بينما يعتبر صحيحا كورقة تجارية على الرغم من تخلف بعض البيانات</a:t>
            </a:r>
            <a:endParaRPr lang="ar-JO"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فروض الاخلال بالشروط الشكلية </a:t>
            </a:r>
            <a:endParaRPr lang="ar-JO" b="1" u="sng" dirty="0"/>
          </a:p>
        </p:txBody>
      </p:sp>
      <p:sp>
        <p:nvSpPr>
          <p:cNvPr id="3" name="عنصر نائب للمحتوى 2"/>
          <p:cNvSpPr>
            <a:spLocks noGrp="1"/>
          </p:cNvSpPr>
          <p:nvPr>
            <p:ph idx="1"/>
          </p:nvPr>
        </p:nvSpPr>
        <p:spPr/>
        <p:txBody>
          <a:bodyPr>
            <a:normAutofit fontScale="85000" lnSpcReduction="10000"/>
          </a:bodyPr>
          <a:lstStyle/>
          <a:p>
            <a:pPr rtl="0">
              <a:buNone/>
            </a:pPr>
            <a:r>
              <a:rPr lang="ar-JO" sz="2800" dirty="0" smtClean="0"/>
              <a:t>بطلان الالتزام الثابت في السند ان البيانات التي يشتمل عليها سند السحب تعد شرطا لصحة الالتزام الثابت في السند بحيث يترتب على ترك احدها بطلان هذا الالتزام و تجريد السند من اي اثر قانوني وهذه البيانات هي :</a:t>
            </a:r>
          </a:p>
          <a:p>
            <a:pPr>
              <a:buFont typeface="Wingdings" pitchFamily="2" charset="2"/>
              <a:buChar char="§"/>
            </a:pPr>
            <a:r>
              <a:rPr lang="ar-JO" sz="2800" dirty="0" smtClean="0"/>
              <a:t>توقيع الساحب:توقيع الساحب تعبير عن ارادته يتوفر فيه ركن الرضا(فلا التزام دون ارادة) </a:t>
            </a:r>
          </a:p>
          <a:p>
            <a:pPr>
              <a:buFont typeface="Wingdings" pitchFamily="2" charset="2"/>
              <a:buChar char="§"/>
            </a:pPr>
            <a:r>
              <a:rPr lang="ar-JO" sz="2800" dirty="0" smtClean="0"/>
              <a:t>مبلغ السند:ان مبلغ السند دليل على وجود محل الالتزام الساحب( فلا التزام دون محل)</a:t>
            </a:r>
          </a:p>
          <a:p>
            <a:pPr>
              <a:buFont typeface="Wingdings" pitchFamily="2" charset="2"/>
              <a:buChar char="§"/>
            </a:pPr>
            <a:r>
              <a:rPr lang="ar-JO" sz="2800" dirty="0" smtClean="0"/>
              <a:t>اسم المستفيد:ان اسم المستفيد يحدد الشخص الذي يلتزم في مواجهته الساحب بوصفه الدائن بالحق الثابت في السند(لا يجوز عدم ذكر اسم المستفيد حتى لو كانت دوافع الساحب انشاء سند لحامله لان هذا النوع من السندات باطل)</a:t>
            </a:r>
          </a:p>
          <a:p>
            <a:pPr marL="0" indent="0">
              <a:buNone/>
            </a:pPr>
            <a:r>
              <a:rPr lang="ar-JO" sz="2800" dirty="0"/>
              <a:t>ا</a:t>
            </a:r>
            <a:r>
              <a:rPr lang="ar-JO" sz="2800" dirty="0" smtClean="0"/>
              <a:t>ن ترك احد هذه البيانات يؤدي الى بطلان السند ولا يترتب عليه اي اثر قانوني .</a:t>
            </a:r>
            <a:endParaRPr lang="ar-JO" sz="2800" dirty="0"/>
          </a:p>
        </p:txBody>
      </p:sp>
    </p:spTree>
    <p:extLst>
      <p:ext uri="{BB962C8B-B14F-4D97-AF65-F5344CB8AC3E}">
        <p14:creationId xmlns:p14="http://schemas.microsoft.com/office/powerpoint/2010/main" xmlns="" val="33160842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تحول السند الباطل </a:t>
            </a:r>
            <a:endParaRPr lang="ar-JO" b="1" u="sng" dirty="0"/>
          </a:p>
        </p:txBody>
      </p:sp>
      <p:sp>
        <p:nvSpPr>
          <p:cNvPr id="3" name="عنصر نائب للمحتوى 2"/>
          <p:cNvSpPr>
            <a:spLocks noGrp="1"/>
          </p:cNvSpPr>
          <p:nvPr>
            <p:ph idx="1"/>
          </p:nvPr>
        </p:nvSpPr>
        <p:spPr/>
        <p:txBody>
          <a:bodyPr>
            <a:normAutofit lnSpcReduction="10000"/>
          </a:bodyPr>
          <a:lstStyle/>
          <a:p>
            <a:pPr marL="0" indent="0">
              <a:buNone/>
            </a:pPr>
            <a:r>
              <a:rPr lang="ar-JO" dirty="0" smtClean="0"/>
              <a:t>اذا كان البيان المتروك غير البيانات الثلاثة(توقيع الساحب, مبلغ السند, اسم المستفيد) فلا يترتب على تركه سوى بطلان السند كورقة تجارية استنادا لمادة 125 من القانون التجارة الاردني.</a:t>
            </a:r>
          </a:p>
          <a:p>
            <a:pPr marL="0" indent="0">
              <a:buNone/>
            </a:pPr>
            <a:r>
              <a:rPr lang="ar-JO" dirty="0" smtClean="0"/>
              <a:t>فالسند لا يتجرد من كل اثر قانوني بل قد يتحول الى تصرف قانوني اخر متى اكتملت شروطه تطبيقا لقواعد التصرف القانوني الباطل. بناء على ذلك اذا كان الحق الثابت في السند موضوعه شيء اخر غير النقود فانه يبطل كورقة تجارية وبالتالي لا يخضع </a:t>
            </a:r>
            <a:r>
              <a:rPr lang="ar-JO" dirty="0" err="1" smtClean="0"/>
              <a:t>لاحكام</a:t>
            </a:r>
            <a:r>
              <a:rPr lang="ar-JO" dirty="0" smtClean="0"/>
              <a:t> قانون الصرف </a:t>
            </a:r>
          </a:p>
        </p:txBody>
      </p:sp>
    </p:spTree>
    <p:extLst>
      <p:ext uri="{BB962C8B-B14F-4D97-AF65-F5344CB8AC3E}">
        <p14:creationId xmlns:p14="http://schemas.microsoft.com/office/powerpoint/2010/main" xmlns="" val="16677585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صحة السند رغم ترك بعض البيانات </a:t>
            </a:r>
            <a:endParaRPr lang="ar-JO" b="1" u="sng" dirty="0"/>
          </a:p>
        </p:txBody>
      </p:sp>
      <p:sp>
        <p:nvSpPr>
          <p:cNvPr id="3" name="عنصر نائب للمحتوى 2"/>
          <p:cNvSpPr>
            <a:spLocks noGrp="1"/>
          </p:cNvSpPr>
          <p:nvPr>
            <p:ph idx="1"/>
          </p:nvPr>
        </p:nvSpPr>
        <p:spPr/>
        <p:txBody>
          <a:bodyPr>
            <a:normAutofit/>
          </a:bodyPr>
          <a:lstStyle/>
          <a:p>
            <a:pPr marL="0" indent="0">
              <a:buNone/>
            </a:pPr>
            <a:r>
              <a:rPr lang="ar-JO" dirty="0" smtClean="0"/>
              <a:t>يعتبر ترك بعض البيانات لا يغير من طبيعة السند كورقة تجارية تخضع </a:t>
            </a:r>
            <a:r>
              <a:rPr lang="ar-JO" dirty="0" err="1" smtClean="0"/>
              <a:t>لاحكام</a:t>
            </a:r>
            <a:r>
              <a:rPr lang="ar-JO" dirty="0" smtClean="0"/>
              <a:t> قانون الصرف :</a:t>
            </a:r>
          </a:p>
          <a:p>
            <a:pPr>
              <a:buFont typeface="Wingdings" pitchFamily="2" charset="2"/>
              <a:buChar char="§"/>
            </a:pPr>
            <a:r>
              <a:rPr lang="ar-JO" sz="3000" dirty="0" smtClean="0"/>
              <a:t>سند السحب الخالي من ذكر تاريخ الاستحقاق يكون مستحق الاداء لدى الاطلاع عليه. </a:t>
            </a:r>
          </a:p>
          <a:p>
            <a:pPr>
              <a:buFont typeface="Wingdings" pitchFamily="2" charset="2"/>
              <a:buChar char="§"/>
            </a:pPr>
            <a:r>
              <a:rPr lang="ar-JO" sz="3000" dirty="0" smtClean="0"/>
              <a:t>اذا لم يذكر في سند السحب مكان الاداء فالمكان الذي يذكر بجانب اسم المسحوب عليه يعد مكانا للدفع و موطنا للمسحوب عليه في نفس الوقت, واذا لم يذكر مكان الاداء بجانب اسم المسحوب عليه او اي موضع اخر فيعد مكان عمل المسحوب عليه او محل اقامته مكانا للاداء.</a:t>
            </a:r>
            <a:endParaRPr lang="ar-JO" sz="3000" dirty="0"/>
          </a:p>
        </p:txBody>
      </p:sp>
    </p:spTree>
    <p:extLst>
      <p:ext uri="{BB962C8B-B14F-4D97-AF65-F5344CB8AC3E}">
        <p14:creationId xmlns:p14="http://schemas.microsoft.com/office/powerpoint/2010/main" xmlns="" val="2949911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sp>
        <p:nvSpPr>
          <p:cNvPr id="3" name="عنصر نائب للمحتوى 2"/>
          <p:cNvSpPr>
            <a:spLocks noGrp="1"/>
          </p:cNvSpPr>
          <p:nvPr>
            <p:ph idx="1"/>
          </p:nvPr>
        </p:nvSpPr>
        <p:spPr/>
        <p:txBody>
          <a:bodyPr>
            <a:normAutofit/>
          </a:bodyPr>
          <a:lstStyle/>
          <a:p>
            <a:pPr>
              <a:buFont typeface="Wingdings" pitchFamily="2" charset="2"/>
              <a:buChar char="§"/>
            </a:pPr>
            <a:r>
              <a:rPr lang="ar-JO" sz="2800" dirty="0" smtClean="0"/>
              <a:t>سند السحب الخالي من ذكر مكان انشائه يعد منشاؤه في المكان المعين بجانب اسم ساحبه واذا لم يذكر مكان ساحبه صراحه في سند السحب فيعد مكان انشائه في المحل الذي وقع فيه الساحب السند.</a:t>
            </a:r>
          </a:p>
          <a:p>
            <a:pPr>
              <a:buFont typeface="Wingdings" pitchFamily="2" charset="2"/>
              <a:buChar char="§"/>
            </a:pPr>
            <a:r>
              <a:rPr lang="ar-JO" sz="2800" dirty="0" smtClean="0"/>
              <a:t>اذا كان السند خاليا من ذكر تاريخ انشائه فيعد التاريخ الحقيقي الذي تم فيه تسليم السند للمستفيد او الحامل هو تاريخ انشائه.</a:t>
            </a:r>
          </a:p>
          <a:p>
            <a:pPr>
              <a:buFont typeface="Wingdings" pitchFamily="2" charset="2"/>
              <a:buChar char="§"/>
            </a:pPr>
            <a:r>
              <a:rPr lang="ar-JO" sz="2800" dirty="0" smtClean="0"/>
              <a:t>اذا خلا متن سند السحب من ذكر كلمة(سند سحب او سفتجة او بوليصة) وكان المعنى المستخلص من المتن يدل على انه سند سحب فيعد كذلك.</a:t>
            </a:r>
            <a:endParaRPr lang="ar-JO" sz="2800" dirty="0"/>
          </a:p>
        </p:txBody>
      </p:sp>
    </p:spTree>
    <p:extLst>
      <p:ext uri="{BB962C8B-B14F-4D97-AF65-F5344CB8AC3E}">
        <p14:creationId xmlns:p14="http://schemas.microsoft.com/office/powerpoint/2010/main" xmlns="" val="2400030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الصورية والتحريف في البيانات الالزامية </a:t>
            </a:r>
            <a:endParaRPr lang="ar-JO" b="1" u="sng" dirty="0"/>
          </a:p>
        </p:txBody>
      </p:sp>
      <p:sp>
        <p:nvSpPr>
          <p:cNvPr id="3" name="عنصر نائب للمحتوى 2"/>
          <p:cNvSpPr>
            <a:spLocks noGrp="1"/>
          </p:cNvSpPr>
          <p:nvPr>
            <p:ph idx="1"/>
          </p:nvPr>
        </p:nvSpPr>
        <p:spPr>
          <a:xfrm>
            <a:off x="285720" y="1357298"/>
            <a:ext cx="8401080" cy="5000660"/>
          </a:xfrm>
        </p:spPr>
        <p:txBody>
          <a:bodyPr/>
          <a:lstStyle/>
          <a:p>
            <a:pPr rtl="0">
              <a:buNone/>
            </a:pPr>
            <a:r>
              <a:rPr lang="ar-JO" dirty="0" smtClean="0"/>
              <a:t>هو ان يتضمن سند السحب جميع البيانات اللازمة قانونا لانشائه </a:t>
            </a:r>
            <a:r>
              <a:rPr lang="en-US" dirty="0" smtClean="0"/>
              <a:t> </a:t>
            </a:r>
            <a:r>
              <a:rPr lang="ar-JO" dirty="0" smtClean="0"/>
              <a:t>غير ان بعض هذه البيانات او احدها يرد مخالفا للحقيقة.</a:t>
            </a:r>
          </a:p>
          <a:p>
            <a:pPr rtl="0">
              <a:buNone/>
            </a:pPr>
            <a:r>
              <a:rPr lang="ar-JO" dirty="0" smtClean="0"/>
              <a:t>مخالفة البيان للحقيقة يتم في حالة </a:t>
            </a:r>
            <a:r>
              <a:rPr lang="ar-JO" b="1" dirty="0" smtClean="0"/>
              <a:t>الصورية</a:t>
            </a:r>
            <a:r>
              <a:rPr lang="ar-JO" dirty="0" smtClean="0"/>
              <a:t> عند تحرير السند اما </a:t>
            </a:r>
            <a:r>
              <a:rPr lang="ar-JO" b="1" dirty="0" smtClean="0"/>
              <a:t>التحريف</a:t>
            </a:r>
            <a:r>
              <a:rPr lang="ar-JO" dirty="0" smtClean="0"/>
              <a:t> في السند يتم بعد تحرير السند.</a:t>
            </a:r>
            <a:endParaRPr lang="ar-JO" dirty="0"/>
          </a:p>
        </p:txBody>
      </p:sp>
    </p:spTree>
    <p:extLst>
      <p:ext uri="{BB962C8B-B14F-4D97-AF65-F5344CB8AC3E}">
        <p14:creationId xmlns:p14="http://schemas.microsoft.com/office/powerpoint/2010/main" xmlns="" val="17365620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الصورية</a:t>
            </a:r>
            <a:endParaRPr lang="ar-JO" b="1" u="sng" dirty="0"/>
          </a:p>
        </p:txBody>
      </p:sp>
      <p:sp>
        <p:nvSpPr>
          <p:cNvPr id="3" name="عنصر نائب للمحتوى 2"/>
          <p:cNvSpPr>
            <a:spLocks noGrp="1"/>
          </p:cNvSpPr>
          <p:nvPr>
            <p:ph idx="1"/>
          </p:nvPr>
        </p:nvSpPr>
        <p:spPr/>
        <p:txBody>
          <a:bodyPr/>
          <a:lstStyle/>
          <a:p>
            <a:pPr rtl="0">
              <a:buNone/>
            </a:pPr>
            <a:r>
              <a:rPr lang="ar-JO" dirty="0" smtClean="0"/>
              <a:t>الصورية: هي ذكر بيان او اكثر من بيانات سند السحب الالزامية على خلاف الحقيقة, كما لو كان :</a:t>
            </a:r>
          </a:p>
          <a:p>
            <a:pPr>
              <a:buFont typeface="Wingdings" pitchFamily="2" charset="2"/>
              <a:buChar char="§"/>
            </a:pPr>
            <a:r>
              <a:rPr lang="ar-JO" dirty="0" smtClean="0"/>
              <a:t>تاريخ السند سابقا او لاحقا لتاريخه الحقيقي.</a:t>
            </a:r>
          </a:p>
          <a:p>
            <a:pPr>
              <a:buFont typeface="Wingdings" pitchFamily="2" charset="2"/>
              <a:buChar char="§"/>
            </a:pPr>
            <a:r>
              <a:rPr lang="ar-JO" dirty="0" smtClean="0"/>
              <a:t>او كان توقيع الساحب مزورا او وهميا. </a:t>
            </a:r>
          </a:p>
          <a:p>
            <a:pPr>
              <a:buFont typeface="Wingdings" pitchFamily="2" charset="2"/>
              <a:buChar char="§"/>
            </a:pPr>
            <a:r>
              <a:rPr lang="ar-JO" dirty="0" smtClean="0"/>
              <a:t>او انه لا يلزم لاي سبب شخص موقع. </a:t>
            </a:r>
            <a:endParaRPr lang="ar-JO" dirty="0"/>
          </a:p>
        </p:txBody>
      </p:sp>
    </p:spTree>
    <p:extLst>
      <p:ext uri="{BB962C8B-B14F-4D97-AF65-F5344CB8AC3E}">
        <p14:creationId xmlns:p14="http://schemas.microsoft.com/office/powerpoint/2010/main" xmlns="" val="557367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الاهلية </a:t>
            </a:r>
            <a:endParaRPr lang="ar-JO" b="1" u="sng" dirty="0"/>
          </a:p>
        </p:txBody>
      </p:sp>
      <p:sp>
        <p:nvSpPr>
          <p:cNvPr id="3" name="عنصر نائب للمحتوى 2"/>
          <p:cNvSpPr>
            <a:spLocks noGrp="1"/>
          </p:cNvSpPr>
          <p:nvPr>
            <p:ph idx="1"/>
          </p:nvPr>
        </p:nvSpPr>
        <p:spPr>
          <a:xfrm>
            <a:off x="457200" y="1268760"/>
            <a:ext cx="8219256" cy="4857403"/>
          </a:xfrm>
        </p:spPr>
        <p:txBody>
          <a:bodyPr>
            <a:normAutofit lnSpcReduction="10000"/>
          </a:bodyPr>
          <a:lstStyle/>
          <a:p>
            <a:pPr marL="0" indent="0">
              <a:buNone/>
            </a:pPr>
            <a:r>
              <a:rPr lang="ar-JO" dirty="0" smtClean="0"/>
              <a:t>الاهلية :ان يكون القائم بالعمل التجاري بالغ من العمر سنا معينا يحدده التشريع الوطني للقائم بالعمل  سواء كان تاجرا او غير تاجر و الا يكون به عارض من عوارض نقص الاهلية  او انعدامها.</a:t>
            </a:r>
          </a:p>
          <a:p>
            <a:pPr marL="0" indent="0">
              <a:buNone/>
            </a:pPr>
            <a:r>
              <a:rPr lang="ar-JO" dirty="0" smtClean="0"/>
              <a:t>عوارض نقص الاهلية :</a:t>
            </a:r>
          </a:p>
          <a:p>
            <a:pPr>
              <a:buFont typeface="Wingdings" pitchFamily="2" charset="2"/>
              <a:buChar char="§"/>
            </a:pPr>
            <a:r>
              <a:rPr lang="ar-JO" dirty="0" smtClean="0"/>
              <a:t>الجنون </a:t>
            </a:r>
          </a:p>
          <a:p>
            <a:pPr>
              <a:buFont typeface="Wingdings" pitchFamily="2" charset="2"/>
              <a:buChar char="§"/>
            </a:pPr>
            <a:r>
              <a:rPr lang="ar-JO" dirty="0" smtClean="0"/>
              <a:t>العته </a:t>
            </a:r>
          </a:p>
          <a:p>
            <a:pPr>
              <a:buFont typeface="Wingdings" pitchFamily="2" charset="2"/>
              <a:buChar char="§"/>
            </a:pPr>
            <a:r>
              <a:rPr lang="ar-JO" dirty="0" smtClean="0"/>
              <a:t>السفه  </a:t>
            </a:r>
          </a:p>
          <a:p>
            <a:pPr>
              <a:buNone/>
            </a:pPr>
            <a:r>
              <a:rPr lang="ar-JO" dirty="0" smtClean="0"/>
              <a:t>لم يبلغ السن المحدد حسب التشريع القانوني للبلد.</a:t>
            </a:r>
          </a:p>
          <a:p>
            <a:pPr marL="0" indent="0">
              <a:buNone/>
            </a:pPr>
            <a:endParaRPr lang="ar-JO" dirty="0" smtClean="0"/>
          </a:p>
        </p:txBody>
      </p:sp>
    </p:spTree>
    <p:extLst>
      <p:ext uri="{BB962C8B-B14F-4D97-AF65-F5344CB8AC3E}">
        <p14:creationId xmlns:p14="http://schemas.microsoft.com/office/powerpoint/2010/main" xmlns="" val="15745118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3" name="Content Placeholder 2"/>
          <p:cNvSpPr>
            <a:spLocks noGrp="1"/>
          </p:cNvSpPr>
          <p:nvPr>
            <p:ph idx="1"/>
          </p:nvPr>
        </p:nvSpPr>
        <p:spPr/>
        <p:txBody>
          <a:bodyPr>
            <a:normAutofit/>
          </a:bodyPr>
          <a:lstStyle/>
          <a:p>
            <a:pPr>
              <a:buFont typeface="Wingdings" pitchFamily="2" charset="2"/>
              <a:buChar char="§"/>
            </a:pPr>
            <a:r>
              <a:rPr lang="ar-JO" sz="2000" dirty="0" smtClean="0"/>
              <a:t>بالنسبة لصورية التاريخ قد يكون تاريخ اصدار السند مخالفا للحقيقة اي صوريا لا يتفق مع الحقيقة, فالصورية في حد ذاتها لا تؤدي الى بطلان وانما يتوقف الامر على العلاقة الحقيقة التي يخفيها المتعاقدان وعلى ذلك اذا كان التصرف حقيقي الذي تخفيه صورية التاريخ صحيحا و مشروعا فلا يترتب على ذلك بطلان السند لانه قد استوفى كل البيانات التي يتطلبها القانون.</a:t>
            </a:r>
          </a:p>
          <a:p>
            <a:pPr>
              <a:buFont typeface="Wingdings" pitchFamily="2" charset="2"/>
              <a:buChar char="§"/>
            </a:pPr>
            <a:r>
              <a:rPr lang="ar-JO" sz="2000" dirty="0" smtClean="0"/>
              <a:t>اما  اذا كانت صورية التاريخ تتضمن تحايلا غير مشروع و تخفي حقيقة باطلة فان ذلك يؤدي الى بطلان كما لو كان الهدف من صورية التاريخ اخفاء نقص اهمية الموقع( كأن يذكر ناقص الاهلية تاريخا لاحقا على بلوغه سن الرشد).</a:t>
            </a:r>
          </a:p>
          <a:p>
            <a:pPr>
              <a:buFont typeface="Wingdings" pitchFamily="2" charset="2"/>
              <a:buChar char="§"/>
            </a:pPr>
            <a:r>
              <a:rPr lang="ar-JO" sz="2000" dirty="0" smtClean="0"/>
              <a:t>اما بالنسبة لصورية التوقيع قد يوقع الساحب, السند باسم وهمي او مستعار او باسم الغير فيزور توقيعه بقصد الاستفادة من ائتمانه, ويعد باطلا التزام من زور توقيعه او تم توقيع السند باسمه لان هذا التوقيع لا يعبر عن ارادة الموقع اذ لا التزام دون ارادة.</a:t>
            </a:r>
          </a:p>
          <a:p>
            <a:pPr>
              <a:buFont typeface="Wingdings" pitchFamily="2" charset="2"/>
              <a:buChar char="§"/>
            </a:pPr>
            <a:endParaRPr lang="ar-JO"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b="1" u="sng" dirty="0" smtClean="0"/>
              <a:t>التحريف </a:t>
            </a:r>
            <a:endParaRPr lang="ar-JO" b="1" u="sng" dirty="0"/>
          </a:p>
        </p:txBody>
      </p:sp>
      <p:sp>
        <p:nvSpPr>
          <p:cNvPr id="3" name="عنصر نائب للمحتوى 2"/>
          <p:cNvSpPr>
            <a:spLocks noGrp="1"/>
          </p:cNvSpPr>
          <p:nvPr>
            <p:ph idx="1"/>
          </p:nvPr>
        </p:nvSpPr>
        <p:spPr/>
        <p:txBody>
          <a:bodyPr/>
          <a:lstStyle/>
          <a:p>
            <a:pPr marL="0" indent="0">
              <a:buNone/>
            </a:pPr>
            <a:r>
              <a:rPr lang="ar-JO" sz="2800" dirty="0" smtClean="0"/>
              <a:t>هو كل تغيير في البيانات الالزامية المدونة في السند بعد كتابتها, مثل:</a:t>
            </a:r>
          </a:p>
          <a:p>
            <a:pPr marL="0" indent="0">
              <a:buFont typeface="Wingdings" pitchFamily="2" charset="2"/>
              <a:buChar char="§"/>
            </a:pPr>
            <a:r>
              <a:rPr lang="ar-JO" sz="2800" dirty="0" smtClean="0"/>
              <a:t>زيادة مبلغ السند. </a:t>
            </a:r>
          </a:p>
          <a:p>
            <a:pPr marL="0" indent="0">
              <a:buFont typeface="Wingdings" pitchFamily="2" charset="2"/>
              <a:buChar char="§"/>
            </a:pPr>
            <a:r>
              <a:rPr lang="ar-JO" sz="2800" dirty="0" smtClean="0"/>
              <a:t>تقديم او تاخير تاريخ انشاء السند او ميعاد استحقاقه.</a:t>
            </a:r>
          </a:p>
          <a:p>
            <a:pPr marL="0" indent="0">
              <a:buNone/>
            </a:pPr>
            <a:r>
              <a:rPr lang="ar-JO" sz="2800" dirty="0" smtClean="0"/>
              <a:t>و قد تستعمل وسائل مختلفة لتحريف البيانات السند كالحذف او الشطب او الاضافة او الحك. المهم ان السند يبقى بعد التحريف مشتملا على البيانات اللازمة قانونا لانشائه وان كانت بعض هذه البيانات او احدها خلاف الحقيقة.</a:t>
            </a:r>
            <a:endParaRPr lang="ar-JO" sz="2800" dirty="0"/>
          </a:p>
        </p:txBody>
      </p:sp>
    </p:spTree>
    <p:extLst>
      <p:ext uri="{BB962C8B-B14F-4D97-AF65-F5344CB8AC3E}">
        <p14:creationId xmlns:p14="http://schemas.microsoft.com/office/powerpoint/2010/main" xmlns="" val="1325003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تعدد النسخ</a:t>
            </a:r>
            <a:endParaRPr lang="ar-JO" b="1" u="sng" dirty="0"/>
          </a:p>
        </p:txBody>
      </p:sp>
      <p:sp>
        <p:nvSpPr>
          <p:cNvPr id="3" name="Content Placeholder 2"/>
          <p:cNvSpPr>
            <a:spLocks noGrp="1"/>
          </p:cNvSpPr>
          <p:nvPr>
            <p:ph idx="1"/>
          </p:nvPr>
        </p:nvSpPr>
        <p:spPr>
          <a:xfrm>
            <a:off x="357158" y="1285860"/>
            <a:ext cx="8329642" cy="5214974"/>
          </a:xfrm>
        </p:spPr>
        <p:txBody>
          <a:bodyPr/>
          <a:lstStyle/>
          <a:p>
            <a:pPr rtl="0">
              <a:buNone/>
            </a:pPr>
            <a:r>
              <a:rPr lang="ar-JO" sz="2800" dirty="0" smtClean="0"/>
              <a:t>لقد اجيز ان يحرر من السند نسخ متعددة يطابق بعضها بعض بحيث تقوم كل نسخه منها مقام الاخرى فهي ضرورية في حال:</a:t>
            </a:r>
          </a:p>
          <a:p>
            <a:pPr>
              <a:buFont typeface="Wingdings" pitchFamily="2" charset="2"/>
              <a:buChar char="§"/>
            </a:pPr>
            <a:r>
              <a:rPr lang="ar-JO" sz="2800" dirty="0" smtClean="0"/>
              <a:t>حال ضياع السند او سرقته خصوصا عندما يرسل السند الى بلد اجنبي,اذ يكون الحامل الذي لديه نسخه اخرى مطمئنا الى اثبات حقه اذا فقدت النسخة المرسلة.</a:t>
            </a:r>
          </a:p>
          <a:p>
            <a:pPr>
              <a:buFont typeface="Wingdings" pitchFamily="2" charset="2"/>
              <a:buChar char="§"/>
            </a:pPr>
            <a:r>
              <a:rPr lang="ar-JO" sz="2800" dirty="0" smtClean="0"/>
              <a:t>سهولة تداول السند اذ يستطيع الحامل عند تعدد النسخ التعامل باحداها و ارسال اخرى للمسحوب عليه للحصول على قبوله.</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3" name="Content Placeholder 2"/>
          <p:cNvSpPr>
            <a:spLocks noGrp="1"/>
          </p:cNvSpPr>
          <p:nvPr>
            <p:ph idx="1"/>
          </p:nvPr>
        </p:nvSpPr>
        <p:spPr/>
        <p:txBody>
          <a:bodyPr>
            <a:normAutofit/>
          </a:bodyPr>
          <a:lstStyle/>
          <a:p>
            <a:pPr>
              <a:buNone/>
            </a:pPr>
            <a:r>
              <a:rPr lang="ar-JO" sz="2800" dirty="0" smtClean="0"/>
              <a:t>من </a:t>
            </a:r>
            <a:r>
              <a:rPr lang="ar-JO" sz="2800" b="1" dirty="0" smtClean="0"/>
              <a:t>سلبيات تعدد النسخ</a:t>
            </a:r>
            <a:r>
              <a:rPr lang="ar-JO" sz="2800" dirty="0" smtClean="0"/>
              <a:t> انه لا يخلو من المخاطر اذ قد يتعرض المسحوب عليه لخطر المطالبة بالوفاء بكل نسخة من سند ودفع قيمته عدة مرات في حال تداول النسخ المتعددة لاشخاص مختلفين, لاعتقادة ان كل نسخه سند مستقل وايضا تعرض حملة النسخ الاخرى لخطر عدم استيفاء حقوقهم وذلك اذا قدمت احدى النسخ المتداولة للمسحوب عليه وقام بوفاء قيمتها.</a:t>
            </a:r>
          </a:p>
          <a:p>
            <a:pPr>
              <a:buNone/>
            </a:pPr>
            <a:r>
              <a:rPr lang="ar-JO" sz="2800" dirty="0" smtClean="0"/>
              <a:t>لذا يجب ان تكون النسخ مرقمة في متن السند والا تعد كل نسخه منها سندا مستقلا.والا يعد الساحب مسؤولا عن تعويض الضرر الذي يلحق المسحوب عليه اذا دفع قيمة السند اكثر من مره </a:t>
            </a:r>
            <a:endParaRPr lang="ar-JO" sz="2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الصور</a:t>
            </a:r>
            <a:endParaRPr lang="ar-JO" b="1" u="sng" dirty="0"/>
          </a:p>
        </p:txBody>
      </p:sp>
      <p:sp>
        <p:nvSpPr>
          <p:cNvPr id="3" name="Content Placeholder 2"/>
          <p:cNvSpPr>
            <a:spLocks noGrp="1"/>
          </p:cNvSpPr>
          <p:nvPr>
            <p:ph idx="1"/>
          </p:nvPr>
        </p:nvSpPr>
        <p:spPr>
          <a:xfrm>
            <a:off x="457200" y="1600200"/>
            <a:ext cx="8258204" cy="4900634"/>
          </a:xfrm>
        </p:spPr>
        <p:txBody>
          <a:bodyPr>
            <a:noAutofit/>
          </a:bodyPr>
          <a:lstStyle/>
          <a:p>
            <a:pPr>
              <a:buNone/>
            </a:pPr>
            <a:r>
              <a:rPr lang="ar-JO" sz="2800" dirty="0" smtClean="0"/>
              <a:t>اجاز المشرع لحامل السند ان يستخرج منه صورا مطابقة للاصل, و من المزايا التي يحققها تحرير السند من صور متعددة :</a:t>
            </a:r>
          </a:p>
          <a:p>
            <a:pPr>
              <a:buFont typeface="Wingdings" pitchFamily="2" charset="2"/>
              <a:buChar char="§"/>
            </a:pPr>
            <a:r>
              <a:rPr lang="ar-JO" sz="2800" dirty="0" smtClean="0"/>
              <a:t>تسهيل تداول السند. </a:t>
            </a:r>
          </a:p>
          <a:p>
            <a:pPr>
              <a:buFont typeface="Wingdings" pitchFamily="2" charset="2"/>
              <a:buChar char="§"/>
            </a:pPr>
            <a:r>
              <a:rPr lang="ar-JO" sz="2800" dirty="0" smtClean="0"/>
              <a:t>تجنب مخاطر الضياع والسرقة.</a:t>
            </a:r>
          </a:p>
          <a:p>
            <a:pPr rtl="0">
              <a:buNone/>
            </a:pPr>
            <a:r>
              <a:rPr lang="ar-JO" sz="2800" dirty="0" smtClean="0"/>
              <a:t>لكن يؤخد عليها انها قد تستعمل اداة للغش والاحتيال عن طريق تظهيرها لعدة اشخاص مختلفين وقبض قيمتها عدة مرات.</a:t>
            </a:r>
          </a:p>
          <a:p>
            <a:pPr rtl="0">
              <a:buNone/>
            </a:pPr>
            <a:r>
              <a:rPr lang="ar-JO" sz="2800" dirty="0" smtClean="0"/>
              <a:t>يجب ان تكون الصورة مطابقة تماما بما تحمل من تظهيرات وبيانات اخرى تكون مدونة فيه وعلى ان يبين فيها الحد الذي تنتهي اليه وهذا يتطلب ان يظهر عليها ” صورة حتى الان“ او ”صورة حتى تظهير فلان“</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4000" b="1" u="sng" dirty="0" smtClean="0"/>
              <a:t>البيانات الاختيارية</a:t>
            </a:r>
            <a:endParaRPr lang="ar-JO" sz="4000" b="1" u="sng" dirty="0"/>
          </a:p>
        </p:txBody>
      </p:sp>
      <p:sp>
        <p:nvSpPr>
          <p:cNvPr id="3" name="عنصر نائب للمحتوى 2"/>
          <p:cNvSpPr>
            <a:spLocks noGrp="1"/>
          </p:cNvSpPr>
          <p:nvPr>
            <p:ph idx="1"/>
          </p:nvPr>
        </p:nvSpPr>
        <p:spPr>
          <a:xfrm>
            <a:off x="457200" y="1600200"/>
            <a:ext cx="8229600" cy="4972072"/>
          </a:xfrm>
        </p:spPr>
        <p:txBody>
          <a:bodyPr>
            <a:normAutofit/>
          </a:bodyPr>
          <a:lstStyle/>
          <a:p>
            <a:pPr marL="0" indent="0">
              <a:buNone/>
            </a:pPr>
            <a:r>
              <a:rPr lang="ar-JO" sz="2800" dirty="0" smtClean="0"/>
              <a:t>البيانات الاختيارية: هي الشروط التي يكون بوسع الساحب واحيانا غيره من الاشخاص سند السحب كالمظهر والمسحوب عليه القابل لادراجها في السند بالاضافه الي البيانات الالزامية التي لا بد منها لاستكمال الورقة شكلها القانوني كسند سحب.</a:t>
            </a:r>
          </a:p>
          <a:p>
            <a:pPr marL="0" indent="0">
              <a:buNone/>
            </a:pPr>
            <a:r>
              <a:rPr lang="ar-JO" sz="2400" b="1" dirty="0" smtClean="0"/>
              <a:t>من البيانات الاختيارية:</a:t>
            </a:r>
          </a:p>
          <a:p>
            <a:pPr marL="0" indent="0">
              <a:buFont typeface="Wingdings" pitchFamily="2" charset="2"/>
              <a:buChar char="§"/>
            </a:pPr>
            <a:r>
              <a:rPr lang="ar-JO" sz="2400" dirty="0" smtClean="0"/>
              <a:t>بيان وصول القيمة </a:t>
            </a:r>
          </a:p>
          <a:p>
            <a:pPr marL="0" indent="0">
              <a:buFont typeface="Wingdings" pitchFamily="2" charset="2"/>
              <a:buChar char="§"/>
            </a:pPr>
            <a:r>
              <a:rPr lang="ar-JO" sz="2400" dirty="0" smtClean="0"/>
              <a:t>شرط عدم الضمان</a:t>
            </a:r>
          </a:p>
          <a:p>
            <a:pPr marL="0" indent="0">
              <a:buFont typeface="Wingdings" pitchFamily="2" charset="2"/>
              <a:buChar char="§"/>
            </a:pPr>
            <a:r>
              <a:rPr lang="ar-JO" sz="2400" dirty="0" smtClean="0"/>
              <a:t>شرط ليس لامر</a:t>
            </a:r>
          </a:p>
          <a:p>
            <a:pPr marL="0" indent="0">
              <a:buFont typeface="Wingdings" pitchFamily="2" charset="2"/>
              <a:buChar char="§"/>
            </a:pPr>
            <a:r>
              <a:rPr lang="ar-JO" sz="2400" dirty="0" smtClean="0"/>
              <a:t>شرط الفائدة</a:t>
            </a:r>
          </a:p>
          <a:p>
            <a:pPr marL="0" indent="0">
              <a:buFont typeface="Wingdings" pitchFamily="2" charset="2"/>
              <a:buChar char="§"/>
            </a:pPr>
            <a:r>
              <a:rPr lang="ar-JO" sz="2400" dirty="0" smtClean="0"/>
              <a:t>شرط الوفاء بعملة اجنبية</a:t>
            </a:r>
          </a:p>
          <a:p>
            <a:pPr marL="0" indent="0">
              <a:buFont typeface="Wingdings" pitchFamily="2" charset="2"/>
              <a:buChar char="§"/>
            </a:pPr>
            <a:r>
              <a:rPr lang="ar-JO" sz="2400" dirty="0" smtClean="0"/>
              <a:t>شرط الرجوع دون المصاريف </a:t>
            </a:r>
          </a:p>
          <a:p>
            <a:pPr marL="0" indent="0">
              <a:buNone/>
            </a:pPr>
            <a:endParaRPr lang="ar-JO" sz="2800" dirty="0" smtClean="0"/>
          </a:p>
          <a:p>
            <a:pPr marL="0" indent="0">
              <a:buNone/>
            </a:pPr>
            <a:endParaRPr lang="ar-JO" sz="2800" dirty="0" smtClean="0"/>
          </a:p>
        </p:txBody>
      </p:sp>
    </p:spTree>
    <p:extLst>
      <p:ext uri="{BB962C8B-B14F-4D97-AF65-F5344CB8AC3E}">
        <p14:creationId xmlns:p14="http://schemas.microsoft.com/office/powerpoint/2010/main" xmlns="" val="164909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JO" b="1" u="sng" dirty="0" smtClean="0"/>
              <a:t>المقارنة بين البيانات الإلزامية والاختيارية</a:t>
            </a:r>
            <a:endParaRPr lang="ar-JO" b="1" u="sng"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xmlns="" val="3890512309"/>
              </p:ext>
            </p:extLst>
          </p:nvPr>
        </p:nvGraphicFramePr>
        <p:xfrm>
          <a:off x="357158" y="1428735"/>
          <a:ext cx="8215370" cy="4857786"/>
        </p:xfrm>
        <a:graphic>
          <a:graphicData uri="http://schemas.openxmlformats.org/drawingml/2006/table">
            <a:tbl>
              <a:tblPr rtl="1" firstRow="1" bandRow="1">
                <a:tableStyleId>{5C22544A-7EE6-4342-B048-85BDC9FD1C3A}</a:tableStyleId>
              </a:tblPr>
              <a:tblGrid>
                <a:gridCol w="4054458"/>
                <a:gridCol w="4160912"/>
              </a:tblGrid>
              <a:tr h="743565">
                <a:tc>
                  <a:txBody>
                    <a:bodyPr/>
                    <a:lstStyle/>
                    <a:p>
                      <a:pPr algn="ctr" rtl="1"/>
                      <a:r>
                        <a:rPr lang="ar-JO" sz="2800" b="1" u="sng" dirty="0" smtClean="0"/>
                        <a:t>البيانات الالزامية </a:t>
                      </a:r>
                      <a:endParaRPr lang="ar-JO" sz="2800" b="1" u="sng" dirty="0"/>
                    </a:p>
                  </a:txBody>
                  <a:tcPr/>
                </a:tc>
                <a:tc>
                  <a:txBody>
                    <a:bodyPr/>
                    <a:lstStyle/>
                    <a:p>
                      <a:pPr algn="ctr" rtl="1"/>
                      <a:r>
                        <a:rPr lang="ar-JO" sz="2800" b="1" u="sng" dirty="0" smtClean="0"/>
                        <a:t> البيانات الاختيارية </a:t>
                      </a:r>
                      <a:endParaRPr lang="ar-JO" sz="2800" b="1" u="sng" dirty="0"/>
                    </a:p>
                  </a:txBody>
                  <a:tcPr/>
                </a:tc>
              </a:tr>
              <a:tr h="1371407">
                <a:tc>
                  <a:txBody>
                    <a:bodyPr/>
                    <a:lstStyle/>
                    <a:p>
                      <a:pPr rtl="1">
                        <a:buFont typeface="Wingdings" pitchFamily="2" charset="2"/>
                        <a:buChar char="§"/>
                      </a:pPr>
                      <a:r>
                        <a:rPr lang="ar-JO" sz="2400" dirty="0" smtClean="0"/>
                        <a:t>مفروضة فرض من قبل المشرع.</a:t>
                      </a:r>
                      <a:endParaRPr lang="ar-JO" sz="2400" dirty="0"/>
                    </a:p>
                  </a:txBody>
                  <a:tcPr/>
                </a:tc>
                <a:tc>
                  <a:txBody>
                    <a:bodyPr/>
                    <a:lstStyle/>
                    <a:p>
                      <a:pPr rtl="1">
                        <a:buFont typeface="Wingdings" pitchFamily="2" charset="2"/>
                        <a:buChar char="§"/>
                      </a:pPr>
                      <a:r>
                        <a:rPr lang="ar-JO" sz="2400" dirty="0" smtClean="0"/>
                        <a:t>متروكه لمحض اراده الساحب وغيره.</a:t>
                      </a:r>
                      <a:endParaRPr lang="ar-JO" sz="2400" dirty="0"/>
                    </a:p>
                  </a:txBody>
                  <a:tcPr/>
                </a:tc>
              </a:tr>
              <a:tr h="1371407">
                <a:tc>
                  <a:txBody>
                    <a:bodyPr/>
                    <a:lstStyle/>
                    <a:p>
                      <a:pPr rtl="1">
                        <a:buFont typeface="Wingdings" pitchFamily="2" charset="2"/>
                        <a:buChar char="§"/>
                      </a:pPr>
                      <a:r>
                        <a:rPr lang="ar-JO" sz="2400" dirty="0" smtClean="0"/>
                        <a:t>محدودة</a:t>
                      </a:r>
                      <a:r>
                        <a:rPr lang="ar-JO" sz="2400" baseline="0" dirty="0" smtClean="0"/>
                        <a:t> (8 بيانات).</a:t>
                      </a:r>
                      <a:endParaRPr lang="ar-JO" sz="2400" dirty="0"/>
                    </a:p>
                  </a:txBody>
                  <a:tcPr/>
                </a:tc>
                <a:tc>
                  <a:txBody>
                    <a:bodyPr/>
                    <a:lstStyle/>
                    <a:p>
                      <a:pPr rtl="1">
                        <a:buFont typeface="Wingdings" pitchFamily="2" charset="2"/>
                        <a:buChar char="§"/>
                      </a:pPr>
                      <a:r>
                        <a:rPr lang="ar-JO" sz="2400" dirty="0" smtClean="0"/>
                        <a:t>لا عد لها ولا حصر على شرط ان لا تكون مخالفه لنظام العام والآداب.</a:t>
                      </a:r>
                      <a:endParaRPr lang="ar-JO" sz="2400" dirty="0"/>
                    </a:p>
                  </a:txBody>
                  <a:tcPr/>
                </a:tc>
              </a:tr>
              <a:tr h="1371407">
                <a:tc>
                  <a:txBody>
                    <a:bodyPr/>
                    <a:lstStyle/>
                    <a:p>
                      <a:pPr rtl="1">
                        <a:buFont typeface="Wingdings" pitchFamily="2" charset="2"/>
                        <a:buChar char="§"/>
                      </a:pPr>
                      <a:r>
                        <a:rPr lang="ar-JO" sz="2400" dirty="0" smtClean="0"/>
                        <a:t>اساسها القانوني \</a:t>
                      </a:r>
                      <a:r>
                        <a:rPr lang="ar-JO" sz="2400" baseline="0" dirty="0" smtClean="0"/>
                        <a:t> قواعد قانونيه امره. </a:t>
                      </a:r>
                      <a:endParaRPr lang="ar-JO" sz="2400" dirty="0"/>
                    </a:p>
                  </a:txBody>
                  <a:tcPr/>
                </a:tc>
                <a:tc>
                  <a:txBody>
                    <a:bodyPr/>
                    <a:lstStyle/>
                    <a:p>
                      <a:pPr rtl="1">
                        <a:buFont typeface="Wingdings" pitchFamily="2" charset="2"/>
                        <a:buChar char="§"/>
                      </a:pPr>
                      <a:r>
                        <a:rPr lang="ar-JO" sz="2400" dirty="0" smtClean="0"/>
                        <a:t>قواعد</a:t>
                      </a:r>
                      <a:r>
                        <a:rPr lang="ar-JO" sz="2400" baseline="0" dirty="0" smtClean="0"/>
                        <a:t> قانونيه مقره\ مكملة.</a:t>
                      </a:r>
                      <a:endParaRPr lang="ar-JO" sz="2400" dirty="0"/>
                    </a:p>
                  </a:txBody>
                  <a:tcPr/>
                </a:tc>
              </a:tr>
            </a:tbl>
          </a:graphicData>
        </a:graphic>
      </p:graphicFrame>
    </p:spTree>
    <p:extLst>
      <p:ext uri="{BB962C8B-B14F-4D97-AF65-F5344CB8AC3E}">
        <p14:creationId xmlns:p14="http://schemas.microsoft.com/office/powerpoint/2010/main" xmlns="" val="28270950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pPr algn="r"/>
            <a:r>
              <a:rPr lang="ar-JO" sz="3600" b="1" u="sng" dirty="0" smtClean="0"/>
              <a:t>البيانات الاختياريه لا يمكن حصرها ولكن سنعرض بعضها بايجاز</a:t>
            </a:r>
            <a:endParaRPr lang="ar-JO" sz="3600" b="1" u="sng" dirty="0"/>
          </a:p>
        </p:txBody>
      </p:sp>
      <p:sp>
        <p:nvSpPr>
          <p:cNvPr id="3" name="عنصر نائب للمحتوى 2"/>
          <p:cNvSpPr>
            <a:spLocks noGrp="1"/>
          </p:cNvSpPr>
          <p:nvPr>
            <p:ph idx="1"/>
          </p:nvPr>
        </p:nvSpPr>
        <p:spPr/>
        <p:txBody>
          <a:bodyPr/>
          <a:lstStyle/>
          <a:p>
            <a:pPr>
              <a:buFont typeface="Wingdings" pitchFamily="2" charset="2"/>
              <a:buChar char="§"/>
            </a:pPr>
            <a:r>
              <a:rPr lang="ar-JO" sz="2800" b="1" dirty="0" smtClean="0"/>
              <a:t>شرط عدم الضمان </a:t>
            </a:r>
            <a:r>
              <a:rPr lang="ar-JO" sz="2800" dirty="0" smtClean="0"/>
              <a:t>:الاصل ان الموقعين على سند السحب ضامنون لقبوله واداء قيمته ولكن القانون اعطى لكل من الساحب و المظهر حق اشتراط اعفاءه من هذا الضمان.</a:t>
            </a:r>
          </a:p>
          <a:p>
            <a:pPr marL="0" indent="0">
              <a:buNone/>
            </a:pPr>
            <a:endParaRPr lang="ar-JO" sz="2800" dirty="0" smtClean="0"/>
          </a:p>
          <a:p>
            <a:pPr>
              <a:buFont typeface="Wingdings" pitchFamily="2" charset="2"/>
              <a:buChar char="§"/>
            </a:pPr>
            <a:r>
              <a:rPr lang="ar-JO" sz="2800" b="1" dirty="0" smtClean="0"/>
              <a:t>شرط الوفاء في محل مختار :</a:t>
            </a:r>
            <a:r>
              <a:rPr lang="ar-JO" sz="2800" dirty="0" smtClean="0"/>
              <a:t>يجوز ان يشترط اداء سند السحب في موطن شخص اخر سواء كان ذلك في الموطن الذي يقيم فيه المسحوب عليه ام موطن اخر. </a:t>
            </a:r>
            <a:endParaRPr lang="ar-JO" sz="2800" b="1" dirty="0"/>
          </a:p>
        </p:txBody>
      </p:sp>
    </p:spTree>
    <p:extLst>
      <p:ext uri="{BB962C8B-B14F-4D97-AF65-F5344CB8AC3E}">
        <p14:creationId xmlns:p14="http://schemas.microsoft.com/office/powerpoint/2010/main" xmlns="" val="9518865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idx="1"/>
          </p:nvPr>
        </p:nvSpPr>
        <p:spPr/>
        <p:txBody>
          <a:bodyPr/>
          <a:lstStyle/>
          <a:p>
            <a:pPr>
              <a:buFont typeface="Wingdings" pitchFamily="2" charset="2"/>
              <a:buChar char="§"/>
            </a:pPr>
            <a:r>
              <a:rPr lang="ar-JO" sz="2800" b="1" dirty="0" smtClean="0"/>
              <a:t>شرط عدم الاحتجاج او الرجوع بدون مصاريف </a:t>
            </a:r>
            <a:r>
              <a:rPr lang="ar-JO" sz="2800" dirty="0" smtClean="0"/>
              <a:t>:يشترط في سند السحب عدم قيام الحامل بعمل الاحتجاج عند امتناع المسحوب عليه عن القبول او عن الاداء.</a:t>
            </a:r>
          </a:p>
          <a:p>
            <a:pPr>
              <a:buFont typeface="Wingdings" pitchFamily="2" charset="2"/>
              <a:buChar char="§"/>
            </a:pPr>
            <a:r>
              <a:rPr lang="ar-JO" b="1" dirty="0" smtClean="0"/>
              <a:t>بيان وصول القيمة: </a:t>
            </a:r>
            <a:r>
              <a:rPr lang="ar-JO" dirty="0" smtClean="0"/>
              <a:t>هو</a:t>
            </a:r>
            <a:r>
              <a:rPr lang="ar-JO" b="1" dirty="0" smtClean="0"/>
              <a:t> </a:t>
            </a:r>
            <a:r>
              <a:rPr lang="ar-JO" dirty="0" smtClean="0"/>
              <a:t>بيان اختياري يشير الى العلاقة القائمة بين الساحب والمستفيد, ورغم ان بيان وصول القيمة غير لازم في سند السحب الا ان </a:t>
            </a:r>
            <a:r>
              <a:rPr lang="ar-JO" dirty="0" smtClean="0"/>
              <a:t>التجار </a:t>
            </a:r>
            <a:r>
              <a:rPr lang="ar-JO" dirty="0" smtClean="0"/>
              <a:t>جروا على اضافته بحكم العادة ويذكر عادة (ان القيمة وصلت نقدا)</a:t>
            </a:r>
          </a:p>
          <a:p>
            <a:pPr marL="0" indent="0">
              <a:buNone/>
            </a:pPr>
            <a:endParaRPr lang="ar-JO" dirty="0"/>
          </a:p>
        </p:txBody>
      </p:sp>
    </p:spTree>
    <p:extLst>
      <p:ext uri="{BB962C8B-B14F-4D97-AF65-F5344CB8AC3E}">
        <p14:creationId xmlns:p14="http://schemas.microsoft.com/office/powerpoint/2010/main" xmlns="" val="26361065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التعامل بالأوراق التجارية الالكترونية </a:t>
            </a:r>
            <a:endParaRPr lang="ar-JO" dirty="0"/>
          </a:p>
        </p:txBody>
      </p:sp>
      <p:sp>
        <p:nvSpPr>
          <p:cNvPr id="3" name="Content Placeholder 2"/>
          <p:cNvSpPr>
            <a:spLocks noGrp="1"/>
          </p:cNvSpPr>
          <p:nvPr>
            <p:ph idx="1"/>
          </p:nvPr>
        </p:nvSpPr>
        <p:spPr/>
        <p:txBody>
          <a:bodyPr>
            <a:normAutofit/>
          </a:bodyPr>
          <a:lstStyle/>
          <a:p>
            <a:pPr>
              <a:buFont typeface="Wingdings" pitchFamily="2" charset="2"/>
              <a:buChar char="§"/>
            </a:pPr>
            <a:r>
              <a:rPr lang="ar-JO" sz="2800" dirty="0" smtClean="0"/>
              <a:t>تبين من خلال الفصل الاول ان الاوراق التجارية الالكترونية هي تطور وامتداد الاوراق التجارية التقليدية, ومن ذلك ظهر سند السحب الالكتروني والسندلامر الالكتروني والشيك الالكتروني, فلا تختلف هذه الاوراق الالكترونية عن مثيلتها التقليدية سوى انه يتم معالجتها الكترونيا.</a:t>
            </a:r>
          </a:p>
          <a:p>
            <a:pPr>
              <a:buFont typeface="Wingdings" pitchFamily="2" charset="2"/>
              <a:buChar char="§"/>
            </a:pPr>
            <a:r>
              <a:rPr lang="ar-JO" sz="2800" dirty="0" smtClean="0"/>
              <a:t>كما تم الاشاره سابقا ان التشريعات الخاصة بالمعاملات الالكترونية(ونخص بالذكر قانون المعاملات الالكترونية الاردني رقم 85لسنه 2001وقانون تنظيم التوقيع الالكتروني وانشاء هيئة تنمية صناعة تكنولوجيا المعلومات رقم 15 لسنه 2005).</a:t>
            </a:r>
            <a:endParaRPr lang="ar-JO"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3" name="Content Placeholder 2"/>
          <p:cNvSpPr>
            <a:spLocks noGrp="1"/>
          </p:cNvSpPr>
          <p:nvPr>
            <p:ph idx="1"/>
          </p:nvPr>
        </p:nvSpPr>
        <p:spPr/>
        <p:txBody>
          <a:bodyPr/>
          <a:lstStyle/>
          <a:p>
            <a:pPr algn="just">
              <a:buNone/>
            </a:pPr>
            <a:r>
              <a:rPr lang="ar-JO" dirty="0" smtClean="0"/>
              <a:t>لقد ساوى المشرع بين الاهلية المدنية والاهلية التجارية وقد نظم المشرع اهلية اجراء التصرفات القانونية :</a:t>
            </a:r>
          </a:p>
          <a:p>
            <a:pPr algn="just">
              <a:buFont typeface="Wingdings" pitchFamily="2" charset="2"/>
              <a:buChar char="§"/>
            </a:pPr>
            <a:r>
              <a:rPr lang="ar-JO" dirty="0" smtClean="0"/>
              <a:t>اهلية التزام بموجب سند السحب تكون لكل من بلغ من السن ثمانية عشر سنة شمسية كاملة وكان عاقلا رشيدا او بلغ من الخامسة عشر سنة وكان ماذونا بمباشره التجارة متى كان توقيعه على سند السحب تسوية لعمل قانوني ماذون له القيام به.</a:t>
            </a:r>
          </a:p>
          <a:p>
            <a:pPr algn="just">
              <a:buNone/>
            </a:pPr>
            <a:endParaRPr lang="ar-JO"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سند السحب الالكتروني </a:t>
            </a:r>
            <a:endParaRPr lang="ar-JO"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
            </a:pPr>
            <a:r>
              <a:rPr lang="ar-JO" dirty="0" smtClean="0"/>
              <a:t>يرتبط ظهور سند الالكتروني بظهور الكمبيالة الالكترونية الفرنسية,نتيجة لجهود اللجان التي اطلعت بمحاولات لحل المشاكل المالية والادارية الناشئه من التعامل بالكمبيالات, وكانت الغاية هي الاستفادة من وسائل المعلوماتية والتجهيزات الالكترونية خاصة في ظل وجود الحاسب الالي للمقاصة الموجود بالبنك المركزي بفرنسا.</a:t>
            </a:r>
          </a:p>
          <a:p>
            <a:pPr>
              <a:buNone/>
            </a:pPr>
            <a:endParaRPr lang="ar-JO" dirty="0" smtClean="0"/>
          </a:p>
          <a:p>
            <a:pPr>
              <a:buFont typeface="Wingdings" pitchFamily="2" charset="2"/>
              <a:buChar char="§"/>
            </a:pPr>
            <a:r>
              <a:rPr lang="ar-JO" dirty="0" smtClean="0"/>
              <a:t>في 2 يوليو 1973 كان بداية تاريخ العمل بالكمبيالة الالكترونية, و من ثم سند السحب الالكتروني و هو نتاج العمل المصرفي وليس التشريعي.</a:t>
            </a:r>
          </a:p>
          <a:p>
            <a:pPr>
              <a:buFont typeface="Wingdings" pitchFamily="2" charset="2"/>
              <a:buChar char="§"/>
            </a:pPr>
            <a:endParaRPr lang="ar-JO" dirty="0" smtClean="0"/>
          </a:p>
          <a:p>
            <a:pPr>
              <a:buFont typeface="Wingdings" pitchFamily="2" charset="2"/>
              <a:buChar char="§"/>
            </a:pPr>
            <a:r>
              <a:rPr lang="ar-JO" dirty="0" smtClean="0"/>
              <a:t>يعد نظام الحاسب الالي للمقاصة محورا هاما للتعامل بسند السحب الالكتروني.</a:t>
            </a:r>
          </a:p>
          <a:p>
            <a:pPr>
              <a:buNone/>
            </a:pPr>
            <a:endParaRPr lang="ar-JO"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سند السحب الالكتروني</a:t>
            </a:r>
            <a:endParaRPr lang="ar-JO" b="1" u="sng" dirty="0"/>
          </a:p>
        </p:txBody>
      </p:sp>
      <p:sp>
        <p:nvSpPr>
          <p:cNvPr id="3" name="Content Placeholder 2"/>
          <p:cNvSpPr>
            <a:spLocks noGrp="1"/>
          </p:cNvSpPr>
          <p:nvPr>
            <p:ph idx="1"/>
          </p:nvPr>
        </p:nvSpPr>
        <p:spPr>
          <a:xfrm>
            <a:off x="457200" y="1285860"/>
            <a:ext cx="8258204" cy="4840303"/>
          </a:xfrm>
        </p:spPr>
        <p:txBody>
          <a:bodyPr>
            <a:normAutofit fontScale="62500" lnSpcReduction="20000"/>
          </a:bodyPr>
          <a:lstStyle/>
          <a:p>
            <a:pPr marL="0" indent="0">
              <a:buNone/>
            </a:pPr>
            <a:r>
              <a:rPr lang="ar-JO" dirty="0" smtClean="0"/>
              <a:t>ماهية سند السحب الالكتروني </a:t>
            </a:r>
          </a:p>
          <a:p>
            <a:pPr marL="0" indent="0">
              <a:buNone/>
            </a:pPr>
            <a:endParaRPr lang="ar-JO" sz="4000" dirty="0" smtClean="0"/>
          </a:p>
          <a:p>
            <a:pPr marL="0" indent="0">
              <a:buNone/>
            </a:pPr>
            <a:r>
              <a:rPr lang="ar-JO" sz="4000" b="1" u="sng" dirty="0" smtClean="0"/>
              <a:t>سند سحب الالكتروني </a:t>
            </a:r>
            <a:r>
              <a:rPr lang="ar-JO" sz="4000" dirty="0" smtClean="0"/>
              <a:t>:محرر شكلي ثلاثي الاطراف معالج الكترونيا بصورة كلية او جزئية يتضمن امر صادرا من الشخص </a:t>
            </a:r>
            <a:r>
              <a:rPr lang="ar-JO" sz="4000" b="1" dirty="0" smtClean="0"/>
              <a:t>الساحب</a:t>
            </a:r>
            <a:r>
              <a:rPr lang="ar-JO" sz="4000" dirty="0" smtClean="0"/>
              <a:t> الى شخص اخر </a:t>
            </a:r>
            <a:r>
              <a:rPr lang="ar-JO" sz="4000" b="1" dirty="0" smtClean="0"/>
              <a:t>المسحوب عليه </a:t>
            </a:r>
            <a:r>
              <a:rPr lang="ar-JO" sz="4000" dirty="0" smtClean="0"/>
              <a:t>بان يدفع لأمر شخص ثالث هو </a:t>
            </a:r>
            <a:r>
              <a:rPr lang="ar-JO" sz="4000" b="1" dirty="0" smtClean="0"/>
              <a:t>المستفيد او الحامل السند </a:t>
            </a:r>
            <a:r>
              <a:rPr lang="ar-JO" sz="4000" dirty="0" smtClean="0"/>
              <a:t>مبلغا بمجرد الاطلاع او فيه ميعاد معين او قابل للتعيين.</a:t>
            </a:r>
          </a:p>
          <a:p>
            <a:pPr marL="0" indent="0">
              <a:buNone/>
            </a:pPr>
            <a:endParaRPr lang="ar-JO" sz="4000" dirty="0" smtClean="0"/>
          </a:p>
          <a:p>
            <a:pPr marL="0" indent="0">
              <a:buNone/>
            </a:pPr>
            <a:r>
              <a:rPr lang="ar-JO" sz="4000" b="1" u="sng" dirty="0" smtClean="0"/>
              <a:t>سند السحب التقليدي</a:t>
            </a:r>
            <a:r>
              <a:rPr lang="ar-JO" sz="4000" dirty="0" smtClean="0"/>
              <a:t>:محرر مكتوب وفق شروط يحددها القانون يتضمن امر صادرا من شخص </a:t>
            </a:r>
            <a:r>
              <a:rPr lang="ar-JO" sz="4000" b="1" dirty="0" smtClean="0"/>
              <a:t>ساحب</a:t>
            </a:r>
            <a:r>
              <a:rPr lang="ar-JO" sz="4000" dirty="0" smtClean="0"/>
              <a:t> الى اخر </a:t>
            </a:r>
            <a:r>
              <a:rPr lang="ar-JO" sz="4000" b="1" dirty="0" smtClean="0"/>
              <a:t>مسحوب عليه</a:t>
            </a:r>
            <a:r>
              <a:rPr lang="ar-JO" sz="4000" dirty="0" smtClean="0"/>
              <a:t>, بان يدفع لامر شخص ثالث و هو </a:t>
            </a:r>
            <a:r>
              <a:rPr lang="ar-JO" sz="4000" b="1" dirty="0" smtClean="0"/>
              <a:t>المستفيد</a:t>
            </a:r>
            <a:r>
              <a:rPr lang="ar-JO" sz="4000" dirty="0" smtClean="0"/>
              <a:t> او حامل السند مبلغا بمجرد الاطلاع او في ميعاد معين او قابل للتعيين.</a:t>
            </a:r>
          </a:p>
          <a:p>
            <a:pPr marL="0" indent="0">
              <a:buNone/>
            </a:pPr>
            <a:endParaRPr lang="ar-JO" dirty="0" smtClean="0"/>
          </a:p>
          <a:p>
            <a:pPr marL="0" indent="0">
              <a:buNone/>
            </a:pPr>
            <a:endParaRPr lang="ar-JO" dirty="0" smtClean="0"/>
          </a:p>
          <a:p>
            <a:pPr marL="0" indent="0">
              <a:buNone/>
            </a:pPr>
            <a:r>
              <a:rPr lang="ar-JO" dirty="0" smtClean="0"/>
              <a:t> </a:t>
            </a:r>
          </a:p>
          <a:p>
            <a:pPr>
              <a:buNone/>
            </a:pPr>
            <a:endParaRPr lang="ar-JO"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smtClean="0"/>
              <a:t>مثال</a:t>
            </a:r>
            <a:endParaRPr lang="ar-JO" dirty="0"/>
          </a:p>
        </p:txBody>
      </p:sp>
      <p:sp>
        <p:nvSpPr>
          <p:cNvPr id="3" name="Content Placeholder 2"/>
          <p:cNvSpPr>
            <a:spLocks noGrp="1"/>
          </p:cNvSpPr>
          <p:nvPr>
            <p:ph idx="1"/>
          </p:nvPr>
        </p:nvSpPr>
        <p:spPr/>
        <p:txBody>
          <a:bodyPr>
            <a:normAutofit/>
          </a:bodyPr>
          <a:lstStyle/>
          <a:p>
            <a:pPr>
              <a:buNone/>
            </a:pPr>
            <a:r>
              <a:rPr lang="ar-JO" sz="2800" dirty="0" smtClean="0"/>
              <a:t>اسم الساحب:زيد عنوانه:الحسكة-شارع النهضة</a:t>
            </a:r>
          </a:p>
          <a:p>
            <a:pPr>
              <a:buNone/>
            </a:pPr>
            <a:r>
              <a:rPr lang="ar-JO" sz="2800" dirty="0" smtClean="0"/>
              <a:t>اسم المسحوب عليه:عمرو عنوانه:القامشلي-شارع الوحدة</a:t>
            </a:r>
          </a:p>
          <a:p>
            <a:pPr>
              <a:buNone/>
            </a:pPr>
            <a:r>
              <a:rPr lang="ar-JO" sz="2800" dirty="0" smtClean="0"/>
              <a:t>المبلغ:100000درهم </a:t>
            </a:r>
          </a:p>
          <a:p>
            <a:pPr>
              <a:buNone/>
            </a:pPr>
            <a:r>
              <a:rPr lang="ar-JO" sz="2800" dirty="0" smtClean="0"/>
              <a:t>بموجب سند السحب هذا وبتاريخ 25\10\2011 ادفعوا لامر السيد:سامر مبلغا وقدرة:مئه الف درهم </a:t>
            </a:r>
          </a:p>
          <a:p>
            <a:pPr>
              <a:buNone/>
            </a:pPr>
            <a:r>
              <a:rPr lang="ar-JO" sz="2800" dirty="0" smtClean="0"/>
              <a:t>الحسكة بتاريخ 5\10\2011</a:t>
            </a:r>
          </a:p>
          <a:p>
            <a:pPr>
              <a:buNone/>
            </a:pPr>
            <a:r>
              <a:rPr lang="ar-JO" sz="2800" dirty="0" smtClean="0"/>
              <a:t>توقيع الساحب:------------</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اشكال سند السحب الالكتروني</a:t>
            </a:r>
            <a:endParaRPr lang="ar-JO" b="1" u="sng" dirty="0"/>
          </a:p>
        </p:txBody>
      </p:sp>
      <p:sp>
        <p:nvSpPr>
          <p:cNvPr id="3" name="Content Placeholder 2"/>
          <p:cNvSpPr>
            <a:spLocks noGrp="1"/>
          </p:cNvSpPr>
          <p:nvPr>
            <p:ph idx="1"/>
          </p:nvPr>
        </p:nvSpPr>
        <p:spPr/>
        <p:txBody>
          <a:bodyPr/>
          <a:lstStyle/>
          <a:p>
            <a:pPr marL="0" indent="0">
              <a:buNone/>
            </a:pPr>
            <a:r>
              <a:rPr lang="ar-JO" dirty="0" smtClean="0"/>
              <a:t>اشكال سند السحب الالكتروني :</a:t>
            </a:r>
          </a:p>
          <a:p>
            <a:pPr marL="0" indent="0">
              <a:buFont typeface="Wingdings" pitchFamily="2" charset="2"/>
              <a:buChar char="§"/>
            </a:pPr>
            <a:r>
              <a:rPr lang="ar-JO" dirty="0" smtClean="0"/>
              <a:t> سند السحب الالكتروني الورقي.</a:t>
            </a:r>
          </a:p>
          <a:p>
            <a:pPr marL="0" indent="0">
              <a:buFont typeface="Wingdings" pitchFamily="2" charset="2"/>
              <a:buChar char="§"/>
            </a:pPr>
            <a:r>
              <a:rPr lang="ar-JO" dirty="0" smtClean="0"/>
              <a:t>سند السحب الالكتروني الممغنط.</a:t>
            </a:r>
          </a:p>
          <a:p>
            <a:pPr marL="0" indent="0" rtl="0">
              <a:buNone/>
            </a:pPr>
            <a:r>
              <a:rPr lang="ar-JO" dirty="0" smtClean="0"/>
              <a:t>                                     </a:t>
            </a:r>
          </a:p>
          <a:p>
            <a:pPr>
              <a:buNone/>
            </a:pPr>
            <a:endParaRPr lang="ar-JO"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4000" b="1" u="sng" dirty="0" smtClean="0"/>
              <a:t>شروط استيفاء سند السحب الالكتروني </a:t>
            </a:r>
            <a:endParaRPr lang="ar-JO" sz="4000" b="1" u="sng" dirty="0"/>
          </a:p>
        </p:txBody>
      </p:sp>
      <p:sp>
        <p:nvSpPr>
          <p:cNvPr id="3" name="عنصر نائب للمحتوى 2"/>
          <p:cNvSpPr>
            <a:spLocks noGrp="1"/>
          </p:cNvSpPr>
          <p:nvPr>
            <p:ph idx="1"/>
          </p:nvPr>
        </p:nvSpPr>
        <p:spPr/>
        <p:txBody>
          <a:bodyPr>
            <a:normAutofit/>
          </a:bodyPr>
          <a:lstStyle/>
          <a:p>
            <a:pPr>
              <a:buFont typeface="Wingdings" pitchFamily="2" charset="2"/>
              <a:buChar char="§"/>
            </a:pPr>
            <a:r>
              <a:rPr lang="ar-JO" sz="2800" dirty="0" smtClean="0"/>
              <a:t>يجب ان يتضمن سند السحب الالكتروني اضافة الي البيانات التقليدية بيانات هامه متعلقة بالمسحوب عليه (اسم بنك المسحوب عليه , رقم حساب المسحوب عليه ,بنك اسم الفرع الذي يوجد لديه حساب المسحوب عليه) ويطلق عليها اسم </a:t>
            </a:r>
            <a:r>
              <a:rPr lang="ar-JO" sz="2800" b="1" dirty="0" smtClean="0"/>
              <a:t>البيانات الشخصية المصرفية للمسحوب عليها </a:t>
            </a:r>
            <a:r>
              <a:rPr lang="ar-JO" sz="2800" dirty="0" smtClean="0"/>
              <a:t>.</a:t>
            </a:r>
          </a:p>
          <a:p>
            <a:pPr>
              <a:buFont typeface="Wingdings" pitchFamily="2" charset="2"/>
              <a:buChar char="§"/>
            </a:pPr>
            <a:r>
              <a:rPr lang="ar-JO" sz="2800" dirty="0" smtClean="0"/>
              <a:t>يستلزم التعامل بسند السحب الالكتروني ضرورة الاتفاق المبدئي بين سائر الاطراف المتداخلة في سند السحب(مصدر سند السحب-البنك محرر سند السحب-المسحوب عليه-البنك الذي يقوم بالوفاء-البنك المركزي)</a:t>
            </a:r>
          </a:p>
          <a:p>
            <a:pPr>
              <a:buFont typeface="Wingdings" pitchFamily="2" charset="2"/>
              <a:buChar char="§"/>
            </a:pPr>
            <a:endParaRPr lang="ar-JO" sz="2800" dirty="0"/>
          </a:p>
        </p:txBody>
      </p:sp>
    </p:spTree>
    <p:extLst>
      <p:ext uri="{BB962C8B-B14F-4D97-AF65-F5344CB8AC3E}">
        <p14:creationId xmlns:p14="http://schemas.microsoft.com/office/powerpoint/2010/main" xmlns="" val="27728485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sz="4000" b="1" u="sng" dirty="0">
                <a:solidFill>
                  <a:prstClr val="black"/>
                </a:solidFill>
              </a:rPr>
              <a:t>شروط استيفاء سند السحب الالكتروني </a:t>
            </a:r>
            <a:endParaRPr lang="ar-JO" b="1" u="sng" dirty="0"/>
          </a:p>
        </p:txBody>
      </p:sp>
      <p:sp>
        <p:nvSpPr>
          <p:cNvPr id="3" name="عنصر نائب للمحتوى 2"/>
          <p:cNvSpPr>
            <a:spLocks noGrp="1"/>
          </p:cNvSpPr>
          <p:nvPr>
            <p:ph idx="1"/>
          </p:nvPr>
        </p:nvSpPr>
        <p:spPr/>
        <p:txBody>
          <a:bodyPr>
            <a:normAutofit/>
          </a:bodyPr>
          <a:lstStyle/>
          <a:p>
            <a:pPr>
              <a:buFont typeface="Wingdings" pitchFamily="2" charset="2"/>
              <a:buChar char="§"/>
            </a:pPr>
            <a:r>
              <a:rPr lang="ar-JO" dirty="0" smtClean="0"/>
              <a:t>هذا النظام يستلزم وسائل الحديثة للمعلومات مثل الحاسب الالي .</a:t>
            </a:r>
          </a:p>
          <a:p>
            <a:pPr>
              <a:buFont typeface="Wingdings" pitchFamily="2" charset="2"/>
              <a:buChar char="§"/>
            </a:pPr>
            <a:endParaRPr lang="ar-JO" dirty="0" smtClean="0"/>
          </a:p>
          <a:p>
            <a:pPr>
              <a:buNone/>
            </a:pPr>
            <a:r>
              <a:rPr lang="ar-JO" sz="2800" dirty="0" smtClean="0"/>
              <a:t>* يتسم التعامل بسند السحب الالكتروني بالخاصية الاختيارية:</a:t>
            </a:r>
          </a:p>
          <a:p>
            <a:pPr>
              <a:buNone/>
            </a:pPr>
            <a:r>
              <a:rPr lang="ar-JO" sz="2800" dirty="0" smtClean="0"/>
              <a:t>لابد للتعامل بسند السحب الالكتروني من اتفاق الطرفان الدائن والمدين على التعامل بها, فالامر متروك لهما في الاختيار ما بين اتباع هذا النظام او النظام التقليدي لسند السحب</a:t>
            </a:r>
          </a:p>
          <a:p>
            <a:pPr>
              <a:buNone/>
            </a:pPr>
            <a:r>
              <a:rPr lang="ar-JO" sz="2800" dirty="0" smtClean="0"/>
              <a:t>* لا يوجد في نصوص القانون ما يمنع حدوث التعامل بسند السحب الالكتروني بين الافراد والشركات مع بعضها البعض</a:t>
            </a:r>
          </a:p>
        </p:txBody>
      </p:sp>
    </p:spTree>
    <p:extLst>
      <p:ext uri="{BB962C8B-B14F-4D97-AF65-F5344CB8AC3E}">
        <p14:creationId xmlns:p14="http://schemas.microsoft.com/office/powerpoint/2010/main" xmlns="" val="8996186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4000" b="1" u="sng" dirty="0" smtClean="0"/>
              <a:t>اشكال سند السحب الالكتروني </a:t>
            </a:r>
            <a:endParaRPr lang="ar-JO" sz="4000" b="1" u="sng" dirty="0"/>
          </a:p>
        </p:txBody>
      </p:sp>
      <p:sp>
        <p:nvSpPr>
          <p:cNvPr id="3" name="عنصر نائب للمحتوى 2"/>
          <p:cNvSpPr>
            <a:spLocks noGrp="1"/>
          </p:cNvSpPr>
          <p:nvPr>
            <p:ph idx="1"/>
          </p:nvPr>
        </p:nvSpPr>
        <p:spPr/>
        <p:txBody>
          <a:bodyPr/>
          <a:lstStyle/>
          <a:p>
            <a:pPr marL="0" indent="0">
              <a:buNone/>
            </a:pPr>
            <a:r>
              <a:rPr lang="ar-JO" dirty="0" smtClean="0"/>
              <a:t>سند السحب الالكتروني الورقي</a:t>
            </a:r>
          </a:p>
          <a:p>
            <a:pPr marL="0" indent="0">
              <a:buNone/>
            </a:pPr>
            <a:r>
              <a:rPr lang="ar-JO" dirty="0" smtClean="0"/>
              <a:t>هذا النوع شبيه بسند السحب التقليدي ,فلا بد من صدور سند السحب الإلكتروني على نموذج مطبوع.</a:t>
            </a:r>
          </a:p>
          <a:p>
            <a:pPr marL="0" indent="0">
              <a:buNone/>
            </a:pPr>
            <a:r>
              <a:rPr lang="ar-JO" dirty="0" smtClean="0"/>
              <a:t>يشترط ان تتم الطباعة بطريقه تسمح بمعاملة سند السحب الالكتروني والاطلاع عليه باستخدام وسائل الاطلاع الاليه والبصرية وبوسائل المعلومات الحسية( الحاسب الالي)</a:t>
            </a:r>
            <a:endParaRPr lang="ar-JO" dirty="0"/>
          </a:p>
        </p:txBody>
      </p:sp>
    </p:spTree>
    <p:extLst>
      <p:ext uri="{BB962C8B-B14F-4D97-AF65-F5344CB8AC3E}">
        <p14:creationId xmlns:p14="http://schemas.microsoft.com/office/powerpoint/2010/main" xmlns="" val="20428568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4000" b="1" u="sng" dirty="0" smtClean="0"/>
              <a:t>سند السحب الالكتروني على دعامة ممغنطة </a:t>
            </a:r>
            <a:endParaRPr lang="ar-JO" sz="4000" b="1" u="sng" dirty="0"/>
          </a:p>
        </p:txBody>
      </p:sp>
      <p:sp>
        <p:nvSpPr>
          <p:cNvPr id="3" name="عنصر نائب للمحتوى 2"/>
          <p:cNvSpPr>
            <a:spLocks noGrp="1"/>
          </p:cNvSpPr>
          <p:nvPr>
            <p:ph idx="1"/>
          </p:nvPr>
        </p:nvSpPr>
        <p:spPr/>
        <p:txBody>
          <a:bodyPr>
            <a:normAutofit lnSpcReduction="10000"/>
          </a:bodyPr>
          <a:lstStyle/>
          <a:p>
            <a:pPr marL="0" indent="0">
              <a:buNone/>
            </a:pPr>
            <a:r>
              <a:rPr lang="ar-JO" sz="2400" dirty="0" smtClean="0"/>
              <a:t>يعتبر هذا الشكل بحق سند السحب الالكتروني بمعناه الدقيق, فقد ظهر هذا الشكل الجديد لسند السحب الالكتروني حيث لا تصدر سندات السحب على دعامة ورقية كما هو الحال في سند السحب الالكتروني وانما يصدر سند السحب الالكتروني على دعامة ممغنطة بحيث يمكن الاطلاع عليها ومعاملتها عن طريق الحاسب الالي فقط دون ان يوفر امكانية الاطلاع عليها مباشرة .</a:t>
            </a:r>
          </a:p>
          <a:p>
            <a:pPr marL="0" indent="0">
              <a:buNone/>
            </a:pPr>
            <a:endParaRPr lang="ar-JO" sz="2400" dirty="0" smtClean="0"/>
          </a:p>
          <a:p>
            <a:pPr marL="0" indent="0">
              <a:buNone/>
            </a:pPr>
            <a:r>
              <a:rPr lang="ar-JO" sz="2400" dirty="0" smtClean="0"/>
              <a:t>خصائص سند السحب الالكتروني الممغنط:</a:t>
            </a:r>
          </a:p>
          <a:p>
            <a:pPr marL="0" indent="0">
              <a:buFont typeface="Wingdings" pitchFamily="2" charset="2"/>
              <a:buChar char="§"/>
            </a:pPr>
            <a:r>
              <a:rPr lang="ar-JO" sz="2400" dirty="0" smtClean="0"/>
              <a:t>البساطه لعدم لتحريره على ورق.</a:t>
            </a:r>
          </a:p>
          <a:p>
            <a:pPr marL="0" indent="0">
              <a:buFont typeface="Wingdings" pitchFamily="2" charset="2"/>
              <a:buChar char="§"/>
            </a:pPr>
            <a:r>
              <a:rPr lang="ar-JO" sz="2400" dirty="0" smtClean="0"/>
              <a:t>لا داعي لاعاده نقله على دعائم ممغنطة وبذلك توفير الوقت والجهد.</a:t>
            </a:r>
          </a:p>
          <a:p>
            <a:pPr marL="0" indent="0">
              <a:buFont typeface="Wingdings" pitchFamily="2" charset="2"/>
              <a:buChar char="§"/>
            </a:pPr>
            <a:r>
              <a:rPr lang="ar-JO" sz="2400" dirty="0" smtClean="0"/>
              <a:t>السرعه في التعامل.</a:t>
            </a:r>
          </a:p>
          <a:p>
            <a:pPr marL="0" indent="0">
              <a:buFont typeface="Wingdings" pitchFamily="2" charset="2"/>
              <a:buChar char="§"/>
            </a:pPr>
            <a:r>
              <a:rPr lang="ar-JO" sz="2400" dirty="0" smtClean="0"/>
              <a:t>تسجيل البيانات على شريط ممغنط ليس كما هو الحال بالنسبة لسند السحب الورقي حيث تسلم الورقة محررة للبنك الذي يقوم بتسجيلها على شريط ممغنط. </a:t>
            </a:r>
          </a:p>
          <a:p>
            <a:pPr marL="0" indent="0">
              <a:buNone/>
            </a:pPr>
            <a:endParaRPr lang="ar-JO" sz="2400" dirty="0" smtClean="0"/>
          </a:p>
        </p:txBody>
      </p:sp>
    </p:spTree>
    <p:extLst>
      <p:ext uri="{BB962C8B-B14F-4D97-AF65-F5344CB8AC3E}">
        <p14:creationId xmlns:p14="http://schemas.microsoft.com/office/powerpoint/2010/main" xmlns="" val="13986849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سند السحب الالكتروني على دعامة ممغنطة </a:t>
            </a:r>
            <a:endParaRPr lang="ar-JO" dirty="0"/>
          </a:p>
        </p:txBody>
      </p:sp>
      <p:sp>
        <p:nvSpPr>
          <p:cNvPr id="3" name="Content Placeholder 2"/>
          <p:cNvSpPr>
            <a:spLocks noGrp="1"/>
          </p:cNvSpPr>
          <p:nvPr>
            <p:ph idx="1"/>
          </p:nvPr>
        </p:nvSpPr>
        <p:spPr/>
        <p:txBody>
          <a:bodyPr>
            <a:normAutofit/>
          </a:bodyPr>
          <a:lstStyle/>
          <a:p>
            <a:pPr>
              <a:buNone/>
            </a:pPr>
            <a:r>
              <a:rPr lang="ar-JO" sz="2800" dirty="0" smtClean="0"/>
              <a:t>هل تعتبر تسمية سند السحب الالكتروني على دعامة ممغنطة تسمية موفقه ام لا؟</a:t>
            </a:r>
          </a:p>
          <a:p>
            <a:pPr>
              <a:buNone/>
            </a:pPr>
            <a:r>
              <a:rPr lang="ar-JO" sz="2800" dirty="0" smtClean="0"/>
              <a:t>يرى البعض انه من الممكن ان نسميه اداة التحصيل الالي او اي تسمية اخرى مشابهه دون السحب الالكتروني على دعامة ممغنطة, ويدعم هذا الراي وجهه نظر تعتبر ان طبيعته تحول دون تطبيق اي من العمليات التي يخضع لديها سند السحب حيث يقوم التعامل بها على فن التحصيل او الوكالة في التحصيل اكثر من كونه صك بالمعنى </a:t>
            </a:r>
            <a:r>
              <a:rPr lang="ar-JO" sz="2800" dirty="0" smtClean="0"/>
              <a:t>المعروف.</a:t>
            </a:r>
          </a:p>
          <a:p>
            <a:pPr>
              <a:buNone/>
            </a:pPr>
            <a:endParaRPr lang="ar-JO"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4000" b="1" u="sng" dirty="0" smtClean="0"/>
              <a:t>انشاء سند السحب الالكتروني </a:t>
            </a:r>
            <a:endParaRPr lang="ar-JO" sz="4000" b="1" u="sng" dirty="0"/>
          </a:p>
        </p:txBody>
      </p:sp>
      <p:sp>
        <p:nvSpPr>
          <p:cNvPr id="3" name="عنصر نائب للمحتوى 2"/>
          <p:cNvSpPr>
            <a:spLocks noGrp="1"/>
          </p:cNvSpPr>
          <p:nvPr>
            <p:ph idx="1"/>
          </p:nvPr>
        </p:nvSpPr>
        <p:spPr/>
        <p:txBody>
          <a:bodyPr/>
          <a:lstStyle/>
          <a:p>
            <a:pPr marL="0" indent="0">
              <a:buNone/>
            </a:pPr>
            <a:r>
              <a:rPr lang="ar-JO" b="1" dirty="0" smtClean="0"/>
              <a:t>الشروط الموضوعية </a:t>
            </a:r>
          </a:p>
          <a:p>
            <a:pPr>
              <a:buFont typeface="Wingdings" pitchFamily="2" charset="2"/>
              <a:buChar char="§"/>
            </a:pPr>
            <a:r>
              <a:rPr lang="ar-JO" dirty="0" smtClean="0"/>
              <a:t>الرضا </a:t>
            </a:r>
          </a:p>
          <a:p>
            <a:pPr>
              <a:buFont typeface="Wingdings" pitchFamily="2" charset="2"/>
              <a:buChar char="§"/>
            </a:pPr>
            <a:r>
              <a:rPr lang="ar-JO" dirty="0" smtClean="0"/>
              <a:t>المحل </a:t>
            </a:r>
          </a:p>
          <a:p>
            <a:pPr>
              <a:buFont typeface="Wingdings" pitchFamily="2" charset="2"/>
              <a:buChar char="§"/>
            </a:pPr>
            <a:r>
              <a:rPr lang="ar-JO" dirty="0" smtClean="0"/>
              <a:t>الاهلية </a:t>
            </a:r>
          </a:p>
          <a:p>
            <a:pPr>
              <a:buFont typeface="Wingdings" pitchFamily="2" charset="2"/>
              <a:buChar char="§"/>
            </a:pPr>
            <a:r>
              <a:rPr lang="ar-JO" dirty="0" smtClean="0"/>
              <a:t>السبب </a:t>
            </a:r>
            <a:endParaRPr lang="ar-JO" dirty="0"/>
          </a:p>
        </p:txBody>
      </p:sp>
    </p:spTree>
    <p:extLst>
      <p:ext uri="{BB962C8B-B14F-4D97-AF65-F5344CB8AC3E}">
        <p14:creationId xmlns:p14="http://schemas.microsoft.com/office/powerpoint/2010/main" xmlns="" val="2980779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sp>
        <p:nvSpPr>
          <p:cNvPr id="3" name="عنصر نائب للمحتوى 2"/>
          <p:cNvSpPr>
            <a:spLocks noGrp="1"/>
          </p:cNvSpPr>
          <p:nvPr>
            <p:ph idx="1"/>
          </p:nvPr>
        </p:nvSpPr>
        <p:spPr/>
        <p:txBody>
          <a:bodyPr>
            <a:normAutofit/>
          </a:bodyPr>
          <a:lstStyle/>
          <a:p>
            <a:pPr marL="0" indent="0">
              <a:buFont typeface="Wingdings" pitchFamily="2" charset="2"/>
              <a:buChar char="§"/>
            </a:pPr>
            <a:r>
              <a:rPr lang="ar-JO" sz="2800" dirty="0" smtClean="0"/>
              <a:t>اهلية التوقيع على سند السحب خرج فيها عن القواعد العامة بشان اهلية الالتزام بشكل عام وقد نصت المادة “اذا حمل سند السحب تواقيع اشخاص لا تتوافر فيهم اهلية الالتزام به او تواقيع اشخاص وهميين او تواقيع لا تلزم لاي سبب اخر, الاشخاص الذين وقع باسمهم فذلك لا يحول دون صحة التزام موقعيه الاخرين, ويرجع في تحديد اهليه الشخص الملتزم بمقتضى سند السحب الى قانون بلده“</a:t>
            </a:r>
          </a:p>
          <a:p>
            <a:pPr marL="0" indent="0">
              <a:buNone/>
            </a:pPr>
            <a:r>
              <a:rPr lang="ar-JO" sz="2800" dirty="0" smtClean="0"/>
              <a:t>مع ذلك اذا التزم شخص بمقتضى سند السحب وتوافرت فيه اهلية الالتزام به وفقا لقانون البلد الذي  صدر فيه هذا الالتزام, كان التزامه صحيحا ولو كانت لا تتوافر فيه هذه الاهلية وفقا لقانون بلده.</a:t>
            </a:r>
          </a:p>
        </p:txBody>
      </p:sp>
    </p:spTree>
    <p:extLst>
      <p:ext uri="{BB962C8B-B14F-4D97-AF65-F5344CB8AC3E}">
        <p14:creationId xmlns:p14="http://schemas.microsoft.com/office/powerpoint/2010/main" xmlns="" val="8803149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285728"/>
            <a:ext cx="8229600" cy="1143000"/>
          </a:xfrm>
        </p:spPr>
        <p:txBody>
          <a:bodyPr>
            <a:normAutofit/>
          </a:bodyPr>
          <a:lstStyle/>
          <a:p>
            <a:pPr algn="r"/>
            <a:r>
              <a:rPr lang="ar-JO" sz="4000" b="1" u="sng" dirty="0" smtClean="0"/>
              <a:t>الشروط الشكلية </a:t>
            </a:r>
            <a:endParaRPr lang="ar-JO" sz="4000" b="1" u="sng" dirty="0"/>
          </a:p>
        </p:txBody>
      </p:sp>
      <p:sp>
        <p:nvSpPr>
          <p:cNvPr id="3" name="عنصر نائب للمحتوى 2"/>
          <p:cNvSpPr>
            <a:spLocks noGrp="1"/>
          </p:cNvSpPr>
          <p:nvPr>
            <p:ph idx="1"/>
          </p:nvPr>
        </p:nvSpPr>
        <p:spPr>
          <a:xfrm>
            <a:off x="457200" y="1600200"/>
            <a:ext cx="8229600" cy="4829196"/>
          </a:xfrm>
        </p:spPr>
        <p:txBody>
          <a:bodyPr>
            <a:normAutofit/>
          </a:bodyPr>
          <a:lstStyle/>
          <a:p>
            <a:pPr marL="0" indent="0">
              <a:buNone/>
            </a:pPr>
            <a:r>
              <a:rPr lang="ar-JO" sz="2400" dirty="0" smtClean="0"/>
              <a:t>الشروط الشكلية تتمثل </a:t>
            </a:r>
          </a:p>
          <a:p>
            <a:pPr>
              <a:buFont typeface="Wingdings" pitchFamily="2" charset="2"/>
              <a:buChar char="§"/>
            </a:pPr>
            <a:r>
              <a:rPr lang="ar-JO" sz="2400" dirty="0" smtClean="0"/>
              <a:t>الكتابة </a:t>
            </a:r>
          </a:p>
          <a:p>
            <a:pPr>
              <a:buFont typeface="Wingdings" pitchFamily="2" charset="2"/>
              <a:buChar char="§"/>
            </a:pPr>
            <a:r>
              <a:rPr lang="ar-JO" sz="2400" dirty="0" smtClean="0"/>
              <a:t>التوقيع</a:t>
            </a:r>
          </a:p>
          <a:p>
            <a:pPr marL="0" indent="0">
              <a:buNone/>
            </a:pPr>
            <a:r>
              <a:rPr lang="ar-JO" sz="2400" b="1" dirty="0" smtClean="0"/>
              <a:t>التوقيع الالكتروني</a:t>
            </a:r>
            <a:r>
              <a:rPr lang="ar-JO" sz="2400" dirty="0" smtClean="0"/>
              <a:t>: بيانات في شكل الكتروني مدرجة في رسالة بيانات او مضافة اليها ومرتبطة بها منطقيا, يجوز ان تستخدم لتعيين هوية الموقع بالنسبة الى رسالة البيانات, ولبيان موافقة الموقع على المعلومات الواردة في رسالة البيانات. </a:t>
            </a:r>
          </a:p>
          <a:p>
            <a:pPr marL="0" indent="0">
              <a:buNone/>
            </a:pPr>
            <a:r>
              <a:rPr lang="ar-JO" sz="2400" b="1" u="sng" dirty="0" smtClean="0"/>
              <a:t>وظائف التوقيع الالكتروني :</a:t>
            </a:r>
          </a:p>
          <a:p>
            <a:pPr marL="0" indent="0">
              <a:buFont typeface="Wingdings" pitchFamily="2" charset="2"/>
              <a:buChar char="§"/>
            </a:pPr>
            <a:r>
              <a:rPr lang="ar-JO" sz="2400" dirty="0" smtClean="0"/>
              <a:t>الدلاله على هوية الموقع.</a:t>
            </a:r>
          </a:p>
          <a:p>
            <a:pPr marL="0" indent="0">
              <a:buFont typeface="Wingdings" pitchFamily="2" charset="2"/>
              <a:buChar char="§"/>
            </a:pPr>
            <a:r>
              <a:rPr lang="ar-JO" sz="2400" dirty="0" smtClean="0"/>
              <a:t>الدلاله على ان الموقع عبر عن ارداته وقبوله بمضمون المعاملة.</a:t>
            </a:r>
          </a:p>
          <a:p>
            <a:pPr marL="0" indent="0">
              <a:buFont typeface="Wingdings" pitchFamily="2" charset="2"/>
              <a:buChar char="§"/>
            </a:pPr>
            <a:r>
              <a:rPr lang="ar-JO" sz="2400" dirty="0" smtClean="0"/>
              <a:t>اثبات صحة وسلامة العقد</a:t>
            </a:r>
            <a:r>
              <a:rPr lang="ar-JO" sz="2400" dirty="0" smtClean="0"/>
              <a:t>.</a:t>
            </a:r>
          </a:p>
          <a:p>
            <a:pPr marL="0" indent="0">
              <a:buNone/>
            </a:pPr>
            <a:r>
              <a:rPr lang="ar-JO" sz="2400" b="1" dirty="0" smtClean="0"/>
              <a:t>اشكال التوقيع الالكتروني</a:t>
            </a:r>
            <a:r>
              <a:rPr lang="ar-JO" sz="2400" dirty="0" smtClean="0"/>
              <a:t>:بصمة العين,بصمة الاصبع,الرقم السري.</a:t>
            </a:r>
            <a:endParaRPr lang="ar-JO" sz="2400" dirty="0" smtClean="0"/>
          </a:p>
          <a:p>
            <a:pPr marL="0" indent="0">
              <a:buNone/>
            </a:pPr>
            <a:endParaRPr lang="ar-JO" sz="2400" dirty="0" smtClean="0"/>
          </a:p>
          <a:p>
            <a:pPr marL="0" indent="0">
              <a:buNone/>
            </a:pPr>
            <a:endParaRPr lang="ar-JO" sz="2400" dirty="0" smtClean="0"/>
          </a:p>
        </p:txBody>
      </p:sp>
    </p:spTree>
    <p:extLst>
      <p:ext uri="{BB962C8B-B14F-4D97-AF65-F5344CB8AC3E}">
        <p14:creationId xmlns:p14="http://schemas.microsoft.com/office/powerpoint/2010/main" xmlns="" val="22178391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b="1" u="sng" dirty="0" smtClean="0"/>
              <a:t>الشروط الشكلية</a:t>
            </a:r>
            <a:endParaRPr lang="ar-JO" b="1" u="sng" dirty="0"/>
          </a:p>
        </p:txBody>
      </p:sp>
      <p:sp>
        <p:nvSpPr>
          <p:cNvPr id="3" name="Content Placeholder 2"/>
          <p:cNvSpPr>
            <a:spLocks noGrp="1"/>
          </p:cNvSpPr>
          <p:nvPr>
            <p:ph idx="1"/>
          </p:nvPr>
        </p:nvSpPr>
        <p:spPr/>
        <p:txBody>
          <a:bodyPr>
            <a:normAutofit lnSpcReduction="10000"/>
          </a:bodyPr>
          <a:lstStyle/>
          <a:p>
            <a:pPr>
              <a:buNone/>
            </a:pPr>
            <a:r>
              <a:rPr lang="ar-JO" sz="2800" dirty="0" smtClean="0"/>
              <a:t>الشروط الشكلية لسند السحب الالكتروني:</a:t>
            </a:r>
          </a:p>
          <a:p>
            <a:pPr>
              <a:buFont typeface="Wingdings" pitchFamily="2" charset="2"/>
              <a:buChar char="§"/>
            </a:pPr>
            <a:r>
              <a:rPr lang="ar-JO" sz="2800" dirty="0" smtClean="0"/>
              <a:t>الكتابة باليد مستبعدة حيث لا بد من كتابه سند السحب الالكتروني الورقي وملئها على الاله الكاتبه او الحاسب الالي بحروف كبيرة واضحه </a:t>
            </a:r>
          </a:p>
          <a:p>
            <a:pPr>
              <a:buFont typeface="Wingdings" pitchFamily="2" charset="2"/>
              <a:buChar char="§"/>
            </a:pPr>
            <a:r>
              <a:rPr lang="ar-JO" sz="2800" dirty="0" smtClean="0"/>
              <a:t>يجب تحريرسند السحب الالكتروني وفقا لنموذج مطبوع, حيث هناك اماكن مخصصه لوضع البيانات لابد من مراعاتها.</a:t>
            </a:r>
          </a:p>
          <a:p>
            <a:pPr>
              <a:buFont typeface="Wingdings" pitchFamily="2" charset="2"/>
              <a:buChar char="§"/>
            </a:pPr>
            <a:r>
              <a:rPr lang="ar-JO" sz="2800" dirty="0" smtClean="0"/>
              <a:t>وهذا النموذج المطبوع لا يمكن ان يستخدم الا بصدد سند السحب المخصص بتحصيل بواسطه الحاسب الالي, ومن الجدير بالذكر ان سند السحب التقليدي لا يمكن ان يعامل وفق اجراءات سند السحب الالكتروني.</a:t>
            </a:r>
          </a:p>
          <a:p>
            <a:pPr>
              <a:buFont typeface="Wingdings" pitchFamily="2" charset="2"/>
              <a:buChar char="§"/>
            </a:pPr>
            <a:endParaRPr lang="ar-JO" sz="2800"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dirty="0" smtClean="0"/>
              <a:t>البيانات الالزامية </a:t>
            </a:r>
            <a:endParaRPr lang="ar-JO" dirty="0"/>
          </a:p>
        </p:txBody>
      </p:sp>
      <p:sp>
        <p:nvSpPr>
          <p:cNvPr id="3" name="عنصر نائب للمحتوى 2"/>
          <p:cNvSpPr>
            <a:spLocks noGrp="1"/>
          </p:cNvSpPr>
          <p:nvPr>
            <p:ph idx="1"/>
          </p:nvPr>
        </p:nvSpPr>
        <p:spPr/>
        <p:txBody>
          <a:bodyPr>
            <a:normAutofit lnSpcReduction="10000"/>
          </a:bodyPr>
          <a:lstStyle/>
          <a:p>
            <a:pPr lvl="0">
              <a:buFont typeface="Wingdings" pitchFamily="2" charset="2"/>
              <a:buChar char="§"/>
            </a:pPr>
            <a:r>
              <a:rPr lang="ar-JO" sz="2800" dirty="0">
                <a:solidFill>
                  <a:prstClr val="black"/>
                </a:solidFill>
              </a:rPr>
              <a:t>كلمة بوليصة او سفنجه او سند سحب مكتوبه في متن السند وباللغة التي كتب بها </a:t>
            </a:r>
          </a:p>
          <a:p>
            <a:pPr lvl="0">
              <a:buFont typeface="Wingdings" pitchFamily="2" charset="2"/>
              <a:buChar char="§"/>
            </a:pPr>
            <a:r>
              <a:rPr lang="ar-JO" sz="2800" dirty="0">
                <a:solidFill>
                  <a:prstClr val="black"/>
                </a:solidFill>
              </a:rPr>
              <a:t>امر غير معلق على شرط بأداء قدر معين من النقود </a:t>
            </a:r>
          </a:p>
          <a:p>
            <a:pPr lvl="0">
              <a:buFont typeface="Wingdings" pitchFamily="2" charset="2"/>
              <a:buChar char="§"/>
            </a:pPr>
            <a:r>
              <a:rPr lang="ar-JO" sz="2800" dirty="0">
                <a:solidFill>
                  <a:prstClr val="black"/>
                </a:solidFill>
              </a:rPr>
              <a:t>اسم من يلزم الاداء( المسحوب عليه)</a:t>
            </a:r>
          </a:p>
          <a:p>
            <a:pPr lvl="0">
              <a:buFont typeface="Wingdings" pitchFamily="2" charset="2"/>
              <a:buChar char="§"/>
            </a:pPr>
            <a:r>
              <a:rPr lang="ar-JO" sz="2800" dirty="0">
                <a:solidFill>
                  <a:prstClr val="black"/>
                </a:solidFill>
              </a:rPr>
              <a:t>تاريخ الاستحقاق</a:t>
            </a:r>
          </a:p>
          <a:p>
            <a:pPr lvl="0">
              <a:buFont typeface="Wingdings" pitchFamily="2" charset="2"/>
              <a:buChar char="§"/>
            </a:pPr>
            <a:r>
              <a:rPr lang="ar-JO" sz="2800" dirty="0">
                <a:solidFill>
                  <a:prstClr val="black"/>
                </a:solidFill>
              </a:rPr>
              <a:t>مكان الاداء</a:t>
            </a:r>
          </a:p>
          <a:p>
            <a:pPr lvl="0">
              <a:buFont typeface="Wingdings" pitchFamily="2" charset="2"/>
              <a:buChar char="§"/>
            </a:pPr>
            <a:r>
              <a:rPr lang="ar-JO" sz="2800" dirty="0">
                <a:solidFill>
                  <a:prstClr val="black"/>
                </a:solidFill>
              </a:rPr>
              <a:t>اسم من يجب الاداء له او لأمره ( الحامل )</a:t>
            </a:r>
          </a:p>
          <a:p>
            <a:pPr lvl="0">
              <a:buFont typeface="Wingdings" pitchFamily="2" charset="2"/>
              <a:buChar char="§"/>
            </a:pPr>
            <a:r>
              <a:rPr lang="ar-JO" sz="2800" dirty="0">
                <a:solidFill>
                  <a:prstClr val="black"/>
                </a:solidFill>
              </a:rPr>
              <a:t>تاريخ انشاء سند السحب ومكان انشائه</a:t>
            </a:r>
          </a:p>
          <a:p>
            <a:pPr lvl="0">
              <a:buFont typeface="Wingdings" pitchFamily="2" charset="2"/>
              <a:buChar char="§"/>
            </a:pPr>
            <a:r>
              <a:rPr lang="ar-JO" sz="2800" dirty="0">
                <a:solidFill>
                  <a:prstClr val="black"/>
                </a:solidFill>
              </a:rPr>
              <a:t>توقيع من انشا السند ( الساحب</a:t>
            </a:r>
            <a:r>
              <a:rPr lang="ar-JO" sz="2800" dirty="0" smtClean="0">
                <a:solidFill>
                  <a:prstClr val="black"/>
                </a:solidFill>
              </a:rPr>
              <a:t>)</a:t>
            </a:r>
            <a:endParaRPr lang="ar-JO" sz="2800" dirty="0">
              <a:solidFill>
                <a:prstClr val="black"/>
              </a:solidFill>
            </a:endParaRPr>
          </a:p>
        </p:txBody>
      </p:sp>
    </p:spTree>
    <p:extLst>
      <p:ext uri="{BB962C8B-B14F-4D97-AF65-F5344CB8AC3E}">
        <p14:creationId xmlns:p14="http://schemas.microsoft.com/office/powerpoint/2010/main" xmlns="" val="31518349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JO" dirty="0" smtClean="0"/>
              <a:t>البيانات الاختيارية</a:t>
            </a:r>
            <a:endParaRPr lang="ar-JO" dirty="0"/>
          </a:p>
        </p:txBody>
      </p:sp>
      <p:sp>
        <p:nvSpPr>
          <p:cNvPr id="3" name="عنصر نائب للمحتوى 2"/>
          <p:cNvSpPr>
            <a:spLocks noGrp="1"/>
          </p:cNvSpPr>
          <p:nvPr>
            <p:ph idx="1"/>
          </p:nvPr>
        </p:nvSpPr>
        <p:spPr/>
        <p:txBody>
          <a:bodyPr>
            <a:normAutofit/>
          </a:bodyPr>
          <a:lstStyle/>
          <a:p>
            <a:pPr marL="0" indent="0">
              <a:buNone/>
            </a:pPr>
            <a:r>
              <a:rPr lang="ar-JO" sz="2800" dirty="0" smtClean="0"/>
              <a:t>الشروط الاختيارية هي التي يجوز للمتعاملين اضافتها بحيث لا تدخل تحت الحصر ومن ذلك اشتراط الوفاء في محل مختار وشرط عدم اخطار المسحوب عليه .</a:t>
            </a:r>
          </a:p>
          <a:p>
            <a:pPr marL="0" indent="0">
              <a:buNone/>
            </a:pPr>
            <a:r>
              <a:rPr lang="ar-JO" sz="2800" dirty="0" smtClean="0"/>
              <a:t>بالإضافة الى ما قد يفرضه البنك في النموذج الخاص للورقة التجارية ككتابة البيانات بوسيلة اليه تسهل معها المعالجة الالكترونية وحظر الكتابة باليد.</a:t>
            </a:r>
          </a:p>
          <a:p>
            <a:pPr marL="0" indent="0">
              <a:buNone/>
            </a:pPr>
            <a:r>
              <a:rPr lang="ar-JO" sz="2800" dirty="0" smtClean="0"/>
              <a:t>وهناك بيانين منصوص عليهما قانونيا بصفه اختيارية :</a:t>
            </a:r>
          </a:p>
          <a:p>
            <a:pPr>
              <a:buFont typeface="Wingdings" pitchFamily="2" charset="2"/>
              <a:buChar char="§"/>
            </a:pPr>
            <a:r>
              <a:rPr lang="ar-JO" sz="2800" dirty="0" smtClean="0"/>
              <a:t>شرط الرجوع بلا مصاريف او الاعفاء من عمل الاحتجاج</a:t>
            </a:r>
          </a:p>
          <a:p>
            <a:pPr>
              <a:buFont typeface="Wingdings" pitchFamily="2" charset="2"/>
              <a:buChar char="§"/>
            </a:pPr>
            <a:r>
              <a:rPr lang="ar-JO" sz="2800" dirty="0" smtClean="0"/>
              <a:t>محل الوفاء  </a:t>
            </a:r>
            <a:endParaRPr lang="ar-JO" sz="2800" dirty="0"/>
          </a:p>
        </p:txBody>
      </p:sp>
    </p:spTree>
    <p:extLst>
      <p:ext uri="{BB962C8B-B14F-4D97-AF65-F5344CB8AC3E}">
        <p14:creationId xmlns:p14="http://schemas.microsoft.com/office/powerpoint/2010/main" xmlns="" val="3484284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600" b="1" u="sng" dirty="0" smtClean="0"/>
              <a:t>الصغير المأذون له بالتجارة </a:t>
            </a:r>
            <a:endParaRPr lang="ar-JO" sz="3600" b="1" u="sng" dirty="0"/>
          </a:p>
        </p:txBody>
      </p:sp>
      <p:sp>
        <p:nvSpPr>
          <p:cNvPr id="3" name="عنصر نائب للمحتوى 2"/>
          <p:cNvSpPr>
            <a:spLocks noGrp="1"/>
          </p:cNvSpPr>
          <p:nvPr>
            <p:ph idx="1"/>
          </p:nvPr>
        </p:nvSpPr>
        <p:spPr/>
        <p:txBody>
          <a:bodyPr/>
          <a:lstStyle/>
          <a:p>
            <a:pPr marL="0" lvl="0" indent="0">
              <a:buNone/>
            </a:pPr>
            <a:r>
              <a:rPr lang="ar-JO" dirty="0" smtClean="0"/>
              <a:t>نصت المادة 120من قانون التجارة الاردني ان الصغير المأذون في التصرفات الداخلة تحت الاذن كالبالغ سن الرشد.</a:t>
            </a:r>
          </a:p>
          <a:p>
            <a:pPr marL="0" lvl="0" indent="0">
              <a:buNone/>
            </a:pPr>
            <a:r>
              <a:rPr lang="ar-JO" dirty="0" smtClean="0">
                <a:solidFill>
                  <a:prstClr val="black"/>
                </a:solidFill>
              </a:rPr>
              <a:t>حتى يمارس الصغير المأذون له بالتجارة الاعمال التجارية يجب:</a:t>
            </a:r>
          </a:p>
          <a:p>
            <a:pPr lvl="0">
              <a:buFont typeface="Wingdings" pitchFamily="2" charset="2"/>
              <a:buChar char="§"/>
            </a:pPr>
            <a:r>
              <a:rPr lang="ar-JO" dirty="0" smtClean="0">
                <a:solidFill>
                  <a:prstClr val="black"/>
                </a:solidFill>
              </a:rPr>
              <a:t>ان يبلغ من العمر 15 سنة </a:t>
            </a:r>
          </a:p>
          <a:p>
            <a:pPr lvl="0">
              <a:buFont typeface="Wingdings" pitchFamily="2" charset="2"/>
              <a:buChar char="§"/>
            </a:pPr>
            <a:r>
              <a:rPr lang="ar-JO" dirty="0" smtClean="0">
                <a:solidFill>
                  <a:prstClr val="black"/>
                </a:solidFill>
              </a:rPr>
              <a:t>الحصول على اذن من المحكمة لممارسه الاعمال التجارية</a:t>
            </a:r>
          </a:p>
          <a:p>
            <a:pPr lvl="0">
              <a:buFont typeface="Wingdings" pitchFamily="2" charset="2"/>
              <a:buChar char="§"/>
            </a:pPr>
            <a:r>
              <a:rPr lang="ar-JO" dirty="0" smtClean="0">
                <a:solidFill>
                  <a:prstClr val="black"/>
                </a:solidFill>
              </a:rPr>
              <a:t>موافقه الولي / الوصي </a:t>
            </a:r>
            <a:endParaRPr lang="ar-JO" dirty="0">
              <a:solidFill>
                <a:prstClr val="black"/>
              </a:solidFill>
            </a:endParaRPr>
          </a:p>
          <a:p>
            <a:pPr marL="0" indent="0">
              <a:buNone/>
            </a:pPr>
            <a:endParaRPr lang="ar-JO" dirty="0"/>
          </a:p>
        </p:txBody>
      </p:sp>
    </p:spTree>
    <p:extLst>
      <p:ext uri="{BB962C8B-B14F-4D97-AF65-F5344CB8AC3E}">
        <p14:creationId xmlns:p14="http://schemas.microsoft.com/office/powerpoint/2010/main" xmlns="" val="1953937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JO" sz="3200" dirty="0"/>
              <a:t>م</a:t>
            </a:r>
            <a:r>
              <a:rPr lang="ar-JO" sz="3200" dirty="0" smtClean="0"/>
              <a:t>ا هو حال اذا وقع تاجر مفلس على سند السحب فهل يلتزم التاجر المذكور بذلك ؟</a:t>
            </a:r>
            <a:endParaRPr lang="ar-JO" sz="3200" dirty="0"/>
          </a:p>
        </p:txBody>
      </p:sp>
      <p:sp>
        <p:nvSpPr>
          <p:cNvPr id="3" name="عنصر نائب للمحتوى 2"/>
          <p:cNvSpPr>
            <a:spLocks noGrp="1"/>
          </p:cNvSpPr>
          <p:nvPr>
            <p:ph idx="1"/>
          </p:nvPr>
        </p:nvSpPr>
        <p:spPr/>
        <p:txBody>
          <a:bodyPr/>
          <a:lstStyle/>
          <a:p>
            <a:pPr marL="0" indent="0">
              <a:buNone/>
            </a:pPr>
            <a:r>
              <a:rPr lang="ar-JO" dirty="0" smtClean="0"/>
              <a:t>ان اشهار افلاس التاجر لا يؤثر على اهليته القانونية ولكن يمنعه من القيام ببعض التصرفات ومنها تسديد قيمه الورقة التجارية , وفي هذه الحالة يلتزم الموقعون الاخرون بدفع قيمه الورقة دون المفلس.</a:t>
            </a:r>
            <a:endParaRPr lang="ar-JO" dirty="0"/>
          </a:p>
        </p:txBody>
      </p:sp>
    </p:spTree>
    <p:extLst>
      <p:ext uri="{BB962C8B-B14F-4D97-AF65-F5344CB8AC3E}">
        <p14:creationId xmlns:p14="http://schemas.microsoft.com/office/powerpoint/2010/main" xmlns="" val="1456476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1139</TotalTime>
  <Words>5462</Words>
  <Application>Microsoft Office PowerPoint</Application>
  <PresentationFormat>On-screen Show (4:3)</PresentationFormat>
  <Paragraphs>398</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نسق Office</vt:lpstr>
      <vt:lpstr>بسم الله الرحمن الرحيم   مساق قانون الاعمال الاداري  انشاء سند السحب وصيغته  </vt:lpstr>
      <vt:lpstr>سند السحب </vt:lpstr>
      <vt:lpstr>Slide 3</vt:lpstr>
      <vt:lpstr>الشروط الموضوعية لإنشاء سند السحب</vt:lpstr>
      <vt:lpstr>الاهلية </vt:lpstr>
      <vt:lpstr>Slide 6</vt:lpstr>
      <vt:lpstr>Slide 7</vt:lpstr>
      <vt:lpstr>الصغير المأذون له بالتجارة </vt:lpstr>
      <vt:lpstr>ما هو حال اذا وقع تاجر مفلس على سند السحب فهل يلتزم التاجر المذكور بذلك ؟</vt:lpstr>
      <vt:lpstr>احكام التوقيع على السند السحب نيابة عن شخص اخر </vt:lpstr>
      <vt:lpstr>Slide 11</vt:lpstr>
      <vt:lpstr>الرضا </vt:lpstr>
      <vt:lpstr>المحل </vt:lpstr>
      <vt:lpstr>السبب </vt:lpstr>
      <vt:lpstr>الشروط الشكلية </vt:lpstr>
      <vt:lpstr>البيانات الالزامية </vt:lpstr>
      <vt:lpstr>1- كلمة سند السحب </vt:lpstr>
      <vt:lpstr>2-امر غير معلق على شرط بوفاء مبلغ من النقود </vt:lpstr>
      <vt:lpstr>Slide 19</vt:lpstr>
      <vt:lpstr>Slide 20</vt:lpstr>
      <vt:lpstr>مبلغ سند السحب بعملة غير عملة البلد الذي تم فيه الوفاء </vt:lpstr>
      <vt:lpstr>اشتراط الفائدة</vt:lpstr>
      <vt:lpstr>3-اسم من يلزمه الاداء ( المسحوب عليه)</vt:lpstr>
      <vt:lpstr>4-تاريخ الاستحقاق </vt:lpstr>
      <vt:lpstr>Slide 25</vt:lpstr>
      <vt:lpstr>اهمية تاريخ الاستحقاق </vt:lpstr>
      <vt:lpstr>5-مكان الاداء </vt:lpstr>
      <vt:lpstr>6-اسم من يجب الاداء له او لامره (الحامل )</vt:lpstr>
      <vt:lpstr>Slide 29</vt:lpstr>
      <vt:lpstr>7-تاريخ انشاء سند السحب ومكان انشائه </vt:lpstr>
      <vt:lpstr>اهميه انشاء تاريخ سند السحب </vt:lpstr>
      <vt:lpstr>Slide 32</vt:lpstr>
      <vt:lpstr>8-توقيع من انشا السند (الساحب)</vt:lpstr>
      <vt:lpstr>مقارنة بين القانون الاردني المشروع التحضري للقانون التجاري الفلسطيني من ناحية البيانات الالزامية لسند سحب </vt:lpstr>
      <vt:lpstr>سند السحب الخالي من البيانات الالزامية </vt:lpstr>
      <vt:lpstr>اسم من يلزمة الاداء (المسحوب عليه)</vt:lpstr>
      <vt:lpstr>مكان الاداء</vt:lpstr>
      <vt:lpstr>امر غير معلق على شرط بوفاء مبلغ من النقود</vt:lpstr>
      <vt:lpstr>تاريخ انشاء سند السحب ومكان انشائه </vt:lpstr>
      <vt:lpstr>توقيع من انشا السند (الساحب)</vt:lpstr>
      <vt:lpstr>Slide 41</vt:lpstr>
      <vt:lpstr>Slide 42</vt:lpstr>
      <vt:lpstr>جزاء الاخلال بالشروط الشكلية</vt:lpstr>
      <vt:lpstr>فروض الاخلال بالشروط الشكلية </vt:lpstr>
      <vt:lpstr>تحول السند الباطل </vt:lpstr>
      <vt:lpstr>صحة السند رغم ترك بعض البيانات </vt:lpstr>
      <vt:lpstr>Slide 47</vt:lpstr>
      <vt:lpstr>الصورية والتحريف في البيانات الالزامية </vt:lpstr>
      <vt:lpstr>الصورية</vt:lpstr>
      <vt:lpstr>Slide 50</vt:lpstr>
      <vt:lpstr>التحريف </vt:lpstr>
      <vt:lpstr>تعدد النسخ</vt:lpstr>
      <vt:lpstr>Slide 53</vt:lpstr>
      <vt:lpstr>الصور</vt:lpstr>
      <vt:lpstr>البيانات الاختيارية</vt:lpstr>
      <vt:lpstr>المقارنة بين البيانات الإلزامية والاختيارية</vt:lpstr>
      <vt:lpstr>البيانات الاختياريه لا يمكن حصرها ولكن سنعرض بعضها بايجاز</vt:lpstr>
      <vt:lpstr>Slide 58</vt:lpstr>
      <vt:lpstr>التعامل بالأوراق التجارية الالكترونية </vt:lpstr>
      <vt:lpstr>سند السحب الالكتروني </vt:lpstr>
      <vt:lpstr>سند السحب الالكتروني</vt:lpstr>
      <vt:lpstr>مثال</vt:lpstr>
      <vt:lpstr>اشكال سند السحب الالكتروني</vt:lpstr>
      <vt:lpstr>شروط استيفاء سند السحب الالكتروني </vt:lpstr>
      <vt:lpstr>شروط استيفاء سند السحب الالكتروني </vt:lpstr>
      <vt:lpstr>اشكال سند السحب الالكتروني </vt:lpstr>
      <vt:lpstr>سند السحب الالكتروني على دعامة ممغنطة </vt:lpstr>
      <vt:lpstr>سند السحب الالكتروني على دعامة ممغنطة </vt:lpstr>
      <vt:lpstr>انشاء سند السحب الالكتروني </vt:lpstr>
      <vt:lpstr>الشروط الشكلية </vt:lpstr>
      <vt:lpstr>الشروط الشكلية</vt:lpstr>
      <vt:lpstr>البيانات الالزامية </vt:lpstr>
      <vt:lpstr>البيانات الاختيارية</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انشاء سند السحب وصيغته</dc:title>
  <dc:creator>admin</dc:creator>
  <cp:lastModifiedBy>HP</cp:lastModifiedBy>
  <cp:revision>550</cp:revision>
  <dcterms:created xsi:type="dcterms:W3CDTF">2014-09-17T05:48:52Z</dcterms:created>
  <dcterms:modified xsi:type="dcterms:W3CDTF">2014-10-02T09:52:59Z</dcterms:modified>
</cp:coreProperties>
</file>