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9"/>
  </p:notesMasterIdLst>
  <p:sldIdLst>
    <p:sldId id="259"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98" r:id="rId28"/>
    <p:sldId id="284" r:id="rId29"/>
    <p:sldId id="285" r:id="rId30"/>
    <p:sldId id="286" r:id="rId31"/>
    <p:sldId id="287" r:id="rId32"/>
    <p:sldId id="288" r:id="rId33"/>
    <p:sldId id="289" r:id="rId34"/>
    <p:sldId id="290" r:id="rId35"/>
    <p:sldId id="291" r:id="rId36"/>
    <p:sldId id="292"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293" r:id="rId75"/>
    <p:sldId id="294" r:id="rId76"/>
    <p:sldId id="296" r:id="rId77"/>
    <p:sldId id="29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1296"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5ACC4E-84DB-4D1F-AB8F-7CFBBC3351CC}" type="datetimeFigureOut">
              <a:rPr lang="en-US" smtClean="0"/>
              <a:t>11/23/2014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EAF66-DA0D-4992-A4BE-308FB2A875A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7512AE-1DA6-413A-B061-3A83B5CDDE06}"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30E78D0-EB04-4D64-A321-64F7427C40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E78D0-EB04-4D64-A321-64F7427C40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E78D0-EB04-4D64-A321-64F7427C40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420F1A-0688-442C-899E-0E22ED276815}" type="datetimeFigureOut">
              <a:rPr lang="en-US" smtClean="0"/>
              <a:pPr/>
              <a:t>11/23/2014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30E78D0-EB04-4D64-A321-64F7427C40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420F1A-0688-442C-899E-0E22ED276815}" type="datetimeFigureOut">
              <a:rPr lang="en-US" smtClean="0"/>
              <a:pPr/>
              <a:t>11/23/2014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0E78D0-EB04-4D64-A321-64F7427C40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2971800"/>
          </a:xfrm>
        </p:spPr>
        <p:txBody>
          <a:bodyPr>
            <a:normAutofit/>
          </a:bodyPr>
          <a:lstStyle/>
          <a:p>
            <a:pPr algn="ctr"/>
            <a:r>
              <a:rPr lang="ar-SA" sz="5500" dirty="0" smtClean="0">
                <a:effectLst/>
              </a:rPr>
              <a:t>الوفاءبمبلغ السند</a:t>
            </a:r>
            <a:br>
              <a:rPr lang="ar-SA" sz="5500" dirty="0" smtClean="0">
                <a:effectLst/>
              </a:rPr>
            </a:br>
            <a:r>
              <a:rPr lang="ar-SA" sz="5500" dirty="0" smtClean="0">
                <a:effectLst/>
              </a:rPr>
              <a:t>الامتناع عن الوفاء بالسند</a:t>
            </a:r>
            <a:br>
              <a:rPr lang="ar-SA" sz="5500" dirty="0" smtClean="0">
                <a:effectLst/>
              </a:rPr>
            </a:br>
            <a:r>
              <a:rPr lang="ar-SA" sz="5500" dirty="0" smtClean="0">
                <a:effectLst/>
              </a:rPr>
              <a:t>السقوط والتقادم </a:t>
            </a:r>
            <a:endParaRPr lang="en-US" sz="5500" dirty="0">
              <a:effectLst/>
            </a:endParaRPr>
          </a:p>
        </p:txBody>
      </p:sp>
      <p:sp>
        <p:nvSpPr>
          <p:cNvPr id="3" name="Subtitle 2"/>
          <p:cNvSpPr>
            <a:spLocks noGrp="1"/>
          </p:cNvSpPr>
          <p:nvPr>
            <p:ph type="subTitle" idx="1"/>
          </p:nvPr>
        </p:nvSpPr>
        <p:spPr>
          <a:xfrm>
            <a:off x="685800" y="3810000"/>
            <a:ext cx="7854696" cy="2362200"/>
          </a:xfrm>
        </p:spPr>
        <p:txBody>
          <a:bodyPr>
            <a:normAutofit lnSpcReduction="10000"/>
          </a:bodyPr>
          <a:lstStyle/>
          <a:p>
            <a:pPr algn="ctr" rtl="1"/>
            <a:r>
              <a:rPr lang="ar-SA" b="1" dirty="0" smtClean="0"/>
              <a:t>اعداد الطالبتين </a:t>
            </a:r>
          </a:p>
          <a:p>
            <a:pPr algn="ctr" rtl="1"/>
            <a:r>
              <a:rPr lang="ar-SA" b="1" dirty="0" smtClean="0"/>
              <a:t>هبة محمد و لودا مصطفى </a:t>
            </a:r>
          </a:p>
          <a:p>
            <a:pPr algn="ctr" rtl="1"/>
            <a:endParaRPr lang="ar-SA" b="1" dirty="0" smtClean="0"/>
          </a:p>
          <a:p>
            <a:pPr algn="ctr" rtl="1"/>
            <a:r>
              <a:rPr lang="ar-SA" b="1" dirty="0" smtClean="0"/>
              <a:t>إشراف الدكتور </a:t>
            </a:r>
          </a:p>
          <a:p>
            <a:pPr algn="ctr" rtl="1"/>
            <a:r>
              <a:rPr lang="ar-SA" b="1" dirty="0" smtClean="0"/>
              <a:t>راتب الجعبري</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algn="just" rtl="1">
              <a:buNone/>
            </a:pPr>
            <a:r>
              <a:rPr lang="ar-SA" sz="2200" b="1" u="sng" dirty="0" smtClean="0"/>
              <a:t>موضوع الوفاء</a:t>
            </a:r>
          </a:p>
          <a:p>
            <a:pPr algn="just" rtl="1"/>
            <a:r>
              <a:rPr lang="ar-SA" sz="2200" dirty="0" smtClean="0"/>
              <a:t>لما كان الحق الثابت في سند السحب دفع مبلغ من النقود، لذا يلتزم المدين بدفع المبلغ المذكور به كما ونوعا </a:t>
            </a:r>
          </a:p>
          <a:p>
            <a:pPr algn="just" rtl="1"/>
            <a:r>
              <a:rPr lang="ar-SA" sz="2200" dirty="0" smtClean="0"/>
              <a:t>اذا تم الوفاء من قبل المسحوب عليه في ميعاد الاستحقاق اقتصر الامر على الوفاء بمبلغ السند والفوائد الاتفاقية </a:t>
            </a:r>
          </a:p>
          <a:p>
            <a:pPr algn="just" rtl="1"/>
            <a:r>
              <a:rPr lang="ar-SA" sz="2200" dirty="0" smtClean="0"/>
              <a:t>اذا امتنع المسحوب عليه عن الوفاء مما اضطر الحامل للرجوع على الضامنين، كان من حقه المطالبة بمبلغ السند مع الفوائد المشروطة وفوائد التاخير وكذلك مصاريف الاحتجاج والاشعارات وغيرها من المصاريف </a:t>
            </a:r>
          </a:p>
          <a:p>
            <a:pPr algn="just" rtl="1"/>
            <a:r>
              <a:rPr lang="ar-SA" sz="2200" dirty="0" smtClean="0"/>
              <a:t>في حالات الرجوع على الملتزمين قبل ميعاد الاستحقاق يجب ان يخصم من مبلغ السند ما يساوي سعر الخصم الرسمي في تاريخ الرجوع عن المدة بين تاريخ الاستحقاق وتاريخ الوفاء</a:t>
            </a:r>
          </a:p>
          <a:p>
            <a:pPr algn="just" rtl="1"/>
            <a:r>
              <a:rPr lang="ar-SA" sz="2200" dirty="0" smtClean="0"/>
              <a:t>أوجب المشرع في قانون الصرف على الحامل قبول الوفاء الجزئي والرجوع على الضامنين بالجزء غير المدفوع </a:t>
            </a:r>
          </a:p>
          <a:p>
            <a:pPr algn="just" rtl="1"/>
            <a:r>
              <a:rPr lang="ar-SA" sz="2200" dirty="0" smtClean="0"/>
              <a:t>يحق للحامل ان يقبل الوفاء بشئ غير النقود (ان يقبل الوفاء بشيك) غير ان ذمة المدين لا تبرأ لان الوفاء بالشيك يعد وفاء معلق على شرط التحصيل، فالوفاء بمبلغ السند بمقتضى شيك لا يعد تحديثا للدين بحيث يسقط الالتزام الاصلي ليحل محله التزام جديد بمقتضى الشيك </a:t>
            </a:r>
          </a:p>
          <a:p>
            <a:pPr algn="just" rtl="1">
              <a:buNone/>
            </a:pPr>
            <a:endParaRPr lang="ar-SA" sz="2200" dirty="0" smtClean="0"/>
          </a:p>
          <a:p>
            <a:pPr algn="just" rtl="1"/>
            <a:endParaRPr lang="en-US" sz="22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rtl="1">
              <a:lnSpc>
                <a:spcPct val="150000"/>
              </a:lnSpc>
              <a:buNone/>
            </a:pPr>
            <a:r>
              <a:rPr lang="ar-SA" sz="2400" b="1" u="sng" dirty="0" smtClean="0"/>
              <a:t>طرفا الوفاء</a:t>
            </a:r>
          </a:p>
          <a:p>
            <a:pPr algn="just" rtl="1">
              <a:lnSpc>
                <a:spcPct val="150000"/>
              </a:lnSpc>
            </a:pPr>
            <a:r>
              <a:rPr lang="ar-SA" sz="2400" dirty="0" smtClean="0"/>
              <a:t>طرفا الوفاء هما الدائن والمدين، وهذا الاخير هو المسحوب عليه وجميع الملتزمين الاخرين كالساحب والمظهرين والضامنين الاحتياطيين </a:t>
            </a:r>
          </a:p>
          <a:p>
            <a:pPr algn="just" rtl="1">
              <a:lnSpc>
                <a:spcPct val="150000"/>
              </a:lnSpc>
            </a:pPr>
            <a:r>
              <a:rPr lang="ar-SA" sz="2400" dirty="0" smtClean="0"/>
              <a:t>طلب الوفاء يجب ان يقدم اولا الى المسحوب عليه لوفاء مبلغه، فلا يجوز مطالبة الملتزمين الاخرين الا بعد امتناع المسحوب عليه عن الوفاء، الا اذا تضمن سند السحب شرط الوفاء الاحتياطي وجب تقديم السند الى الموفي الاحتياطي قبل مطالبة الملتزمين الاخرين </a:t>
            </a:r>
          </a:p>
          <a:p>
            <a:pPr algn="just" rtl="1">
              <a:lnSpc>
                <a:spcPct val="150000"/>
              </a:lnSpc>
            </a:pPr>
            <a:r>
              <a:rPr lang="ar-SA" sz="2400" dirty="0" smtClean="0"/>
              <a:t>اذا تعدد المسحوب عليهم وجب على الحامل ان يقدم السند الى كل واحد منهم، فاذا امتنع جميعهم كان من حقه مطالبة الملتزمين الاخرين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200" b="1" u="sng" dirty="0" smtClean="0"/>
              <a:t>شروط صحة الوفاء</a:t>
            </a:r>
          </a:p>
          <a:p>
            <a:pPr algn="just" rtl="1"/>
            <a:r>
              <a:rPr lang="ar-SA" sz="2200" dirty="0" smtClean="0"/>
              <a:t>يستفاد من نص المادة 171 من قانون التجارة ان الوفاء بمبلغ السند لا يكون صحيحا مبرئا لذمة الموفي الا بتوافر ثلاثة شروط: </a:t>
            </a:r>
          </a:p>
          <a:p>
            <a:pPr algn="ctr" rtl="1">
              <a:buNone/>
            </a:pPr>
            <a:r>
              <a:rPr lang="ar-SA" sz="2200" b="1" dirty="0" smtClean="0"/>
              <a:t>أولا: أن يكون الوفاء في ميعاد الاستحقاق </a:t>
            </a:r>
          </a:p>
          <a:p>
            <a:pPr algn="just" rtl="1"/>
            <a:r>
              <a:rPr lang="ar-SA" sz="2200" dirty="0" smtClean="0"/>
              <a:t>لا تبرأ ذمة المسحوب عليه الا اذا أوفى في ميعاد الاستحقاق، فحامل السند لا يستطيع اجبار المسحوب عليه على الوفاء قبل ميعاد الاستحقاق، كما لا يجبر حامل السند على استلام مبلغه قبل الاستحقاق</a:t>
            </a:r>
          </a:p>
          <a:p>
            <a:pPr algn="just" rtl="1"/>
            <a:r>
              <a:rPr lang="ar-SA" sz="2200" dirty="0" smtClean="0"/>
              <a:t>أما اذا تم الوفاء قبل ميعاد الاستحقاق، فان المسحوب عليه يكون مسؤولا عن صحة هذا الوفاء وفقا لحكم القواعد العامة، اي يجب عليه ان يتحقق من صفة الدائن، وشرعيته، وأهليته في استيفاء الدين، فإن قصر في التزامه هذا تحمل تبعة تقصيره </a:t>
            </a:r>
          </a:p>
          <a:p>
            <a:pPr algn="just" rtl="1"/>
            <a:r>
              <a:rPr lang="ar-SA" sz="2200" dirty="0" smtClean="0"/>
              <a:t>القاعدة التي توجب عليه الوفاء في ميعاد الاستحقاق تقررت لحماية المالك الحقيقي للسند الذي تجرد من حيازته بسرقة او ضياع بتمكنه من المعارضة في الوفاء في الوقت المناسب، لانه اذا اتضح ان المسحوب عليه دفع مبلغ السند قبل ميعاد الاستحقاق لحامل غير شرعي اجبر على الوفاء ثانية للمالك الشرعي</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pPr algn="ctr" rtl="1">
              <a:buNone/>
            </a:pPr>
            <a:r>
              <a:rPr lang="ar-SA" sz="2200" b="1" dirty="0" smtClean="0"/>
              <a:t>ثانيا: الوفاء للحامل الشرعي</a:t>
            </a:r>
          </a:p>
          <a:p>
            <a:pPr algn="just" rtl="1"/>
            <a:r>
              <a:rPr lang="ar-SA" sz="2200" dirty="0" smtClean="0"/>
              <a:t>الحامل الشرعي للسند هو من ال اليه السند بسلسلة غير منقطعة من التظهيرات ابتداء من المستفيد الاول الى المظهر الذي نقل ملكية السند للحامل المطالب بالوفاء </a:t>
            </a:r>
          </a:p>
          <a:p>
            <a:pPr algn="just" rtl="1"/>
            <a:r>
              <a:rPr lang="ar-SA" sz="2200" dirty="0" smtClean="0"/>
              <a:t>ان قانون الصرف يقف الى جانب المدين الذي يفي في ميعاد الاستحقاق للحامل الشرعي</a:t>
            </a:r>
          </a:p>
          <a:p>
            <a:pPr algn="just" rtl="1"/>
            <a:r>
              <a:rPr lang="ar-SA" sz="2200" dirty="0" smtClean="0"/>
              <a:t>فالمشرع يفرض على المدين ان يتحقق من صحة تسلسل التظهيرات لا من صحة توقيعات المظهرين، ما لم يكن يعرف توقيعات بعض المظهرين</a:t>
            </a:r>
          </a:p>
          <a:p>
            <a:pPr algn="ctr" rtl="1">
              <a:buNone/>
            </a:pPr>
            <a:endParaRPr lang="ar-SA" sz="2200" b="1" dirty="0" smtClean="0"/>
          </a:p>
          <a:p>
            <a:pPr algn="ctr" rtl="1">
              <a:buNone/>
            </a:pPr>
            <a:r>
              <a:rPr lang="ar-SA" sz="2200" b="1" dirty="0" smtClean="0"/>
              <a:t>ثالثا: الوفاء بدون غش او خطأ جسيم </a:t>
            </a:r>
          </a:p>
          <a:p>
            <a:pPr algn="just" rtl="1"/>
            <a:r>
              <a:rPr lang="ar-SA" sz="2200" dirty="0" smtClean="0"/>
              <a:t>لاعتبار الوفاء صحيحا مبرئا لذمة المدين يجب الا يقع من الموفي غش أو خطأ جسيم عند الوفاء</a:t>
            </a:r>
          </a:p>
          <a:p>
            <a:pPr algn="just" rtl="1"/>
            <a:r>
              <a:rPr lang="ar-SA" sz="2200" dirty="0" smtClean="0"/>
              <a:t>يعد الوفاء قد صدر عن غش من المدين اذا ثبت تواطؤه مع مستلم الوفاء اضرارا بالدائن او اذا ثبت علم المدين بعدم أهلية مستلم الوفاء، او اذا ثبت انعدام صفته في اقتضاء الدين كما لو كان سارقا للسند او سبق شهر افلاسه</a:t>
            </a:r>
          </a:p>
          <a:p>
            <a:pPr algn="just" rtl="1"/>
            <a:r>
              <a:rPr lang="ar-SA" sz="2200" dirty="0" smtClean="0"/>
              <a:t>يعد المدين قد ارتكب خطأ جسيما عند الوفاء اذا دفع مبلغ السند دون التحقق من تسلسل التظهيرات، او دون استرداد السند من الحامل، أو رغم وقوع معارضة صحيحة في الوفاء   </a:t>
            </a:r>
          </a:p>
          <a:p>
            <a:pPr algn="just" rtl="1"/>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algn="r" rtl="1">
              <a:buNone/>
            </a:pPr>
            <a:r>
              <a:rPr lang="ar-SA" sz="2200" b="1" u="sng" dirty="0" smtClean="0"/>
              <a:t>المعارضة في الوفاء</a:t>
            </a:r>
          </a:p>
          <a:p>
            <a:pPr algn="r" rtl="1"/>
            <a:r>
              <a:rPr lang="ar-SA" sz="2200" dirty="0" smtClean="0"/>
              <a:t>المعارضة في الوفاء هي منع الوفاء الى غير ذي صفة في تلقي الوفاء  </a:t>
            </a:r>
          </a:p>
          <a:p>
            <a:pPr algn="just" rtl="1"/>
            <a:r>
              <a:rPr lang="ar-SA" sz="2200" dirty="0" smtClean="0"/>
              <a:t>لا يجيز المشرع المعارضة في الوفاء بمبلغ السند الا في حالة ضياعه أو افلاس حامله (وعلى ذلك لا يجوز لدائن الساحب او الحامل او احد المظهرين حجز ما للمدين لدى الغير تحت يد المسحوب عليه الا في الحالتين التي نصت عليهما المادة 174)</a:t>
            </a:r>
          </a:p>
          <a:p>
            <a:pPr algn="ctr" rtl="1">
              <a:buNone/>
            </a:pPr>
            <a:r>
              <a:rPr lang="ar-SA" sz="2200" b="1" dirty="0" smtClean="0"/>
              <a:t>الحالة الاولى: ضياع السند</a:t>
            </a:r>
          </a:p>
          <a:p>
            <a:pPr algn="just" rtl="1"/>
            <a:r>
              <a:rPr lang="ar-SA" sz="2200" dirty="0" smtClean="0"/>
              <a:t>اذا ضاع السند وجب على حامله ان يخطر المسحوب عليه بواقعة الضياع ويعارض في الوفاء لمن يتقدم به في ميعاد الاستحقاق، فاذا قام المسحوب عليه بالوفاء رغم المعارضة كان الوفاء غير صحيح </a:t>
            </a:r>
          </a:p>
          <a:p>
            <a:pPr algn="just" rtl="1"/>
            <a:r>
              <a:rPr lang="ar-SA" sz="2200" dirty="0" smtClean="0"/>
              <a:t>تقاس على حالة الضياع كل حالة يتجرد فيها حامل السند عن حيازته دون ارادته كسرقة السند او تلفه </a:t>
            </a:r>
          </a:p>
          <a:p>
            <a:pPr algn="ctr" rtl="1">
              <a:buNone/>
            </a:pPr>
            <a:r>
              <a:rPr lang="ar-SA" sz="2200" b="1" dirty="0" smtClean="0"/>
              <a:t>الحالة الثانية: افلاس الحامل</a:t>
            </a:r>
          </a:p>
          <a:p>
            <a:pPr algn="just" rtl="1"/>
            <a:r>
              <a:rPr lang="ar-SA" sz="2200" dirty="0" smtClean="0"/>
              <a:t>يترتب على افلاس الحامل غل يده عن ادارة امواله والتصرف فيها فيمتنع عليه استيفاء حقوقه، اذ يتولى وكيل التفليسة استيفاء حقوق المفلس، فيتعين على وكيل التفليسة المعارضة في الوفاء والا كان الوفاء صحيحا</a:t>
            </a:r>
          </a:p>
          <a:p>
            <a:pPr algn="just" rtl="1"/>
            <a:r>
              <a:rPr lang="ar-SA" sz="2200" dirty="0" smtClean="0"/>
              <a:t>يقاس على افلاس الحامل نقص اهليته او انعدامها فتتم المعارضة من الولي او الوصي</a:t>
            </a:r>
            <a:r>
              <a:rPr lang="ar-SA" sz="2200" b="1" dirty="0" smtClean="0"/>
              <a:t>  </a:t>
            </a:r>
            <a:endParaRPr lang="en-US" sz="2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400" b="1" u="sng" dirty="0" smtClean="0"/>
              <a:t>آثار الوفاء</a:t>
            </a:r>
          </a:p>
          <a:p>
            <a:pPr algn="just" rtl="1"/>
            <a:r>
              <a:rPr lang="ar-SA" sz="2400" dirty="0" smtClean="0"/>
              <a:t>اذا قام المسحوب عليه بوفاء مبلغ السند في ميعاد الاستحقاق للحامل الشرعي برئت ذمة جميع الملتزمين قبل الحامل من ضمان الوفاء، اذ ينهي هذا الوفاء حياةالالتزام الصرفي</a:t>
            </a:r>
          </a:p>
          <a:p>
            <a:pPr algn="just" rtl="1"/>
            <a:r>
              <a:rPr lang="ar-SA" sz="2400" dirty="0" smtClean="0"/>
              <a:t>اذا قام المسحوب عليه بالوفاء دون ان يتلقى مقابل الوفاء من الساحب، كان من حقه الرجوع على الساحب </a:t>
            </a:r>
          </a:p>
          <a:p>
            <a:pPr algn="just" rtl="1"/>
            <a:r>
              <a:rPr lang="ar-SA" sz="2400" dirty="0" smtClean="0"/>
              <a:t>اذا رفض المسحوب عليه الوفاء فرجع الحامل على احد الملتزمين وطالبه بالوفاء، فاذا قام هذا الاخير بالوفاء كان من حقه الرجوع على الملتزمين الذين يضمنونه وهم الملتزمون السابقين عليه </a:t>
            </a:r>
          </a:p>
          <a:p>
            <a:pPr algn="just" rtl="1"/>
            <a:r>
              <a:rPr lang="ar-SA" sz="2400" dirty="0" smtClean="0"/>
              <a:t>الوفاء من احد الملتزمين لا ينهي حياة الالتزام الصرفي بل يبقى هذا الالتزام قائما طالما كان من حق الموفي الرجوع على الملتزمين السابقين عليه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lnSpcReduction="10000"/>
          </a:bodyPr>
          <a:lstStyle/>
          <a:p>
            <a:pPr algn="just" rtl="1">
              <a:buNone/>
            </a:pPr>
            <a:r>
              <a:rPr lang="ar-SA" sz="2200" b="1" u="sng" dirty="0" smtClean="0"/>
              <a:t>اثبات الوفاء</a:t>
            </a:r>
          </a:p>
          <a:p>
            <a:pPr algn="just" rtl="1"/>
            <a:r>
              <a:rPr lang="ar-SA" sz="2200" dirty="0" smtClean="0"/>
              <a:t>متى قام المدين بالوفاء بمبلغ السند كان من حقه ان يسترد السند من الحامل موقعا عليه من قبله بما يفيد حصول الوفاء، وهذا يعد دليلا كاملا على الوفاء من قبله</a:t>
            </a:r>
          </a:p>
          <a:p>
            <a:pPr algn="just" rtl="1"/>
            <a:r>
              <a:rPr lang="ar-SA" sz="2200" dirty="0" smtClean="0"/>
              <a:t>ان للمدين مصلحة في استرداد السند بعد الوفاء لان ترك السند في حيازة الحامل قد يحمله على تظهيره الى حامل حسن النية وهذا يلحق الضرر بالمدين الموفي، لان الحامل الجديد يستطيع الزامه بالوفاء ثانية ولا يستطيع ان يدفع في مواجهته بانقضاء التزامه بالوفاء لان التظهير يطهر هذا الدفع </a:t>
            </a:r>
          </a:p>
          <a:p>
            <a:pPr algn="just" rtl="1"/>
            <a:r>
              <a:rPr lang="ar-SA" sz="2200" dirty="0" smtClean="0"/>
              <a:t>لا يستطيع المدين ان يتخلص من الوفاء ثانية حتى لو ابرز مخالصة على ورقة مستقلة بالوفاء موقعة من قبل الحامل، لان هذه المخالصة يقتصر اثرها على العلاقة بين الحامل والمدين الموفي ولا تاثير لها في مواجهة الغير</a:t>
            </a:r>
          </a:p>
          <a:p>
            <a:pPr algn="just" rtl="1"/>
            <a:r>
              <a:rPr lang="ar-SA" sz="2200" dirty="0" smtClean="0"/>
              <a:t>مع ذلك اذا قام المدين بالوفاء وتسلم السند من قبل الحامل دون ان يوقع عليه بما يفيد حصول الوفاء فان ذلك يعد قرينة على الوفاء ولكنها قرينة بسيطة قابلة لاثبات العكس من قبل الحامل </a:t>
            </a:r>
          </a:p>
          <a:p>
            <a:pPr algn="just" rtl="1"/>
            <a:r>
              <a:rPr lang="ar-SA" sz="2200" dirty="0" smtClean="0"/>
              <a:t>وجود السند موقع عليه بالمخالصة في حيازة المدين لا يعد دليلا قاطعا على الوفاء، وانما يجوز للحامل ان يثبت بالطرق كافة بان الوفاء لم يتم </a:t>
            </a:r>
          </a:p>
          <a:p>
            <a:pPr algn="just" rtl="1"/>
            <a:r>
              <a:rPr lang="ar-SA" sz="2200" dirty="0" smtClean="0"/>
              <a:t>كما يحق للمدين ان يثبت بالطرق كافة ان الوفاء قد تم للحامل دون ان يسترد السند من الحامل موقعا عليه بالمخالصة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10000"/>
          </a:bodyPr>
          <a:lstStyle/>
          <a:p>
            <a:pPr algn="just" rtl="1">
              <a:buNone/>
            </a:pPr>
            <a:r>
              <a:rPr lang="ar-SA" sz="2200" b="1" u="sng" dirty="0" smtClean="0"/>
              <a:t>الاسترداد والوفاء في حالة ضياع السند</a:t>
            </a:r>
          </a:p>
          <a:p>
            <a:pPr algn="just" rtl="1"/>
            <a:r>
              <a:rPr lang="ar-SA" sz="2200" dirty="0" smtClean="0"/>
              <a:t>تقدم ان المشرع يجيز لمالك السند في جميع الحالات التي يتجرد فيها عن حيازته دون ارادته كضياعه او سرقته او تلفه ان يعارض بالوفاء بمبلغه لدى المسحوب عليه الذي يتعين عليه ان يمتنع عن الوفاء متى تمت المعارضة ضمن المدة القانونية</a:t>
            </a:r>
          </a:p>
          <a:p>
            <a:pPr algn="just" rtl="1"/>
            <a:r>
              <a:rPr lang="ar-SA" sz="2200" dirty="0" smtClean="0"/>
              <a:t>غير ان المعارضة والامتناع لا يحلان جميع المشاكل الناجمة عن فقد المالك لحيازة السند دون ارادته </a:t>
            </a:r>
          </a:p>
          <a:p>
            <a:pPr algn="just" rtl="1"/>
            <a:r>
              <a:rPr lang="ar-SA" sz="2200" dirty="0" smtClean="0"/>
              <a:t>وضع المشرع عدد من القواعد القانونية لمعالجة هذه المشاكل حيث تحدد كيفية استرداده او الوفاء بمبلغه او الحصول على نسخة ثانية منه </a:t>
            </a:r>
          </a:p>
          <a:p>
            <a:pPr algn="ctr" rtl="1">
              <a:buNone/>
            </a:pPr>
            <a:r>
              <a:rPr lang="ar-SA" sz="2200" b="1" dirty="0" smtClean="0"/>
              <a:t>أ) الاسترداد</a:t>
            </a:r>
          </a:p>
          <a:p>
            <a:pPr algn="just" rtl="1"/>
            <a:r>
              <a:rPr lang="ar-SA" sz="2200" dirty="0" smtClean="0"/>
              <a:t>يستفاد من نص الفقرة الاولى والفقرة الرابعة من المادة 146 من قانون التجارة ان حائز السند يعد حامله الشرعي متى اثبت ان السند آل اليه بسلسلة غير منقطعة من التظهيرات وانه لم يحصل عليه بنية سيئة او خطا جسيم، وبالتالي لا يجبر على التخلي عن السند ولا تكون للمالك الحقيقي الا الرجوع بالتعويض على من سرق منه السند او وجده وقام بتضهيره وفقا لحكم القواعد العامة عن العمل الضار </a:t>
            </a:r>
          </a:p>
          <a:p>
            <a:pPr algn="just" rtl="1"/>
            <a:r>
              <a:rPr lang="ar-SA" sz="2200" dirty="0" smtClean="0"/>
              <a:t>هذه القاعدة تقررت تيسيرا لتداول السند ورعاية الائتمان، لان اجازة الاسترداد من الحامل حسن النية يزعزع الثقة في السند كاداة وفاء وائتمان </a:t>
            </a:r>
          </a:p>
          <a:p>
            <a:pPr algn="just" rtl="1"/>
            <a:r>
              <a:rPr lang="ar-SA" sz="2200" dirty="0" smtClean="0"/>
              <a:t>اما اذا ثبت سوء نية الحامل الحالي للسند وذلك لعمله بسرقة السند او ضياعه فان المشرع يجيز للمالك الحقيقي استرداد السند منه </a:t>
            </a:r>
          </a:p>
          <a:p>
            <a:pPr algn="just" rtl="1"/>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ctr" rtl="1">
              <a:buNone/>
            </a:pPr>
            <a:r>
              <a:rPr lang="ar-SA" sz="2200" b="1" dirty="0" smtClean="0"/>
              <a:t>ب) الوفاء في حالة ضياع السند </a:t>
            </a:r>
          </a:p>
          <a:p>
            <a:pPr algn="just" rtl="1"/>
            <a:r>
              <a:rPr lang="ar-SA" sz="2200" dirty="0" smtClean="0"/>
              <a:t>وضع المشرع عدد من القواعد القانونية التي تحدد كيفية الوفاء بمبلغ السند الضائع، وتفرق هذه القواعد بين السند المحرر من نسخ متعددة والسند المحرر من نسخة واحدة وبين السند الذي يحمل توقيع المسحوب عليه بالقبول والسند الذي لا يحمل مثل هذا القبول. وقد اراد المشرع من هذه القواعد تمكين المالك من استيفاء مبلغ السند على الرغم من عدم وجود السند في حيازته، ولكنه ايضا اراد المحافظة على حقوق الحامل الشرعي للسند </a:t>
            </a:r>
          </a:p>
          <a:p>
            <a:pPr marL="457200" indent="-457200" algn="just" rtl="1">
              <a:buFont typeface="+mj-lt"/>
              <a:buAutoNum type="arabicPeriod"/>
            </a:pPr>
            <a:r>
              <a:rPr lang="ar-SA" sz="2200" u="sng" dirty="0" smtClean="0"/>
              <a:t>تحرير السند من عدة نسخ: </a:t>
            </a:r>
          </a:p>
          <a:p>
            <a:pPr marL="457200" indent="-457200" algn="just" rtl="1">
              <a:buFont typeface="Wingdings" pitchFamily="2" charset="2"/>
              <a:buChar char="Ø"/>
            </a:pPr>
            <a:r>
              <a:rPr lang="ar-SA" sz="2200" dirty="0" smtClean="0"/>
              <a:t>اذا حرر السند من عدة نسخ وضاعت او سرقت احداها قبل ان يضع المسحوب عليه توقيعه بالقبول على احدى نسخه جاز للحامل ان يطالب بالوفاء بمقتضى احدى النسخ التي في حيازته</a:t>
            </a:r>
          </a:p>
          <a:p>
            <a:pPr marL="457200" indent="-457200" algn="just" rtl="1">
              <a:buFont typeface="Wingdings" pitchFamily="2" charset="2"/>
              <a:buChar char="Ø"/>
            </a:pPr>
            <a:r>
              <a:rPr lang="ar-SA" sz="2200" dirty="0" smtClean="0"/>
              <a:t>اما اذا كان السند محررا من نسخ متعددة وكانت احداها تحمل توقيع المسحوب عليه بالقبول وضاعت هذه النسخة بالذات فلا يجوز للحامل ان يطالب بالوفاء بمقتضى احدى النسخ الاخرى، لان المسحوب عليه لا يقبل الوفاء دون استرداد النسخة التي تحمل توقيعه بالقبول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Autofit/>
          </a:bodyPr>
          <a:lstStyle/>
          <a:p>
            <a:pPr marL="457200" indent="-457200" algn="just" rtl="1">
              <a:buFont typeface="Wingdings" pitchFamily="2" charset="2"/>
              <a:buChar char="Ø"/>
            </a:pPr>
            <a:r>
              <a:rPr lang="ar-SA" sz="2200" dirty="0" smtClean="0"/>
              <a:t>على ان ضياع النسخة المقبولة وعدم جواز الوفاء بمقتضى النسخ الاخرى لا يعني ضياع حق المالك الشرعي للسند، انما اجاز المشرع بمقتضى المادة 176 الحصول على الوفاء باتباع الاجراءات التي تقتضي توافر شرطين للحصول على الوفاء</a:t>
            </a:r>
          </a:p>
          <a:p>
            <a:pPr marL="822960" lvl="1" indent="-457200" algn="just" rtl="1">
              <a:buNone/>
            </a:pPr>
            <a:r>
              <a:rPr lang="ar-SA" sz="2200" dirty="0" smtClean="0"/>
              <a:t>	- الحصول على امر بالوفاء من رئيس المحكمة بناء على طلب يقدم اليه من مدعي ملكية السند بعد ان يقدم للمحكمة الادلة المؤيدة لملكيته للسند </a:t>
            </a:r>
          </a:p>
          <a:p>
            <a:pPr marL="822960" lvl="1" indent="-457200" algn="just" rtl="1">
              <a:buNone/>
            </a:pPr>
            <a:r>
              <a:rPr lang="ar-SA" sz="2200" dirty="0" smtClean="0"/>
              <a:t>	- ان يقدم المدعي كفيلا موسرا يضمن رد مبلغ السند اذا اتضح فيما بعد انه ليس المالك الشرعي له، وينقضي التزام الكفيل بالضمان بمضي ثلاث سنوات من تاريخ تقديم الكفالة</a:t>
            </a:r>
          </a:p>
          <a:p>
            <a:pPr marL="457200" indent="-457200" algn="just" rtl="1">
              <a:buFont typeface="Wingdings" pitchFamily="2" charset="2"/>
              <a:buChar char="Ø"/>
            </a:pPr>
            <a:r>
              <a:rPr lang="ar-SA" sz="2200" dirty="0" smtClean="0"/>
              <a:t>اذا صدر امر المحكمة بالوفاء كان لمالك السند ان يطالب بالوفاء بمقتضى هذا الامر على ان تكون المطالبة في ميعاد استحقاق السند، اذا قام المسحوب عليه بالوفاء كان هذا الوفاء مبرئا للذمة، اما اذا امتنع المسحوب عليه عن وفاء السند الضائع وجب على مالكه ان يثبت ذلك بتحرير احتجاج عدم الوفاء</a:t>
            </a:r>
          </a:p>
          <a:p>
            <a:pPr marL="457200" indent="-457200" algn="just" rtl="1">
              <a:buFont typeface="Wingdings" pitchFamily="2" charset="2"/>
              <a:buChar char="Ø"/>
            </a:pPr>
            <a:r>
              <a:rPr lang="ar-SA" sz="2200" dirty="0" smtClean="0"/>
              <a:t>واذا حرر السند من عدة نسخ وضاعت جميعها فان المشرع يجيز له الحصول على الوفاء باتباع الاجراءات ذاتها بشان ضياع النسخة التي تحمل توقيع المسحوب عليه بالقبول </a:t>
            </a:r>
          </a:p>
          <a:p>
            <a:pPr marL="457200" indent="-457200" algn="just" rtl="1">
              <a:buNone/>
            </a:pPr>
            <a:r>
              <a:rPr lang="ar-SA" sz="2200" dirty="0" smtClean="0"/>
              <a:t> </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rtl="1"/>
            <a:r>
              <a:rPr lang="ar-SA" b="1" dirty="0" smtClean="0"/>
              <a:t>مقدمة</a:t>
            </a:r>
            <a:endParaRPr lang="en-US" b="1" dirty="0"/>
          </a:p>
        </p:txBody>
      </p:sp>
      <p:sp>
        <p:nvSpPr>
          <p:cNvPr id="3" name="Content Placeholder 2"/>
          <p:cNvSpPr>
            <a:spLocks noGrp="1"/>
          </p:cNvSpPr>
          <p:nvPr>
            <p:ph idx="1"/>
          </p:nvPr>
        </p:nvSpPr>
        <p:spPr>
          <a:xfrm>
            <a:off x="457200" y="1676400"/>
            <a:ext cx="8229600" cy="4876800"/>
          </a:xfrm>
        </p:spPr>
        <p:txBody>
          <a:bodyPr>
            <a:normAutofit fontScale="92500" lnSpcReduction="10000"/>
          </a:bodyPr>
          <a:lstStyle/>
          <a:p>
            <a:pPr algn="r" rtl="1"/>
            <a:r>
              <a:rPr lang="ar-SA" sz="2500" dirty="0" smtClean="0"/>
              <a:t>المواضيع التي سيتم تناولها في هذه المحاضرة:</a:t>
            </a:r>
          </a:p>
          <a:p>
            <a:pPr algn="r" rtl="1"/>
            <a:r>
              <a:rPr lang="ar-SA" sz="2500" b="1" dirty="0" smtClean="0"/>
              <a:t>الفصل الرابع: الوفاء بمبلغ السند</a:t>
            </a:r>
          </a:p>
          <a:p>
            <a:pPr algn="r" rtl="1">
              <a:buNone/>
            </a:pPr>
            <a:r>
              <a:rPr lang="ar-SA" sz="2500" dirty="0" smtClean="0"/>
              <a:t>		- ميعاد استحقاق السند وكيفية حسابه</a:t>
            </a:r>
          </a:p>
          <a:p>
            <a:pPr algn="r" rtl="1">
              <a:buNone/>
            </a:pPr>
            <a:r>
              <a:rPr lang="ar-SA" sz="2500" dirty="0" smtClean="0"/>
              <a:t>		- أحكام الوفاء</a:t>
            </a:r>
          </a:p>
          <a:p>
            <a:pPr algn="r" rtl="1"/>
            <a:r>
              <a:rPr lang="ar-SA" sz="2500" b="1" dirty="0" smtClean="0"/>
              <a:t>الفصل الخامس: الامتناع عن الوفاء بالسند</a:t>
            </a:r>
          </a:p>
          <a:p>
            <a:pPr algn="r" rtl="1">
              <a:buNone/>
            </a:pPr>
            <a:r>
              <a:rPr lang="ar-SA" sz="2500" dirty="0" smtClean="0"/>
              <a:t>		- احتجاج عدم الوفاء </a:t>
            </a:r>
          </a:p>
          <a:p>
            <a:pPr algn="r" rtl="1">
              <a:buNone/>
            </a:pPr>
            <a:r>
              <a:rPr lang="ar-SA" sz="2500" dirty="0" smtClean="0"/>
              <a:t>		- الوفاء بطريق التدخل </a:t>
            </a:r>
          </a:p>
          <a:p>
            <a:pPr algn="r" rtl="1">
              <a:buNone/>
            </a:pPr>
            <a:r>
              <a:rPr lang="ar-SA" sz="2500" dirty="0" smtClean="0"/>
              <a:t>		- الرجوع</a:t>
            </a:r>
          </a:p>
          <a:p>
            <a:pPr algn="r" rtl="1">
              <a:buNone/>
            </a:pPr>
            <a:r>
              <a:rPr lang="ar-SA" sz="2500" dirty="0" smtClean="0"/>
              <a:t>		- الحجز التحفظي</a:t>
            </a:r>
          </a:p>
          <a:p>
            <a:pPr algn="r" rtl="1"/>
            <a:r>
              <a:rPr lang="ar-SA" sz="2500" b="1" dirty="0" smtClean="0"/>
              <a:t>الفصل السادس: السقوط والتقادم</a:t>
            </a:r>
          </a:p>
          <a:p>
            <a:pPr algn="r" rtl="1">
              <a:buNone/>
            </a:pPr>
            <a:r>
              <a:rPr lang="ar-SA" sz="2500" b="1" dirty="0" smtClean="0"/>
              <a:t>		</a:t>
            </a:r>
            <a:r>
              <a:rPr lang="ar-SA" sz="2500" dirty="0" smtClean="0"/>
              <a:t>- السقوط </a:t>
            </a:r>
          </a:p>
          <a:p>
            <a:pPr algn="r" rtl="1">
              <a:buNone/>
            </a:pPr>
            <a:r>
              <a:rPr lang="ar-SA" sz="2500" b="1" dirty="0" smtClean="0"/>
              <a:t>		</a:t>
            </a:r>
            <a:r>
              <a:rPr lang="ar-SA" sz="2500" dirty="0" smtClean="0"/>
              <a:t>- التقادم الصرفي</a:t>
            </a:r>
            <a:endParaRPr lang="ar-SA" sz="2500" b="1" dirty="0" smtClean="0"/>
          </a:p>
          <a:p>
            <a:pPr algn="r" rtl="1">
              <a:buNone/>
            </a:pPr>
            <a:endParaRPr lang="ar-SA" sz="2000" dirty="0" smtClean="0"/>
          </a:p>
          <a:p>
            <a:pPr marL="514350" indent="-514350" algn="r" rtl="1">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514350" indent="-514350" algn="just" rtl="1">
              <a:buFont typeface="+mj-lt"/>
              <a:buAutoNum type="arabicPeriod" startAt="2"/>
            </a:pPr>
            <a:r>
              <a:rPr lang="ar-SA" sz="2200" u="sng" dirty="0" smtClean="0"/>
              <a:t>تحرير السند من نسخة واحد:</a:t>
            </a:r>
          </a:p>
          <a:p>
            <a:pPr marL="514350" indent="-514350" algn="just" rtl="1">
              <a:buFont typeface="Wingdings" pitchFamily="2" charset="2"/>
              <a:buChar char="Ø"/>
            </a:pPr>
            <a:r>
              <a:rPr lang="ar-SA" sz="2200" dirty="0" smtClean="0"/>
              <a:t>اذا حرر السند من نسخة واحدة وضاعت هذه النسخة سواء كانت تحمل توقيع المسحوب عليه بالقبول ام كانت غير مقبولة فان المالك لا يستطيع مطالبة المسحوب عليه بالوفاء لان هذا الاخير لا يقبل الوفاء دون استرداد السند موقعا عليه من قبل الحامل بما يفيد الوفاء </a:t>
            </a:r>
          </a:p>
          <a:p>
            <a:pPr marL="514350" indent="-514350" algn="just" rtl="1">
              <a:buFont typeface="Wingdings" pitchFamily="2" charset="2"/>
              <a:buChar char="Ø"/>
            </a:pPr>
            <a:r>
              <a:rPr lang="ar-SA" sz="2200" dirty="0" smtClean="0"/>
              <a:t>لذا لا يستطيع الحصول على الوفاء في هذه الحالة الا باتباع الاجراءات ذاتها التي حددها المشرع وهي الحصول على امر بالوفاء من قبل المحكمة وتقديم كفيل </a:t>
            </a:r>
          </a:p>
          <a:p>
            <a:pPr marL="514350" indent="-514350" algn="just" rtl="1">
              <a:buFont typeface="Wingdings" pitchFamily="2" charset="2"/>
              <a:buChar char="Ø"/>
            </a:pPr>
            <a:endParaRPr lang="ar-SA" sz="2200" dirty="0" smtClean="0"/>
          </a:p>
          <a:p>
            <a:pPr marL="514350" indent="-514350" algn="just" rtl="1">
              <a:buFont typeface="+mj-lt"/>
              <a:buAutoNum type="arabicPeriod" startAt="3"/>
            </a:pPr>
            <a:r>
              <a:rPr lang="ar-SA" sz="2200" u="sng" dirty="0" smtClean="0"/>
              <a:t>الحصول على نسخة ثانية من السند:</a:t>
            </a:r>
          </a:p>
          <a:p>
            <a:pPr marL="514350" indent="-514350" algn="just" rtl="1">
              <a:buFont typeface="Wingdings" pitchFamily="2" charset="2"/>
              <a:buChar char="Ø"/>
            </a:pPr>
            <a:r>
              <a:rPr lang="ar-SA" sz="2200" dirty="0" smtClean="0"/>
              <a:t>يستطيع الحامل الحصول على نسخة من السند الضائع، بشرط الا يذكر في السند انه نسخة واحدة او يتضمن شرطا يمنع تحريره من نسخ متعددة، وتبدو فائدة الحصول على هذه النسخة اذا كان ميعاد الاستحقاق لم يحل بعد واراد المالك التعامل بمقتضى هذه النسخة بتظهيرها او خصمها غير ان الوفاء بمقتضى هذه النسخة محل خلاف </a:t>
            </a:r>
          </a:p>
          <a:p>
            <a:pPr marL="514350" indent="-514350" algn="just" rtl="1">
              <a:buFont typeface="Wingdings" pitchFamily="2" charset="2"/>
              <a:buChar char="Ø"/>
            </a:pPr>
            <a:r>
              <a:rPr lang="ar-SA" sz="2200" dirty="0" smtClean="0"/>
              <a:t>لكن هذا الخلاف لا يثار في ظل قانون التجارة الاردني، اذ لا يجيز المشرع الوفاء بموجب النسخة الجديدة الا بامر من المحكمة وتقديم كفيل</a:t>
            </a:r>
          </a:p>
          <a:p>
            <a:pPr marL="514350" indent="-514350" algn="just" rtl="1">
              <a:buFont typeface="Wingdings" pitchFamily="2" charset="2"/>
              <a:buChar char="Ø"/>
            </a:pPr>
            <a:endParaRPr lang="ar-SA" sz="2200" dirty="0" smtClean="0"/>
          </a:p>
          <a:p>
            <a:pPr marL="514350" indent="-514350" algn="just" rtl="1">
              <a:buFont typeface="Wingdings" pitchFamily="2" charset="2"/>
              <a:buChar char="Ø"/>
            </a:pPr>
            <a:endParaRPr lang="ar-SA" sz="2200" dirty="0" smtClean="0"/>
          </a:p>
          <a:p>
            <a:pPr marL="514350" indent="-514350" algn="just" rtl="1">
              <a:buFont typeface="Wingdings" pitchFamily="2" charset="2"/>
              <a:buChar char="Ø"/>
            </a:pPr>
            <a:endParaRPr lang="ar-SA" sz="2200" u="sng"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buNone/>
            </a:pPr>
            <a:r>
              <a:rPr lang="ar-SA" sz="2400" b="1" u="sng" dirty="0" smtClean="0"/>
              <a:t>انقضاء الالتزام الصرفي بغير الوفاء</a:t>
            </a:r>
          </a:p>
          <a:p>
            <a:pPr algn="just" rtl="1"/>
            <a:r>
              <a:rPr lang="ar-SA" sz="2400" dirty="0" smtClean="0"/>
              <a:t>الاصل ان الالتزام الصرفي ينقضي بالوفاء بالحق الثابت في السند وهو دفع مبلغ من النقود، ومع ذلك فان الوفاء بالنقود ليس الوسيلة الوحيدة لانقضاء الالتزام الصرفي وانما ينقضي هذا الالتزام بما يعادل الوفاء وفقا لحكم القواعد العامة في القانون المدني </a:t>
            </a:r>
          </a:p>
          <a:p>
            <a:pPr algn="just" rtl="1"/>
            <a:r>
              <a:rPr lang="ar-SA" sz="2400" dirty="0" smtClean="0"/>
              <a:t>وطرق انقضاء الالتزام بغير الوفاء هي الوفاء بمقابل ويطلق عليه ”الوفاء الاعتياضي “ والمقاصة و اتحاد الذمة</a:t>
            </a:r>
          </a:p>
          <a:p>
            <a:pPr algn="just" rtl="1"/>
            <a:r>
              <a:rPr lang="ar-SA" sz="2400" dirty="0" smtClean="0"/>
              <a:t>على ان الالتزام الصرفي قد ينقضي دون ان يوفى به سواء بالنقود او ما يعادل الوفاء بالنقود، اذ قد ينقضي بسقوط حق الحامل المهمل او بالتقادم</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rtl="1"/>
            <a:r>
              <a:rPr lang="ar-SA" b="1" dirty="0" smtClean="0"/>
              <a:t>الفصل الخامس: الامتناع عن الوفاء بالسند </a:t>
            </a:r>
            <a:endParaRPr lang="en-US" b="1" dirty="0"/>
          </a:p>
        </p:txBody>
      </p:sp>
      <p:sp>
        <p:nvSpPr>
          <p:cNvPr id="3" name="Content Placeholder 2"/>
          <p:cNvSpPr>
            <a:spLocks noGrp="1"/>
          </p:cNvSpPr>
          <p:nvPr>
            <p:ph idx="1"/>
          </p:nvPr>
        </p:nvSpPr>
        <p:spPr/>
        <p:txBody>
          <a:bodyPr>
            <a:normAutofit/>
          </a:bodyPr>
          <a:lstStyle/>
          <a:p>
            <a:pPr algn="just" rtl="1">
              <a:lnSpc>
                <a:spcPct val="150000"/>
              </a:lnSpc>
            </a:pPr>
            <a:r>
              <a:rPr lang="ar-SA" sz="2400" dirty="0" smtClean="0"/>
              <a:t>ان الحامل يلتزم بتقديم السند للوفاء في ميعاد الاستحقاق فاذا قام المسحوب عليه بالوفاء انقضى الالتزام الثابت في السند، اما اذا امتنع المسحوب عليه عن الوفاء يكون من حق الحامل الرجوع على الضامنين ومطالبتهم </a:t>
            </a:r>
          </a:p>
          <a:p>
            <a:pPr algn="just" rtl="1">
              <a:lnSpc>
                <a:spcPct val="150000"/>
              </a:lnSpc>
            </a:pPr>
            <a:r>
              <a:rPr lang="ar-SA" sz="2400" dirty="0" smtClean="0"/>
              <a:t>ان الحامل لا يستطيع الرجوع على الضامنين الا اذا اثبت امتناع المسحوب عليه عن الوفاء في ورقة رسمية تسمى </a:t>
            </a:r>
            <a:r>
              <a:rPr lang="ar-SA" sz="2400" b="1" dirty="0" smtClean="0"/>
              <a:t>احتجاج عدم الوفاء </a:t>
            </a:r>
            <a:r>
              <a:rPr lang="ar-SA" sz="2400" dirty="0" smtClean="0"/>
              <a:t>ثم اعلان الضامنين بالاحتجاج ومطالبتهم قضائيا او وديا </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rtl="1"/>
            <a:r>
              <a:rPr lang="ar-SA" dirty="0" smtClean="0"/>
              <a:t>الفرع الأول: احتجاج عدم الوفاء</a:t>
            </a:r>
            <a:endParaRPr lang="en-US" dirty="0"/>
          </a:p>
        </p:txBody>
      </p:sp>
      <p:sp>
        <p:nvSpPr>
          <p:cNvPr id="3" name="Content Placeholder 2"/>
          <p:cNvSpPr>
            <a:spLocks noGrp="1"/>
          </p:cNvSpPr>
          <p:nvPr>
            <p:ph idx="1"/>
          </p:nvPr>
        </p:nvSpPr>
        <p:spPr/>
        <p:txBody>
          <a:bodyPr>
            <a:normAutofit/>
          </a:bodyPr>
          <a:lstStyle/>
          <a:p>
            <a:pPr algn="just" rtl="1">
              <a:lnSpc>
                <a:spcPct val="150000"/>
              </a:lnSpc>
              <a:buNone/>
            </a:pPr>
            <a:r>
              <a:rPr lang="ar-SA" sz="2200" b="1" u="sng" dirty="0" smtClean="0"/>
              <a:t>ماهيته وضرورته</a:t>
            </a:r>
          </a:p>
          <a:p>
            <a:pPr algn="just" rtl="1">
              <a:lnSpc>
                <a:spcPct val="150000"/>
              </a:lnSpc>
            </a:pPr>
            <a:r>
              <a:rPr lang="ar-SA" sz="2200" dirty="0" smtClean="0"/>
              <a:t>احتجاج عدم الوفاء ورقة رسمية يحررها كاتب العدل بناء على طلب حامل السند لاثبات امتناع المسحوب عليه عن الوفاء، واحتجاج عدم الوفاء بوصفه ورقة رسمية لا يجوز الطعن فيه الا بالتزوير</a:t>
            </a:r>
          </a:p>
          <a:p>
            <a:pPr algn="just" rtl="1">
              <a:lnSpc>
                <a:spcPct val="150000"/>
              </a:lnSpc>
            </a:pPr>
            <a:r>
              <a:rPr lang="ar-SA" sz="2200" dirty="0" smtClean="0"/>
              <a:t>يعد تحريرالاحتجاج عدم الوفاء واجبا على الحامل وشرطا ضروريا ان اراد الحامل الاحتفاظ بحقه في الرجوع على الضامنين ولا تغني عنه اية ورقة رسمية اخرى </a:t>
            </a:r>
          </a:p>
          <a:p>
            <a:pPr algn="just" rtl="1">
              <a:lnSpc>
                <a:spcPct val="150000"/>
              </a:lnSpc>
            </a:pPr>
            <a:r>
              <a:rPr lang="ar-SA" sz="2200" dirty="0" smtClean="0"/>
              <a:t>غير ان هذا الواجب ترد عليه بعض الاستثناءات وردت بشأنها نصوص قانونية تجيز الرجوع دون حاجة الى عمل احتجاج وهي:</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10000"/>
          </a:bodyPr>
          <a:lstStyle/>
          <a:p>
            <a:pPr marL="850392" lvl="1" indent="-457200" algn="just" rtl="1">
              <a:lnSpc>
                <a:spcPct val="150000"/>
              </a:lnSpc>
              <a:buClr>
                <a:schemeClr val="accent3"/>
              </a:buClr>
              <a:buFont typeface="+mj-lt"/>
              <a:buAutoNum type="arabicPeriod"/>
            </a:pPr>
            <a:endParaRPr lang="ar-SA" sz="2200" dirty="0" smtClean="0"/>
          </a:p>
          <a:p>
            <a:pPr marL="850392" lvl="1" indent="-457200" algn="just" rtl="1">
              <a:lnSpc>
                <a:spcPct val="150000"/>
              </a:lnSpc>
              <a:buClr>
                <a:schemeClr val="accent3"/>
              </a:buClr>
              <a:buFont typeface="+mj-lt"/>
              <a:buAutoNum type="arabicPeriod"/>
            </a:pPr>
            <a:r>
              <a:rPr lang="ar-SA" sz="2200" dirty="0" smtClean="0"/>
              <a:t>اذا سبق عمل احتجاج عدم القبول، اذ يغني هذا الاحتجاج عن تقديم السند للوفاء وعن عمل احتجاج عدم الوفاء</a:t>
            </a:r>
          </a:p>
          <a:p>
            <a:pPr marL="850392" lvl="1" indent="-457200" algn="just" rtl="1">
              <a:lnSpc>
                <a:spcPct val="150000"/>
              </a:lnSpc>
              <a:buClr>
                <a:schemeClr val="accent3"/>
              </a:buClr>
              <a:buFont typeface="+mj-lt"/>
              <a:buAutoNum type="arabicPeriod"/>
            </a:pPr>
            <a:r>
              <a:rPr lang="ar-SA" sz="2200" dirty="0" smtClean="0"/>
              <a:t>في حالة اشهار افلاس المسحوب عليه او اشهار افلاس الساحب اذا كان السند يتضمن شرط عدم التقديم للقبول، اذ يقوم مقام الاحتجاج حكم الافلاس كدليل لاثبات امتناع المدين المفلس عن الوفاء</a:t>
            </a:r>
          </a:p>
          <a:p>
            <a:pPr marL="850392" lvl="1" indent="-457200" algn="just" rtl="1">
              <a:lnSpc>
                <a:spcPct val="150000"/>
              </a:lnSpc>
              <a:buClr>
                <a:schemeClr val="accent3"/>
              </a:buClr>
              <a:buFont typeface="+mj-lt"/>
              <a:buAutoNum type="arabicPeriod"/>
            </a:pPr>
            <a:r>
              <a:rPr lang="ar-SA" sz="2200" dirty="0" smtClean="0"/>
              <a:t>اذا حال حادث قهري دون عمل الاحتجاج </a:t>
            </a:r>
          </a:p>
          <a:p>
            <a:pPr marL="850392" lvl="1" indent="-457200" algn="just" rtl="1">
              <a:lnSpc>
                <a:spcPct val="150000"/>
              </a:lnSpc>
              <a:buClr>
                <a:schemeClr val="accent3"/>
              </a:buClr>
              <a:buFont typeface="+mj-lt"/>
              <a:buAutoNum type="arabicPeriod"/>
            </a:pPr>
            <a:r>
              <a:rPr lang="ar-SA" sz="2200" dirty="0" smtClean="0"/>
              <a:t>اذا تضمن السند شرط الرجوع دون مصاريف (وهو من البيانات الاختيارية التي يجوز للساحب او لاي مظهر او ضامن احتياطي ان يدرجه في السند، ويترتب عليه اعفاء الحامل من واجب عمل الاحتجاج عدم الوفاء عند مباشرة حقه في الرجوع على الضامنين عند امتناع المسحوب عليه عن قبول السند او الوفاء بمبلغه، ولكن هذا الشرط لا يعفي الحامل من تقديم السند للقبول او الوفاء في المواعيد المقررة ولا من عمل الاشعارات اللازمة) </a:t>
            </a:r>
          </a:p>
          <a:p>
            <a:pPr algn="r" rtl="1">
              <a:lnSpc>
                <a:spcPct val="150000"/>
              </a:lnSpc>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200" b="1" u="sng" dirty="0" smtClean="0"/>
              <a:t>ميعاد تحرير الاحتجاج</a:t>
            </a:r>
          </a:p>
          <a:p>
            <a:pPr algn="just" rtl="1"/>
            <a:r>
              <a:rPr lang="ar-SA" sz="2200" dirty="0" smtClean="0"/>
              <a:t>يجب ان يحرر احتجاج عدم الوفاء في احد يومي العمل التاليين ليوم الاستحقاق بالنسبة للسند المستحق الوفاء في يوم معين او بعد مدة من تاريخ تحريره او من تاريخ الاطلاع عليه</a:t>
            </a:r>
          </a:p>
          <a:p>
            <a:pPr algn="just" rtl="1"/>
            <a:r>
              <a:rPr lang="ar-SA" sz="2200" dirty="0" smtClean="0"/>
              <a:t>اما السند المستحق الوفاء لدى الاطلاع فيجوز عمل احتجاج عدم الوفاء في اي يوم بعد رفض الوفاء، اي خلال سنة من تاريخ انشائه </a:t>
            </a:r>
          </a:p>
          <a:p>
            <a:pPr algn="just" rtl="1"/>
            <a:r>
              <a:rPr lang="ar-SA" sz="2200" dirty="0" smtClean="0"/>
              <a:t>لا يجوز عمل احتجاج عدم الوفاء في يوم الاستحقاق اذ يتعين ان يترك هذا اليوم باكمله للمدين ليتدبر خلاله امر الوفاء، وعلى ذلك فان الاحتجاج الذي يحرر في يوم الاستحقاق يعد باطلا</a:t>
            </a:r>
          </a:p>
          <a:p>
            <a:pPr algn="just" rtl="1"/>
            <a:r>
              <a:rPr lang="ar-SA" sz="2200" dirty="0" smtClean="0"/>
              <a:t>لا يجوز تحرير الاحتجاج قبل ميعاد الاستحقاق الا في الحالات الاستثنائية التي سبق بيانها</a:t>
            </a:r>
          </a:p>
          <a:p>
            <a:pPr algn="just" rtl="1"/>
            <a:r>
              <a:rPr lang="ar-SA" sz="2200" dirty="0" smtClean="0"/>
              <a:t>واذا حال حادث قهري دون تقديم السند او عمل الاحتجاج امتدت هذه المواعيد الى ما بعد زوال الحادث القهري، وعلى الحامل في هذه الحالة ان يخطر من ظهر له السند بالحادث القهري وان يثبت هذاالاخطار مؤرخا وموقعا منه في السند    </a:t>
            </a:r>
            <a:endParaRPr lang="en-US"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pPr algn="just" rtl="1">
              <a:lnSpc>
                <a:spcPct val="150000"/>
              </a:lnSpc>
              <a:buNone/>
            </a:pPr>
            <a:endParaRPr lang="ar-SA" sz="2200" b="1" u="sng" dirty="0" smtClean="0"/>
          </a:p>
          <a:p>
            <a:pPr algn="just" rtl="1">
              <a:lnSpc>
                <a:spcPct val="150000"/>
              </a:lnSpc>
              <a:buNone/>
            </a:pPr>
            <a:r>
              <a:rPr lang="ar-SA" sz="2200" b="1" u="sng" dirty="0" smtClean="0"/>
              <a:t>اجراءات تنظيم الاحتجاج وتبليغه</a:t>
            </a:r>
          </a:p>
          <a:p>
            <a:pPr algn="just" rtl="1">
              <a:lnSpc>
                <a:spcPct val="150000"/>
              </a:lnSpc>
            </a:pPr>
            <a:r>
              <a:rPr lang="ar-SA" sz="2200" dirty="0" smtClean="0"/>
              <a:t>تقضي هذه الاجراءات ان ينتقل الكاتب العدل بعد تسلم السند من الحامل الى موطن المسحوب عليه ليطالبه بالوفاء، فاذا قام بالوفاء سلمه الكاتب العدل السند مؤشرا عليه ما يفيد ذلك اما اذا امتنع المسحوب عليه عن الوفاء حرر الكاتب العدل الاحتجاج</a:t>
            </a:r>
          </a:p>
          <a:p>
            <a:pPr algn="just" rtl="1">
              <a:lnSpc>
                <a:spcPct val="150000"/>
              </a:lnSpc>
              <a:buNone/>
            </a:pPr>
            <a:endParaRPr lang="ar-SA" sz="2200" dirty="0" smtClean="0"/>
          </a:p>
          <a:p>
            <a:pPr algn="just" rtl="1">
              <a:lnSpc>
                <a:spcPct val="150000"/>
              </a:lnSpc>
            </a:pPr>
            <a:r>
              <a:rPr lang="ar-SA" sz="2200" dirty="0" smtClean="0"/>
              <a:t>توجب المادة 192من قانون التجارة ان يوجه الاحتجاج الى المسحوب عليه في موطنه، وقد راعى المشرع من ذلك عدة اعتبارات منها ان التاجر يحتفظ بنقوده وأوراقه في موطنه، كما ان اعلان الاحتجاج في موطنه يتضمن تشهيرا بالمسحوب عليه الممتنع عن الوفاء مما يجعل للاحتجاج اثره التهديدي الذي يهدف اليه المشرع</a:t>
            </a:r>
          </a:p>
          <a:p>
            <a:pPr algn="just" rtl="1">
              <a:lnSpc>
                <a:spcPct val="150000"/>
              </a:lnSpc>
              <a:buNone/>
            </a:pPr>
            <a:endParaRPr lang="ar-SA" sz="2200" dirty="0" smtClean="0"/>
          </a:p>
          <a:p>
            <a:pPr algn="just" rtl="1">
              <a:lnSpc>
                <a:spcPct val="150000"/>
              </a:lnSpc>
              <a:buNone/>
            </a:pPr>
            <a:r>
              <a:rPr lang="ar-SA" sz="2200" dirty="0" smtClean="0"/>
              <a:t>    </a:t>
            </a:r>
            <a:endParaRPr lang="en-US"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endParaRPr lang="ar-SA" sz="2200" dirty="0" smtClean="0"/>
          </a:p>
          <a:p>
            <a:pPr algn="just" rtl="1"/>
            <a:r>
              <a:rPr lang="ar-SA" sz="2200" dirty="0" smtClean="0"/>
              <a:t>يتعين ان يشتمل احتجاج عدم الوفاء على البيانات العامة التي اوجبها قانون اصول المحاكمات المدنية في التبلغات، كتاريخ تحريره واسم الحامل الذي طلبه وعنوانه واسم الكاتب العدل الذي حرره واسم من تسلمه وعنوانه وتوقيعه على كل من الصورة والاصل، وكذلك البيانات الخاصة التي اوجبتها المادة 193 من قانون التجارة:</a:t>
            </a:r>
          </a:p>
          <a:p>
            <a:pPr marL="822960" lvl="1" indent="-457200" algn="just" rtl="1">
              <a:buClr>
                <a:schemeClr val="accent3"/>
              </a:buClr>
              <a:buFont typeface="+mj-lt"/>
              <a:buAutoNum type="arabicPeriod"/>
            </a:pPr>
            <a:r>
              <a:rPr lang="ar-SA" sz="2200" dirty="0" smtClean="0"/>
              <a:t>صورة حرفية للسند ولما اثبت فيه من عبارات القبول والتظهير</a:t>
            </a:r>
          </a:p>
          <a:p>
            <a:pPr marL="822960" lvl="1" indent="-457200" algn="just" rtl="1">
              <a:buClr>
                <a:schemeClr val="accent3"/>
              </a:buClr>
              <a:buFont typeface="+mj-lt"/>
              <a:buAutoNum type="arabicPeriod"/>
            </a:pPr>
            <a:r>
              <a:rPr lang="ar-SA" sz="2200" dirty="0" smtClean="0"/>
              <a:t>اسم الشخص الذي عين لقبول السند او وفائه عند الاقتضاء</a:t>
            </a:r>
          </a:p>
          <a:p>
            <a:pPr marL="822960" lvl="1" indent="-457200" algn="just" rtl="1">
              <a:buClr>
                <a:schemeClr val="accent3"/>
              </a:buClr>
              <a:buFont typeface="+mj-lt"/>
              <a:buAutoNum type="arabicPeriod"/>
            </a:pPr>
            <a:r>
              <a:rPr lang="ar-SA" sz="2200" dirty="0" smtClean="0"/>
              <a:t>الانذار بوفاء مبلغ السند</a:t>
            </a:r>
          </a:p>
          <a:p>
            <a:pPr marL="822960" lvl="1" indent="-457200" algn="just" rtl="1">
              <a:buClr>
                <a:schemeClr val="accent3"/>
              </a:buClr>
              <a:buFont typeface="+mj-lt"/>
              <a:buAutoNum type="arabicPeriod"/>
            </a:pPr>
            <a:r>
              <a:rPr lang="ar-SA" sz="2200" dirty="0" smtClean="0"/>
              <a:t>حضور او غياب الملتزمين بالقبول او الوفاء</a:t>
            </a:r>
          </a:p>
          <a:p>
            <a:pPr marL="822960" lvl="1" indent="-457200" algn="just" rtl="1">
              <a:buClr>
                <a:schemeClr val="accent3"/>
              </a:buClr>
              <a:buFont typeface="+mj-lt"/>
              <a:buAutoNum type="arabicPeriod"/>
            </a:pPr>
            <a:r>
              <a:rPr lang="ar-SA" sz="2200" dirty="0" smtClean="0"/>
              <a:t>اسباب الامتناع عن القبول او الوفاء</a:t>
            </a:r>
          </a:p>
          <a:p>
            <a:pPr marL="822960" lvl="1" indent="-457200" algn="just" rtl="1">
              <a:buClr>
                <a:schemeClr val="accent3"/>
              </a:buClr>
              <a:buFont typeface="+mj-lt"/>
              <a:buAutoNum type="arabicPeriod"/>
            </a:pPr>
            <a:r>
              <a:rPr lang="ar-SA" sz="2200" dirty="0" smtClean="0"/>
              <a:t>العجز عن وضع الامضاء او الامتناع عنه</a:t>
            </a:r>
          </a:p>
          <a:p>
            <a:pPr algn="just" rtl="1"/>
            <a:r>
              <a:rPr lang="ar-SA" sz="2200" dirty="0" smtClean="0"/>
              <a:t>ان تخلف احد هذه البيانات لا يترتب عليه بطلان الاحتجاج الا اذا تعلق الامر ببيان جوهري يترتب على تخلفه عدم تحقق الغاية من تحرير الاحتجاج</a:t>
            </a:r>
          </a:p>
          <a:p>
            <a:pPr algn="just" rtl="1"/>
            <a:endParaRPr lang="en-US" sz="2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lgn="just" rtl="1">
              <a:lnSpc>
                <a:spcPct val="150000"/>
              </a:lnSpc>
              <a:buNone/>
            </a:pPr>
            <a:endParaRPr lang="ar-SA" sz="2200" b="1" u="sng" dirty="0" smtClean="0"/>
          </a:p>
          <a:p>
            <a:pPr algn="just" rtl="1">
              <a:lnSpc>
                <a:spcPct val="150000"/>
              </a:lnSpc>
              <a:buNone/>
            </a:pPr>
            <a:r>
              <a:rPr lang="ar-SA" sz="2200" b="1" u="sng" dirty="0" smtClean="0"/>
              <a:t>اخطارات الامتناع عن الوفاء</a:t>
            </a:r>
          </a:p>
          <a:p>
            <a:pPr algn="just" rtl="1">
              <a:lnSpc>
                <a:spcPct val="150000"/>
              </a:lnSpc>
            </a:pPr>
            <a:r>
              <a:rPr lang="ar-SA" sz="2200" dirty="0" smtClean="0"/>
              <a:t>يجب على حامل السند بعد تحرير الاحتجاج ان يخطر ساحبه ومن ضهر له وضامنه الاحتياطي ان وجد بعدم وفائه خلال اربعة ايام العمل التالية ليوم عمل الاحتجاج، وعلى كل مظهر خلال يومي العمل التاليين ليوم تسلمه الاخطار ان يخطر من ظهر له السند بتسلمه هذا الاخطار، وهكذا تتسلسل الاخطارات حتى تصل الى الساحب </a:t>
            </a:r>
          </a:p>
          <a:p>
            <a:pPr algn="just" rtl="1">
              <a:lnSpc>
                <a:spcPct val="150000"/>
              </a:lnSpc>
            </a:pPr>
            <a:r>
              <a:rPr lang="ar-SA" sz="2200" dirty="0" smtClean="0"/>
              <a:t>الحكمة من هذه الاخطارات اعلام الضامنين بامتناع المسحوب عليه عن الوفاء لمواجهة احتمال الرجوع عليهم، كما ان لهذا الاخطار اهمية بالنسبة للساحب الذي يتعرف عن طريقه على موقف المسحوب عليه حتى يتخذ الاجراء الذي يحفظ حقوقه لا سيما اذا كان قد سلم له مقابل الوفاء</a:t>
            </a:r>
          </a:p>
          <a:p>
            <a:pPr algn="just" rtl="1">
              <a:lnSpc>
                <a:spcPct val="150000"/>
              </a:lnSpc>
              <a:buNone/>
            </a:pPr>
            <a:endParaRPr 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lnSpc>
                <a:spcPct val="150000"/>
              </a:lnSpc>
              <a:buNone/>
            </a:pPr>
            <a:r>
              <a:rPr lang="ar-SA" sz="2400" b="1" u="sng" dirty="0" smtClean="0"/>
              <a:t>آثار الاحتجاج</a:t>
            </a:r>
          </a:p>
          <a:p>
            <a:pPr algn="just" rtl="1">
              <a:lnSpc>
                <a:spcPct val="150000"/>
              </a:lnSpc>
            </a:pPr>
            <a:r>
              <a:rPr lang="ar-SA" sz="2400" dirty="0" smtClean="0"/>
              <a:t>متى تم تحرير الاحتجاج في الميعاد القانوني واشتمل على البيانات الجوهرية المطلوبة انتج اثاره القانونية والتي اهمها اثبات تقديم السند للقبول او للوفاء وامتناع المسحوب عليه عن قبوله او الوفاء بمبلغه</a:t>
            </a:r>
          </a:p>
          <a:p>
            <a:pPr algn="just" rtl="1">
              <a:lnSpc>
                <a:spcPct val="150000"/>
              </a:lnSpc>
            </a:pPr>
            <a:r>
              <a:rPr lang="ar-SA" sz="2400" dirty="0" smtClean="0"/>
              <a:t>كما يترتب عليه تغيير في اثار التضهير اذ لا ينتج التظهير اللاحق لتحرير الاحتجاج الا اثار حوالة الحق المدنية </a:t>
            </a:r>
          </a:p>
          <a:p>
            <a:pPr algn="just" rtl="1">
              <a:lnSpc>
                <a:spcPct val="150000"/>
              </a:lnSpc>
            </a:pPr>
            <a:r>
              <a:rPr lang="ar-SA" sz="2400" dirty="0" smtClean="0"/>
              <a:t>بالاضافة الى اثر الاحتجاج على سمعة وائتمان المدين </a:t>
            </a:r>
          </a:p>
          <a:p>
            <a:pPr algn="just" rtl="1">
              <a:lnSpc>
                <a:spcPct val="150000"/>
              </a:lnSpc>
            </a:pPr>
            <a:r>
              <a:rPr lang="ar-SA" sz="2400" dirty="0" smtClean="0"/>
              <a:t>لتحرير الاحتجاج اثرا في بدء سريان الفوائد القانونية</a:t>
            </a:r>
          </a:p>
          <a:p>
            <a:pPr algn="just" rtl="1">
              <a:lnSpc>
                <a:spcPct val="150000"/>
              </a:lnSpc>
            </a:pPr>
            <a:r>
              <a:rPr lang="ar-SA" sz="2400" dirty="0" smtClean="0"/>
              <a:t>كما يفيد تاريخ تحرير الاحتجاج كميعاد لسريان مدة التقادم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rtl="1"/>
            <a:r>
              <a:rPr lang="ar-SA" b="1" dirty="0" smtClean="0"/>
              <a:t>الفصل الرابع: الوفاء بمبلغ السند</a:t>
            </a:r>
            <a:endParaRPr lang="en-US" b="1" dirty="0"/>
          </a:p>
        </p:txBody>
      </p:sp>
      <p:sp>
        <p:nvSpPr>
          <p:cNvPr id="3" name="Content Placeholder 2"/>
          <p:cNvSpPr>
            <a:spLocks noGrp="1"/>
          </p:cNvSpPr>
          <p:nvPr>
            <p:ph idx="1"/>
          </p:nvPr>
        </p:nvSpPr>
        <p:spPr/>
        <p:txBody>
          <a:bodyPr>
            <a:normAutofit/>
          </a:bodyPr>
          <a:lstStyle/>
          <a:p>
            <a:pPr algn="just" rtl="1">
              <a:lnSpc>
                <a:spcPct val="150000"/>
              </a:lnSpc>
            </a:pPr>
            <a:r>
              <a:rPr lang="ar-JO" sz="2400" dirty="0" smtClean="0"/>
              <a:t>الوفاء بمبلغ الس</a:t>
            </a:r>
            <a:r>
              <a:rPr lang="ar-SA" sz="2400" dirty="0" smtClean="0"/>
              <a:t>ند: </a:t>
            </a:r>
            <a:r>
              <a:rPr lang="ar-JO" sz="2400" dirty="0" smtClean="0"/>
              <a:t>هو دفع المبلغ المحدد فيه إلى حامله الشرعي في ميعاد الاستحقاق، وهذا هو الهدف من إنشائه وطرحه للتداول</a:t>
            </a:r>
            <a:r>
              <a:rPr lang="ar-SA" sz="2400" dirty="0" smtClean="0"/>
              <a:t> </a:t>
            </a:r>
          </a:p>
          <a:p>
            <a:pPr algn="just" rtl="1">
              <a:lnSpc>
                <a:spcPct val="150000"/>
              </a:lnSpc>
            </a:pPr>
            <a:r>
              <a:rPr lang="ar-SA" sz="2400" dirty="0" smtClean="0"/>
              <a:t>يترتب على الوفاء انقضاء الالتزام الثابت في السند، وقد وضع المشرع التجاري قواعد خاصة للوفاء بمبلغ السند تتضمن خروجا على حكم القواعد العامة في الوفاء </a:t>
            </a:r>
            <a:endParaRPr lang="en-US" sz="2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rtl="1"/>
            <a:r>
              <a:rPr lang="ar-SA" dirty="0" smtClean="0"/>
              <a:t>الفرع الثاني: الوفاء بطريق التدخل </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pPr algn="just" rtl="1">
              <a:buNone/>
            </a:pPr>
            <a:r>
              <a:rPr lang="ar-SA" sz="2200" b="1" u="sng" dirty="0" smtClean="0"/>
              <a:t>ماهية الوفاء بطريق التدخل</a:t>
            </a:r>
          </a:p>
          <a:p>
            <a:pPr algn="just" rtl="1"/>
            <a:r>
              <a:rPr lang="ar-SA" sz="2200" dirty="0" smtClean="0"/>
              <a:t>كما يجوز قبول السند بطريق التدخل، يجوز ايضا الوفاء بمبلغ السند المعمول عنه احتجاج عدم الوفاء بطريق التدخل عن احد الملتزمين فيه </a:t>
            </a:r>
          </a:p>
          <a:p>
            <a:pPr algn="just" rtl="1"/>
            <a:r>
              <a:rPr lang="ar-SA" sz="2200" dirty="0" smtClean="0"/>
              <a:t>الوفاء بطريق التدخل هو الوفاء الذي يتم من غير المسحوب عليه نيابة عن احد الملتزمين بالسند </a:t>
            </a:r>
          </a:p>
          <a:p>
            <a:pPr algn="just" rtl="1"/>
            <a:r>
              <a:rPr lang="ar-SA" sz="2200" dirty="0" smtClean="0"/>
              <a:t>الوفاء بطريق التدخل يتفادى ما ينجم من ضرر للحامل والضامنين على السواء بسبب امتناع المسحوب عليه عن الوفاء </a:t>
            </a:r>
          </a:p>
          <a:p>
            <a:pPr algn="just" rtl="1"/>
            <a:r>
              <a:rPr lang="ar-SA" sz="2200" dirty="0" smtClean="0"/>
              <a:t>اما ضرره للحامل فانه ملزم بتحرير احتجاج عدم الوفاء والرجوع على الملتزمين لمطالبتهم ومقاضاتهم اذا امتنعوا عن الوفاء، وهذه الاجراءات يترتب عليها تاخير في الحصول على الوفاء </a:t>
            </a:r>
          </a:p>
          <a:p>
            <a:pPr algn="r" rtl="1"/>
            <a:r>
              <a:rPr lang="ar-SA" sz="2200" dirty="0" smtClean="0"/>
              <a:t>اما ضرره بالنسبة للملتزمين فانه يبيح الرجوع عليهم ومقاضاتهم بعد تحرير احتجاج عدم الوفاء وفي ذلك ما فيه من التشهير بسمعتهم وائتمانهم اضافة الى تحميلهم نفقات هذه الاجراءات  </a:t>
            </a:r>
            <a:endParaRPr lang="en-US" sz="2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Autofit/>
          </a:bodyPr>
          <a:lstStyle/>
          <a:p>
            <a:pPr algn="just" rtl="1">
              <a:buNone/>
            </a:pPr>
            <a:endParaRPr lang="ar-SA" sz="2200" b="1" u="sng" dirty="0" smtClean="0"/>
          </a:p>
          <a:p>
            <a:pPr algn="just" rtl="1">
              <a:buNone/>
            </a:pPr>
            <a:r>
              <a:rPr lang="ar-SA" sz="2200" b="1" u="sng" dirty="0" smtClean="0"/>
              <a:t>شروط الوفاء بطريق التدخل</a:t>
            </a:r>
          </a:p>
          <a:p>
            <a:pPr marL="457200" indent="-457200" algn="just" rtl="1">
              <a:buFont typeface="+mj-lt"/>
              <a:buAutoNum type="arabicPeriod"/>
            </a:pPr>
            <a:r>
              <a:rPr lang="ar-SA" sz="2200" dirty="0" smtClean="0"/>
              <a:t>ان يكون للحامل حق الرجوع على الملتزمين في السند، وهذا لا يكون الا اذا امتنع المسحوب عليه عن الوفاء في ميعاد الاستحقاق وحرر الحامل احتجاج عدم الوفاء </a:t>
            </a:r>
          </a:p>
          <a:p>
            <a:pPr marL="457200" indent="-457200" algn="just" rtl="1">
              <a:buFont typeface="+mj-lt"/>
              <a:buAutoNum type="arabicPeriod"/>
            </a:pPr>
            <a:r>
              <a:rPr lang="ar-SA" sz="2200" dirty="0" smtClean="0"/>
              <a:t>أن يفي المتدخل بكل المبالغ التي كان يتعين على الملتزم الذي وقع التدخل لمصلحته الوفاء به، كمبلغ السند والفوائد ان كانت مشروطة والفوائد القانونية من تاريخ الاستحقاق ومصروفات الاحتجاج والاشعارات</a:t>
            </a:r>
          </a:p>
          <a:p>
            <a:pPr marL="457200" indent="-457200" algn="just" rtl="1">
              <a:buFont typeface="+mj-lt"/>
              <a:buAutoNum type="arabicPeriod"/>
            </a:pPr>
            <a:r>
              <a:rPr lang="ar-SA" sz="2200" dirty="0" smtClean="0"/>
              <a:t>ان يتم التدخل في اليوم الاخير من الميعاد والذي يجوز فيه عمل احتجاج عدم الوفاء ولما كان الاحتجاج يجب ان يحرر خلال يومي العمل التاليين لميعاد الاستحقاق، بالنسبة للسند المستحق الوفاء في يوم معين او بعد مدة من تاريخ تحريره او من تاريخ الاطلاع عليه فان التدخل يجب ان يتم في ميعاد اقصاه اليوم الثاني من تاريخ الاستحقاق. اما السند المستحق لدى الاطلاع فيجب ان يتم التدخل في اليوم التالي للمدة المحددة لتقديم السند للوفاء وهي سنة من تاريخ تحريره</a:t>
            </a:r>
            <a:endParaRPr 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200" b="1" u="sng" dirty="0" smtClean="0"/>
              <a:t>من يجوز له الوفاء بطريق التدخل</a:t>
            </a:r>
          </a:p>
          <a:p>
            <a:pPr algn="just" rtl="1"/>
            <a:r>
              <a:rPr lang="ar-SA" sz="2200" dirty="0" smtClean="0"/>
              <a:t>يصح الوفاء بالتدخل من اي شخص ولو كان ممن التزم بمقتضى السند ولكن يشترط في هذه الحالة الاخيرة الا يكون الملتزم هو المسحوب عليه القابل لانه المدين الاصلي في السند</a:t>
            </a:r>
          </a:p>
          <a:p>
            <a:pPr algn="just" rtl="1"/>
            <a:r>
              <a:rPr lang="ar-SA" sz="2200" dirty="0" smtClean="0"/>
              <a:t>الوضع الغالب ان يقع الوفاء بالتدخل من شخص اجنبي عن السند اي ليس له توقيع ملزم وعلى ذلك يجوز للمسحوب عليه غير القابل ان يفي بمبلغ السند بطريق التدخل لانه يظل اجنبيا عن السند وغير ملتزم صرفيا بالوفاء</a:t>
            </a:r>
          </a:p>
          <a:p>
            <a:pPr algn="just" rtl="1"/>
            <a:r>
              <a:rPr lang="ar-SA" sz="2200" dirty="0" smtClean="0"/>
              <a:t>أجاز المشرع الاردني الوفاء بالتدخل من اي ملتزم بالسند، ولكن يشترط في هذا الوفاء ان يقع من ملتزم سابق على الملتزم الذي تم الوفاء نيابة عنه</a:t>
            </a:r>
          </a:p>
          <a:p>
            <a:pPr algn="just" rtl="1"/>
            <a:endParaRPr lang="ar-SA" sz="2200" dirty="0" smtClean="0"/>
          </a:p>
          <a:p>
            <a:pPr algn="just" rtl="1">
              <a:buNone/>
            </a:pPr>
            <a:r>
              <a:rPr lang="ar-SA" sz="2200" b="1" u="sng" dirty="0" smtClean="0"/>
              <a:t>من يجوز الوفاء عنه بطريق التدخل</a:t>
            </a:r>
          </a:p>
          <a:p>
            <a:pPr algn="just" rtl="1"/>
            <a:r>
              <a:rPr lang="ar-SA" sz="2200" dirty="0" smtClean="0"/>
              <a:t>لا يجوز ان يقع الوفاء بالتدخل لمصلحة المسحوب عليه الذي لم يقبل السند لانه يظل اجنبيا عنه وغير ملتزم بالوفاء بمبلغه في حين يصح الوفاء عن المسحوب عليه القابل او الساحب او المظهر او الضامن الاحتياطي لانهم جميعا مستهدفون للمطالبة صرفيا بمبلغ السند</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lnSpc>
                <a:spcPct val="150000"/>
              </a:lnSpc>
              <a:buNone/>
            </a:pPr>
            <a:r>
              <a:rPr lang="ar-SA" sz="2200" b="1" u="sng" dirty="0" smtClean="0"/>
              <a:t>كيفية حصول الوفاء بطريق التدخل</a:t>
            </a:r>
          </a:p>
          <a:p>
            <a:pPr algn="just" rtl="1">
              <a:lnSpc>
                <a:spcPct val="150000"/>
              </a:lnSpc>
            </a:pPr>
            <a:r>
              <a:rPr lang="ar-SA" sz="2200" dirty="0" smtClean="0"/>
              <a:t>حددت المادة 206 من قانون التجارة كيفية حصول الوفاء بالتدخل، ويستفاد من هذا النص ان الوفاء بالتدخل يحصل بكتابة مخالصة على السند تفيد قيام المتدخل بالوفاء بمبلغ السند يذكر فيها اسم من حصل الوفاء لمصلحته وتوقع من قبل الحامل فاذا تسلم الحامل مبلغ السند وجب عليه ان يسلم السند الى الموفي مع ورقة الاحتجاج التي حررها الكاتب العدل </a:t>
            </a:r>
          </a:p>
          <a:p>
            <a:pPr algn="just" rtl="1">
              <a:lnSpc>
                <a:spcPct val="150000"/>
              </a:lnSpc>
            </a:pPr>
            <a:r>
              <a:rPr lang="ar-SA" sz="2200" dirty="0" smtClean="0"/>
              <a:t>لم يشترط المشرع ان تتضمن المخالصة ذكر التاريخ الذي تم فيه الوفاء بالتدخل مع ان ذكر التاريخ يفيد في اثبات ان التدخل وقع في الميعاد القانوني </a:t>
            </a:r>
          </a:p>
          <a:p>
            <a:pPr algn="just" rtl="1">
              <a:lnSpc>
                <a:spcPct val="150000"/>
              </a:lnSpc>
            </a:pPr>
            <a:r>
              <a:rPr lang="ar-SA" sz="2200" dirty="0" smtClean="0"/>
              <a:t>اذا تم التدخل وجب على المتدخل ان يخطر من حصل التدخل لمصلحته خلال يومي العمل التاليين لوقوع التدخل  </a:t>
            </a:r>
            <a:endParaRPr lang="en-US"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200" b="1" u="sng" dirty="0" smtClean="0"/>
              <a:t>آثار الوفاء بطريق التدخل</a:t>
            </a:r>
          </a:p>
          <a:p>
            <a:pPr algn="just" rtl="1"/>
            <a:r>
              <a:rPr lang="ar-SA" sz="2200" dirty="0" smtClean="0"/>
              <a:t>حددت الفقرتان الاولى والثانية من المادة 207 من قانون التجارة هذه الاثار بقولها:</a:t>
            </a:r>
          </a:p>
          <a:p>
            <a:pPr marL="850392" lvl="1" indent="-457200" algn="just" rtl="1">
              <a:buClr>
                <a:schemeClr val="accent3"/>
              </a:buClr>
              <a:buFont typeface="+mj-lt"/>
              <a:buAutoNum type="arabicPeriod"/>
            </a:pPr>
            <a:r>
              <a:rPr lang="ar-SA" sz="2200" dirty="0" smtClean="0"/>
              <a:t>” يكتسب الموفي بطريق التدخل جميع الحقوق الناشئة عن السند تجاه من حصل الوفاء لمصلحته وتجاه من التزم نحو هذا الاخير بمقتضى السند انما لا يجوز لهذا الموفي تظهيره </a:t>
            </a:r>
          </a:p>
          <a:p>
            <a:pPr marL="850392" lvl="1" indent="-457200" algn="just" rtl="1">
              <a:buClr>
                <a:schemeClr val="accent3"/>
              </a:buClr>
              <a:buFont typeface="+mj-lt"/>
              <a:buAutoNum type="arabicPeriod"/>
            </a:pPr>
            <a:r>
              <a:rPr lang="ar-SA" sz="2200" dirty="0" smtClean="0"/>
              <a:t>وتبرا ذمم المظهرين اللاحقين لمن حصل الوفاء لمصلحتهم“</a:t>
            </a:r>
          </a:p>
          <a:p>
            <a:pPr marL="484632" indent="-457200" algn="just" rtl="1"/>
            <a:r>
              <a:rPr lang="ar-SA" sz="2200" dirty="0" smtClean="0"/>
              <a:t>ان حلول الموفي بالتدخل محل الحامل ليس حلولا كاملا وانما حلول ناقص وذلك من ثلاث نواحي:</a:t>
            </a:r>
          </a:p>
          <a:p>
            <a:pPr marL="484632" indent="-457200" algn="just" rtl="1">
              <a:buNone/>
            </a:pPr>
            <a:r>
              <a:rPr lang="ar-SA" sz="2200" b="1" dirty="0" smtClean="0"/>
              <a:t>أولا: </a:t>
            </a:r>
            <a:r>
              <a:rPr lang="ar-SA" sz="2200" dirty="0" smtClean="0"/>
              <a:t>ان الموفي بالتدخل لا يكون له حق الرجوع على جميع الملتزمين بالسند وانما يقتصر حقه في الرجوع على الملتزم الذي تم التدخل لمصلحته والملتزمين السابقين عليه اذا كان الموفي من غير الملتزمين بالسند، اما اذا كان من الملتزمين فلا يحل هذا الملتزم محل الحامل فيما له من حقوق وانما ينظم الوضع كما لو كان الوفاء الذي حصل من الملتزم المتدخل وفاء اصليا وليس بطريق التدخل</a:t>
            </a:r>
          </a:p>
          <a:p>
            <a:pPr algn="just" rtl="1">
              <a:buNone/>
            </a:pPr>
            <a:endParaRPr lang="ar-SA" sz="2200" dirty="0" smtClean="0"/>
          </a:p>
          <a:p>
            <a:pPr algn="just" rtl="1">
              <a:buNone/>
            </a:pPr>
            <a:endParaRPr lang="en-US"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buNone/>
            </a:pPr>
            <a:r>
              <a:rPr lang="ar-SA" sz="2200" b="1" dirty="0" smtClean="0"/>
              <a:t>ثانيا: </a:t>
            </a:r>
            <a:r>
              <a:rPr lang="ar-SA" sz="2200" dirty="0" smtClean="0"/>
              <a:t>ان الموفي بالتدخل يستفيد من قاعدة تطهير الدفوع، اي ان اي ملتزم لا يمكنه التمسك بجميع الدفوع التي كان يستطيع ان يحتج بها في مواجهة الحامل في مواجهة الموفي بالتدخل. فالحق الذي يكتسبه الموفي بالتدخل حق صرفي مجرد تسري بشأنه قاعدة تطهيرالدفوع</a:t>
            </a:r>
            <a:endParaRPr lang="ar-SA" sz="2200" b="1" dirty="0" smtClean="0"/>
          </a:p>
          <a:p>
            <a:pPr algn="just" rtl="1">
              <a:buNone/>
            </a:pPr>
            <a:r>
              <a:rPr lang="ar-SA" sz="2200" b="1" dirty="0" smtClean="0"/>
              <a:t>ثالثا: </a:t>
            </a:r>
            <a:r>
              <a:rPr lang="ar-SA" sz="2200" dirty="0" smtClean="0"/>
              <a:t>ان الموفي بالتدخل لا يكون من حقه تظهير السند تظهيرا ناقلا لملكية الحق الثابت في السند، وسبب ذلك ان السند الذي امتنع المسحوب عليه عن الوفاء بمبلغه وحرر بشانه احتجاج عدم الوفاء لم يعد محل ثقة في الاوساط التجارية وبالتالي لا يمكن ان يؤدي وظيفته كأداة وفاء وائتمان</a:t>
            </a:r>
          </a:p>
          <a:p>
            <a:pPr algn="just" rtl="1"/>
            <a:r>
              <a:rPr lang="ar-SA" sz="2200" dirty="0" smtClean="0"/>
              <a:t>يحل الموفي بالتدخل محل الحامل ايضا في الواجبات التي يلتزم بها في رجوعه الصرفي كإعلان الاحتجاج للملتزم الذي يحق له الرجوع عليه ورفع الدعوى في الميعاد القانوني</a:t>
            </a:r>
          </a:p>
          <a:p>
            <a:pPr algn="just" rtl="1"/>
            <a:r>
              <a:rPr lang="ar-SA" sz="2200" dirty="0" smtClean="0"/>
              <a:t>ان المشرع لم يلزم الحامل بقبول الوفاء بالتدخل وانما اجاز له رفضه، ولكن هذا الرفض لا يخلو من جزاء لما يلحقه من ضرر بالملتزم الذي تم التدخل لمصلحته وبالملتزمين اللاحقين</a:t>
            </a:r>
          </a:p>
          <a:p>
            <a:pPr algn="just" rtl="1"/>
            <a:r>
              <a:rPr lang="ar-SA" sz="2200" dirty="0" smtClean="0"/>
              <a:t>لذا فإن المشرع يسقط حق الحامل في الرجوع على من كانت ذمته تبرا بهذا الوفاء  </a:t>
            </a:r>
            <a:endParaRPr lang="en-US" sz="2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buNone/>
            </a:pPr>
            <a:endParaRPr lang="ar-SA" sz="2200" b="1" u="sng" dirty="0" smtClean="0"/>
          </a:p>
          <a:p>
            <a:pPr algn="just" rtl="1">
              <a:buNone/>
            </a:pPr>
            <a:r>
              <a:rPr lang="ar-SA" sz="2200" b="1" u="sng" dirty="0" smtClean="0"/>
              <a:t>التزاحم على الوفاء بطريق التدخل</a:t>
            </a:r>
          </a:p>
          <a:p>
            <a:pPr algn="just" rtl="1"/>
            <a:r>
              <a:rPr lang="ar-SA" sz="2200" dirty="0" smtClean="0"/>
              <a:t>نصت الفقرتان الثالثة والرابعة من المادة 207 من قانون التجارة على حكم التزاحم على الوفاء بطريق التدخل</a:t>
            </a:r>
          </a:p>
          <a:p>
            <a:pPr algn="just" rtl="1"/>
            <a:r>
              <a:rPr lang="ar-SA" sz="2200" dirty="0" smtClean="0"/>
              <a:t>الفقرة الثالثة تقضي بوجوب تفضيل المتدخل الذي يترتب على الوفاء منه براءة اكبر عدد من الملتزمين. كأن يتدخل شخص للوفاء عن الساحب واخر للوفاء عن المظهر الثاني وثالث للوفاء عن المظهر الاخير، التفضيل في هذا المثال يكون للشخص الذي تدخل للوفاء عن الساحب لان هذا الوفاء يبرأ ذمة جميع الملتزمين عدا الساحب، في حين ان الوفاء من الشخص الذي تدخل عن المظهر الثاني لا يبرئ ذمة جميع الملتزمين وانما فقط الملتزم الذي تم التدخل لمصلحته والملتزمين اللاحقين له</a:t>
            </a:r>
          </a:p>
          <a:p>
            <a:pPr algn="just" rtl="1"/>
            <a:r>
              <a:rPr lang="ar-SA" sz="2200" dirty="0" smtClean="0"/>
              <a:t>اما الفقرة الرابعة فتنص على الجزاء الذي يتعرض له من يخالف قاعدة التفضيل، فتقضي بان من يتدخل خلافا لهذه القاعدة مع علمه بذلك يفقد حقه في الرجوع على الملتزمين الذين كانت ذمتهم تبرأ لو حصل الوفاء من المتدخل صاحب الافضلية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p>
            <a:pPr algn="r" rtl="1"/>
            <a:r>
              <a:rPr lang="ar-LB" sz="6000" b="1" dirty="0" smtClean="0"/>
              <a:t>الرجوع</a:t>
            </a:r>
            <a:endParaRPr lang="en-US" sz="6000" b="1" dirty="0"/>
          </a:p>
        </p:txBody>
      </p:sp>
      <p:sp>
        <p:nvSpPr>
          <p:cNvPr id="3" name="Content Placeholder 2"/>
          <p:cNvSpPr>
            <a:spLocks noGrp="1"/>
          </p:cNvSpPr>
          <p:nvPr>
            <p:ph idx="1"/>
          </p:nvPr>
        </p:nvSpPr>
        <p:spPr>
          <a:xfrm>
            <a:off x="457200" y="1676400"/>
            <a:ext cx="8229600" cy="4648200"/>
          </a:xfrm>
        </p:spPr>
        <p:txBody>
          <a:bodyPr/>
          <a:lstStyle/>
          <a:p>
            <a:pPr algn="just" rtl="1">
              <a:buFont typeface="Wingdings" pitchFamily="2" charset="2"/>
              <a:buNone/>
              <a:defRPr/>
            </a:pPr>
            <a:r>
              <a:rPr lang="ar-JO" sz="3200" dirty="0" smtClean="0"/>
              <a:t>في حالة إثبات الحامل امتناع المسحوب عليه عن الوفاء </a:t>
            </a:r>
            <a:r>
              <a:rPr lang="ar-LB" sz="3200" dirty="0" smtClean="0"/>
              <a:t>باحتجاج عدم الوفاء </a:t>
            </a:r>
            <a:r>
              <a:rPr lang="ar-JO" sz="3200" dirty="0" smtClean="0"/>
              <a:t>كان من حقه الرجوع </a:t>
            </a:r>
            <a:r>
              <a:rPr lang="ar-LB" sz="3200" dirty="0" smtClean="0"/>
              <a:t>على</a:t>
            </a:r>
            <a:r>
              <a:rPr lang="ar-JO" sz="3200" dirty="0" smtClean="0"/>
              <a:t> جميع الملتزمين</a:t>
            </a:r>
            <a:r>
              <a:rPr lang="ar-LB" sz="3200" dirty="0" smtClean="0"/>
              <a:t> (الساحب, المظهر,</a:t>
            </a:r>
            <a:r>
              <a:rPr lang="ar-JO" sz="3200" dirty="0" smtClean="0"/>
              <a:t> </a:t>
            </a:r>
            <a:r>
              <a:rPr lang="ar-LB" sz="3200" dirty="0" smtClean="0"/>
              <a:t>الضامن الاحتياطي)</a:t>
            </a:r>
            <a:r>
              <a:rPr lang="ar-JO" sz="3200" dirty="0" smtClean="0"/>
              <a:t>وذلك بأنهم جميعاً مسؤولون على وجه التضامن اذا امتنع المدين الأصلي عن ا</a:t>
            </a:r>
            <a:r>
              <a:rPr lang="ar-LB" sz="3200" dirty="0" smtClean="0"/>
              <a:t>لوفاء </a:t>
            </a:r>
            <a:r>
              <a:rPr lang="ar-JO" sz="3200" dirty="0" smtClean="0"/>
              <a:t>في ميعاد الاستحقاق</a:t>
            </a:r>
            <a:r>
              <a:rPr lang="ar-LB" sz="3200" dirty="0" smtClean="0"/>
              <a:t>.</a:t>
            </a:r>
            <a:r>
              <a:rPr lang="ar-JO" sz="3200" dirty="0" smtClean="0"/>
              <a:t> بحيث يحق </a:t>
            </a:r>
            <a:r>
              <a:rPr lang="ar-LB" sz="3200" dirty="0" smtClean="0"/>
              <a:t>للحامل </a:t>
            </a:r>
            <a:r>
              <a:rPr lang="ar-JO" sz="3200" dirty="0" smtClean="0"/>
              <a:t>مطالبتهم منفردين أو مجتمعين دون مراعاة الترتيب فيما بينهم حسب المادة 185 من قانون التجارة</a:t>
            </a:r>
            <a:r>
              <a:rPr lang="ar-LB" sz="3200" dirty="0" smtClean="0"/>
              <a:t>.</a:t>
            </a:r>
          </a:p>
          <a:p>
            <a:pPr algn="just" rtl="1">
              <a:lnSpc>
                <a:spcPct val="150000"/>
              </a:lnSpc>
              <a:buFont typeface="Wingdings" pitchFamily="2" charset="2"/>
              <a:buNone/>
              <a:defRPr/>
            </a:pPr>
            <a:endParaRPr lang="ar-SA" dirty="0" smtClean="0"/>
          </a:p>
        </p:txBody>
      </p:sp>
    </p:spTree>
    <p:extLst>
      <p:ext uri="{BB962C8B-B14F-4D97-AF65-F5344CB8AC3E}">
        <p14:creationId xmlns:p14="http://schemas.microsoft.com/office/powerpoint/2010/main" xmlns="" val="609780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57912"/>
          </a:xfrm>
        </p:spPr>
        <p:txBody>
          <a:bodyPr>
            <a:normAutofit fontScale="90000"/>
          </a:bodyPr>
          <a:lstStyle/>
          <a:p>
            <a:pPr algn="r">
              <a:defRPr/>
            </a:pPr>
            <a:endParaRPr lang="ar-LB" sz="5400" dirty="0" smtClean="0"/>
          </a:p>
        </p:txBody>
      </p:sp>
      <p:sp>
        <p:nvSpPr>
          <p:cNvPr id="3" name="Content Placeholder 2"/>
          <p:cNvSpPr>
            <a:spLocks noGrp="1"/>
          </p:cNvSpPr>
          <p:nvPr>
            <p:ph idx="1"/>
          </p:nvPr>
        </p:nvSpPr>
        <p:spPr>
          <a:xfrm>
            <a:off x="457200" y="914400"/>
            <a:ext cx="8229600" cy="5410200"/>
          </a:xfrm>
        </p:spPr>
        <p:txBody>
          <a:bodyPr>
            <a:normAutofit/>
          </a:bodyPr>
          <a:lstStyle/>
          <a:p>
            <a:pPr algn="r">
              <a:lnSpc>
                <a:spcPct val="110000"/>
              </a:lnSpc>
              <a:buNone/>
              <a:defRPr/>
            </a:pPr>
            <a:r>
              <a:rPr lang="ar-JO" sz="2800" dirty="0" smtClean="0"/>
              <a:t>حيث</a:t>
            </a:r>
            <a:r>
              <a:rPr lang="ar-LB" sz="2800" dirty="0" smtClean="0"/>
              <a:t> </a:t>
            </a:r>
            <a:r>
              <a:rPr lang="ar-JO" sz="2800" dirty="0" smtClean="0"/>
              <a:t>يقوم</a:t>
            </a:r>
            <a:r>
              <a:rPr lang="ar-LB" sz="2800" dirty="0" smtClean="0"/>
              <a:t> الحامل </a:t>
            </a:r>
            <a:r>
              <a:rPr lang="ar-JO" sz="2800" dirty="0" smtClean="0"/>
              <a:t>ب</a:t>
            </a:r>
            <a:r>
              <a:rPr lang="ar-LB" sz="2800" dirty="0" smtClean="0"/>
              <a:t>م</a:t>
            </a:r>
            <a:r>
              <a:rPr lang="ar-JO" sz="2800" dirty="0" smtClean="0"/>
              <a:t>طالب</a:t>
            </a:r>
            <a:r>
              <a:rPr lang="ar-LB" sz="2800" dirty="0" smtClean="0"/>
              <a:t>ة الملتزمين</a:t>
            </a:r>
            <a:r>
              <a:rPr lang="ar-JO" sz="2800" dirty="0" smtClean="0"/>
              <a:t> </a:t>
            </a:r>
            <a:r>
              <a:rPr lang="ar-LB" sz="2800" dirty="0" smtClean="0"/>
              <a:t>بالطرق التالية</a:t>
            </a:r>
            <a:r>
              <a:rPr lang="ar-JO" sz="2800" dirty="0" smtClean="0"/>
              <a:t>:- </a:t>
            </a:r>
            <a:endParaRPr lang="en-US" sz="2800" dirty="0" smtClean="0"/>
          </a:p>
          <a:p>
            <a:pPr algn="r" rtl="1">
              <a:lnSpc>
                <a:spcPct val="110000"/>
              </a:lnSpc>
              <a:defRPr/>
            </a:pPr>
            <a:r>
              <a:rPr lang="ar-JO" sz="2800" dirty="0" smtClean="0"/>
              <a:t>إقامة الدعوى وذلك بإتباع الإجراءات التي نص عليها قانون أصول المحاكمات المدنية رقم 24 لسنة 1988.</a:t>
            </a:r>
            <a:endParaRPr lang="ar-LB" sz="2800" dirty="0" smtClean="0"/>
          </a:p>
          <a:p>
            <a:pPr algn="r" rtl="1">
              <a:lnSpc>
                <a:spcPct val="110000"/>
              </a:lnSpc>
              <a:defRPr/>
            </a:pPr>
            <a:r>
              <a:rPr lang="ar-JO" sz="2800" dirty="0" smtClean="0"/>
              <a:t>التنفيذ المباشر عن طريق دائرة الإجراء ، فإذا اختار الحامل احد الملتزمين واستوفى منه مبلغ السند كان من حق هذا الملتزم ان يرجع </a:t>
            </a:r>
            <a:r>
              <a:rPr lang="ar-LB" sz="2800" dirty="0" smtClean="0"/>
              <a:t>على</a:t>
            </a:r>
            <a:r>
              <a:rPr lang="ar-JO" sz="2800" dirty="0" smtClean="0"/>
              <a:t> </a:t>
            </a:r>
            <a:r>
              <a:rPr lang="ar-LB" sz="2800" dirty="0" smtClean="0"/>
              <a:t>الملتزمين </a:t>
            </a:r>
            <a:r>
              <a:rPr lang="ar-JO" sz="2800" dirty="0" smtClean="0"/>
              <a:t>لمواجهتهم بقيمة السند.</a:t>
            </a:r>
            <a:endParaRPr lang="ar-LB" sz="2800" dirty="0" smtClean="0"/>
          </a:p>
          <a:p>
            <a:pPr algn="r" rtl="1">
              <a:lnSpc>
                <a:spcPct val="110000"/>
              </a:lnSpc>
              <a:defRPr/>
            </a:pPr>
            <a:r>
              <a:rPr lang="ar-JO" sz="2800" dirty="0" smtClean="0"/>
              <a:t> </a:t>
            </a:r>
            <a:r>
              <a:rPr lang="ar-LB" sz="2800" dirty="0" smtClean="0"/>
              <a:t>قد يلجأ </a:t>
            </a:r>
            <a:r>
              <a:rPr lang="ar-JO" sz="2800" dirty="0" smtClean="0"/>
              <a:t>الحامل الى سحب سند جديد يسمى سند الرجوع على الملتزم الذي رجع عليه بأنه ملزم بقيمة السند الأصلي إضافة إلى الفوائد والمصروفات التي ترتبت على ذلك</a:t>
            </a:r>
            <a:r>
              <a:rPr lang="ar-JO" sz="2800" dirty="0" smtClean="0">
                <a:solidFill>
                  <a:schemeClr val="accent6">
                    <a:lumMod val="60000"/>
                    <a:lumOff val="40000"/>
                  </a:schemeClr>
                </a:solidFill>
              </a:rPr>
              <a:t>.</a:t>
            </a:r>
          </a:p>
          <a:p>
            <a:pPr algn="r" rtl="1"/>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638800"/>
          </a:xfrm>
        </p:spPr>
        <p:txBody>
          <a:bodyPr>
            <a:normAutofit/>
          </a:bodyPr>
          <a:lstStyle/>
          <a:p>
            <a:pPr algn="just" rtl="1">
              <a:lnSpc>
                <a:spcPct val="150000"/>
              </a:lnSpc>
              <a:buNone/>
            </a:pPr>
            <a:r>
              <a:rPr lang="ar-LB" sz="4800" dirty="0" smtClean="0"/>
              <a:t>أحكام الرجوع تدور حول :</a:t>
            </a:r>
          </a:p>
          <a:p>
            <a:pPr marL="514350" indent="-514350" algn="just" rtl="1">
              <a:lnSpc>
                <a:spcPct val="150000"/>
              </a:lnSpc>
              <a:buFont typeface="+mj-lt"/>
              <a:buAutoNum type="arabicPeriod"/>
            </a:pPr>
            <a:r>
              <a:rPr lang="ar-LB" sz="4800" dirty="0" smtClean="0"/>
              <a:t>رجوع الحامل على الملتزمين في السند</a:t>
            </a:r>
          </a:p>
          <a:p>
            <a:pPr marL="514350" indent="-514350" algn="just" rtl="1">
              <a:lnSpc>
                <a:spcPct val="150000"/>
              </a:lnSpc>
              <a:buFont typeface="+mj-lt"/>
              <a:buAutoNum type="arabicPeriod"/>
            </a:pPr>
            <a:r>
              <a:rPr lang="ar-LB" sz="4800" dirty="0" smtClean="0"/>
              <a:t>رجوع الملتزمين بعضهم على بعض</a:t>
            </a:r>
          </a:p>
          <a:p>
            <a:pPr marL="514350" indent="-514350" algn="just" rtl="1">
              <a:lnSpc>
                <a:spcPct val="150000"/>
              </a:lnSpc>
              <a:buFont typeface="+mj-lt"/>
              <a:buAutoNum type="arabicPeriod"/>
            </a:pPr>
            <a:r>
              <a:rPr lang="ar-LB" sz="4800" dirty="0" smtClean="0"/>
              <a:t>سند الرجوع</a:t>
            </a:r>
          </a:p>
          <a:p>
            <a:pPr marL="514350" indent="-514350" algn="r" rtl="1">
              <a:buNone/>
            </a:pPr>
            <a:endParaRPr lang="ar-L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chor="ctr"/>
          <a:lstStyle/>
          <a:p>
            <a:pPr algn="r" rtl="1"/>
            <a:r>
              <a:rPr lang="ar-SA" dirty="0" smtClean="0"/>
              <a:t>الفرع الأول: ميعاد استحقاق السند وكيفية حسابه </a:t>
            </a:r>
            <a:endParaRPr lang="en-US" dirty="0"/>
          </a:p>
        </p:txBody>
      </p:sp>
      <p:sp>
        <p:nvSpPr>
          <p:cNvPr id="3" name="Content Placeholder 2"/>
          <p:cNvSpPr>
            <a:spLocks noGrp="1"/>
          </p:cNvSpPr>
          <p:nvPr>
            <p:ph idx="1"/>
          </p:nvPr>
        </p:nvSpPr>
        <p:spPr>
          <a:xfrm>
            <a:off x="457200" y="1524000"/>
            <a:ext cx="8229600" cy="5105400"/>
          </a:xfrm>
        </p:spPr>
        <p:txBody>
          <a:bodyPr>
            <a:normAutofit/>
          </a:bodyPr>
          <a:lstStyle/>
          <a:p>
            <a:pPr algn="just" rtl="1">
              <a:buNone/>
            </a:pPr>
            <a:r>
              <a:rPr lang="ar-SA" b="1" u="sng" dirty="0" smtClean="0"/>
              <a:t> ماهية ميعاد الاستحقاق </a:t>
            </a:r>
          </a:p>
          <a:p>
            <a:pPr algn="just" rtl="1"/>
            <a:r>
              <a:rPr lang="ar-SA" sz="2400" dirty="0" smtClean="0"/>
              <a:t>هو التاريخ الذي يجب أن يدفع فيه مبلغ السند من قبل المسحوب عليه، اذ يلتزم الحامل بتقديمه اليه في هذا التاريخ </a:t>
            </a:r>
          </a:p>
          <a:p>
            <a:pPr algn="just" rtl="1"/>
            <a:r>
              <a:rPr lang="ar-SA" sz="2400" dirty="0" smtClean="0"/>
              <a:t>تاريخ الاستحقاق من البيانات الالزامية التي تذكر في السند </a:t>
            </a:r>
          </a:p>
          <a:p>
            <a:pPr algn="just" rtl="1"/>
            <a:r>
              <a:rPr lang="ar-SA" sz="2400" dirty="0" smtClean="0"/>
              <a:t>واذا لم يحدد تاريخ الاستحقاق في السند، فان ذلك لا يعبيه لان المشرع يعد السند في هذا الفرض مستحق الوفاء لدى الاطلاع</a:t>
            </a:r>
          </a:p>
          <a:p>
            <a:pPr algn="just" rtl="1"/>
            <a:r>
              <a:rPr lang="ar-SA" sz="2400" dirty="0" smtClean="0"/>
              <a:t>وقد اجاز المشرع في المادة 164 من قانون التجارة أن يحدد ميعاد الاستحقاق باحدى الطرق الاتية: </a:t>
            </a:r>
          </a:p>
          <a:p>
            <a:pPr marL="1124712" lvl="2" indent="-457200" algn="just" rtl="1">
              <a:buClr>
                <a:schemeClr val="accent3"/>
              </a:buClr>
              <a:buFont typeface="+mj-lt"/>
              <a:buAutoNum type="arabicPeriod"/>
            </a:pPr>
            <a:r>
              <a:rPr lang="ar-SA" sz="2400" dirty="0" smtClean="0"/>
              <a:t> </a:t>
            </a:r>
            <a:r>
              <a:rPr lang="ar-JO" sz="2400" dirty="0" smtClean="0"/>
              <a:t>لدى الاطلاع</a:t>
            </a:r>
            <a:endParaRPr lang="ar-SA" sz="2400" dirty="0" smtClean="0"/>
          </a:p>
          <a:p>
            <a:pPr marL="1124712" lvl="2" indent="-457200" algn="just" rtl="1">
              <a:buClr>
                <a:schemeClr val="accent3"/>
              </a:buClr>
              <a:buFont typeface="+mj-lt"/>
              <a:buAutoNum type="arabicPeriod"/>
            </a:pPr>
            <a:r>
              <a:rPr lang="ar-JO" sz="2400" dirty="0" smtClean="0"/>
              <a:t>بمضي مدة معينة من الاطلا</a:t>
            </a:r>
            <a:r>
              <a:rPr lang="ar-SA" sz="2400" dirty="0" smtClean="0"/>
              <a:t>ع </a:t>
            </a:r>
          </a:p>
          <a:p>
            <a:pPr marL="1124712" lvl="2" indent="-457200" algn="just" rtl="1">
              <a:buClr>
                <a:schemeClr val="accent3"/>
              </a:buClr>
              <a:buFont typeface="+mj-lt"/>
              <a:buAutoNum type="arabicPeriod"/>
            </a:pPr>
            <a:r>
              <a:rPr lang="ar-JO" sz="2400" dirty="0" smtClean="0"/>
              <a:t>بعد مضي مدة معينة من تاريخ إصدارها</a:t>
            </a:r>
            <a:endParaRPr lang="ar-SA" sz="2400" dirty="0" smtClean="0"/>
          </a:p>
          <a:p>
            <a:pPr marL="1124712" lvl="2" indent="-457200" algn="just" rtl="1">
              <a:buClr>
                <a:schemeClr val="accent3"/>
              </a:buClr>
              <a:buFont typeface="+mj-lt"/>
              <a:buAutoNum type="arabicPeriod"/>
            </a:pPr>
            <a:r>
              <a:rPr lang="ar-JO" sz="2400" dirty="0" smtClean="0"/>
              <a:t> بتاريخ أو بيوم معي</a:t>
            </a:r>
            <a:r>
              <a:rPr lang="ar-SA" sz="2400" dirty="0" smtClean="0"/>
              <a:t>ن</a:t>
            </a:r>
          </a:p>
          <a:p>
            <a:pPr marL="1124712" lvl="2" indent="-457200" algn="just" rtl="1">
              <a:buNone/>
            </a:pPr>
            <a:endParaRPr lang="ar-SA" sz="2400" dirty="0" smtClean="0"/>
          </a:p>
          <a:p>
            <a:pPr marL="1124712" lvl="2" indent="-457200" algn="just" rtl="1">
              <a:buFont typeface="+mj-lt"/>
              <a:buAutoNum type="arabicPeriod"/>
            </a:pPr>
            <a:endParaRPr lang="ar-SA" sz="2400" dirty="0" smtClean="0"/>
          </a:p>
          <a:p>
            <a:pPr marL="1124712" lvl="2" indent="-457200" algn="just" rtl="1">
              <a:buFont typeface="+mj-lt"/>
              <a:buAutoNum type="arabicPeriod"/>
            </a:pPr>
            <a:endParaRPr lang="ar-JO" sz="2400" dirty="0" smtClean="0"/>
          </a:p>
          <a:p>
            <a:pPr marL="1124712" lvl="2" indent="-457200" algn="just" rtl="1">
              <a:buNone/>
            </a:pPr>
            <a:endParaRPr lang="ar-SA"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638800"/>
          </a:xfrm>
        </p:spPr>
        <p:txBody>
          <a:bodyPr>
            <a:normAutofit lnSpcReduction="10000"/>
          </a:bodyPr>
          <a:lstStyle/>
          <a:p>
            <a:pPr marL="514350" indent="-514350" algn="just" rtl="1">
              <a:lnSpc>
                <a:spcPct val="150000"/>
              </a:lnSpc>
              <a:buFont typeface="+mj-lt"/>
              <a:buAutoNum type="arabicPeriod"/>
            </a:pPr>
            <a:r>
              <a:rPr lang="ar-LB" sz="3200" b="1" dirty="0" smtClean="0"/>
              <a:t>رجوع الحامل على الملتزمين </a:t>
            </a:r>
            <a:r>
              <a:rPr lang="ar-LB" sz="2800" dirty="0" smtClean="0"/>
              <a:t>:</a:t>
            </a:r>
          </a:p>
          <a:p>
            <a:pPr marL="514350" indent="-514350" algn="just" rtl="1">
              <a:buNone/>
            </a:pPr>
            <a:r>
              <a:rPr lang="ar-LB" sz="2800" dirty="0" smtClean="0"/>
              <a:t>	</a:t>
            </a:r>
            <a:r>
              <a:rPr lang="ar-LB" sz="3200" dirty="0" smtClean="0"/>
              <a:t>اذا امتنع المسحوب عليه عن القبول او الوفاء و قام الحامل بعمل احتجاج عدم القبول او عدم الوفاء كان من حقه ان يرجع على من يشاء من الضامنين ، كالساحب أو احد المظهرين أو احد الاحتياطيين الضامنين و يطالبه بالوفاء بمبلغ السند. و للحامل أن يطالب جميع الملتزمين دفعة واحدة . حيث يبدأ الحامل بمطالبة أحد الملتزمين بالضمان بصورة ودية و يبادر احد الملتزمين بالضمان و يعلم بعدم القبول أو الوفاء عن طريق الإشعار ،بالوفاء اختياريا، لأنه يجنب الموفي زيادة النفقات و يمكنه من الرجوع بما وفاه على الموقعين السابقين عليه</a:t>
            </a:r>
            <a:r>
              <a:rPr lang="ar-LB" sz="2800"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486400"/>
          </a:xfrm>
        </p:spPr>
        <p:txBody>
          <a:bodyPr>
            <a:normAutofit/>
          </a:bodyPr>
          <a:lstStyle/>
          <a:p>
            <a:pPr algn="just" rtl="1">
              <a:lnSpc>
                <a:spcPct val="110000"/>
              </a:lnSpc>
              <a:buNone/>
            </a:pPr>
            <a:r>
              <a:rPr lang="ar-LB" sz="2400" dirty="0" smtClean="0"/>
              <a:t>يشمل المبلغ الذي يدفع وديا أو اختياريا من المادة 186\1 من قانون التجارة:</a:t>
            </a:r>
          </a:p>
          <a:p>
            <a:pPr marL="514350" indent="-514350" algn="just" rtl="1">
              <a:lnSpc>
                <a:spcPct val="110000"/>
              </a:lnSpc>
              <a:buFont typeface="+mj-lt"/>
              <a:buAutoNum type="arabicPeriod"/>
            </a:pPr>
            <a:r>
              <a:rPr lang="ar-LB" sz="2400" dirty="0" smtClean="0"/>
              <a:t>مبلغ السند</a:t>
            </a:r>
          </a:p>
          <a:p>
            <a:pPr marL="514350" indent="-514350" algn="just" rtl="1">
              <a:lnSpc>
                <a:spcPct val="110000"/>
              </a:lnSpc>
              <a:buFont typeface="+mj-lt"/>
              <a:buAutoNum type="arabicPeriod"/>
            </a:pPr>
            <a:r>
              <a:rPr lang="ar-LB" sz="2400" dirty="0" smtClean="0"/>
              <a:t>الفوائد الاتفاقية ان كانت مشروطة</a:t>
            </a:r>
          </a:p>
          <a:p>
            <a:pPr marL="514350" indent="-514350" algn="just" rtl="1">
              <a:lnSpc>
                <a:spcPct val="110000"/>
              </a:lnSpc>
              <a:buFont typeface="+mj-lt"/>
              <a:buAutoNum type="arabicPeriod"/>
            </a:pPr>
            <a:r>
              <a:rPr lang="ar-LB" sz="2400" dirty="0" smtClean="0"/>
              <a:t>الفوائد القانونية اعتبارا من تاريخ الاستحقاق</a:t>
            </a:r>
          </a:p>
          <a:p>
            <a:pPr marL="514350" indent="-514350" algn="just" rtl="1">
              <a:lnSpc>
                <a:spcPct val="110000"/>
              </a:lnSpc>
              <a:buFont typeface="+mj-lt"/>
              <a:buAutoNum type="arabicPeriod"/>
            </a:pPr>
            <a:r>
              <a:rPr lang="ar-LB" sz="2400" dirty="0" smtClean="0"/>
              <a:t>مصاريف الاحتجاج و الإشعارات </a:t>
            </a:r>
          </a:p>
          <a:p>
            <a:pPr marL="514350" indent="-514350" algn="just" rtl="1">
              <a:lnSpc>
                <a:spcPct val="110000"/>
              </a:lnSpc>
              <a:buFont typeface="+mj-lt"/>
              <a:buAutoNum type="arabicPeriod"/>
            </a:pPr>
            <a:r>
              <a:rPr lang="ar-LB" sz="2400" dirty="0" smtClean="0"/>
              <a:t>و غيرها من المصاريف التي اقتضتها إجراءات الرجوع على الملتزمين.</a:t>
            </a:r>
            <a:endParaRPr lang="en-US" sz="2400" dirty="0" smtClean="0"/>
          </a:p>
          <a:p>
            <a:pPr marL="514350" indent="-514350" algn="just" rtl="1">
              <a:lnSpc>
                <a:spcPct val="110000"/>
              </a:lnSpc>
              <a:buNone/>
            </a:pPr>
            <a:endParaRPr lang="en-US" sz="2400" dirty="0" smtClean="0"/>
          </a:p>
          <a:p>
            <a:pPr algn="just" rtl="1">
              <a:lnSpc>
                <a:spcPct val="110000"/>
              </a:lnSpc>
            </a:pPr>
            <a:r>
              <a:rPr lang="ar-LB" sz="2400" dirty="0" smtClean="0"/>
              <a:t>و للملتزم الذي وفى مبلغ السند أن يطلب من الحامل تسليم السند اليه مع الاحتجاج و مخالصة بما اداه.</a:t>
            </a:r>
          </a:p>
          <a:p>
            <a:pPr algn="just" rtl="1">
              <a:lnSpc>
                <a:spcPct val="110000"/>
              </a:lnSpc>
            </a:pPr>
            <a:r>
              <a:rPr lang="ar-LB" sz="2400" dirty="0" smtClean="0"/>
              <a:t>و يجوز لكل مظهر أوفى مبلغ السند أن يشطب تظهيره و تظهيرات المظهرين اللاحقين له(المادة 188 تجارة)</a:t>
            </a: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pPr>
            <a:endParaRPr lang="en-US" sz="2400" dirty="0" smtClean="0"/>
          </a:p>
          <a:p>
            <a:pPr algn="just" rtl="1">
              <a:lnSpc>
                <a:spcPct val="150000"/>
              </a:lnSpc>
              <a:buNone/>
            </a:pPr>
            <a:endParaRPr lang="ar-LB" sz="2400" dirty="0" smtClean="0"/>
          </a:p>
          <a:p>
            <a:pPr marL="514350" indent="-514350" algn="just" rtl="1">
              <a:buNone/>
            </a:pPr>
            <a:endParaRPr lang="ar-LB" sz="2400" dirty="0" smtClean="0"/>
          </a:p>
          <a:p>
            <a:pPr marL="514350" indent="-514350" algn="just" rtl="1">
              <a:lnSpc>
                <a:spcPct val="150000"/>
              </a:lnSpc>
              <a:buNone/>
            </a:pP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endParaRPr lang="en-US"/>
          </a:p>
        </p:txBody>
      </p:sp>
      <p:sp>
        <p:nvSpPr>
          <p:cNvPr id="3" name="Content Placeholder 2"/>
          <p:cNvSpPr>
            <a:spLocks noGrp="1"/>
          </p:cNvSpPr>
          <p:nvPr>
            <p:ph idx="1"/>
          </p:nvPr>
        </p:nvSpPr>
        <p:spPr>
          <a:xfrm>
            <a:off x="457200" y="685800"/>
            <a:ext cx="8229600" cy="5791200"/>
          </a:xfrm>
        </p:spPr>
        <p:txBody>
          <a:bodyPr>
            <a:normAutofit/>
          </a:bodyPr>
          <a:lstStyle/>
          <a:p>
            <a:pPr algn="just" rtl="1"/>
            <a:r>
              <a:rPr lang="ar-LB" sz="2800" dirty="0" smtClean="0"/>
              <a:t>و اذا لم يتم الوفاء وديا أو اختياريا كان من حق الحامل أن يسلك طريق إقامة الدعوى على من يشاء من الملتزمين لإجباره على الوفاء كما يحق له مطالبتهم قضائيا مجتمعين.</a:t>
            </a:r>
            <a:endParaRPr lang="en-US" sz="2800" dirty="0" smtClean="0"/>
          </a:p>
          <a:p>
            <a:pPr algn="just" rtl="1">
              <a:buNone/>
            </a:pPr>
            <a:endParaRPr lang="ar-LB" sz="2800" dirty="0" smtClean="0"/>
          </a:p>
          <a:p>
            <a:pPr algn="just" rtl="1"/>
            <a:r>
              <a:rPr lang="ar-LB" sz="2800" dirty="0" smtClean="0"/>
              <a:t>و للحامل أن يلجأ إلى طريق التنفيذ المباشر لدى دائرة الاجراء وفقا للمادة 20 من قانون ذيل قانون الاجراء رقم 25 لسنة 1966 اذ تعد هذه المادة الاسناد التجارية القابلة للتظهير من بين السندات القابلة للتنفيذ عن طريق دائرة الاجراء دون حاجة إلى أقامة الدعوى. و يفضلها الحامل لأنها أبسط و أقصر.  </a:t>
            </a:r>
            <a:r>
              <a:rPr lang="ar-LB"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943600"/>
          </a:xfrm>
        </p:spPr>
        <p:txBody>
          <a:bodyPr>
            <a:normAutofit fontScale="92500" lnSpcReduction="20000"/>
          </a:bodyPr>
          <a:lstStyle/>
          <a:p>
            <a:pPr algn="just">
              <a:buNone/>
              <a:defRPr/>
            </a:pPr>
            <a:endParaRPr lang="ar-LB" sz="2400" dirty="0" smtClean="0">
              <a:solidFill>
                <a:schemeClr val="accent6">
                  <a:lumMod val="60000"/>
                  <a:lumOff val="40000"/>
                </a:schemeClr>
              </a:solidFill>
              <a:cs typeface="Arial" pitchFamily="34" charset="0"/>
            </a:endParaRPr>
          </a:p>
          <a:p>
            <a:pPr algn="just" rtl="1">
              <a:buNone/>
              <a:defRPr/>
            </a:pPr>
            <a:r>
              <a:rPr lang="ar-LB" sz="2800" b="1" dirty="0" smtClean="0">
                <a:solidFill>
                  <a:schemeClr val="accent6"/>
                </a:solidFill>
              </a:rPr>
              <a:t>2</a:t>
            </a:r>
            <a:r>
              <a:rPr lang="ar-LB" sz="3300" dirty="0" smtClean="0"/>
              <a:t>. </a:t>
            </a:r>
            <a:r>
              <a:rPr lang="ar-LB" sz="3900" b="1" dirty="0" smtClean="0"/>
              <a:t>رجوع الملتزمين بعضهم على بعض</a:t>
            </a:r>
            <a:r>
              <a:rPr lang="ar-LB" sz="3300" dirty="0" smtClean="0"/>
              <a:t>:</a:t>
            </a:r>
            <a:endParaRPr lang="ar-JO" sz="2400" dirty="0" smtClean="0">
              <a:solidFill>
                <a:schemeClr val="accent6">
                  <a:lumMod val="60000"/>
                  <a:lumOff val="40000"/>
                </a:schemeClr>
              </a:solidFill>
              <a:cs typeface="Arial" pitchFamily="34" charset="0"/>
            </a:endParaRPr>
          </a:p>
          <a:p>
            <a:pPr algn="just" rtl="1">
              <a:lnSpc>
                <a:spcPct val="120000"/>
              </a:lnSpc>
              <a:defRPr/>
            </a:pPr>
            <a:r>
              <a:rPr lang="ar-JO" sz="2400" dirty="0" smtClean="0">
                <a:cs typeface="Arial" pitchFamily="34" charset="0"/>
              </a:rPr>
              <a:t> </a:t>
            </a:r>
            <a:r>
              <a:rPr lang="ar-JO" sz="3000" dirty="0" smtClean="0"/>
              <a:t>إذا قام أحد الملتزمين بالوفاء بقيمة السند الى الحامل </a:t>
            </a:r>
            <a:r>
              <a:rPr lang="ar-LB" sz="3000" dirty="0" smtClean="0"/>
              <a:t>كان من حق هذا الملتزم أن يطالب الملتزمين السابقين عليه بما وفاه . </a:t>
            </a:r>
          </a:p>
          <a:p>
            <a:pPr algn="just" rtl="1">
              <a:lnSpc>
                <a:spcPct val="120000"/>
              </a:lnSpc>
              <a:defRPr/>
            </a:pPr>
            <a:r>
              <a:rPr lang="ar-LB" sz="3000" dirty="0" smtClean="0"/>
              <a:t>فاذا قام الساحب بالوفاء دون أن يكون قد قدم مقابل الوفاء للمسحوب عليه فلا رجوع له على احد من الملتزمين لأنه يضمنهم جميعا و لا يضمنه أحد منهم . أما اذا قام بالوفاء و كان قد قدم مقابل الوفاء للمسحوب عليه حق له الرجوع عليه بما وفاه بدعوى صرفية اذا كان المسحوب عليه قد وضع توقيعه على السند بالقبول. </a:t>
            </a:r>
          </a:p>
          <a:p>
            <a:pPr algn="just" rtl="1">
              <a:lnSpc>
                <a:spcPct val="120000"/>
              </a:lnSpc>
              <a:defRPr/>
            </a:pPr>
            <a:r>
              <a:rPr lang="ar-LB" sz="3000" dirty="0" smtClean="0"/>
              <a:t>أما اذا قام احد المظهرين بالوفاء كان له حق الرجوع على المظهرين السابقين عليه و ضامنيهم الاحتياطيين ان وجدوا و تبرأ بهذا الوفاء ذمة المظهرين اللاحقين عليه و ضامنيهم الاحتياطيين ان وجدوا.</a:t>
            </a:r>
          </a:p>
          <a:p>
            <a:pPr algn="r" rtl="1">
              <a:buNone/>
              <a:defRPr/>
            </a:pPr>
            <a:r>
              <a:rPr lang="ar-LB" sz="2400"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
          </a:xfrm>
        </p:spPr>
        <p:txBody>
          <a:bodyPr>
            <a:normAutofit fontScale="90000"/>
          </a:bodyPr>
          <a:lstStyle/>
          <a:p>
            <a:r>
              <a:rPr lang="ar-LB" dirty="0" smtClean="0"/>
              <a:t> </a:t>
            </a:r>
            <a:endParaRPr lang="en-US" dirty="0"/>
          </a:p>
        </p:txBody>
      </p:sp>
      <p:sp>
        <p:nvSpPr>
          <p:cNvPr id="3" name="Content Placeholder 2"/>
          <p:cNvSpPr>
            <a:spLocks noGrp="1"/>
          </p:cNvSpPr>
          <p:nvPr>
            <p:ph idx="1"/>
          </p:nvPr>
        </p:nvSpPr>
        <p:spPr>
          <a:xfrm>
            <a:off x="457200" y="838200"/>
            <a:ext cx="8229600" cy="5638800"/>
          </a:xfrm>
        </p:spPr>
        <p:txBody>
          <a:bodyPr/>
          <a:lstStyle/>
          <a:p>
            <a:pPr algn="just" rtl="1">
              <a:buNone/>
              <a:defRPr/>
            </a:pPr>
            <a:r>
              <a:rPr lang="ar-LB" sz="2800" dirty="0" smtClean="0"/>
              <a:t>حددت المادة 187 من قانون التجارة المبلغ الذي يطالب به </a:t>
            </a:r>
            <a:r>
              <a:rPr lang="ar-JO" sz="2800" dirty="0" smtClean="0"/>
              <a:t>الملتزم </a:t>
            </a:r>
            <a:r>
              <a:rPr lang="ar-LB" sz="2800" dirty="0" smtClean="0"/>
              <a:t>الذي وفى في رجوعه على</a:t>
            </a:r>
            <a:r>
              <a:rPr lang="ar-JO" sz="2800" dirty="0" smtClean="0"/>
              <a:t> الملتزمين الآخرين بمبلغ السند مشمولاً الآتي:-</a:t>
            </a:r>
            <a:endParaRPr lang="ar-LB" sz="2800" dirty="0" smtClean="0"/>
          </a:p>
          <a:p>
            <a:pPr marL="514350" indent="-514350" algn="just" rtl="1">
              <a:buFont typeface="+mj-lt"/>
              <a:buAutoNum type="arabicPeriod"/>
              <a:defRPr/>
            </a:pPr>
            <a:r>
              <a:rPr lang="ar-JO" sz="2800" dirty="0" smtClean="0"/>
              <a:t> جميع ما أوفاه.</a:t>
            </a:r>
            <a:endParaRPr lang="ar-LB" sz="2800" dirty="0" smtClean="0"/>
          </a:p>
          <a:p>
            <a:pPr marL="514350" indent="-514350" algn="just" rtl="1">
              <a:buFont typeface="+mj-lt"/>
              <a:buAutoNum type="arabicPeriod"/>
              <a:defRPr/>
            </a:pPr>
            <a:r>
              <a:rPr lang="ar-JO" sz="2800" dirty="0" smtClean="0"/>
              <a:t>فوائد المبلغ الذي دفعه محسوبة بالسعر القانوني ابتداءً من يوم الوفاء بنسبة 6%.</a:t>
            </a:r>
            <a:endParaRPr lang="ar-LB" sz="2800" dirty="0" smtClean="0"/>
          </a:p>
          <a:p>
            <a:pPr marL="514350" indent="-514350" algn="just" rtl="1">
              <a:buFont typeface="+mj-lt"/>
              <a:buAutoNum type="arabicPeriod"/>
              <a:defRPr/>
            </a:pPr>
            <a:r>
              <a:rPr lang="ar-JO" sz="2800" dirty="0" smtClean="0"/>
              <a:t> المصاريف التي تحملها.</a:t>
            </a:r>
          </a:p>
          <a:p>
            <a:pPr algn="just" rtl="1">
              <a:defRPr/>
            </a:pPr>
            <a:r>
              <a:rPr lang="ar-JO" sz="2800" dirty="0" smtClean="0"/>
              <a:t>كما ذكرنا لهذا الملتزم أن يطالب الحامل تسليمه ورقة السند مع الاحتجاج ومخالصة على ذلك</a:t>
            </a:r>
            <a:endParaRPr lang="ar-JO" sz="2800" b="1" dirty="0" smtClean="0">
              <a:solidFill>
                <a:schemeClr val="accent6">
                  <a:lumMod val="60000"/>
                  <a:lumOff val="40000"/>
                </a:schemeClr>
              </a:solidFill>
            </a:endParaRP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15000"/>
          </a:xfrm>
        </p:spPr>
        <p:txBody>
          <a:bodyPr>
            <a:normAutofit fontScale="77500" lnSpcReduction="20000"/>
          </a:bodyPr>
          <a:lstStyle/>
          <a:p>
            <a:pPr algn="r" rtl="1">
              <a:buNone/>
            </a:pPr>
            <a:r>
              <a:rPr lang="ar-LB" sz="4800" b="1" dirty="0" smtClean="0">
                <a:solidFill>
                  <a:schemeClr val="accent6"/>
                </a:solidFill>
              </a:rPr>
              <a:t>3. </a:t>
            </a:r>
            <a:r>
              <a:rPr lang="ar-LB" sz="4800" b="1" dirty="0" smtClean="0"/>
              <a:t>سند الرجوع</a:t>
            </a:r>
            <a:r>
              <a:rPr lang="ar-LB" sz="4800" b="1" dirty="0" smtClean="0">
                <a:cs typeface="+mj-cs"/>
              </a:rPr>
              <a:t>:</a:t>
            </a:r>
          </a:p>
          <a:p>
            <a:pPr algn="just" rtl="1">
              <a:lnSpc>
                <a:spcPct val="120000"/>
              </a:lnSpc>
              <a:buFont typeface="Wingdings" pitchFamily="2" charset="2"/>
              <a:buNone/>
              <a:defRPr/>
            </a:pPr>
            <a:r>
              <a:rPr lang="ar-JO" sz="3400" dirty="0" smtClean="0"/>
              <a:t>وهوعبارة عن الوفاء الودي ولا يكون نقداً وإنما عن طريق سحب سند جديد يتم الاتفاق عليه بين الحامل والملتزم الذي يتم الرجوع عليه بقيمة السند الأصلي نفسه مضافاً إليه جميع الفوائد والمصروفات والعمولات والرسوم ويكون مستحق الوفاء لدى الاطلاع في موطن المسحوب عليه.</a:t>
            </a:r>
            <a:endParaRPr lang="en-US" sz="3400" dirty="0" smtClean="0"/>
          </a:p>
          <a:p>
            <a:pPr algn="just" rtl="1">
              <a:lnSpc>
                <a:spcPct val="120000"/>
              </a:lnSpc>
              <a:buFont typeface="Wingdings" pitchFamily="2" charset="2"/>
              <a:buNone/>
              <a:defRPr/>
            </a:pPr>
            <a:endParaRPr lang="ar-LB" sz="3400" dirty="0" smtClean="0"/>
          </a:p>
          <a:p>
            <a:pPr algn="just" rtl="1">
              <a:lnSpc>
                <a:spcPct val="120000"/>
              </a:lnSpc>
              <a:buFont typeface="Wingdings" pitchFamily="2" charset="2"/>
              <a:buNone/>
              <a:defRPr/>
            </a:pPr>
            <a:r>
              <a:rPr lang="ar-LB" sz="3400" dirty="0" smtClean="0"/>
              <a:t>فقد راعى المشرع أن الملتزم الذي يرغب بالوفاء بالصورة الودية قد لا تتوفر لديه السيولة النقدية وقت الرجوع عليه و طريق الدعوى او التنفيذ المباشر يؤدي الى زيادة النفقات و تستغرق اجراءاته وقت طويل يكون فيه الحامل بحاجة الى مبلغ السند . لذلك اجاز المشرع ان يتم الوفاء الودي عن طريق سحب سند جديد يستطيع حامل هذا السند الحصول على قيمته بخصمه لدى احد البنوك أو طرحه بالتداول كأداة وفاء و ائتمان.</a:t>
            </a:r>
          </a:p>
          <a:p>
            <a:pPr algn="just" rtl="1">
              <a:lnSpc>
                <a:spcPct val="120000"/>
              </a:lnSpc>
              <a:buFont typeface="Wingdings" pitchFamily="2" charset="2"/>
              <a:buNone/>
              <a:defRPr/>
            </a:pPr>
            <a:endParaRPr lang="ar-LB" sz="3400" dirty="0" smtClean="0"/>
          </a:p>
          <a:p>
            <a:pPr algn="just" rtl="1">
              <a:buFontTx/>
              <a:buChar char="-"/>
              <a:defRPr/>
            </a:pPr>
            <a:endParaRPr lang="ar-JO" sz="2800" dirty="0" smtClean="0"/>
          </a:p>
          <a:p>
            <a:pPr algn="r" rtl="1">
              <a:buNone/>
            </a:pPr>
            <a:endParaRPr lang="ar-LB" sz="2800" b="1" dirty="0" smtClean="0"/>
          </a:p>
          <a:p>
            <a:pPr algn="r" rtl="1">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lgn="just" rtl="1">
              <a:buFont typeface="Wingdings" pitchFamily="2" charset="2"/>
              <a:buNone/>
              <a:defRPr/>
            </a:pPr>
            <a:r>
              <a:rPr lang="ar-LB" sz="2800" b="1" dirty="0" smtClean="0"/>
              <a:t>شروط صحة سند الرجوع</a:t>
            </a:r>
            <a:r>
              <a:rPr lang="ar-LB" sz="2800" dirty="0" smtClean="0"/>
              <a:t>:-</a:t>
            </a:r>
            <a:endParaRPr lang="ar-JO" sz="2800" dirty="0" smtClean="0"/>
          </a:p>
          <a:p>
            <a:pPr algn="just" rtl="1">
              <a:buFontTx/>
              <a:buChar char="-"/>
              <a:defRPr/>
            </a:pPr>
            <a:r>
              <a:rPr lang="ar-JO" sz="2800" dirty="0" smtClean="0"/>
              <a:t>ان يتضمن جميع البيانات الالزامية التي تتضمنها السندات عند إنشائها.</a:t>
            </a:r>
          </a:p>
          <a:p>
            <a:pPr algn="just" rtl="1">
              <a:buFontTx/>
              <a:buChar char="-"/>
              <a:defRPr/>
            </a:pPr>
            <a:r>
              <a:rPr lang="ar-JO" sz="2800" dirty="0" smtClean="0"/>
              <a:t>واجب الوفاء لدى الاطلاع.</a:t>
            </a:r>
          </a:p>
          <a:p>
            <a:pPr algn="just" rtl="1">
              <a:buFontTx/>
              <a:buChar char="-"/>
              <a:defRPr/>
            </a:pPr>
            <a:r>
              <a:rPr lang="ar-JO" sz="2800" dirty="0" smtClean="0"/>
              <a:t>ان يكون الوفاء في موطن المسحوب عليه الجديد</a:t>
            </a:r>
            <a:r>
              <a:rPr lang="ar-LB" sz="2800" dirty="0" smtClean="0"/>
              <a:t>.</a:t>
            </a:r>
          </a:p>
          <a:p>
            <a:pPr algn="just" rtl="1">
              <a:buFontTx/>
              <a:buChar char="-"/>
              <a:defRPr/>
            </a:pPr>
            <a:r>
              <a:rPr lang="ar-LB" sz="2800" dirty="0" smtClean="0"/>
              <a:t>ان يذكر فيه ”ادفعوا قيمة سند الرجوع هذا“</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rmAutofit fontScale="90000"/>
          </a:bodyPr>
          <a:lstStyle/>
          <a:p>
            <a:pPr algn="r" rtl="1"/>
            <a:r>
              <a:rPr lang="ar-LB" sz="6700" dirty="0" smtClean="0"/>
              <a:t>الحجز</a:t>
            </a:r>
            <a:r>
              <a:rPr lang="ar-LB" dirty="0" smtClean="0"/>
              <a:t> </a:t>
            </a:r>
            <a:r>
              <a:rPr lang="ar-LB" sz="6700" dirty="0" smtClean="0"/>
              <a:t>التحفظي</a:t>
            </a:r>
            <a:endParaRPr lang="en-US" sz="6700" dirty="0"/>
          </a:p>
        </p:txBody>
      </p:sp>
      <p:sp>
        <p:nvSpPr>
          <p:cNvPr id="3" name="Content Placeholder 2"/>
          <p:cNvSpPr>
            <a:spLocks noGrp="1"/>
          </p:cNvSpPr>
          <p:nvPr>
            <p:ph idx="1"/>
          </p:nvPr>
        </p:nvSpPr>
        <p:spPr>
          <a:xfrm>
            <a:off x="457200" y="1600200"/>
            <a:ext cx="8229600" cy="5029200"/>
          </a:xfrm>
        </p:spPr>
        <p:txBody>
          <a:bodyPr>
            <a:normAutofit/>
          </a:bodyPr>
          <a:lstStyle/>
          <a:p>
            <a:pPr algn="just" rtl="1">
              <a:defRPr/>
            </a:pPr>
            <a:r>
              <a:rPr lang="ar-JO" sz="2800" dirty="0" smtClean="0"/>
              <a:t>يكون ذلك من خلال عدم تمكين الملتزمين من الهروب بأموالهم أو تبديدها لعدم الإضرار بالحامل خلال مدة إقامة الدعوى أو التنفيذ المباشر لدى دائرة الإجراء ، حيث أجاز المشرع للحامل أن يوقع الحجز التحفظي على منقولات الملتزمين بالسند ليتمكن من التنفيذ عليها بعد صدور الحكم.</a:t>
            </a:r>
            <a:endParaRPr lang="en-US" sz="2800" dirty="0" smtClean="0"/>
          </a:p>
          <a:p>
            <a:pPr algn="just" rtl="1">
              <a:buNone/>
              <a:defRPr/>
            </a:pPr>
            <a:endParaRPr lang="ar-JO" sz="2800" dirty="0" smtClean="0"/>
          </a:p>
          <a:p>
            <a:pPr algn="just" rtl="1">
              <a:defRPr/>
            </a:pPr>
            <a:r>
              <a:rPr lang="ar-JO" sz="2800" dirty="0" smtClean="0"/>
              <a:t>الحجز التحفظي يؤدي إلى الإضرار بسمعة الملتزمين فيحاولون تفاديه من خلال الوفاء بقيمة السند قبل اتخاذ هذا الإجراء.</a:t>
            </a:r>
          </a:p>
          <a:p>
            <a:pPr>
              <a:defRPr/>
            </a:pPr>
            <a:endParaRPr lang="ar-JO" sz="2400" dirty="0" smtClean="0">
              <a:cs typeface="Arial" pitchFamily="34" charset="0"/>
            </a:endParaRPr>
          </a:p>
          <a:p>
            <a:pPr>
              <a:defRPr/>
            </a:pPr>
            <a:endParaRPr lang="ar-JO" sz="2400" dirty="0" smtClean="0">
              <a:cs typeface="Arial" pitchFamily="34" charset="0"/>
            </a:endParaRPr>
          </a:p>
          <a:p>
            <a:pPr>
              <a:defRPr/>
            </a:pPr>
            <a:endParaRPr lang="ar-JO" sz="2400" dirty="0" smtClean="0">
              <a:cs typeface="Arial" pitchFamily="34" charset="0"/>
            </a:endParaRPr>
          </a:p>
          <a:p>
            <a:pPr>
              <a:defRPr/>
            </a:pPr>
            <a:endParaRPr lang="ar-JO" sz="2400" dirty="0" smtClean="0">
              <a:cs typeface="Arial" pitchFamily="34" charset="0"/>
            </a:endParaRPr>
          </a:p>
          <a:p>
            <a:pPr algn="just">
              <a:defRPr/>
            </a:pPr>
            <a:endParaRPr lang="ar-JO" sz="2400" dirty="0" smtClean="0">
              <a:solidFill>
                <a:schemeClr val="accent6">
                  <a:lumMod val="60000"/>
                  <a:lumOff val="40000"/>
                </a:schemeClr>
              </a:solidFill>
              <a:cs typeface="Arial" pitchFamily="34" charset="0"/>
            </a:endParaRPr>
          </a:p>
          <a:p>
            <a:pPr>
              <a:defRPr/>
            </a:pPr>
            <a:endParaRPr lang="ar-JO" sz="2400" b="1" dirty="0" smtClean="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lstStyle/>
          <a:p>
            <a:pPr algn="just" rtl="1"/>
            <a:r>
              <a:rPr lang="ar-JO" sz="2800" dirty="0" smtClean="0"/>
              <a:t>وقد نصت على هذا الإجراء المادة 198 من قانون التجارة الأردني بقولها ” لحامل السند المقدم عنه احتجاج لعدم الوفاء إلى جانب ما له من حق الرجوع بعد إتباع الإجراءات المقررة لذلك ان يحجز بإذن المحكمة المختصة منقولات كل من التزم بموجب السند حجزاً </a:t>
            </a:r>
            <a:r>
              <a:rPr lang="ar-LB" sz="2800" dirty="0" smtClean="0"/>
              <a:t>احتياطيا</a:t>
            </a:r>
            <a:r>
              <a:rPr lang="ar-JO" sz="2800" dirty="0" smtClean="0"/>
              <a:t> تتبع فيه الإجراءات المقررة لذلك في قانون أصول المحاكمات الحقوقية ”.</a:t>
            </a:r>
          </a:p>
          <a:p>
            <a:pPr algn="just" rtl="1"/>
            <a:r>
              <a:rPr lang="ar-LB" sz="2800" dirty="0" smtClean="0"/>
              <a:t>و يستفاد من هذا النص ان المشرع يجيز لحامل السند توقيع الحجز التحفظي وفق شروط:</a:t>
            </a:r>
          </a:p>
          <a:p>
            <a:pPr algn="just" rtl="1">
              <a:buNone/>
            </a:pPr>
            <a:r>
              <a:rPr lang="ar-LB" sz="2800" dirty="0" smtClean="0"/>
              <a:t>1</a:t>
            </a:r>
            <a:r>
              <a:rPr lang="ar-JO" sz="2800" dirty="0" smtClean="0"/>
              <a:t>- ان يقدم حامل السند إلى المحكمة المختصة طلباً لتوقيع الحجز على منقولات المدين.</a:t>
            </a:r>
          </a:p>
          <a:p>
            <a:pPr algn="just" rtl="1">
              <a:buNone/>
            </a:pPr>
            <a:r>
              <a:rPr lang="ar-LB" sz="2800" dirty="0" smtClean="0"/>
              <a:t>2</a:t>
            </a:r>
            <a:r>
              <a:rPr lang="ar-JO" sz="2800" dirty="0" smtClean="0"/>
              <a:t>- اقتصار الحجز على أموال الملتزم المنقولة</a:t>
            </a:r>
            <a:r>
              <a:rPr lang="ar-LB" sz="2800" dirty="0" smtClean="0"/>
              <a:t> دون العقارات.</a:t>
            </a:r>
            <a:endParaRPr lang="ar-JO" sz="2800" dirty="0" smtClean="0"/>
          </a:p>
          <a:p>
            <a:pPr algn="r" rtl="1"/>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715000"/>
          </a:xfrm>
        </p:spPr>
        <p:txBody>
          <a:bodyPr>
            <a:normAutofit lnSpcReduction="10000"/>
          </a:bodyPr>
          <a:lstStyle/>
          <a:p>
            <a:pPr>
              <a:defRPr/>
            </a:pPr>
            <a:endParaRPr lang="ar-JO" sz="2800" b="1" dirty="0" smtClean="0">
              <a:solidFill>
                <a:schemeClr val="accent2">
                  <a:lumMod val="60000"/>
                  <a:lumOff val="40000"/>
                </a:schemeClr>
              </a:solidFill>
              <a:cs typeface="Arial" pitchFamily="34" charset="0"/>
            </a:endParaRPr>
          </a:p>
          <a:p>
            <a:pPr algn="just" rtl="1">
              <a:lnSpc>
                <a:spcPct val="110000"/>
              </a:lnSpc>
              <a:buNone/>
              <a:defRPr/>
            </a:pPr>
            <a:r>
              <a:rPr lang="ar-LB" sz="2800" dirty="0" smtClean="0">
                <a:cs typeface="Arial" pitchFamily="34" charset="0"/>
              </a:rPr>
              <a:t>3</a:t>
            </a:r>
            <a:r>
              <a:rPr lang="ar-JO" sz="2800" dirty="0" smtClean="0"/>
              <a:t>- ان يكون الحامل قد حرر احتجاج عدم الوفاء خلال الفترة القانونية قبل تقديم الطلب الى المحكمة</a:t>
            </a:r>
            <a:r>
              <a:rPr lang="ar-LB" sz="2800" dirty="0" smtClean="0"/>
              <a:t>. و تحرير الاحتجاج شرط حتى و لو كان الحامل معفيا من تحريره كما هو الحال في السند شرط الرجوع دون مصروفات. </a:t>
            </a:r>
          </a:p>
          <a:p>
            <a:pPr algn="just" rtl="1">
              <a:lnSpc>
                <a:spcPct val="110000"/>
              </a:lnSpc>
              <a:buNone/>
              <a:defRPr/>
            </a:pPr>
            <a:r>
              <a:rPr lang="ar-LB" sz="2800" dirty="0" smtClean="0"/>
              <a:t>4</a:t>
            </a:r>
            <a:r>
              <a:rPr lang="ar-JO" sz="2800" dirty="0" smtClean="0"/>
              <a:t>- ان يكون للشخص المطلوب الحجز على أمواله توقيعاً على السند يلزمه بالوفاء بقيمته.</a:t>
            </a:r>
          </a:p>
          <a:p>
            <a:pPr algn="just" rtl="1">
              <a:lnSpc>
                <a:spcPct val="110000"/>
              </a:lnSpc>
              <a:buNone/>
              <a:defRPr/>
            </a:pPr>
            <a:r>
              <a:rPr lang="ar-LB" sz="2800" dirty="0" smtClean="0"/>
              <a:t>5</a:t>
            </a:r>
            <a:r>
              <a:rPr lang="ar-JO" sz="2800" dirty="0" smtClean="0"/>
              <a:t>- ان يتبع في توقيع الحجز التحفظي الإجراءات المنصوص عليها في قانون أصول المحاكمات المدنية رقم 24لسنة 1988 وهذه الإجراءات حسب المادة 141 من قانون التجارة تعني ما يلي :-</a:t>
            </a:r>
          </a:p>
          <a:p>
            <a:pPr algn="just" rtl="1">
              <a:lnSpc>
                <a:spcPct val="110000"/>
              </a:lnSpc>
              <a:defRPr/>
            </a:pPr>
            <a:r>
              <a:rPr lang="ar-JO" sz="2800" dirty="0" smtClean="0"/>
              <a:t>ان يكون لدى طالب الحجز المستندات والبيانات لإثبات دينه في مواجهة المدين</a:t>
            </a:r>
            <a:r>
              <a:rPr lang="ar-JO" sz="2800" b="1" dirty="0" smtClean="0"/>
              <a:t>.</a:t>
            </a:r>
          </a:p>
          <a:p>
            <a:pPr>
              <a:defRPr/>
            </a:pPr>
            <a:endParaRPr lang="ar-JO" sz="2800" b="1" dirty="0" smtClean="0">
              <a:solidFill>
                <a:schemeClr val="accent2">
                  <a:lumMod val="60000"/>
                  <a:lumOff val="40000"/>
                </a:schemeClr>
              </a:solidFill>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buNone/>
            </a:pPr>
            <a:r>
              <a:rPr lang="ar-SA" sz="2200" b="1" u="sng" dirty="0" smtClean="0"/>
              <a:t>كيفية حساب مواعيد الاستحقاق</a:t>
            </a:r>
          </a:p>
          <a:p>
            <a:pPr algn="just" rtl="1">
              <a:lnSpc>
                <a:spcPct val="150000"/>
              </a:lnSpc>
            </a:pPr>
            <a:r>
              <a:rPr lang="ar-JO" sz="2200" dirty="0" smtClean="0"/>
              <a:t>وضع المشرع مجموعة من القواعد</a:t>
            </a:r>
            <a:r>
              <a:rPr lang="ar-SA" sz="2200" dirty="0" smtClean="0"/>
              <a:t> التي اوجب</a:t>
            </a:r>
            <a:r>
              <a:rPr lang="ar-JO" sz="2200" dirty="0" smtClean="0"/>
              <a:t> مراعاتها</a:t>
            </a:r>
            <a:r>
              <a:rPr lang="ar-SA" sz="2200" dirty="0" smtClean="0"/>
              <a:t> عند </a:t>
            </a:r>
            <a:r>
              <a:rPr lang="ar-JO" sz="2200" dirty="0" smtClean="0"/>
              <a:t>تحديد مواعيد استحقاق </a:t>
            </a:r>
            <a:r>
              <a:rPr lang="ar-SA" sz="2200" dirty="0" smtClean="0"/>
              <a:t>سندات السحب، وهذه القواعد هي:</a:t>
            </a:r>
          </a:p>
          <a:p>
            <a:pPr marL="514350" indent="-514350" algn="just" rtl="1">
              <a:lnSpc>
                <a:spcPct val="150000"/>
              </a:lnSpc>
              <a:buFont typeface="+mj-lt"/>
              <a:buAutoNum type="arabicPeriod"/>
            </a:pPr>
            <a:r>
              <a:rPr lang="ar-SA" sz="2200" dirty="0" smtClean="0"/>
              <a:t>إذا وافق</a:t>
            </a:r>
            <a:r>
              <a:rPr lang="ar-JO" sz="2200" dirty="0" smtClean="0"/>
              <a:t> يوم استحق</a:t>
            </a:r>
            <a:r>
              <a:rPr lang="ar-SA" sz="2200" dirty="0" smtClean="0"/>
              <a:t>اق</a:t>
            </a:r>
            <a:r>
              <a:rPr lang="ar-JO" sz="2200" dirty="0" smtClean="0"/>
              <a:t> </a:t>
            </a:r>
            <a:r>
              <a:rPr lang="ar-SA" sz="2200" dirty="0" smtClean="0"/>
              <a:t>السند ع</a:t>
            </a:r>
            <a:r>
              <a:rPr lang="ar-JO" sz="2200" dirty="0" smtClean="0"/>
              <a:t>طلة رسمية</a:t>
            </a:r>
            <a:r>
              <a:rPr lang="ar-SA" sz="2200" dirty="0" smtClean="0"/>
              <a:t>، فلايجوز المطالبة بوفاء مبلغه الا في يوم العمل التالي</a:t>
            </a:r>
          </a:p>
          <a:p>
            <a:pPr marL="514350" indent="-514350" algn="just" rtl="1">
              <a:lnSpc>
                <a:spcPct val="150000"/>
              </a:lnSpc>
              <a:buFont typeface="+mj-lt"/>
              <a:buAutoNum type="arabicPeriod"/>
            </a:pPr>
            <a:r>
              <a:rPr lang="ar-SA" sz="2200" dirty="0" smtClean="0"/>
              <a:t>إذا كان السند يستحق الوفاء في يوم معين، وكان تقويم محل الوفاء مختلفا عن تقويم محل انشاء السند، فان تاريخ الاستحقاق يحدد بمقتضى تقويم محل الوفاء وهذا الفرض يتحقق اذا اذا كان البلد الذي حرر فيه السند يتعمد التقويم الميلادي في حين يعتمد بلد الوفاء التقويم الهجري </a:t>
            </a:r>
          </a:p>
          <a:p>
            <a:pPr marL="514350" indent="-514350" algn="just" rtl="1">
              <a:buFont typeface="+mj-lt"/>
              <a:buAutoNum type="arabicPeriod"/>
            </a:pPr>
            <a:endParaRPr lang="ar-SA" sz="22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lstStyle/>
          <a:p>
            <a:pPr algn="just" rtl="1">
              <a:defRPr/>
            </a:pPr>
            <a:r>
              <a:rPr lang="ar-JO" sz="2800" dirty="0" smtClean="0"/>
              <a:t>تقديم كفالة نقدية أو مصرفية أو عدلية وذلك لحماية المحجوز عليه من أي ضرر قد يلحق به أذا تبين فيما بعد ان طالب الحجز غير محق في دعواه</a:t>
            </a:r>
            <a:r>
              <a:rPr lang="ar-LB" sz="2800" dirty="0" smtClean="0"/>
              <a:t> . و يستثنى من تقديم هذه الكفالة الحكومة و المؤسسات الرسمية.</a:t>
            </a:r>
            <a:endParaRPr lang="ar-JO" sz="2800" dirty="0" smtClean="0"/>
          </a:p>
          <a:p>
            <a:pPr algn="just" rtl="1">
              <a:buNone/>
              <a:defRPr/>
            </a:pPr>
            <a:endParaRPr lang="ar-JO" sz="2800" dirty="0" smtClean="0">
              <a:solidFill>
                <a:schemeClr val="accent2">
                  <a:lumMod val="60000"/>
                  <a:lumOff val="40000"/>
                </a:schemeClr>
              </a:solidFill>
            </a:endParaRPr>
          </a:p>
          <a:p>
            <a:pPr algn="just" rtl="1">
              <a:defRPr/>
            </a:pPr>
            <a:r>
              <a:rPr lang="ar-JO" sz="2800" dirty="0" smtClean="0"/>
              <a:t> يجب ان يكون مقدار الدين معلوماً ومستحق الأداء وغير مقيد بشرط </a:t>
            </a:r>
            <a:r>
              <a:rPr lang="ar-LB" sz="2800" dirty="0" smtClean="0"/>
              <a:t> و  لا يجوز ان يحجز من اموال المدين إلا بما يفي بمقدار الدين و الرسوم و النفقات.</a:t>
            </a:r>
            <a:endParaRPr lang="ar-JO" sz="2800" dirty="0" smtClean="0">
              <a:solidFill>
                <a:schemeClr val="accent2">
                  <a:lumMod val="60000"/>
                  <a:lumOff val="40000"/>
                </a:schemeClr>
              </a:solidFill>
            </a:endParaRP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rmAutofit/>
          </a:bodyPr>
          <a:lstStyle/>
          <a:p>
            <a:pPr algn="r" rtl="1"/>
            <a:r>
              <a:rPr lang="ar-LB" sz="6000" dirty="0" smtClean="0">
                <a:latin typeface="Traditional Arabic" pitchFamily="18" charset="-78"/>
                <a:cs typeface="Traditional Arabic" pitchFamily="18" charset="-78"/>
              </a:rPr>
              <a:t>السقوط و التقادم</a:t>
            </a:r>
            <a:endParaRPr lang="en-US" sz="6000" dirty="0">
              <a:latin typeface="Traditional Arabic" pitchFamily="18" charset="-78"/>
              <a:cs typeface="Traditional Arabic" pitchFamily="18" charset="-78"/>
            </a:endParaRPr>
          </a:p>
        </p:txBody>
      </p:sp>
      <p:sp>
        <p:nvSpPr>
          <p:cNvPr id="3" name="Content Placeholder 2"/>
          <p:cNvSpPr>
            <a:spLocks noGrp="1"/>
          </p:cNvSpPr>
          <p:nvPr>
            <p:ph idx="1"/>
          </p:nvPr>
        </p:nvSpPr>
        <p:spPr>
          <a:xfrm>
            <a:off x="381000" y="1828800"/>
            <a:ext cx="8229600" cy="4495800"/>
          </a:xfrm>
        </p:spPr>
        <p:txBody>
          <a:bodyPr>
            <a:normAutofit/>
          </a:bodyPr>
          <a:lstStyle/>
          <a:p>
            <a:pPr algn="just" rtl="1">
              <a:buNone/>
            </a:pPr>
            <a:r>
              <a:rPr lang="ar-JO" sz="3600" b="1" dirty="0" smtClean="0"/>
              <a:t>السقوط : </a:t>
            </a:r>
            <a:r>
              <a:rPr lang="ar-JO" sz="2800" dirty="0" smtClean="0"/>
              <a:t>وهو فقد الحق في الرجوع الصرفي ، حيث أن السقوط لا يلحق إلا بالحامل المهمل الذي لم يقم بالإجراءات التي يفرضها عليه القانون في المواعيد المقررة ، حيث أن هناك عدة حالات يترتب عليها السقوط كما ذكرت في المادة 190 من قانون التجارة الأردني وهي :</a:t>
            </a:r>
            <a:endParaRPr lang="ar-LB" sz="2800" dirty="0" smtClean="0"/>
          </a:p>
          <a:p>
            <a:pPr marL="514350" indent="-514350" algn="just" rtl="1">
              <a:buFont typeface="+mj-lt"/>
              <a:buAutoNum type="arabicPeriod"/>
            </a:pPr>
            <a:r>
              <a:rPr lang="ar-JO" sz="2800" dirty="0" smtClean="0">
                <a:solidFill>
                  <a:schemeClr val="accent6">
                    <a:lumMod val="60000"/>
                    <a:lumOff val="40000"/>
                  </a:schemeClr>
                </a:solidFill>
              </a:rPr>
              <a:t> </a:t>
            </a:r>
            <a:r>
              <a:rPr lang="ar-JO" sz="2800" dirty="0" smtClean="0"/>
              <a:t>عدم</a:t>
            </a:r>
            <a:r>
              <a:rPr lang="ar-JO" sz="2800" dirty="0" smtClean="0">
                <a:solidFill>
                  <a:schemeClr val="accent6">
                    <a:lumMod val="60000"/>
                    <a:lumOff val="40000"/>
                  </a:schemeClr>
                </a:solidFill>
              </a:rPr>
              <a:t> </a:t>
            </a:r>
            <a:r>
              <a:rPr lang="ar-JO" sz="2800" dirty="0" smtClean="0"/>
              <a:t>تقديم السند المستحق الدفع لدى الاطلا</a:t>
            </a:r>
            <a:r>
              <a:rPr lang="ar-LB" sz="2800" dirty="0" smtClean="0"/>
              <a:t>ع للوفاء خلال سنة من تاريخ انشائه.</a:t>
            </a:r>
          </a:p>
          <a:p>
            <a:pPr marL="514350" indent="-514350" algn="just" rtl="1">
              <a:buFont typeface="+mj-lt"/>
              <a:buAutoNum type="arabicPeriod"/>
            </a:pPr>
            <a:r>
              <a:rPr lang="ar-LB" sz="2800" dirty="0" smtClean="0"/>
              <a:t>عدم تقديم السند المستحق الوفاء خلال مدة معينة من الاطلاع للقبول خلال سنة من تاريخ إنشائه.</a:t>
            </a:r>
          </a:p>
          <a:p>
            <a:pPr marL="514350" indent="-514350" algn="r" rtl="1">
              <a:buFont typeface="+mj-lt"/>
              <a:buAutoNum type="arabicPeriod"/>
            </a:pPr>
            <a:endParaRPr lang="ar-LB" dirty="0" smtClean="0"/>
          </a:p>
          <a:p>
            <a:pPr algn="r" rtl="1">
              <a:buNone/>
              <a:defRPr/>
            </a:pPr>
            <a:endParaRPr lang="ar-JO" dirty="0" smtClean="0"/>
          </a:p>
          <a:p>
            <a:pPr>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lstStyle/>
          <a:p>
            <a:pPr algn="just" rtl="1">
              <a:buNone/>
            </a:pPr>
            <a:r>
              <a:rPr lang="ar-LB" sz="2800" dirty="0" smtClean="0">
                <a:solidFill>
                  <a:schemeClr val="accent6">
                    <a:lumMod val="60000"/>
                    <a:lumOff val="40000"/>
                  </a:schemeClr>
                </a:solidFill>
              </a:rPr>
              <a:t>3</a:t>
            </a:r>
            <a:r>
              <a:rPr lang="ar-JO" dirty="0" smtClean="0">
                <a:solidFill>
                  <a:schemeClr val="accent6">
                    <a:lumMod val="60000"/>
                    <a:lumOff val="40000"/>
                  </a:schemeClr>
                </a:solidFill>
              </a:rPr>
              <a:t>- </a:t>
            </a:r>
            <a:r>
              <a:rPr lang="ar-LB" sz="2800" dirty="0" smtClean="0"/>
              <a:t>اذا لم يقم بعمل احتجاج عدم الوفاء في الميعاد المحدد أو احتجاج عدم القبول اذا كان تقديم السند للقبول واجبا.</a:t>
            </a:r>
          </a:p>
          <a:p>
            <a:pPr algn="just" rtl="1">
              <a:buNone/>
            </a:pPr>
            <a:r>
              <a:rPr lang="ar-LB" sz="2800" dirty="0" smtClean="0">
                <a:solidFill>
                  <a:schemeClr val="accent6">
                    <a:lumMod val="60000"/>
                    <a:lumOff val="40000"/>
                  </a:schemeClr>
                </a:solidFill>
              </a:rPr>
              <a:t>4</a:t>
            </a:r>
            <a:r>
              <a:rPr lang="ar-JO" sz="2800" dirty="0" smtClean="0">
                <a:solidFill>
                  <a:schemeClr val="accent6">
                    <a:lumMod val="60000"/>
                    <a:lumOff val="40000"/>
                  </a:schemeClr>
                </a:solidFill>
              </a:rPr>
              <a:t>-</a:t>
            </a:r>
            <a:r>
              <a:rPr lang="ar-LB" sz="2800" dirty="0" smtClean="0"/>
              <a:t>اذا اشترط الساحب تقديم السند للقبول في ميعاد معين و لم يقدم في هذا الميعاد يسقط حق الحامل في مواجهة الساحب واضع الشرط و في مواجهة جميع الملتزمين.اما اذا وضع الشرط احد المظهرين و لم يتقيد به الحامل سقط حقه في الرجوع على هذا المظهر وحده.</a:t>
            </a:r>
          </a:p>
          <a:p>
            <a:pPr algn="just" rtl="1">
              <a:buNone/>
            </a:pPr>
            <a:r>
              <a:rPr lang="ar-LB" sz="2800" dirty="0" smtClean="0">
                <a:solidFill>
                  <a:schemeClr val="accent6">
                    <a:lumMod val="60000"/>
                    <a:lumOff val="40000"/>
                  </a:schemeClr>
                </a:solidFill>
              </a:rPr>
              <a:t>5 </a:t>
            </a:r>
            <a:r>
              <a:rPr lang="ar-JO" sz="2800" dirty="0" smtClean="0">
                <a:solidFill>
                  <a:schemeClr val="accent6">
                    <a:lumMod val="60000"/>
                    <a:lumOff val="40000"/>
                  </a:schemeClr>
                </a:solidFill>
              </a:rPr>
              <a:t>-</a:t>
            </a:r>
            <a:r>
              <a:rPr lang="ar-LB" sz="2800" dirty="0" smtClean="0"/>
              <a:t>اذا لم يقدم السند المشتمل على شرط الرجوع دون مصروفات للوفاء في تاريخ الاستحقاق، لأن الشرط يعفي الحامل من عمل الاحتجاج و لا يعفيه من تقديم السند للوفاء في تاريخ الاستحقاق.</a:t>
            </a:r>
          </a:p>
          <a:p>
            <a:pPr algn="just" rtl="1">
              <a:buNone/>
            </a:pPr>
            <a:r>
              <a:rPr lang="ar-LB" sz="2800" dirty="0" smtClean="0"/>
              <a:t>فسقوط حق الحامل المهمل في هذه الحالات من الأسس التي يقوم عليها قانون الصرف.</a:t>
            </a:r>
            <a:endParaRPr lang="ar-JO" sz="2800" dirty="0" smtClean="0"/>
          </a:p>
          <a:p>
            <a:pPr algn="r" rtl="1"/>
            <a:endParaRPr lang="ar-LB" dirty="0" smtClean="0"/>
          </a:p>
          <a:p>
            <a:pPr algn="r" rtl="1"/>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lstStyle/>
          <a:p>
            <a:pPr algn="just" rtl="1">
              <a:buNone/>
            </a:pPr>
            <a:r>
              <a:rPr lang="ar-LB" sz="2400" dirty="0" smtClean="0"/>
              <a:t>المادة 190 من قانون التجارة  التي تم استعراضها أشارت إلى مراعاة الفقرة 10 من المادة 183 من قانون التجارة :</a:t>
            </a:r>
          </a:p>
          <a:p>
            <a:pPr algn="just" rtl="1">
              <a:buNone/>
            </a:pPr>
            <a:r>
              <a:rPr lang="ar-LB" sz="2400" dirty="0" smtClean="0"/>
              <a:t>”لا يترتب على التخلف عن إرسال الاشعار المذكور أو عن عدم تقديم السند للقبول أو الوفاء أو عن إرسال الاحتجاج خلال مواعيدها المعينة، سقوط أي حق من حقوق من وجب القيام بها. و لكنه يكون مسؤولا عن تعويض الضرر الذي ترتب على إهماله أو تخلفه، بشرط أن لا يتجاوز التعويض قيمة سند السحب“ </a:t>
            </a:r>
          </a:p>
          <a:p>
            <a:pPr algn="just" rtl="1">
              <a:buNone/>
            </a:pPr>
            <a:r>
              <a:rPr lang="ar-LB" sz="2400" dirty="0" smtClean="0"/>
              <a:t>لذا يعتقد الكاتب أن هناك خطأ في صياغة نص الفقرة  العاشرة من المادة 183 بحيث أوجد تناقضا مع نص المادة 190 مما يقتضي تصحيحه حتى يستقيم النص مع نص المادة 190. اذ ليس من المنطق أن يقرر المشرع سقوط الحامل في الرجوع على الضامنين في حال عدم تقديم السند للقبول او الوفاء و في الوقت نفسه و في المادة نفسها يوجب مراعاة نص الفقرة العاشرة من المادة 183 و التي لا ترتب سقوط حق الحامل لعدم تقديم السند للقبول أو الوفاء في الميعاد القانوني.</a:t>
            </a:r>
          </a:p>
          <a:p>
            <a:pPr algn="just" rtl="1">
              <a:buNone/>
            </a:pPr>
            <a:r>
              <a:rPr lang="ar-LB" sz="2400"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lnSpcReduction="10000"/>
          </a:bodyPr>
          <a:lstStyle/>
          <a:p>
            <a:pPr algn="r" rtl="1">
              <a:buNone/>
            </a:pPr>
            <a:r>
              <a:rPr lang="ar-LB" sz="3000" b="1" dirty="0" smtClean="0"/>
              <a:t>نطاق سقوط حق الحامل</a:t>
            </a:r>
            <a:r>
              <a:rPr lang="ar-LB" sz="2800" b="1" dirty="0" smtClean="0"/>
              <a:t>:</a:t>
            </a:r>
          </a:p>
          <a:p>
            <a:pPr algn="just" rtl="1"/>
            <a:r>
              <a:rPr lang="ar-LB" sz="2800" dirty="0" smtClean="0"/>
              <a:t>من حيث الدعاوى فالسقوط لا يتناول إلا دعاوى الحامل التي تقام وفقا لأحكام قانون الصرف فلو كان للحامل المهمل حق الرجوع على أحد الملتزمين وفقا لعلاقة قانونية غير صرفية فلا يسقط حقه في الرجوع بالإهمال. إذ لا تخضع هذه الدعوى لقانون الصرف و إنما لحكم القواعد العامة.</a:t>
            </a:r>
          </a:p>
          <a:p>
            <a:pPr algn="just" rtl="1"/>
            <a:r>
              <a:rPr lang="ar-LB" sz="2800" dirty="0" smtClean="0"/>
              <a:t>أما من حيث الأشخاص الذين يملكون حق التمسك بسقوط حق الحامل المهمل فإن هذا الحق يقتصر على الضامنين في السند. أما المدين الأصلي فلا يملك هذا الحق. إذ يبقى الحامل المهمل محتفظا بحقه في الرجوع على المدين الأصلي، فهذا الرجوع لا يسقط  إلا بالتقادم. و المدين الأصلي هو الساحب الذي لم يقدم مقابل الوفاء و المسحوب عليه القابل.</a:t>
            </a:r>
            <a:endParaRPr lang="en-US"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lgn="just" rtl="1">
              <a:buNone/>
              <a:defRPr/>
            </a:pPr>
            <a:r>
              <a:rPr lang="ar-JO" b="1" dirty="0" smtClean="0"/>
              <a:t>خصائص السقوط تتلخص في الآتي:-</a:t>
            </a:r>
          </a:p>
          <a:p>
            <a:pPr algn="just" rtl="1">
              <a:buNone/>
              <a:defRPr/>
            </a:pPr>
            <a:r>
              <a:rPr lang="ar-LB" b="1" dirty="0" smtClean="0">
                <a:solidFill>
                  <a:schemeClr val="accent6"/>
                </a:solidFill>
              </a:rPr>
              <a:t>1-</a:t>
            </a:r>
            <a:r>
              <a:rPr lang="ar-LB" b="1" dirty="0" smtClean="0">
                <a:solidFill>
                  <a:schemeClr val="accent2">
                    <a:lumMod val="60000"/>
                    <a:lumOff val="40000"/>
                  </a:schemeClr>
                </a:solidFill>
              </a:rPr>
              <a:t> </a:t>
            </a:r>
            <a:r>
              <a:rPr lang="ar-JO" dirty="0" smtClean="0"/>
              <a:t>يجوز لمن تقرر السقوط لمصلحته أن يتنازل عن حقه في التمسك به صراحة أو ضمناً، قبل وقوع الاهمال كما لو تضمن السند شرط الرجوع دون مصاريف ، أو بعد الاهمال كما لو طلب الضامن الذي يطالبه الحامل المهمل بالوفاء مهلة</a:t>
            </a:r>
            <a:r>
              <a:rPr lang="ar-LB" dirty="0" smtClean="0"/>
              <a:t> للوفاء.</a:t>
            </a:r>
          </a:p>
          <a:p>
            <a:pPr algn="just" rtl="1">
              <a:buNone/>
              <a:defRPr/>
            </a:pPr>
            <a:r>
              <a:rPr lang="ar-LB" b="1" dirty="0" smtClean="0">
                <a:solidFill>
                  <a:schemeClr val="accent6"/>
                </a:solidFill>
              </a:rPr>
              <a:t>2-</a:t>
            </a:r>
            <a:r>
              <a:rPr lang="ar-JO" dirty="0" smtClean="0"/>
              <a:t> التمسك بالسقوط من الدفوع الموضوعية التي يجوز التمسك بها في أية حالة تكون الدعوى أمام المحكمة.</a:t>
            </a:r>
          </a:p>
          <a:p>
            <a:pPr algn="just" rtl="1">
              <a:buNone/>
              <a:defRPr/>
            </a:pPr>
            <a:r>
              <a:rPr lang="ar-LB" b="1" dirty="0" smtClean="0">
                <a:solidFill>
                  <a:schemeClr val="accent6"/>
                </a:solidFill>
              </a:rPr>
              <a:t>3- </a:t>
            </a:r>
            <a:r>
              <a:rPr lang="ar-JO" dirty="0" smtClean="0"/>
              <a:t>السقوط جزاء يلحق الحامل المهمل لعدم قيامه بالواجبات التي فرضها عليه المشرع.</a:t>
            </a:r>
          </a:p>
          <a:p>
            <a:pPr algn="just" rtl="1">
              <a:buNone/>
              <a:defRPr/>
            </a:pPr>
            <a:r>
              <a:rPr lang="ar-LB" b="1" dirty="0" smtClean="0">
                <a:solidFill>
                  <a:schemeClr val="accent6"/>
                </a:solidFill>
              </a:rPr>
              <a:t>4-</a:t>
            </a:r>
            <a:r>
              <a:rPr lang="ar-JO" dirty="0" smtClean="0"/>
              <a:t>اذا أوفى أحد الضامنين مبلغ السند للحامل المهمل ولم يتمسك بإهمال الحامل تحمل تبعية ذلك ولا يجوز له الرجوع على باقي الضامنين.</a:t>
            </a:r>
          </a:p>
          <a:p>
            <a:pPr>
              <a:buNone/>
              <a:defRPr/>
            </a:pPr>
            <a:endParaRPr lang="ar-JO" sz="2800" b="1" dirty="0" smtClean="0">
              <a:solidFill>
                <a:schemeClr val="accent2">
                  <a:lumMod val="60000"/>
                  <a:lumOff val="40000"/>
                </a:schemeClr>
              </a:solidFill>
              <a:cs typeface="Arial" pitchFamily="34" charset="0"/>
            </a:endParaRPr>
          </a:p>
          <a:p>
            <a:pPr>
              <a:defRPr/>
            </a:pPr>
            <a:endParaRPr lang="ar-JO" sz="2800" b="1" dirty="0" smtClean="0">
              <a:solidFill>
                <a:schemeClr val="accent2">
                  <a:lumMod val="60000"/>
                  <a:lumOff val="40000"/>
                </a:schemeClr>
              </a:solidFill>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562600"/>
          </a:xfrm>
        </p:spPr>
        <p:txBody>
          <a:bodyPr>
            <a:normAutofit/>
          </a:bodyPr>
          <a:lstStyle/>
          <a:p>
            <a:pPr algn="ctr" rtl="1">
              <a:buNone/>
            </a:pPr>
            <a:endParaRPr lang="en-US" sz="3000" b="1" dirty="0" smtClean="0"/>
          </a:p>
          <a:p>
            <a:pPr algn="ctr" rtl="1">
              <a:buNone/>
            </a:pPr>
            <a:endParaRPr lang="en-US" sz="3000" b="1" dirty="0" smtClean="0"/>
          </a:p>
          <a:p>
            <a:pPr algn="ctr" rtl="1">
              <a:buNone/>
            </a:pPr>
            <a:endParaRPr lang="en-US" sz="3000" b="1" dirty="0" smtClean="0"/>
          </a:p>
          <a:p>
            <a:pPr algn="ctr" rtl="1">
              <a:buNone/>
            </a:pPr>
            <a:endParaRPr lang="en-US" sz="3000" b="1" dirty="0" smtClean="0"/>
          </a:p>
          <a:p>
            <a:pPr algn="ctr" rtl="1">
              <a:buNone/>
            </a:pPr>
            <a:r>
              <a:rPr lang="ar-LB" sz="3000" b="1" dirty="0" smtClean="0"/>
              <a:t>مرور الزمان المانع من سماع الدعوى ( التقادم الصرفي)</a:t>
            </a:r>
          </a:p>
          <a:p>
            <a:pPr algn="r" rtl="1">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algn="just" rtl="1">
              <a:defRPr/>
            </a:pPr>
            <a:r>
              <a:rPr lang="ar-JO" sz="2800" b="1" dirty="0" smtClean="0"/>
              <a:t>حيث نص المشرع التجاري على مدة زمنية قصيرة للتقادم تتناسب مع ما يتطلبه من سرعة وثقة في التعامل ، حيث تكون مدة التقادم كالتالي</a:t>
            </a:r>
            <a:r>
              <a:rPr lang="en-US" sz="2800" b="1" dirty="0" smtClean="0"/>
              <a:t>:</a:t>
            </a:r>
            <a:r>
              <a:rPr lang="ar-JO" sz="2800" b="1" dirty="0" smtClean="0"/>
              <a:t> </a:t>
            </a:r>
          </a:p>
          <a:p>
            <a:pPr algn="just" rtl="1">
              <a:buNone/>
              <a:defRPr/>
            </a:pPr>
            <a:r>
              <a:rPr lang="ar-LB" sz="2800" dirty="0" smtClean="0"/>
              <a:t>1- </a:t>
            </a:r>
            <a:r>
              <a:rPr lang="ar-JO" sz="2800" dirty="0" smtClean="0"/>
              <a:t>بمضي خمس سنوات من تاريخ الاستحقاق </a:t>
            </a:r>
            <a:r>
              <a:rPr lang="ar-LB" sz="2800" dirty="0" smtClean="0"/>
              <a:t>تتقادم </a:t>
            </a:r>
            <a:r>
              <a:rPr lang="ar-JO" sz="2800" dirty="0" smtClean="0"/>
              <a:t>كل دعوى ناشئة عن سند السحب تجاه </a:t>
            </a:r>
            <a:r>
              <a:rPr lang="ar-LB" sz="2800" dirty="0" smtClean="0"/>
              <a:t>المسحوب عليه </a:t>
            </a:r>
            <a:r>
              <a:rPr lang="ar-JO" sz="2800" dirty="0" smtClean="0"/>
              <a:t>القابل.</a:t>
            </a:r>
            <a:r>
              <a:rPr lang="ar-LB" sz="2800" dirty="0" smtClean="0"/>
              <a:t> أيا كان الشخص الذي أقام الدعوى.</a:t>
            </a:r>
          </a:p>
          <a:p>
            <a:pPr algn="just" rtl="1">
              <a:buNone/>
              <a:defRPr/>
            </a:pPr>
            <a:r>
              <a:rPr lang="ar-LB" sz="2800" dirty="0" smtClean="0"/>
              <a:t>	- تبدأ مدة التقادم الصرفي من تاريخ الإستحقاق بالنسبة للسند المستحق الوفاء في يوم معين و السند المستحق الوفاء بعد مضي مدة معينة من تاريخ تحريره.</a:t>
            </a:r>
          </a:p>
          <a:p>
            <a:pPr algn="just" rtl="1">
              <a:buNone/>
              <a:defRPr/>
            </a:pPr>
            <a:r>
              <a:rPr lang="ar-LB" sz="2800" dirty="0" smtClean="0"/>
              <a:t> 	-لكن هناك خلاف على تحديد تاريخ الاستحقاق الذي تبدأ منه مدة التقادم الصرفي لدى الإطلاع أو بعد مضي مدة معينة من الإطلاع .إذا لم يقدم السند للوفاء أو للإطلاع خلال سنة من تاريخ تحريره فيرى البعض أن تاريخ الاستحقاق الذي تبدأ منه مدة التقادم هو تاريخ تحريره في حين يذهب البعض الاخر  إلى أن تاريخ الاستحقاق الذي تبدأ منه مدة التقادم هو اليوم التالي لإنقضاء ميعاد التقديم للوفاء (سنة من تاريخ تحرير السند). و الراجح هو الرأي الأول</a:t>
            </a:r>
            <a:endParaRPr lang="ar-JO" sz="2800" dirty="0" smtClean="0"/>
          </a:p>
          <a:p>
            <a:pPr algn="r" rtl="1"/>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lstStyle/>
          <a:p>
            <a:pPr algn="just" rtl="1">
              <a:buNone/>
              <a:defRPr/>
            </a:pPr>
            <a:r>
              <a:rPr lang="ar-LB" sz="2800" dirty="0" smtClean="0">
                <a:cs typeface="Arial" pitchFamily="34" charset="0"/>
              </a:rPr>
              <a:t>2</a:t>
            </a:r>
            <a:r>
              <a:rPr lang="ar-LB" sz="2800" dirty="0" smtClean="0"/>
              <a:t>- تتقادم</a:t>
            </a:r>
            <a:r>
              <a:rPr lang="ar-JO" sz="2800" dirty="0" smtClean="0"/>
              <a:t> دعاو</a:t>
            </a:r>
            <a:r>
              <a:rPr lang="ar-LB" sz="2800" dirty="0" smtClean="0"/>
              <a:t>ى</a:t>
            </a:r>
            <a:r>
              <a:rPr lang="ar-JO" sz="2800" dirty="0" smtClean="0"/>
              <a:t> الحامل تجاه الساحب أو المظهرين بمضي سنتين من تاريخ الاحتجاج أو من تاريخ الاستحقاق</a:t>
            </a:r>
            <a:r>
              <a:rPr lang="ar-LB" sz="2800" dirty="0" smtClean="0"/>
              <a:t> إن اشتمل السند على شرط الإعفاء من الاحتجاج</a:t>
            </a:r>
            <a:r>
              <a:rPr lang="ar-JO" sz="2800" dirty="0" smtClean="0"/>
              <a:t>.</a:t>
            </a:r>
            <a:r>
              <a:rPr lang="ar-LB" sz="2800" dirty="0" smtClean="0"/>
              <a:t> و سبب تقصير المدة لأن الدعوى تقام ضد ضامن و ليس ضد مدين أصلي</a:t>
            </a:r>
            <a:endParaRPr lang="ar-JO" sz="2800" dirty="0" smtClean="0"/>
          </a:p>
          <a:p>
            <a:pPr algn="just" rtl="1">
              <a:buNone/>
              <a:defRPr/>
            </a:pPr>
            <a:r>
              <a:rPr lang="ar-LB" sz="2800" dirty="0" smtClean="0"/>
              <a:t>3-</a:t>
            </a:r>
            <a:r>
              <a:rPr lang="ar-JO" sz="2800" dirty="0" smtClean="0">
                <a:solidFill>
                  <a:schemeClr val="accent6">
                    <a:lumMod val="60000"/>
                    <a:lumOff val="40000"/>
                  </a:schemeClr>
                </a:solidFill>
              </a:rPr>
              <a:t> </a:t>
            </a:r>
            <a:r>
              <a:rPr lang="ar-LB" sz="2800" dirty="0" smtClean="0"/>
              <a:t>تتقادم دعاوى </a:t>
            </a:r>
            <a:r>
              <a:rPr lang="ar-JO" sz="2800" dirty="0" smtClean="0"/>
              <a:t>المظهرين بعضهم </a:t>
            </a:r>
            <a:r>
              <a:rPr lang="ar-LB" sz="2800" dirty="0" smtClean="0"/>
              <a:t>على </a:t>
            </a:r>
            <a:r>
              <a:rPr lang="ar-JO" sz="2800" dirty="0" smtClean="0"/>
              <a:t>بعض</a:t>
            </a:r>
            <a:r>
              <a:rPr lang="ar-LB" sz="2800" dirty="0" smtClean="0"/>
              <a:t> و على الساحب</a:t>
            </a:r>
            <a:r>
              <a:rPr lang="ar-JO" sz="2800" dirty="0" smtClean="0"/>
              <a:t> بمضي سنة</a:t>
            </a:r>
            <a:r>
              <a:rPr lang="ar-LB" sz="2800" dirty="0" smtClean="0"/>
              <a:t> تبدأ من اليوم الذي وفى فيه المظهر قيمة السند أو من اليوم الذي إقيمت عليه الدعوى. و الغاية من تقصيرها تصفية دعاوى الضامنين على وجه السرعة</a:t>
            </a:r>
          </a:p>
          <a:p>
            <a:pPr algn="just" rtl="1">
              <a:buNone/>
              <a:defRPr/>
            </a:pPr>
            <a:r>
              <a:rPr lang="ar-LB" sz="2800" dirty="0" smtClean="0"/>
              <a:t>أما الضامن الاحتياطي له نفس مركز المضمون و الدعاوى التي تقام عليه تتقادم بنفس المدة التي تتقادم بها الدعاوى التي تقام على المضمون.</a:t>
            </a:r>
            <a:endParaRPr lang="ar-JO" sz="2800" dirty="0" smtClean="0"/>
          </a:p>
          <a:p>
            <a:pPr algn="r" rtl="1"/>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pPr algn="just" rtl="1">
              <a:buNone/>
              <a:defRPr/>
            </a:pPr>
            <a:r>
              <a:rPr lang="ar-LB" sz="3000" b="1" dirty="0" smtClean="0"/>
              <a:t>احتساب مدة التقادم ووقفها و انقطاعها</a:t>
            </a:r>
            <a:endParaRPr lang="ar-LB" sz="3200" b="1" dirty="0" smtClean="0"/>
          </a:p>
          <a:p>
            <a:pPr algn="just" rtl="1">
              <a:defRPr/>
            </a:pPr>
            <a:r>
              <a:rPr lang="ar-JO" sz="2800" dirty="0" smtClean="0"/>
              <a:t>بالرجوع إلى حكم القواعد العامة في القانون المدني والتي تقضي بأن</a:t>
            </a:r>
          </a:p>
          <a:p>
            <a:pPr algn="just" rtl="1">
              <a:buNone/>
              <a:defRPr/>
            </a:pPr>
            <a:r>
              <a:rPr lang="ar-LB" sz="2800" dirty="0" smtClean="0"/>
              <a:t>	- </a:t>
            </a:r>
            <a:r>
              <a:rPr lang="ar-JO" sz="2800" dirty="0" smtClean="0"/>
              <a:t>تحسب المواعيد بالتقويم الميلادي.</a:t>
            </a:r>
            <a:endParaRPr lang="ar-LB" sz="2800" dirty="0" smtClean="0"/>
          </a:p>
          <a:p>
            <a:pPr algn="just" rtl="1">
              <a:buNone/>
              <a:defRPr/>
            </a:pPr>
            <a:r>
              <a:rPr lang="ar-LB" sz="2800" dirty="0" smtClean="0"/>
              <a:t>	- </a:t>
            </a:r>
            <a:r>
              <a:rPr lang="ar-JO" sz="2800" dirty="0" smtClean="0"/>
              <a:t>كما إنها تحسب بالأيام</a:t>
            </a:r>
            <a:endParaRPr lang="ar-LB" sz="2800" dirty="0" smtClean="0"/>
          </a:p>
          <a:p>
            <a:pPr algn="just" rtl="1">
              <a:buNone/>
              <a:defRPr/>
            </a:pPr>
            <a:r>
              <a:rPr lang="ar-LB" sz="2800" dirty="0" smtClean="0"/>
              <a:t>	- </a:t>
            </a:r>
            <a:r>
              <a:rPr lang="ar-JO" sz="2800" dirty="0" smtClean="0"/>
              <a:t>ولا يتم احتساب اليوم الأول منها </a:t>
            </a:r>
          </a:p>
          <a:p>
            <a:pPr algn="just" rtl="1">
              <a:buNone/>
              <a:defRPr/>
            </a:pPr>
            <a:r>
              <a:rPr lang="ar-LB" sz="2800" dirty="0" smtClean="0"/>
              <a:t>	- </a:t>
            </a:r>
            <a:r>
              <a:rPr lang="ar-JO" sz="2800" dirty="0" smtClean="0"/>
              <a:t>تكتمل بإنقضاء آخر يوم منها إلا إذا صادف يوم عطلة رسمية يمتد إلى اليوم الذي يليه.</a:t>
            </a:r>
          </a:p>
          <a:p>
            <a:pPr algn="just" rtl="1">
              <a:defRPr/>
            </a:pPr>
            <a:r>
              <a:rPr lang="ar-JO" sz="2800" dirty="0" smtClean="0"/>
              <a:t> ينقطع التقادم الصرفي وفقاً للأسباب التالية والمنصوص عليها في المادتين 459 و 460 من القانون المدني وهي :-</a:t>
            </a:r>
          </a:p>
          <a:p>
            <a:pPr algn="just" rtl="1">
              <a:buNone/>
              <a:defRPr/>
            </a:pPr>
            <a:r>
              <a:rPr lang="ar-LB" sz="2800" dirty="0" smtClean="0"/>
              <a:t>1</a:t>
            </a:r>
            <a:r>
              <a:rPr lang="ar-JO" sz="2800" dirty="0" smtClean="0"/>
              <a:t>- إقرار المدين بالدين صراحة أو دلالة.</a:t>
            </a:r>
          </a:p>
          <a:p>
            <a:pPr algn="just" rtl="1">
              <a:buNone/>
              <a:defRPr/>
            </a:pPr>
            <a:r>
              <a:rPr lang="ar-LB" sz="2800" dirty="0" smtClean="0"/>
              <a:t>2</a:t>
            </a:r>
            <a:r>
              <a:rPr lang="ar-JO" sz="2800" dirty="0" smtClean="0"/>
              <a:t>- المطالبة القضائية.</a:t>
            </a:r>
            <a:r>
              <a:rPr lang="en-US" sz="2800" dirty="0" smtClean="0"/>
              <a:t> </a:t>
            </a:r>
            <a:r>
              <a:rPr lang="ar-LB" sz="2800" dirty="0" smtClean="0"/>
              <a:t>(إقامة الدعوى من قبل الحامل)</a:t>
            </a:r>
            <a:endParaRPr lang="ar-JO" sz="2800" dirty="0" smtClean="0"/>
          </a:p>
          <a:p>
            <a:pPr algn="just" rtl="1">
              <a:buNone/>
              <a:defRPr/>
            </a:pPr>
            <a:r>
              <a:rPr lang="ar-LB" sz="2800" dirty="0" smtClean="0"/>
              <a:t>3</a:t>
            </a:r>
            <a:r>
              <a:rPr lang="ar-JO" sz="2800" dirty="0" smtClean="0"/>
              <a:t>- أي إجراء قضائي يقوم به الدائن للتمسك بحقه.</a:t>
            </a:r>
            <a:r>
              <a:rPr lang="ar-LB" sz="2800" dirty="0" smtClean="0"/>
              <a:t> مثل أقرار خطي أو غيره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Autofit/>
          </a:bodyPr>
          <a:lstStyle/>
          <a:p>
            <a:pPr marL="514350" indent="-514350" algn="just" rtl="1">
              <a:lnSpc>
                <a:spcPct val="150000"/>
              </a:lnSpc>
              <a:buFont typeface="+mj-lt"/>
              <a:buAutoNum type="arabicPeriod" startAt="3"/>
            </a:pPr>
            <a:r>
              <a:rPr lang="ar-SA" sz="2200" dirty="0" smtClean="0"/>
              <a:t>لا يدخل في حساب المواعيد القانونية او الاتفاقية اليوم الاول منه</a:t>
            </a:r>
          </a:p>
          <a:p>
            <a:pPr marL="514350" indent="-514350" algn="just" rtl="1">
              <a:lnSpc>
                <a:spcPct val="150000"/>
              </a:lnSpc>
              <a:buFont typeface="+mj-lt"/>
              <a:buAutoNum type="arabicPeriod" startAt="3"/>
            </a:pPr>
            <a:r>
              <a:rPr lang="ar-SA" sz="2200" dirty="0" smtClean="0"/>
              <a:t>اذا كان السند مستحق الوفاء بعد شهر او اكثر من تاريخه او من تاريخ الاطلاع عليه فانه يستحق الوفاء بالتاريخ الذي يقابله من الشهر الذي يجب فيه الوفاء بغض النظر عن عدد الايام. وعند عدم وجود مقابل لذلك التاريخ الذي يجب فيه الوفاء وقع الاستحقاق في اليوم الاخير من هذا الشهر. اما اذا كان يستحق الوفاء بعد شهر او عدة شهور ونصف من تاريخ تحريره، فان تاريخ استحقاقه يتم على اساس حساب الشهر كاملة بغض النظر عن عدد أيامها ثم يضاف اليها خمسة عشر يوم</a:t>
            </a:r>
          </a:p>
          <a:p>
            <a:pPr marL="514350" indent="-514350" algn="r" rtl="1">
              <a:lnSpc>
                <a:spcPct val="150000"/>
              </a:lnSpc>
              <a:buFont typeface="+mj-lt"/>
              <a:buAutoNum type="arabicPeriod" startAt="3"/>
            </a:pPr>
            <a:r>
              <a:rPr lang="ar-SA" sz="2200" dirty="0" smtClean="0"/>
              <a:t>قد يحرر السند ويكون مستحق الوفاء في أول الشهر أو في منتصفه او في نهايته، في هذه الحالة يتعين استحقاق باليوم الاول من الشهر، او في الخامس عشر منه، أو في اليوم الاخير بغض النظر عن عدد ايام الشهر </a:t>
            </a:r>
          </a:p>
          <a:p>
            <a:pPr marL="514350" indent="-514350" algn="r" rtl="1">
              <a:lnSpc>
                <a:spcPct val="150000"/>
              </a:lnSpc>
              <a:buFont typeface="+mj-lt"/>
              <a:buAutoNum type="arabicPeriod" startAt="3"/>
            </a:pPr>
            <a:endParaRPr lang="en-US" sz="2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algn="just" rtl="1"/>
            <a:r>
              <a:rPr lang="ar-LB" sz="2800" dirty="0" smtClean="0"/>
              <a:t>إذا توافر سبب من أسباب انقطاع التقادم بدأ تقادم جديد يسري من وقت انتهاء الأثر المترتب على سبب الانقطاع و تكون مدته هي مدة التقادم الأول.</a:t>
            </a:r>
          </a:p>
          <a:p>
            <a:pPr algn="just" rtl="1"/>
            <a:r>
              <a:rPr lang="ar-LB" sz="2800" dirty="0" smtClean="0"/>
              <a:t>و لكن في فروض ثلاثة نصت عليها المادة 215\2 من قانون التجارة يتحول فيها التقادم الصرفي إلى تقادم عادي تكون مدته خمس عشرة سنة و هي : </a:t>
            </a:r>
          </a:p>
          <a:p>
            <a:pPr marL="514350" indent="-514350" algn="just" rtl="1">
              <a:buAutoNum type="arabicPeriod"/>
            </a:pPr>
            <a:r>
              <a:rPr lang="ar-LB" sz="2800" dirty="0" smtClean="0"/>
              <a:t>وهي حالة صدور حكم بالدين.</a:t>
            </a:r>
          </a:p>
          <a:p>
            <a:pPr marL="514350" indent="-514350" algn="just" rtl="1">
              <a:buAutoNum type="arabicPeriod"/>
            </a:pPr>
            <a:r>
              <a:rPr lang="ar-LB" sz="2800" dirty="0" smtClean="0"/>
              <a:t>إقرار المدين بالدين في صك مستقل يترتب عليه تجديد الدين</a:t>
            </a:r>
          </a:p>
          <a:p>
            <a:pPr marL="514350" indent="-514350" algn="just" rtl="1">
              <a:buAutoNum type="arabicPeriod"/>
            </a:pPr>
            <a:r>
              <a:rPr lang="ar-LB" sz="2800" dirty="0" smtClean="0"/>
              <a:t>تسديد الملتزم جزءا من الدين</a:t>
            </a:r>
          </a:p>
          <a:p>
            <a:pPr marL="514350" indent="-514350" algn="just" rtl="1">
              <a:buNone/>
            </a:pPr>
            <a:r>
              <a:rPr lang="ar-LB" sz="2800" dirty="0" smtClean="0"/>
              <a:t>و السبب أن هناك  تجديد لمصدر الدين يترتب عليه خروج  الدين من نطاق الديون الصرفية و يدخل في نطاق الديون العادية التي تتقادم وفقا للقواعد العامة</a:t>
            </a:r>
            <a:r>
              <a:rPr lang="ar-LB" dirty="0" smtClean="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a:p>
        </p:txBody>
      </p:sp>
      <p:sp>
        <p:nvSpPr>
          <p:cNvPr id="3" name="Content Placeholder 2"/>
          <p:cNvSpPr>
            <a:spLocks noGrp="1"/>
          </p:cNvSpPr>
          <p:nvPr>
            <p:ph idx="1"/>
          </p:nvPr>
        </p:nvSpPr>
        <p:spPr>
          <a:xfrm>
            <a:off x="457200" y="1066800"/>
            <a:ext cx="8229600" cy="5257800"/>
          </a:xfrm>
        </p:spPr>
        <p:txBody>
          <a:bodyPr/>
          <a:lstStyle/>
          <a:p>
            <a:pPr algn="just" rtl="1"/>
            <a:r>
              <a:rPr lang="ar-LB" dirty="0" smtClean="0"/>
              <a:t>كما هنالك عوارض تؤدي الى انقطاع مدة التقادم الصرفي مما تؤدي إلى وقف سريان مدته بعد أن يكون قد بدأ و عند ذلك  لا تحسب المدة التي وقف فيها سريان التقادم فإذا زال العارض الذي أدى إلى وقف التقادم استأنف التقادم سريانه .و سبب ذلك أن وجود العارض يمنع الدائن من المطالبة بحقه.</a:t>
            </a:r>
          </a:p>
          <a:p>
            <a:pPr algn="just" rtl="1"/>
            <a:r>
              <a:rPr lang="ar-LB" dirty="0" smtClean="0"/>
              <a:t>حيث تنص المادة 457 من القانون المدني بقولها:“1. يقف مرور الزمان المانع من سماع الدعوى كلما وجد عذر شرعي يتعذر معه المطالبة بالحق 2. و لا تحتسب مدة قيام العذر في المدة المقررة“</a:t>
            </a:r>
          </a:p>
          <a:p>
            <a:pPr algn="just" rtl="1"/>
            <a:r>
              <a:rPr lang="ar-LB" dirty="0" smtClean="0"/>
              <a:t>و لم يورد القانون الموانع على سبيل لحصر أو المثال و إنما جاء النص عام يشمل كل عذر شرعي سواء كان أدبيا أو ماديا. و العلاقة الأدبية مثل العلاقة بين الزوجين و العلاقة المادية مثل حرب مفاجئة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486400"/>
          </a:xfrm>
        </p:spPr>
        <p:txBody>
          <a:bodyPr>
            <a:normAutofit/>
          </a:bodyPr>
          <a:lstStyle/>
          <a:p>
            <a:pPr algn="r" rtl="1">
              <a:buNone/>
              <a:defRPr/>
            </a:pPr>
            <a:r>
              <a:rPr lang="ar-JO" sz="4300" b="1" dirty="0" smtClean="0"/>
              <a:t>آثار التقادم </a:t>
            </a:r>
            <a:endParaRPr lang="ar-LB" sz="4300" b="1" dirty="0" smtClean="0"/>
          </a:p>
          <a:p>
            <a:pPr algn="just" rtl="1">
              <a:defRPr/>
            </a:pPr>
            <a:r>
              <a:rPr lang="ar-LB" sz="2800" dirty="0" smtClean="0"/>
              <a:t>إذا اكتملت شروط التقادم المسقط و المانع من سماع الدعوى و تمسك به المدين عن طريق الدفع و حكم القاضي بقبول الدفع  لأحد الملتزمين بالورقة التجارية لا يترتب عليه عدم سماع الدعوى بالنسبة إلى الملتزمين الأخرين الذين لم توجه لهم الدعوى. إذ يجوز للدائن مقاضاة هؤلاء الملتزمين على أن يكون لكل منهم الدفع بالتقادم إن كانت مدتهم قد إكتملت بالنسبة إليه.</a:t>
            </a:r>
            <a:endParaRPr lang="ar-JO" sz="2800" dirty="0" smtClean="0"/>
          </a:p>
          <a:p>
            <a:pPr algn="just" rtl="1">
              <a:defRPr/>
            </a:pPr>
            <a:r>
              <a:rPr lang="ar-JO" sz="2800" dirty="0" smtClean="0"/>
              <a:t> الحق بالورقة التجارية لا ينقضي بمرور الزمان وإنما تسقط الدعوى بشأنه لذلك إذا أوفى المدين دينه الذي سقط أو امتنع سماع الدعوى التي تحميه بالتقادم فانه يوفي دينا مترتباً في ذمته و</a:t>
            </a:r>
            <a:r>
              <a:rPr lang="ar-LB" sz="2800" dirty="0" smtClean="0"/>
              <a:t>لا</a:t>
            </a:r>
            <a:r>
              <a:rPr lang="ar-JO" sz="2800" dirty="0" smtClean="0"/>
              <a:t> يكون متبرعاً فلا يستطيع استرداد ما وفى به</a:t>
            </a:r>
            <a:r>
              <a:rPr lang="ar-JO" sz="3100" dirty="0" smtClean="0"/>
              <a:t>.</a:t>
            </a:r>
          </a:p>
          <a:p>
            <a:pPr>
              <a:defRPr/>
            </a:pPr>
            <a:endParaRPr lang="ar-JO" sz="3100" dirty="0" smtClean="0">
              <a:cs typeface="Arial" pitchFamily="34" charset="0"/>
            </a:endParaRPr>
          </a:p>
          <a:p>
            <a:pPr algn="r" rtl="1">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lstStyle/>
          <a:p>
            <a:pPr algn="just" rtl="1">
              <a:defRPr/>
            </a:pPr>
            <a:r>
              <a:rPr lang="ar-JO" sz="2800" dirty="0" smtClean="0"/>
              <a:t>حيث ان أراء الفقهاء اختلفت في </a:t>
            </a:r>
            <a:r>
              <a:rPr lang="ar-LB" sz="2800" dirty="0" smtClean="0"/>
              <a:t>ت</a:t>
            </a:r>
            <a:r>
              <a:rPr lang="ar-JO" sz="2800" dirty="0" smtClean="0"/>
              <a:t>حديد أثار التقادم </a:t>
            </a:r>
          </a:p>
          <a:p>
            <a:pPr algn="just">
              <a:defRPr/>
            </a:pPr>
            <a:endParaRPr lang="ar-JO" sz="2800" dirty="0" smtClean="0"/>
          </a:p>
          <a:p>
            <a:pPr algn="just" rtl="1">
              <a:buFontTx/>
              <a:buChar char="-"/>
              <a:defRPr/>
            </a:pPr>
            <a:r>
              <a:rPr lang="ar-LB" sz="2800" dirty="0" smtClean="0"/>
              <a:t> فالرأي الأول </a:t>
            </a:r>
            <a:r>
              <a:rPr lang="ar-JO" sz="2800" dirty="0" smtClean="0"/>
              <a:t>ي</a:t>
            </a:r>
            <a:r>
              <a:rPr lang="ar-LB" sz="2800" dirty="0" smtClean="0"/>
              <a:t>ت</a:t>
            </a:r>
            <a:r>
              <a:rPr lang="ar-JO" sz="2800" dirty="0" smtClean="0"/>
              <a:t>رتب على التقادم سقوط الحق.</a:t>
            </a:r>
          </a:p>
          <a:p>
            <a:pPr algn="just" rtl="1">
              <a:buFontTx/>
              <a:buChar char="-"/>
              <a:defRPr/>
            </a:pPr>
            <a:r>
              <a:rPr lang="ar-JO" sz="2800" dirty="0" smtClean="0"/>
              <a:t>والثاني سقوط الدعوى دون الحق.</a:t>
            </a:r>
          </a:p>
          <a:p>
            <a:pPr algn="just" rtl="1">
              <a:buFontTx/>
              <a:buChar char="-"/>
              <a:defRPr/>
            </a:pPr>
            <a:r>
              <a:rPr lang="ar-JO" sz="2800" dirty="0" smtClean="0"/>
              <a:t>والثالث يترتب عليه سقوط الدعوى والحق</a:t>
            </a:r>
          </a:p>
          <a:p>
            <a:pPr algn="just" rtl="1">
              <a:defRPr/>
            </a:pPr>
            <a:r>
              <a:rPr lang="ar-JO" sz="2800" dirty="0" smtClean="0"/>
              <a:t>ولكن المشرع الأردني المستمد من الفقه الإسلامي اخذ بالرأي سقوط الدعوى دون الحق</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Autofit/>
          </a:bodyPr>
          <a:lstStyle/>
          <a:p>
            <a:pPr algn="r" rtl="1"/>
            <a:r>
              <a:rPr lang="ar-LB" sz="6000" dirty="0" smtClean="0"/>
              <a:t>وفاء سند السحب الالكتروني</a:t>
            </a:r>
            <a:endParaRPr lang="en-US" sz="6000" dirty="0"/>
          </a:p>
        </p:txBody>
      </p:sp>
      <p:sp>
        <p:nvSpPr>
          <p:cNvPr id="3" name="Content Placeholder 2"/>
          <p:cNvSpPr>
            <a:spLocks noGrp="1"/>
          </p:cNvSpPr>
          <p:nvPr>
            <p:ph idx="1"/>
          </p:nvPr>
        </p:nvSpPr>
        <p:spPr>
          <a:xfrm>
            <a:off x="457200" y="1600200"/>
            <a:ext cx="8229600" cy="4724400"/>
          </a:xfrm>
        </p:spPr>
        <p:txBody>
          <a:bodyPr>
            <a:normAutofit/>
          </a:bodyPr>
          <a:lstStyle/>
          <a:p>
            <a:pPr lvl="1" algn="just" rtl="1">
              <a:buFont typeface="Wingdings" pitchFamily="2" charset="2"/>
              <a:buNone/>
              <a:defRPr/>
            </a:pPr>
            <a:r>
              <a:rPr lang="ar-JO" sz="2800" dirty="0" smtClean="0"/>
              <a:t>كيف يتم الوفاء بقيمة سند السحب الالكتروني :-</a:t>
            </a:r>
          </a:p>
          <a:p>
            <a:pPr lvl="1" algn="just" rtl="1">
              <a:buFont typeface="Wingdings" pitchFamily="2" charset="2"/>
              <a:buNone/>
              <a:defRPr/>
            </a:pPr>
            <a:r>
              <a:rPr lang="ar-JO" sz="2800" dirty="0" smtClean="0"/>
              <a:t>سند السحب الالكتروني شكلان </a:t>
            </a:r>
          </a:p>
          <a:p>
            <a:pPr lvl="1" algn="just" rtl="1">
              <a:buFont typeface="Wingdings" pitchFamily="2" charset="2"/>
              <a:buNone/>
              <a:defRPr/>
            </a:pPr>
            <a:r>
              <a:rPr lang="ar-JO" sz="2800" dirty="0" smtClean="0"/>
              <a:t>1- سند السحب الالكتروني الورقي.</a:t>
            </a:r>
          </a:p>
          <a:p>
            <a:pPr lvl="1" algn="just" rtl="1">
              <a:buFont typeface="Wingdings" pitchFamily="2" charset="2"/>
              <a:buNone/>
              <a:defRPr/>
            </a:pPr>
            <a:r>
              <a:rPr lang="ar-JO" sz="2800" dirty="0" smtClean="0"/>
              <a:t>2- سند السحب الالكتروني الممغنط</a:t>
            </a:r>
            <a:r>
              <a:rPr lang="ar-LB" sz="2800" dirty="0" smtClean="0"/>
              <a:t>.</a:t>
            </a:r>
          </a:p>
          <a:p>
            <a:pPr lvl="1" algn="just" rtl="1">
              <a:buFont typeface="Wingdings" pitchFamily="2" charset="2"/>
              <a:buNone/>
              <a:defRPr/>
            </a:pPr>
            <a:endParaRPr lang="ar-LB" sz="2800" dirty="0" smtClean="0"/>
          </a:p>
          <a:p>
            <a:pPr lvl="1" algn="just" rtl="1">
              <a:buFont typeface="Wingdings" pitchFamily="2" charset="2"/>
              <a:buNone/>
              <a:defRPr/>
            </a:pPr>
            <a:r>
              <a:rPr lang="ar-JO" sz="2800" dirty="0" smtClean="0"/>
              <a:t>الوفاء بسند السحب الالكتروني الورقي : حيث انه يلتقي بشكل خاص مع سند السحب العادي كونه يصدر على دعامة ورقية وتسلم من الساحب الى مصرفه لتحفظ من قبل المصرف ليستخدمه عند اللزوم في الرجوع على المدين في حالة عدم الوفاء.</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486400"/>
          </a:xfrm>
        </p:spPr>
        <p:txBody>
          <a:bodyPr>
            <a:normAutofit lnSpcReduction="10000"/>
          </a:bodyPr>
          <a:lstStyle/>
          <a:p>
            <a:pPr algn="just" rtl="1"/>
            <a:r>
              <a:rPr lang="ar-JO" sz="2800" dirty="0" smtClean="0"/>
              <a:t>ومن الأهمية ان سند السحب يستلزم لوفائه موافقة صريحة من المسحوب عليه ويتم تسلمها بناء على إشعار موجه بواسطة البنك القائم بالوفاء ، ثم يقوم بنك الساحب بنقل ما يحتويه الصك من بيانات على دعامة ممغنطة اذا كان سند السحب ورقيا ، كما ذكرنا سابقا يحتفظ بسند السحب الورقي لديه لاستخدامه عند اللزوم كالرجوع في حالة عدم الوفاء او المعارضة او حق الاثبات</a:t>
            </a:r>
            <a:endParaRPr lang="ar-LB" sz="2800" dirty="0" smtClean="0"/>
          </a:p>
          <a:p>
            <a:pPr algn="just" rtl="1"/>
            <a:r>
              <a:rPr lang="ar-JO" sz="2800" dirty="0" smtClean="0"/>
              <a:t>حيث ان سند السحب الالكتروني يختلف مع سند السحب العادي في الإجراءات التي يمر بها بعد إصدا</a:t>
            </a:r>
            <a:r>
              <a:rPr lang="ar-LB" sz="2800" dirty="0" smtClean="0"/>
              <a:t>ر</a:t>
            </a:r>
            <a:r>
              <a:rPr lang="ar-JO" sz="2800" dirty="0" smtClean="0"/>
              <a:t>ها من الساحب ، تتمثل بعدم تداول الصك المكتوب ، فمجرد تسلم سند السحب الورقي من البنك يتم حفظه فيه ، ولا يتم تداوله في صورته المادية وإنما يحفظ على دعامة ممغنطة ، فالذي يتم تداوله فيما بعد هو الشرائط الممغنطة المتضمنة سندات السحب من بنوك الساحبين الى الحاسب الآلي في البنك المركزي ثم من الحاسب الآلي للمقاصة إلى بنوك المسحوب عليهم .</a:t>
            </a:r>
            <a:endParaRPr lang="ar-LB" sz="2800" dirty="0" smtClean="0"/>
          </a:p>
          <a:p>
            <a:pPr algn="r" rtl="1"/>
            <a:endParaRPr lang="ar-JO" sz="2400" dirty="0" smtClean="0"/>
          </a:p>
          <a:p>
            <a:pPr algn="r" rtl="1"/>
            <a:endParaRPr lang="ar-JO" sz="2400" dirty="0" smtClean="0"/>
          </a:p>
          <a:p>
            <a:pPr algn="r" rtl="1"/>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lstStyle/>
          <a:p>
            <a:pPr algn="just" rtl="1"/>
            <a:r>
              <a:rPr lang="ar-JO" dirty="0" smtClean="0"/>
              <a:t>وقد تسحب سندات السحب لأمر البنك الساحب الذي يقوم بنقل البيانات من سند السحب الورقي الى دعامة ممغنطة ، التي يسجل عليها سندات السحب المستحقة في نفس التاريخ ثم يقوم البنك بالاحتفاظ بسندات السحب الورقي ويقوم بإرسال البيانات الى غرفة المقاصة في البنك المركزي سواء بالطريق الالكتروني أو بإرسال الدعامة الممغنطة للوفاء بها وتأريخها بعد المراحل التي يمر بها سند السحب الالكتروني بصرف النظر عن كون الوفاء تم أم لا .</a:t>
            </a:r>
            <a:endParaRPr lang="ar-LB" dirty="0" smtClean="0"/>
          </a:p>
          <a:p>
            <a:pPr algn="r" rtl="1"/>
            <a:r>
              <a:rPr lang="ar-JO" dirty="0" smtClean="0"/>
              <a:t>وبهذه الطريقة يتم الوفاء من بنك إلى آخر بواسطة المعلومة المسجلة على الأشرطة الممغنطة عن طريق النظام الآلي للمعلومات دون أن يتم مبادلة مادية لسندات السحب الورقية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lstStyle/>
          <a:p>
            <a:pPr algn="just" rtl="1"/>
            <a:r>
              <a:rPr lang="ar-SA" sz="2800" b="1" dirty="0" smtClean="0"/>
              <a:t>الوفاء</a:t>
            </a:r>
            <a:r>
              <a:rPr lang="ar-SA" sz="2800" dirty="0" smtClean="0"/>
              <a:t> بسند السحب الالكتروني سواء أكان ورقياً أم ممغنطاً يتم بين البنوك وعن طريق الحاسب الآلي دون التدخل الشخصي للساحب أو المسحوب عليه</a:t>
            </a:r>
            <a:r>
              <a:rPr lang="ar-SA" sz="2800" b="1" dirty="0" smtClean="0"/>
              <a:t>.</a:t>
            </a:r>
            <a:endParaRPr lang="ar-LB" sz="2800" b="1" dirty="0" smtClean="0"/>
          </a:p>
          <a:p>
            <a:pPr algn="just" rtl="1"/>
            <a:r>
              <a:rPr lang="ar-SA" sz="2800" dirty="0" smtClean="0"/>
              <a:t>الوفاء بالسند يتم ذلك من خلال تقديمه بتاريخ الاستحقاق المتوقع وذلك مع مراعاة مدة معينة قبل تاريخ الاستحقاق حتى يتمكن البنك من الوفاء بقيمة السند ، وهذه المدة كانت (</a:t>
            </a:r>
            <a:r>
              <a:rPr lang="ar-SA" sz="2800" u="sng" dirty="0" smtClean="0"/>
              <a:t>ثماني أيام</a:t>
            </a:r>
            <a:r>
              <a:rPr lang="ar-SA" sz="2800" dirty="0" smtClean="0"/>
              <a:t>) قبل تاريخ استحقاق سند السحب عند بداية ظهوره ، بعد ذلك أصبحت (</a:t>
            </a:r>
            <a:r>
              <a:rPr lang="ar-SA" sz="2800" u="sng" dirty="0" smtClean="0"/>
              <a:t>ستة أيام </a:t>
            </a:r>
            <a:r>
              <a:rPr lang="ar-SA" sz="2800" dirty="0" smtClean="0"/>
              <a:t>) قبل تاريخ الاستحقاق وذلك لتسلم إلى الحاسب الآلي للمقاصة ، وهذا التداول الذي يتم بواسطة الحاسب الآلي مقتصر على البنوك ، ويعد إلزامياً بالنسبة لها.</a:t>
            </a:r>
          </a:p>
          <a:p>
            <a:pPr algn="r" rtl="1"/>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lstStyle/>
          <a:p>
            <a:pPr algn="just" rtl="1"/>
            <a:r>
              <a:rPr lang="ar-JO" dirty="0" smtClean="0"/>
              <a:t>بعد أن تتم معاملة سند السحب بالحاسب الآلي ترسل الدعامة الممغنطة لبنك المسحوب عليه الذي يحرر بناء على تعليمات عملائه ، المعلومات التي تصل إليه بإشعار ورقي محدد لسند السحب واجبة الوفاء في تاريخ استحقاقها ، والإشعار – المحرر به يتكون من شقين يرسلان إلى المسحوب عليه معاً:-</a:t>
            </a:r>
            <a:endParaRPr lang="ar-LB" dirty="0" smtClean="0"/>
          </a:p>
          <a:p>
            <a:pPr algn="just" rtl="1">
              <a:buNone/>
            </a:pPr>
            <a:r>
              <a:rPr lang="ar-JO" dirty="0" smtClean="0"/>
              <a:t>1- موافقة المسحوب عليه على قيام البنك بالوفاء يرسل إليه الشق الأيسر من هذا الإشعار مؤرخاً وموقعاً منه.</a:t>
            </a:r>
            <a:endParaRPr lang="ar-LB" dirty="0" smtClean="0"/>
          </a:p>
          <a:p>
            <a:pPr algn="just" rtl="1">
              <a:buNone/>
            </a:pPr>
            <a:r>
              <a:rPr lang="ar-JO" dirty="0" smtClean="0"/>
              <a:t>2- الشق الأيمن من الإشعار والذي يحمل نفس البيانات يستخدم لإثبات حصول الوفاء، </a:t>
            </a:r>
            <a:endParaRPr lang="en-US" dirty="0" smtClean="0"/>
          </a:p>
          <a:p>
            <a:pPr algn="just" rtl="1">
              <a:buNone/>
            </a:pPr>
            <a:r>
              <a:rPr lang="ar-JO" dirty="0" smtClean="0"/>
              <a:t>وهذا الإشعار يجوز للمسحوب عليه اعادته للبنك بعد فحصه في اليوم الأخير السابق لتاريخ الاستحقاق كحد أقصى وإذا لم يتم ذلك فهذا يعني عدم دفع قيمة السند.</a:t>
            </a:r>
          </a:p>
          <a:p>
            <a:pPr algn="r" rtl="1">
              <a:buNone/>
            </a:pPr>
            <a:endParaRPr lang="ar-JO" dirty="0" smtClean="0"/>
          </a:p>
          <a:p>
            <a:pPr algn="r" rtl="1">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pPr algn="just" rtl="1">
              <a:defRPr/>
            </a:pPr>
            <a:r>
              <a:rPr lang="ar-JO" dirty="0" smtClean="0"/>
              <a:t>أما إذا قام البنك بالوفاء رغم عدم وصول إشعار الوفاء فإنه يكون مسؤ</a:t>
            </a:r>
            <a:r>
              <a:rPr lang="ar-LB" dirty="0" smtClean="0"/>
              <a:t>و</a:t>
            </a:r>
            <a:r>
              <a:rPr lang="ar-JO" dirty="0" smtClean="0"/>
              <a:t>لاً عن ذلك ، فيتبع دورة عكسية حتى الساحب من قبل البنك لتحصيل قيمة السند، ويأخذ هذا الإجراء ستة أيام مفتوحة من تاريخ الاستحقاق وعند مرور سند السحب يأخذ البنك المركزي أثناء مروره كل الاستعلامات الضرورية ويتم تقديمها للمركز الرئيسي.</a:t>
            </a:r>
            <a:endParaRPr lang="ar-LB" dirty="0" smtClean="0"/>
          </a:p>
          <a:p>
            <a:pPr algn="just" rtl="1">
              <a:defRPr/>
            </a:pPr>
            <a:r>
              <a:rPr lang="ar-JO" sz="2800" b="1" dirty="0" smtClean="0"/>
              <a:t>في حالة عدم الوفاء – أياً كان المبرر – لا يحرر في الأصل أي احتجاج ، كما سبق الذكر بأن البيانات الإلزامية الواردة بسند السحب الالكتروني تتضمن شرط الرجوع بلا مصاريف ، وهذا الشرط يعني الإعفاء من عمل الاحتجاج.</a:t>
            </a:r>
            <a:endParaRPr lang="ar-LB" sz="2800" b="1" dirty="0" smtClean="0"/>
          </a:p>
          <a:p>
            <a:pPr algn="just" rtl="1">
              <a:defRPr/>
            </a:pPr>
            <a:r>
              <a:rPr lang="ar-JO" sz="2800" dirty="0" smtClean="0"/>
              <a:t>ولتمام عملية الوفاء لا بد من الحصول على مخالصة أو تأشير على سند السحب بالتخالص، وهو أمر إلزامي تتطلبه طبيعة نظام سند السحب الالكتروني.</a:t>
            </a:r>
          </a:p>
          <a:p>
            <a:pPr algn="just" rtl="1">
              <a:defRPr/>
            </a:pPr>
            <a:endParaRPr lang="ar-LB" sz="2800" b="1" dirty="0" smtClean="0"/>
          </a:p>
          <a:p>
            <a:pPr algn="just" rtl="1">
              <a:defRPr/>
            </a:pPr>
            <a:endParaRPr lang="ar-JO" b="1" dirty="0" smtClean="0"/>
          </a:p>
          <a:p>
            <a:pPr>
              <a:defRPr/>
            </a:pPr>
            <a:endParaRPr lang="ar-JO" dirty="0" smtClean="0"/>
          </a:p>
          <a:p>
            <a:pPr algn="r" rt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chor="ctr"/>
          <a:lstStyle/>
          <a:p>
            <a:pPr algn="r" rtl="1"/>
            <a:r>
              <a:rPr lang="ar-SA" dirty="0" smtClean="0"/>
              <a:t>الفرع الثاني: أحكام الوفاء</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rtl="1">
              <a:lnSpc>
                <a:spcPct val="150000"/>
              </a:lnSpc>
              <a:buNone/>
            </a:pPr>
            <a:r>
              <a:rPr lang="ar-SA" sz="2400" b="1" u="sng" dirty="0" smtClean="0"/>
              <a:t>تقديم السند للوفاء</a:t>
            </a:r>
          </a:p>
          <a:p>
            <a:pPr algn="just" rtl="1">
              <a:lnSpc>
                <a:spcPct val="150000"/>
              </a:lnSpc>
            </a:pPr>
            <a:r>
              <a:rPr lang="ar-SA" sz="2400" dirty="0" smtClean="0"/>
              <a:t>تقديم السند للوفاء هو الطريق الطبيعي لانقضاء الحق الثابت فيه. وعلى ذلك يتطلب الوفاء بمبلغ السند تقديمه من حامله الى المسحوب عليه في ميعاد الاستحقاق. فالدائن بمقتضى سند السحب هو الذي يسعى للمطالبة بحقه من المدين وذلك بسبب قابلية السند للتداول بالطرق التجارية </a:t>
            </a:r>
          </a:p>
          <a:p>
            <a:pPr algn="just" rtl="1">
              <a:lnSpc>
                <a:spcPct val="150000"/>
              </a:lnSpc>
            </a:pPr>
            <a:r>
              <a:rPr lang="ar-SA" sz="2400" dirty="0" smtClean="0"/>
              <a:t>تقديم السند للوفاء لابد ان يتم من حامله الشرعي، اي من شخص له صفة في اقتضاء الحق الثابت في السند سواء كان المستفيد الاول من السند او من آل اليه السند بسلسلة غير منقطعة من التظهيرات </a:t>
            </a:r>
          </a:p>
          <a:p>
            <a:pPr algn="just" rtl="1">
              <a:lnSpc>
                <a:spcPct val="150000"/>
              </a:lnSpc>
            </a:pPr>
            <a:r>
              <a:rPr lang="ar-SA" sz="2400" dirty="0" smtClean="0"/>
              <a:t>أجاز المشرع في المادة 169 تقديم السند الى احدى غرف المقاصة لدى البنك المركزي، ويقع هذا الفرض عندما يكون الحامل الشرعي بنكا والمسحوب عليه بنكا ايضا </a:t>
            </a:r>
          </a:p>
          <a:p>
            <a:pPr algn="just" rtl="1">
              <a:lnSpc>
                <a:spcPct val="150000"/>
              </a:lnSpc>
            </a:pP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lstStyle/>
          <a:p>
            <a:pPr algn="r" rtl="1">
              <a:buNone/>
            </a:pPr>
            <a:r>
              <a:rPr lang="ar-JO" sz="2800" b="1" dirty="0" smtClean="0"/>
              <a:t>إثبات عملية الوفاء بسند السحب الإلكتروني</a:t>
            </a:r>
            <a:endParaRPr lang="ar-LB" sz="2800" b="1" dirty="0" smtClean="0"/>
          </a:p>
          <a:p>
            <a:pPr algn="r" rtl="1">
              <a:buNone/>
              <a:defRPr/>
            </a:pPr>
            <a:r>
              <a:rPr lang="ar-JO" dirty="0" smtClean="0"/>
              <a:t>حيث يتم ذلك من خلال:-</a:t>
            </a:r>
          </a:p>
          <a:p>
            <a:pPr algn="just" rtl="1">
              <a:buNone/>
              <a:defRPr/>
            </a:pPr>
            <a:r>
              <a:rPr lang="ar-JO" dirty="0" smtClean="0"/>
              <a:t>1- إشعار الوفاء (الذي يصدره البنك الذي يقوم بالوفاء ويحرر قبل تاريخ الاستحقاق ويؤشر عليه في الجانب المدين للمسحوب عليه كل ما هو مقيد في الحساب).</a:t>
            </a:r>
          </a:p>
          <a:p>
            <a:pPr algn="just" rtl="1">
              <a:buNone/>
              <a:defRPr/>
            </a:pPr>
            <a:r>
              <a:rPr lang="ar-JO" dirty="0" smtClean="0"/>
              <a:t>2- يأخذ حكم المخالصة بالنسبة لسداد قيمة السند.</a:t>
            </a:r>
          </a:p>
          <a:p>
            <a:pPr algn="just" rtl="1">
              <a:buNone/>
              <a:defRPr/>
            </a:pPr>
            <a:r>
              <a:rPr lang="ar-JO" dirty="0" smtClean="0"/>
              <a:t>3- بأن يطلب المسحوب عليه كشفاً من مصرفه بالحساب يظهر به سندات السحب التي تم الوفاء بها .</a:t>
            </a:r>
          </a:p>
          <a:p>
            <a:pPr algn="just" rtl="1">
              <a:buNone/>
              <a:defRPr/>
            </a:pPr>
            <a:r>
              <a:rPr lang="ar-JO" dirty="0" smtClean="0"/>
              <a:t>4- في نطاق سند السحب الالكتروني أصبح من حق المسحوب عليه إبداء الرغبة في الحصول إشعار طلب الوفاء الختامي يدل على سداد قيمته على شرائط ممغنطة تكون مدفوعة كلياً </a:t>
            </a:r>
            <a:r>
              <a:rPr lang="ar-SA" dirty="0" smtClean="0"/>
              <a:t>أو جزئياً.</a:t>
            </a:r>
          </a:p>
          <a:p>
            <a:pPr algn="just" rtl="1">
              <a:buNone/>
              <a:defRPr/>
            </a:pPr>
            <a:endParaRPr lang="ar-JO" dirty="0" smtClean="0"/>
          </a:p>
          <a:p>
            <a:pPr algn="r" rtl="1">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lgn="just" rtl="1"/>
            <a:r>
              <a:rPr lang="ar-LB" sz="2800" b="1" dirty="0" smtClean="0"/>
              <a:t>بالحديث عن السند الالكتروني الممغنط يتم الاستغناء عن الورق تماما و ذلك لأنه خاضع للوسائل الالكترونية منذ انشائها و حتى الوفاء بها</a:t>
            </a:r>
            <a:r>
              <a:rPr lang="ar-LB" sz="2800" dirty="0" smtClean="0"/>
              <a:t>.</a:t>
            </a:r>
          </a:p>
          <a:p>
            <a:pPr algn="just" rtl="1"/>
            <a:r>
              <a:rPr lang="ar-JO" sz="2800" dirty="0" smtClean="0"/>
              <a:t>إن سند السحب الالكتروني على دعامة ممغنطة لا </a:t>
            </a:r>
            <a:r>
              <a:rPr lang="ar-LB" sz="2800" dirty="0" smtClean="0"/>
              <a:t>ت</a:t>
            </a:r>
            <a:r>
              <a:rPr lang="ar-JO" sz="2800" dirty="0" smtClean="0"/>
              <a:t>نطبق عليه عمليات ا</a:t>
            </a:r>
            <a:r>
              <a:rPr lang="ar-LB" sz="2800" dirty="0" smtClean="0"/>
              <a:t>لقبول و ضمان الاحتياطي و تظهير</a:t>
            </a:r>
            <a:r>
              <a:rPr lang="ar-JO" sz="2800" dirty="0" smtClean="0"/>
              <a:t> </a:t>
            </a:r>
            <a:r>
              <a:rPr lang="ar-LB" sz="2800" dirty="0" smtClean="0"/>
              <a:t>و ذلك ل</a:t>
            </a:r>
            <a:r>
              <a:rPr lang="ar-JO" sz="2800" dirty="0" smtClean="0"/>
              <a:t>:-</a:t>
            </a:r>
          </a:p>
          <a:p>
            <a:pPr marL="0" indent="0" algn="just" rtl="1">
              <a:buFont typeface="Wingdings" pitchFamily="2" charset="2"/>
              <a:buNone/>
              <a:defRPr/>
            </a:pPr>
            <a:r>
              <a:rPr lang="ar-JO" sz="2800" dirty="0" smtClean="0"/>
              <a:t>1- عدم وجود صك ملموس يحول دون خضوعه للتظهير الناقل للملكية.</a:t>
            </a:r>
            <a:endParaRPr lang="ar-LB" sz="2800" dirty="0" smtClean="0"/>
          </a:p>
          <a:p>
            <a:pPr marL="0" indent="0" algn="just" rtl="1">
              <a:buFont typeface="Wingdings" pitchFamily="2" charset="2"/>
              <a:buNone/>
              <a:defRPr/>
            </a:pPr>
            <a:r>
              <a:rPr lang="ar-JO" sz="2800" dirty="0" smtClean="0"/>
              <a:t>2- عدم خضوعه للضمان الاحتياطي ولا القبول من المسحوب عليه وفق المادة(152)من قانون التجارة الأردني ، ونص المادة (409)من قانون التجارة المصري والتي تبين انه يجوز لحامل سند السحب ولأي حائز له أن يقوم بتقديمه إلى المسحوب عليه في موطنه لقبوله حتى ميعاد استحقاقه</a:t>
            </a:r>
          </a:p>
          <a:p>
            <a:pPr marL="0" indent="0">
              <a:buFont typeface="Wingdings" pitchFamily="2" charset="2"/>
              <a:buNone/>
              <a:defRPr/>
            </a:pPr>
            <a:endParaRPr lang="ar-JO" sz="2800" dirty="0" smtClean="0"/>
          </a:p>
          <a:p>
            <a:pPr marL="0" indent="0" algn="just" rtl="1">
              <a:buFont typeface="Wingdings" pitchFamily="2" charset="2"/>
              <a:buNone/>
              <a:defRPr/>
            </a:pPr>
            <a:endParaRPr lang="ar-JO" sz="2400" dirty="0" smtClean="0"/>
          </a:p>
          <a:p>
            <a:pPr algn="r" rtl="1"/>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105400"/>
          </a:xfrm>
        </p:spPr>
        <p:txBody>
          <a:bodyPr/>
          <a:lstStyle/>
          <a:p>
            <a:pPr marL="0" indent="0" algn="just" rtl="1">
              <a:buFont typeface="Wingdings" pitchFamily="2" charset="2"/>
              <a:buNone/>
              <a:defRPr/>
            </a:pPr>
            <a:r>
              <a:rPr lang="ar-JO" dirty="0" smtClean="0"/>
              <a:t>.</a:t>
            </a:r>
            <a:endParaRPr lang="ar-LB" dirty="0" smtClean="0"/>
          </a:p>
          <a:p>
            <a:pPr marL="0" indent="0" algn="just" rtl="1">
              <a:buNone/>
              <a:defRPr/>
            </a:pPr>
            <a:r>
              <a:rPr lang="ar-JO" dirty="0" smtClean="0"/>
              <a:t>3- لا يجوز عمل الاحتجاج لعدم الوفاء أو عدم القبول لأن سند السحب يتضمن شرط الرجوع بلا مصاريف، فسند السحب الالكتروني على دعامة ممغنطة يسلمه الساحب إلى مصرفة متضمنة كافة البيانات الإلزامية التي يشترطها القانون في سند السحب مضافاً إليها كافة البيانات المتعلقة بالشخصية المصرفية للمسحوب عليه إضافة إلى محل الوفاء.</a:t>
            </a:r>
          </a:p>
          <a:p>
            <a:pPr algn="r" rtl="1"/>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lstStyle/>
          <a:p>
            <a:pPr algn="ctr" rtl="1"/>
            <a:endParaRPr lang="en-US" sz="3600" dirty="0" smtClean="0"/>
          </a:p>
          <a:p>
            <a:pPr algn="ctr" rtl="1">
              <a:buNone/>
            </a:pPr>
            <a:endParaRPr lang="en-US" sz="3600" dirty="0" smtClean="0"/>
          </a:p>
          <a:p>
            <a:pPr algn="ctr" rtl="1">
              <a:buNone/>
            </a:pPr>
            <a:endParaRPr lang="en-US" sz="3600" dirty="0" smtClean="0"/>
          </a:p>
          <a:p>
            <a:pPr algn="ctr" rtl="1">
              <a:buNone/>
            </a:pPr>
            <a:r>
              <a:rPr lang="ar-SA" sz="3600" b="1" dirty="0" smtClean="0"/>
              <a:t>فقد الدعامة الممغنطة وأثره في سند السحب الالكتروني</a:t>
            </a:r>
          </a:p>
          <a:p>
            <a:pPr algn="r" rtl="1"/>
            <a:endParaRPr 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Autofit/>
          </a:bodyPr>
          <a:lstStyle/>
          <a:p>
            <a:pPr algn="just" rtl="1">
              <a:buNone/>
              <a:defRPr/>
            </a:pPr>
            <a:r>
              <a:rPr lang="ar-SA" sz="2200" b="1" u="sng" dirty="0" smtClean="0"/>
              <a:t>فقد الدعامة الممغنطة وأثره في سند السحب الالكتروني</a:t>
            </a:r>
          </a:p>
          <a:p>
            <a:pPr algn="just" rtl="1">
              <a:defRPr/>
            </a:pPr>
            <a:r>
              <a:rPr lang="ar-SA" sz="2200" dirty="0" smtClean="0"/>
              <a:t>في حالة فقد البنك للدعامة الممغنطة المسجل عليها سند السحب الالكتروني فإنه لا يتوقع استبدالها، وعلى البنك إتباع الإجراءات المنصوص عليها في القانون التجاري الأردني في المادة 177 ونص المادة 433 من قانون التجارة المصري، فلم يميز كل من التشريعين بين حالة ما إذا كان السند مقترناً بالقبول أم لا </a:t>
            </a:r>
          </a:p>
          <a:p>
            <a:pPr algn="just" rtl="1">
              <a:defRPr/>
            </a:pPr>
            <a:r>
              <a:rPr lang="ar-SA" sz="2200" b="1" dirty="0" smtClean="0"/>
              <a:t>حيث يتم معالجة </a:t>
            </a:r>
            <a:r>
              <a:rPr lang="ar-SA" sz="2200" dirty="0" smtClean="0"/>
              <a:t>ذلك من خلال:</a:t>
            </a:r>
          </a:p>
          <a:p>
            <a:pPr marL="457200" indent="-457200" algn="just" rtl="1">
              <a:buFont typeface="+mj-lt"/>
              <a:buAutoNum type="arabicPeriod"/>
              <a:defRPr/>
            </a:pPr>
            <a:r>
              <a:rPr lang="ar-SA" sz="2200" dirty="0" smtClean="0"/>
              <a:t>استصدار أمر من القاضي المختص بوفائها شريطة أن يثبت ملكيته لها إضافة لوجوب تقديم كفيل</a:t>
            </a:r>
          </a:p>
          <a:p>
            <a:pPr marL="457200" indent="-457200" algn="just" rtl="1">
              <a:buFont typeface="+mj-lt"/>
              <a:buAutoNum type="arabicPeriod"/>
              <a:defRPr/>
            </a:pPr>
            <a:r>
              <a:rPr lang="ar-JO" sz="2200" dirty="0" smtClean="0"/>
              <a:t>تحميل البنك كامل المسؤولية عن ضياع سند السحب بسبب خطأه</a:t>
            </a:r>
            <a:endParaRPr lang="ar-SA" sz="2200" dirty="0" smtClean="0"/>
          </a:p>
          <a:p>
            <a:pPr marL="457200" indent="-457200" algn="just" rtl="1">
              <a:buFont typeface="+mj-lt"/>
              <a:buAutoNum type="arabicPeriod"/>
              <a:defRPr/>
            </a:pPr>
            <a:r>
              <a:rPr lang="ar-JO" sz="2200" dirty="0" smtClean="0"/>
              <a:t>يتعين على البنك إخطار العميل الدائن للوفاء بديونه</a:t>
            </a:r>
          </a:p>
          <a:p>
            <a:pPr algn="just" rtl="1">
              <a:buFont typeface="Wingdings" pitchFamily="2" charset="2"/>
              <a:buNone/>
              <a:defRPr/>
            </a:pPr>
            <a:r>
              <a:rPr lang="ar-JO" sz="2200" b="1" u="sng" dirty="0" smtClean="0"/>
              <a:t>مدة الاحتفاظ بالدعائم الممغنطة</a:t>
            </a:r>
          </a:p>
          <a:p>
            <a:pPr algn="just" rtl="1">
              <a:defRPr/>
            </a:pPr>
            <a:r>
              <a:rPr lang="ar-JO" sz="2200" dirty="0" smtClean="0"/>
              <a:t>حيث انقسم الفقه حول المدة التي يجب أن تراعى لحفظ الدعائم الممغنطة والمسجل عليها سند السحب الالكتروني إلى اتجاهين:</a:t>
            </a:r>
          </a:p>
          <a:p>
            <a:pPr algn="just" rtl="1">
              <a:buFont typeface="Wingdings" pitchFamily="2" charset="2"/>
              <a:buNone/>
              <a:defRPr/>
            </a:pPr>
            <a:r>
              <a:rPr lang="ar-SA" sz="2200" b="1" dirty="0" smtClean="0"/>
              <a:t>الأول</a:t>
            </a:r>
            <a:r>
              <a:rPr lang="ar-JO" sz="2200" b="1" dirty="0" smtClean="0"/>
              <a:t>: </a:t>
            </a:r>
            <a:r>
              <a:rPr lang="ar-JO" sz="2200" dirty="0" smtClean="0"/>
              <a:t>يرى وجوب حفظها لمدة </a:t>
            </a:r>
            <a:r>
              <a:rPr lang="ar-JO" sz="2200" b="1" dirty="0" smtClean="0"/>
              <a:t>ست سنوات </a:t>
            </a:r>
            <a:r>
              <a:rPr lang="ar-JO" sz="2200" dirty="0" smtClean="0"/>
              <a:t>من تاريخ الاستحقاق</a:t>
            </a:r>
          </a:p>
          <a:p>
            <a:pPr algn="just" rtl="1">
              <a:buFont typeface="Wingdings" pitchFamily="2" charset="2"/>
              <a:buNone/>
              <a:defRPr/>
            </a:pPr>
            <a:r>
              <a:rPr lang="ar-JO" sz="2200" b="1" dirty="0" smtClean="0"/>
              <a:t>الثاني: </a:t>
            </a:r>
            <a:r>
              <a:rPr lang="ar-JO" sz="2200" dirty="0" smtClean="0"/>
              <a:t>يرى وجوب أن يتم حفظها لمدة </a:t>
            </a:r>
            <a:r>
              <a:rPr lang="ar-JO" sz="2200" b="1" dirty="0" smtClean="0"/>
              <a:t>عشر سنوات</a:t>
            </a:r>
            <a:endParaRPr lang="ar-SA" sz="2200" b="1" dirty="0" smtClean="0"/>
          </a:p>
          <a:p>
            <a:pPr algn="just" rtl="1">
              <a:buFont typeface="Wingdings" pitchFamily="2" charset="2"/>
              <a:buNone/>
              <a:defRPr/>
            </a:pPr>
            <a:endParaRPr lang="ar-JO" sz="2200" dirty="0" smtClean="0"/>
          </a:p>
          <a:p>
            <a:pPr algn="just" rtl="1">
              <a:buFont typeface="Wingdings" pitchFamily="2" charset="2"/>
              <a:buNone/>
              <a:defRPr/>
            </a:pPr>
            <a:r>
              <a:rPr lang="ar-JO" sz="2200" dirty="0" smtClean="0"/>
              <a:t/>
            </a:r>
            <a:br>
              <a:rPr lang="ar-JO" sz="2200" dirty="0" smtClean="0"/>
            </a:br>
            <a:r>
              <a:rPr lang="ar-SA" sz="2200" dirty="0" smtClean="0"/>
              <a:t> </a:t>
            </a:r>
            <a:r>
              <a:rPr lang="ar-JO" sz="2200" dirty="0" smtClean="0"/>
              <a:t/>
            </a:r>
            <a:br>
              <a:rPr lang="ar-JO" sz="2200" dirty="0" smtClean="0"/>
            </a:br>
            <a:endParaRPr lang="ar-JO" sz="2200" dirty="0" smtClean="0"/>
          </a:p>
          <a:p>
            <a:pPr marL="457200" indent="-457200" algn="just" rtl="1">
              <a:buFont typeface="+mj-lt"/>
              <a:buAutoNum type="arabicPeriod"/>
              <a:defRPr/>
            </a:pPr>
            <a:endParaRPr lang="ar-JO" sz="2200" b="1" dirty="0" smtClean="0"/>
          </a:p>
          <a:p>
            <a:pPr algn="just" rtl="1">
              <a:buNone/>
            </a:pPr>
            <a:endParaRPr lang="en-US" sz="2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62600"/>
          </a:xfrm>
        </p:spPr>
        <p:txBody>
          <a:bodyPr>
            <a:noAutofit/>
          </a:bodyPr>
          <a:lstStyle/>
          <a:p>
            <a:pPr marL="0" indent="0" algn="just" rtl="1">
              <a:buFont typeface="Arial" pitchFamily="34" charset="0"/>
              <a:buChar char="•"/>
              <a:defRPr/>
            </a:pPr>
            <a:r>
              <a:rPr lang="ar-SA" sz="2200" b="1" dirty="0" smtClean="0"/>
              <a:t> </a:t>
            </a:r>
            <a:r>
              <a:rPr lang="ar-JO" sz="2200" dirty="0" smtClean="0"/>
              <a:t>حيث لا يخلو سند السحب الالكتروني من كثير من العيوب مقارنة بسند السحب العادي، فعلى الرغم من أن سند السحب الالكتروني على دعامة ورقية استطاع أن يؤدي دوره كأداة ائتمان،</a:t>
            </a:r>
            <a:r>
              <a:rPr lang="ar-SA" sz="2200" dirty="0" smtClean="0"/>
              <a:t> </a:t>
            </a:r>
            <a:r>
              <a:rPr lang="ar-JO" sz="2200" dirty="0" smtClean="0"/>
              <a:t>فهذا لا يخفي عجز سند السحب الالكتروني على دعامة ممغنطة عن أداء وظيفته كأداة ائتمان وهذا هو الدور الرئيسي لسند السح</a:t>
            </a:r>
            <a:r>
              <a:rPr lang="ar-SA" sz="2200" dirty="0" smtClean="0"/>
              <a:t>ب</a:t>
            </a:r>
            <a:endParaRPr lang="ar-JO" sz="2200" dirty="0" smtClean="0"/>
          </a:p>
          <a:p>
            <a:pPr marL="0" indent="0" algn="just" rtl="1">
              <a:buFont typeface="Arial" pitchFamily="34" charset="0"/>
              <a:buChar char="•"/>
              <a:defRPr/>
            </a:pPr>
            <a:r>
              <a:rPr lang="ar-SA" sz="2200" dirty="0" smtClean="0"/>
              <a:t> </a:t>
            </a:r>
            <a:r>
              <a:rPr lang="ar-JO" sz="2200" dirty="0" smtClean="0"/>
              <a:t>ويتبين من خلال ذلك بأن سند السحب الالكتروني على دعامة ممغنطة ليس إلا أداة ملائمة للتحصيل وقبض الديون تستخدم بناء على مبادرة الدائن تاركة للمدين الموافقة على الوفاء ومراقبة حصوله، حيث أنه يصعب أن تكون أداة ائتمان لأنها غير قادرة على تحقيق ائتمان حقيقي للخصم بأن تنقل إلى البنك دين الدائن على المدين</a:t>
            </a:r>
          </a:p>
          <a:p>
            <a:pPr marL="0" indent="0" algn="just" rtl="1">
              <a:buFont typeface="Arial" pitchFamily="34" charset="0"/>
              <a:buChar char="•"/>
              <a:defRPr/>
            </a:pPr>
            <a:r>
              <a:rPr lang="ar-JO" sz="2200" dirty="0" smtClean="0"/>
              <a:t>  حيث يرى البعض بأن سند السحب الالكتروني بشكل عام يجب أن يكون أداة للائتمان وذلك بأن يتم الاتفاق بين مسلم سند السحب والبنك على أن يكون السند موضوعا للخصم مصحوبا بنقل ملكيته مقابل الوفاء للبنك، وذلك بإتباع قواعد يضعها المشرع لتلاءم سند السحب الالكتروني الممغنط</a:t>
            </a:r>
            <a:r>
              <a:rPr lang="ar-SA" sz="2200" dirty="0" smtClean="0"/>
              <a:t> وبأن تمتاز:</a:t>
            </a:r>
            <a:endParaRPr lang="ar-JO" sz="2200" dirty="0" smtClean="0">
              <a:solidFill>
                <a:schemeClr val="accent6">
                  <a:lumMod val="60000"/>
                  <a:lumOff val="40000"/>
                </a:schemeClr>
              </a:solidFill>
            </a:endParaRPr>
          </a:p>
          <a:p>
            <a:pPr marL="457200" indent="-457200" algn="just" rtl="1">
              <a:buFont typeface="+mj-lt"/>
              <a:buAutoNum type="arabicPeriod"/>
              <a:defRPr/>
            </a:pPr>
            <a:r>
              <a:rPr lang="ar-JO" sz="2200" dirty="0" smtClean="0"/>
              <a:t>بالمرونة حيث تتفق مع نقل الديون عن طريق سند السحب الالكتروني على دعامة ممغنطة</a:t>
            </a:r>
          </a:p>
          <a:p>
            <a:pPr marL="457200" indent="-457200" algn="just" rtl="1">
              <a:buFont typeface="+mj-lt"/>
              <a:buAutoNum type="arabicPeriod"/>
              <a:defRPr/>
            </a:pPr>
            <a:r>
              <a:rPr lang="ar-JO" sz="2200" dirty="0" smtClean="0"/>
              <a:t>أن يصدر سند السحب الالكتروني ذو الدعامة الممغنطة بالاعتماد على بيان الحساب ويكون هذا المستند الوحيد الورقي الذي يصاحب نقل سندات السحب الممغنطة</a:t>
            </a:r>
          </a:p>
          <a:p>
            <a:pPr algn="just" rtl="1"/>
            <a:endParaRPr lang="en-US" sz="2200" dirty="0" smtClean="0"/>
          </a:p>
          <a:p>
            <a:pPr marL="0" indent="0" algn="just" rtl="1">
              <a:buFont typeface="Wingdings" pitchFamily="2" charset="2"/>
              <a:buNone/>
              <a:defRPr/>
            </a:pPr>
            <a:endParaRPr lang="ar-SA" sz="2200" dirty="0" smtClean="0"/>
          </a:p>
          <a:p>
            <a:pPr algn="just" rtl="1">
              <a:defRPr/>
            </a:pPr>
            <a:endParaRPr lang="en-US" sz="2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rtl="1">
              <a:lnSpc>
                <a:spcPct val="150000"/>
              </a:lnSpc>
              <a:buNone/>
              <a:defRPr/>
            </a:pPr>
            <a:r>
              <a:rPr lang="ar-JO" sz="2400" b="1" u="sng" dirty="0" smtClean="0"/>
              <a:t>قواعد السقوط والتقادم في سند السحب الالكتروني</a:t>
            </a:r>
            <a:endParaRPr lang="ar-SA" sz="2400" b="1" u="sng" dirty="0" smtClean="0"/>
          </a:p>
          <a:p>
            <a:pPr algn="just" rtl="1">
              <a:lnSpc>
                <a:spcPct val="150000"/>
              </a:lnSpc>
              <a:buFont typeface="Arial" pitchFamily="34" charset="0"/>
              <a:buChar char="•"/>
              <a:defRPr/>
            </a:pPr>
            <a:r>
              <a:rPr lang="ar-SA" sz="2400" b="1" dirty="0" smtClean="0"/>
              <a:t>ا</a:t>
            </a:r>
            <a:r>
              <a:rPr lang="ar-JO" sz="2400" b="1" dirty="0" smtClean="0"/>
              <a:t>لسقوط: </a:t>
            </a:r>
            <a:r>
              <a:rPr lang="ar-JO" sz="2400" dirty="0" smtClean="0"/>
              <a:t>وهو فقد الحق في الرجوع الصرفي، حيث أن السقوط لا يلحق إلا بالحامل المهمل الذي لم يقم بالإجراءات التي يفرضها عليه القانون في المواعيد المقررة، حيث أن هناك عدة حالات يترتب عليها السقوط كما ذكرت في المادة 190 من قانون التجارة الأردني وهي</a:t>
            </a:r>
            <a:r>
              <a:rPr lang="ar-SA" sz="2400" dirty="0" smtClean="0"/>
              <a:t>:</a:t>
            </a:r>
            <a:endParaRPr lang="ar-JO" sz="2400" dirty="0" smtClean="0"/>
          </a:p>
          <a:p>
            <a:pPr marL="457200" indent="-457200" algn="just" rtl="1">
              <a:lnSpc>
                <a:spcPct val="150000"/>
              </a:lnSpc>
              <a:buFont typeface="+mj-lt"/>
              <a:buAutoNum type="arabicPeriod"/>
              <a:defRPr/>
            </a:pPr>
            <a:r>
              <a:rPr lang="ar-JO" sz="2400" dirty="0" smtClean="0"/>
              <a:t>تقديم السند المستحق الدفع لدى الاطلاع أو بعد مضي ميعاد معين منه </a:t>
            </a:r>
            <a:endParaRPr lang="ar-SA" sz="2400" dirty="0" smtClean="0"/>
          </a:p>
          <a:p>
            <a:pPr marL="457200" indent="-457200" algn="just" rtl="1">
              <a:lnSpc>
                <a:spcPct val="150000"/>
              </a:lnSpc>
              <a:buFont typeface="+mj-lt"/>
              <a:buAutoNum type="arabicPeriod"/>
              <a:defRPr/>
            </a:pPr>
            <a:r>
              <a:rPr lang="ar-JO" sz="2400" dirty="0" smtClean="0"/>
              <a:t>تقديم الاحتجاج بعد القبول أو الوفاء</a:t>
            </a:r>
            <a:endParaRPr lang="ar-SA" sz="2400" dirty="0" smtClean="0"/>
          </a:p>
          <a:p>
            <a:pPr marL="457200" indent="-457200" algn="just" rtl="1">
              <a:lnSpc>
                <a:spcPct val="150000"/>
              </a:lnSpc>
              <a:buFont typeface="+mj-lt"/>
              <a:buAutoNum type="arabicPeriod"/>
              <a:defRPr/>
            </a:pPr>
            <a:r>
              <a:rPr lang="ar-JO" sz="2400" dirty="0" smtClean="0"/>
              <a:t>تقديم السند للوفاء في حالة اشتماله على شرط الرجوع بلا مصاريف</a:t>
            </a:r>
          </a:p>
          <a:p>
            <a:pPr algn="just" rtl="1">
              <a:lnSpc>
                <a:spcPct val="150000"/>
              </a:lnSpc>
              <a:defRPr/>
            </a:pPr>
            <a:endParaRPr lang="ar-JO" sz="2400" dirty="0" smtClean="0">
              <a:solidFill>
                <a:schemeClr val="accent6">
                  <a:lumMod val="60000"/>
                  <a:lumOff val="40000"/>
                </a:schemeClr>
              </a:solidFill>
            </a:endParaRPr>
          </a:p>
          <a:p>
            <a:pPr algn="just" rtl="1">
              <a:lnSpc>
                <a:spcPct val="150000"/>
              </a:lnSpc>
              <a:buFont typeface="Wingdings" pitchFamily="2" charset="2"/>
              <a:buNone/>
              <a:defRPr/>
            </a:pPr>
            <a:endParaRPr lang="ar-JO" sz="2400" dirty="0" smtClean="0">
              <a:solidFill>
                <a:schemeClr val="accent6">
                  <a:lumMod val="60000"/>
                  <a:lumOff val="40000"/>
                </a:schemeClr>
              </a:solidFill>
            </a:endParaRPr>
          </a:p>
          <a:p>
            <a:pPr algn="just" rtl="1">
              <a:lnSpc>
                <a:spcPct val="150000"/>
              </a:lnSpc>
            </a:pP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algn="just" rtl="1">
              <a:buNone/>
              <a:defRPr/>
            </a:pPr>
            <a:endParaRPr lang="ar-SA" sz="2400" dirty="0" smtClean="0">
              <a:solidFill>
                <a:schemeClr val="accent6">
                  <a:lumMod val="60000"/>
                  <a:lumOff val="40000"/>
                </a:schemeClr>
              </a:solidFill>
            </a:endParaRPr>
          </a:p>
          <a:p>
            <a:pPr algn="just" rtl="1">
              <a:defRPr/>
            </a:pPr>
            <a:r>
              <a:rPr lang="ar-JO" sz="2400" b="1" dirty="0" smtClean="0"/>
              <a:t>التقادم</a:t>
            </a:r>
            <a:r>
              <a:rPr lang="ar-SA" sz="2400" b="1" dirty="0" smtClean="0"/>
              <a:t>:</a:t>
            </a:r>
            <a:r>
              <a:rPr lang="ar-JO" sz="2400" b="1" dirty="0" smtClean="0"/>
              <a:t> </a:t>
            </a:r>
            <a:r>
              <a:rPr lang="ar-JO" sz="2400" dirty="0" smtClean="0"/>
              <a:t>حيث نص المشرع التجاري على مدة زمنية قصيرة للتقادم تتناسب مع ما يتطلبه من سرعة وثقة في التعامل، حيث تكون مدة التقادم كالتالي</a:t>
            </a:r>
            <a:r>
              <a:rPr lang="ar-SA" sz="2400" dirty="0" smtClean="0"/>
              <a:t>:</a:t>
            </a:r>
            <a:endParaRPr lang="ar-JO" sz="2400" dirty="0" smtClean="0"/>
          </a:p>
          <a:p>
            <a:pPr marL="457200" indent="-457200" algn="just" rtl="1">
              <a:buFont typeface="+mj-lt"/>
              <a:buAutoNum type="arabicPeriod"/>
              <a:defRPr/>
            </a:pPr>
            <a:r>
              <a:rPr lang="ar-JO" sz="2400" dirty="0" smtClean="0">
                <a:solidFill>
                  <a:schemeClr val="accent6">
                    <a:lumMod val="60000"/>
                    <a:lumOff val="40000"/>
                  </a:schemeClr>
                </a:solidFill>
              </a:rPr>
              <a:t> </a:t>
            </a:r>
            <a:r>
              <a:rPr lang="ar-JO" sz="2400" dirty="0" smtClean="0"/>
              <a:t>بمضي خمس سنوات من تاريخ الاستحقاق كل دعوى ناشئة عن سند السحب تجاه القابل</a:t>
            </a:r>
          </a:p>
          <a:p>
            <a:pPr marL="457200" indent="-457200" algn="just" rtl="1">
              <a:buFont typeface="+mj-lt"/>
              <a:buAutoNum type="arabicPeriod"/>
              <a:defRPr/>
            </a:pPr>
            <a:r>
              <a:rPr lang="ar-JO" sz="2400" dirty="0" smtClean="0">
                <a:solidFill>
                  <a:schemeClr val="accent6">
                    <a:lumMod val="60000"/>
                    <a:lumOff val="40000"/>
                  </a:schemeClr>
                </a:solidFill>
              </a:rPr>
              <a:t> </a:t>
            </a:r>
            <a:r>
              <a:rPr lang="ar-JO" sz="2400" dirty="0" smtClean="0"/>
              <a:t>بمضي سنتين من تاريخ الاحتجاج أو من تاريخ الإستحقاق في دعاوي الحامل تجاه الساحب أو المظهرين</a:t>
            </a:r>
          </a:p>
          <a:p>
            <a:pPr marL="457200" indent="-457200" algn="just" rtl="1">
              <a:buFont typeface="+mj-lt"/>
              <a:buAutoNum type="arabicPeriod"/>
              <a:defRPr/>
            </a:pPr>
            <a:r>
              <a:rPr lang="ar-JO" sz="2400" dirty="0" smtClean="0">
                <a:solidFill>
                  <a:schemeClr val="accent6">
                    <a:lumMod val="60000"/>
                    <a:lumOff val="40000"/>
                  </a:schemeClr>
                </a:solidFill>
              </a:rPr>
              <a:t> </a:t>
            </a:r>
            <a:r>
              <a:rPr lang="ar-JO" sz="2400" dirty="0" smtClean="0"/>
              <a:t>بمضي سنة بالنسبة لدعاوي المظهرين بعضهم ببعض</a:t>
            </a:r>
          </a:p>
          <a:p>
            <a:pPr marL="457200" indent="-457200" algn="just" rtl="1">
              <a:buFont typeface="+mj-lt"/>
              <a:buAutoNum type="arabicPeriod"/>
              <a:defRPr/>
            </a:pPr>
            <a:r>
              <a:rPr lang="ar-JO" sz="2400" dirty="0" smtClean="0"/>
              <a:t>بمضي سنة دعاوي المظهرين على الساحب</a:t>
            </a:r>
          </a:p>
          <a:p>
            <a:pPr algn="just" rtl="1">
              <a:defRPr/>
            </a:pPr>
            <a:r>
              <a:rPr lang="ar-JO" sz="2400" dirty="0" smtClean="0"/>
              <a:t>حيث يبدأ الميعاد في الحالتين </a:t>
            </a:r>
            <a:r>
              <a:rPr lang="ar-JO" sz="2400" u="sng" dirty="0" smtClean="0"/>
              <a:t>الثالثة والرابعة </a:t>
            </a:r>
            <a:r>
              <a:rPr lang="ar-JO" sz="2400" dirty="0" smtClean="0"/>
              <a:t>من اليوم الذي يكون المظهر قد أوفى قيمة السند أو من اليوم الذي أقيمت عليه الدعوى</a:t>
            </a:r>
            <a:endParaRPr lang="ar-SA" sz="2400" dirty="0" smtClean="0"/>
          </a:p>
          <a:p>
            <a:pPr algn="just" rtl="1">
              <a:defRPr/>
            </a:pPr>
            <a:r>
              <a:rPr lang="ar-JO" sz="2400" dirty="0" smtClean="0"/>
              <a:t>علي أن يأخذ بعين الاعتبار أنه إذا كان آخر يوم للتقادم هو يوم عطلة يمتد لليوم الأول من أيام العمل</a:t>
            </a:r>
          </a:p>
          <a:p>
            <a:pPr algn="just" rtl="1">
              <a:defRPr/>
            </a:pPr>
            <a:endParaRPr lang="ar-SA" sz="2400" dirty="0" smtClean="0"/>
          </a:p>
          <a:p>
            <a:pPr algn="just" rtl="1"/>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Autofit/>
          </a:bodyPr>
          <a:lstStyle/>
          <a:p>
            <a:pPr algn="just" rtl="1">
              <a:lnSpc>
                <a:spcPct val="150000"/>
              </a:lnSpc>
              <a:buNone/>
            </a:pPr>
            <a:r>
              <a:rPr lang="ar-SA" sz="2400" b="1" u="sng" dirty="0" smtClean="0"/>
              <a:t>زمان الوفاء</a:t>
            </a:r>
          </a:p>
          <a:p>
            <a:pPr algn="just" rtl="1">
              <a:lnSpc>
                <a:spcPct val="150000"/>
              </a:lnSpc>
            </a:pPr>
            <a:r>
              <a:rPr lang="ar-SA" sz="2400" dirty="0" smtClean="0"/>
              <a:t>زمان الوفاء هو المعياد الذي يتعين فيه على الحامل تقديم السند للمسحوب عليه للوفاء بمبلغه </a:t>
            </a:r>
          </a:p>
          <a:p>
            <a:pPr algn="just" rtl="1">
              <a:lnSpc>
                <a:spcPct val="150000"/>
              </a:lnSpc>
            </a:pPr>
            <a:r>
              <a:rPr lang="ar-SA" sz="2400" dirty="0" smtClean="0"/>
              <a:t>المطالبة بالوفاء في ميعاد الاستحقاق المحدد بالسند ليست حقا للحامل فحسب بل واجب عليه ايضا، بحيث يفقد حقه في الرجوع على الضامنين اذا اهمل الحامل القيام بهذا الواجب </a:t>
            </a:r>
          </a:p>
          <a:p>
            <a:pPr algn="just" rtl="1">
              <a:lnSpc>
                <a:spcPct val="150000"/>
              </a:lnSpc>
            </a:pPr>
            <a:r>
              <a:rPr lang="ar-SA" sz="2400" dirty="0" smtClean="0"/>
              <a:t>لا يستطيع الحامل الزام المسحوب عليه بالوفاء قبل تاريخ الاستحقاق، كما أن المسحوب عليه لا يستطيع الزام الحامل على قبول الوفاء قبل تاريخ الاستحقاق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Autofit/>
          </a:bodyPr>
          <a:lstStyle/>
          <a:p>
            <a:pPr algn="just" rtl="1">
              <a:lnSpc>
                <a:spcPct val="150000"/>
              </a:lnSpc>
            </a:pPr>
            <a:r>
              <a:rPr lang="ar-SA" sz="2200" dirty="0" smtClean="0"/>
              <a:t>يقابل واجب بتقديم السند للوفاء في ميعاد الاستحقاق، حق للمدين في الوفاء بمبلغ السند في هذا الميعاد لانه قد يكون قادرا او مستعدا للوفاء في هذا الوقت، فاذا تاخر الحامل في تقديم السند فقد لا يتمكن من الوفاء بمبلغ السند مما يلحق الضرر بمصلحته ومصلحة الملتزمين، لاسيما اذا كان المدين هو المسحوب عليه القابل لان هذا القبول ينشئ في ذمته التزاما صرفيا لا يسقط باهمال الحامل</a:t>
            </a:r>
          </a:p>
          <a:p>
            <a:pPr algn="just" rtl="1">
              <a:lnSpc>
                <a:spcPct val="150000"/>
              </a:lnSpc>
            </a:pPr>
            <a:r>
              <a:rPr lang="ar-SA" sz="2200" dirty="0" smtClean="0"/>
              <a:t>اذا لم يتقدم الحامل للمطالبة بوفاء مبلغ السند في ميعاد الاستحقاق، جاز لكل مدين به ايداع مبلغه خزانة المحكمة او في مصرف مرخص ويكون الايداع على نفقة الحامل وتحت مسؤوليته. وفي هذه الحالة وجب على كاتب المحكمة ان يحرر وثيقة تسلم للمدين، واذا تقدم الحامل بعد ذلك وطالب المدين بالوفاء فمن حق اما ان يسلم الحامل وثيقة الايداع مقابل السند، واما ان يفي بمبلغ السند ويسترد المبلغ الذي اودعه بمقتضى وثيقة الايداع</a:t>
            </a:r>
          </a:p>
          <a:p>
            <a:pPr algn="just" rtl="1">
              <a:lnSpc>
                <a:spcPct val="150000"/>
              </a:lnSpc>
            </a:pPr>
            <a:endParaRPr lang="ar-SA" sz="2200" dirty="0" smtClean="0"/>
          </a:p>
          <a:p>
            <a:pPr algn="just" rtl="1">
              <a:lnSpc>
                <a:spcPct val="150000"/>
              </a:lnSpc>
              <a:buNone/>
            </a:pPr>
            <a:r>
              <a:rPr lang="ar-SA" sz="2200" dirty="0" smtClean="0"/>
              <a:t>  </a:t>
            </a:r>
            <a:endParaRPr lang="en-US"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8262</TotalTime>
  <Words>7936</Words>
  <Application>Microsoft Office PowerPoint</Application>
  <PresentationFormat>On-screen Show (4:3)</PresentationFormat>
  <Paragraphs>466</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Flow</vt:lpstr>
      <vt:lpstr>الوفاءبمبلغ السند الامتناع عن الوفاء بالسند السقوط والتقادم </vt:lpstr>
      <vt:lpstr>مقدمة</vt:lpstr>
      <vt:lpstr>الفصل الرابع: الوفاء بمبلغ السند</vt:lpstr>
      <vt:lpstr>الفرع الأول: ميعاد استحقاق السند وكيفية حسابه </vt:lpstr>
      <vt:lpstr>Slide 5</vt:lpstr>
      <vt:lpstr>Slide 6</vt:lpstr>
      <vt:lpstr>الفرع الثاني: أحكام الوفاء</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الفصل الخامس: الامتناع عن الوفاء بالسند </vt:lpstr>
      <vt:lpstr>الفرع الأول: احتجاج عدم الوفاء</vt:lpstr>
      <vt:lpstr>Slide 24</vt:lpstr>
      <vt:lpstr>Slide 25</vt:lpstr>
      <vt:lpstr>Slide 26</vt:lpstr>
      <vt:lpstr>Slide 27</vt:lpstr>
      <vt:lpstr>Slide 28</vt:lpstr>
      <vt:lpstr>Slide 29</vt:lpstr>
      <vt:lpstr>الفرع الثاني: الوفاء بطريق التدخل </vt:lpstr>
      <vt:lpstr>Slide 31</vt:lpstr>
      <vt:lpstr>Slide 32</vt:lpstr>
      <vt:lpstr>Slide 33</vt:lpstr>
      <vt:lpstr>Slide 34</vt:lpstr>
      <vt:lpstr>Slide 35</vt:lpstr>
      <vt:lpstr>Slide 36</vt:lpstr>
      <vt:lpstr>الرجوع</vt:lpstr>
      <vt:lpstr>Slide 38</vt:lpstr>
      <vt:lpstr>Slide 39</vt:lpstr>
      <vt:lpstr>Slide 40</vt:lpstr>
      <vt:lpstr>Slide 41</vt:lpstr>
      <vt:lpstr>Slide 42</vt:lpstr>
      <vt:lpstr>Slide 43</vt:lpstr>
      <vt:lpstr> </vt:lpstr>
      <vt:lpstr>Slide 45</vt:lpstr>
      <vt:lpstr>Slide 46</vt:lpstr>
      <vt:lpstr>الحجز التحفظي</vt:lpstr>
      <vt:lpstr>Slide 48</vt:lpstr>
      <vt:lpstr>Slide 49</vt:lpstr>
      <vt:lpstr>Slide 50</vt:lpstr>
      <vt:lpstr>السقوط و التقادم</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وفاء سند السحب الالكتروني</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الوفاءبمبلغ السند الامتناع عن الوفاء بالسند السقوط والتقادم </dc:title>
  <dc:creator>Red Hat Co</dc:creator>
  <cp:lastModifiedBy>Red Hat Co</cp:lastModifiedBy>
  <cp:revision>60</cp:revision>
  <dcterms:created xsi:type="dcterms:W3CDTF">2014-10-21T17:58:06Z</dcterms:created>
  <dcterms:modified xsi:type="dcterms:W3CDTF">2014-11-23T11:42:21Z</dcterms:modified>
</cp:coreProperties>
</file>