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sorterViewPr>
    <p:cViewPr>
      <p:scale>
        <a:sx n="100" d="100"/>
        <a:sy n="100" d="100"/>
      </p:scale>
      <p:origin x="0" y="-15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396337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261428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18413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99145-DFBC-4EDD-A5ED-48D86B2E2D96}"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2764179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662982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281281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1253397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548536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277298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145351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406250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164379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381619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3707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220931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1184256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43898-D66E-4E19-BCE8-1D20597E61B5}" type="datetimeFigureOut">
              <a:rPr lang="en-US" smtClean="0"/>
              <a:pPr/>
              <a:t>10/21/2014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361582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643898-D66E-4E19-BCE8-1D20597E61B5}" type="datetimeFigureOut">
              <a:rPr lang="en-US" smtClean="0"/>
              <a:pPr/>
              <a:t>10/21/2014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D99145-DFBC-4EDD-A5ED-48D86B2E2D96}" type="slidenum">
              <a:rPr lang="en-US" smtClean="0"/>
              <a:pPr/>
              <a:t>‹#›</a:t>
            </a:fld>
            <a:endParaRPr lang="en-US"/>
          </a:p>
        </p:txBody>
      </p:sp>
    </p:spTree>
    <p:extLst>
      <p:ext uri="{BB962C8B-B14F-4D97-AF65-F5344CB8AC3E}">
        <p14:creationId xmlns="" xmlns:p14="http://schemas.microsoft.com/office/powerpoint/2010/main" val="1957734033"/>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21976"/>
            <a:ext cx="8825658" cy="1065008"/>
          </a:xfrm>
        </p:spPr>
        <p:txBody>
          <a:bodyPr/>
          <a:lstStyle/>
          <a:p>
            <a:pPr algn="ctr"/>
            <a:r>
              <a:rPr lang="ar-EG" sz="4000" b="1" i="1" dirty="0" smtClean="0"/>
              <a:t>ضمانات الوفاء بقيمة سند السحب </a:t>
            </a:r>
            <a:endParaRPr lang="en-US" sz="4000" b="1" i="1" dirty="0"/>
          </a:p>
        </p:txBody>
      </p:sp>
      <p:sp>
        <p:nvSpPr>
          <p:cNvPr id="3" name="Subtitle 2"/>
          <p:cNvSpPr>
            <a:spLocks noGrp="1"/>
          </p:cNvSpPr>
          <p:nvPr>
            <p:ph type="subTitle" idx="1"/>
          </p:nvPr>
        </p:nvSpPr>
        <p:spPr>
          <a:xfrm>
            <a:off x="1154955" y="2592593"/>
            <a:ext cx="8825658" cy="3046207"/>
          </a:xfrm>
        </p:spPr>
        <p:txBody>
          <a:bodyPr>
            <a:normAutofit/>
          </a:bodyPr>
          <a:lstStyle/>
          <a:p>
            <a:pPr algn="ctr"/>
            <a:r>
              <a:rPr lang="ar-EG"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تقديم : خالد ابوعلان   &amp;   عصام وزوز </a:t>
            </a:r>
          </a:p>
          <a:p>
            <a:pPr algn="ctr"/>
            <a:endParaRPr lang="ar-EG"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endParaRPr lang="ar-EG"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ar-EG"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اشراف : الدكتور راتب الجعبري</a:t>
            </a:r>
            <a:endPar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714002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JO" altLang="en-US" sz="3200" b="1" dirty="0" smtClean="0"/>
              <a:t>شروط وجود مقابل الوفاء و الملتزم بتقديمه </a:t>
            </a:r>
            <a:r>
              <a:rPr lang="ar-EG" altLang="en-US" sz="3200" b="1" dirty="0" smtClean="0"/>
              <a:t> : </a:t>
            </a:r>
            <a:endParaRPr lang="en-US" sz="3200" b="1" dirty="0"/>
          </a:p>
        </p:txBody>
      </p:sp>
      <p:sp>
        <p:nvSpPr>
          <p:cNvPr id="3" name="Content Placeholder 2"/>
          <p:cNvSpPr>
            <a:spLocks noGrp="1"/>
          </p:cNvSpPr>
          <p:nvPr>
            <p:ph idx="1"/>
          </p:nvPr>
        </p:nvSpPr>
        <p:spPr/>
        <p:txBody>
          <a:bodyPr>
            <a:normAutofit fontScale="92500" lnSpcReduction="20000"/>
          </a:bodyPr>
          <a:lstStyle/>
          <a:p>
            <a:pPr marL="514350" indent="-514350" algn="r" rtl="1">
              <a:buFont typeface="+mj-lt"/>
              <a:buAutoNum type="arabicPeriod"/>
            </a:pPr>
            <a:r>
              <a:rPr lang="ar-JO" altLang="en-US" dirty="0"/>
              <a:t>يجب ان يكون مقابل الوفاء دينا بمبلغ من النقود في ذمة المسحوب عليه للساحب </a:t>
            </a:r>
            <a:r>
              <a:rPr lang="ar-EG" altLang="en-US" dirty="0" smtClean="0"/>
              <a:t>،فوجود دين بمبلغ من النقود في ذمة المسحوب عليه للساحب هو الذي برر لهذا الاخير ان يصدر سند سحب يفوض به شخص اخر يقبض ما له من دين في ذمة المسحوب عليه .</a:t>
            </a:r>
          </a:p>
          <a:p>
            <a:pPr marL="514350" indent="-514350" algn="r" rtl="1">
              <a:buFont typeface="+mj-lt"/>
              <a:buAutoNum type="arabicPeriod"/>
            </a:pPr>
            <a:endParaRPr lang="ar-EG" altLang="en-US" dirty="0"/>
          </a:p>
          <a:p>
            <a:pPr marL="514350" indent="-514350" algn="r" rtl="1">
              <a:buFont typeface="+mj-lt"/>
              <a:buAutoNum type="arabicPeriod"/>
            </a:pPr>
            <a:r>
              <a:rPr lang="ar-JO" altLang="en-US" dirty="0"/>
              <a:t>يجب ان يكون دين مقابل الوفاء موجودا في تاريخ استحقاق </a:t>
            </a:r>
            <a:r>
              <a:rPr lang="ar-JO" altLang="en-US" dirty="0" smtClean="0"/>
              <a:t>السند</a:t>
            </a:r>
            <a:r>
              <a:rPr lang="ar-EG" altLang="en-US" dirty="0" smtClean="0"/>
              <a:t>: على ذلك لا يشترط لصحة السند ان يكون الساحب دائنا للمسحوب علي وقت انشاء السند وانما يشترط ان يكون هذا الدين موجودا في ذمة المسحوب علي وقت استحقاق السند .</a:t>
            </a:r>
          </a:p>
          <a:p>
            <a:pPr marL="514350" indent="-514350" algn="r" rtl="1">
              <a:buFont typeface="+mj-lt"/>
              <a:buAutoNum type="arabicPeriod"/>
            </a:pPr>
            <a:endParaRPr lang="ar-EG" altLang="en-US" dirty="0"/>
          </a:p>
          <a:p>
            <a:pPr marL="514350" indent="-514350" algn="r" rtl="1">
              <a:buFont typeface="+mj-lt"/>
              <a:buAutoNum type="arabicPeriod"/>
            </a:pPr>
            <a:r>
              <a:rPr lang="ar-JO" altLang="en-US" dirty="0"/>
              <a:t>يجب ان يكون مقابل الوفاء مستحق الأداء في تاريخ استحقاق السند </a:t>
            </a:r>
            <a:r>
              <a:rPr lang="ar-EG" altLang="en-US" dirty="0" smtClean="0"/>
              <a:t>: على ذلك لا يكون مقابل الوفاء موجودا الا اذا كان دين الساحب لدى المسحوب عليه مستحق الاداء في تاريخ استحقاق السند ،وان يكون هذا التاريخ غير متنازع عليه .</a:t>
            </a:r>
          </a:p>
          <a:p>
            <a:pPr marL="514350" indent="-514350" algn="r" rtl="1">
              <a:buFont typeface="+mj-lt"/>
              <a:buAutoNum type="arabicPeriod"/>
            </a:pPr>
            <a:endParaRPr lang="ar-EG" altLang="en-US" dirty="0" smtClean="0"/>
          </a:p>
          <a:p>
            <a:pPr marL="514350" indent="-514350" algn="r" rtl="1">
              <a:buFont typeface="+mj-lt"/>
              <a:buAutoNum type="arabicPeriod"/>
            </a:pPr>
            <a:r>
              <a:rPr lang="ar-JO" altLang="en-US" dirty="0"/>
              <a:t>يجب ان يكون دين مقابل الوفاء مساويا بالأقل لمبلغ السند</a:t>
            </a:r>
            <a:r>
              <a:rPr lang="ar-JO" altLang="en-US" dirty="0">
                <a:solidFill>
                  <a:srgbClr val="000066"/>
                </a:solidFill>
              </a:rPr>
              <a:t> </a:t>
            </a:r>
            <a:r>
              <a:rPr lang="ar-EG" altLang="en-US" dirty="0" smtClean="0">
                <a:solidFill>
                  <a:srgbClr val="000066"/>
                </a:solidFill>
              </a:rPr>
              <a:t>: (اذا كان المبلغ اقل فان مقابل الوفاء يعد غير موجود )</a:t>
            </a:r>
            <a:endParaRPr lang="ar-EG" altLang="en-US" dirty="0"/>
          </a:p>
          <a:p>
            <a:pPr marL="514350" indent="-514350" algn="r" rtl="1">
              <a:buFont typeface="+mj-lt"/>
              <a:buAutoNum type="arabicPeriod"/>
            </a:pPr>
            <a:endParaRPr lang="ar-JO" altLang="en-US" dirty="0"/>
          </a:p>
          <a:p>
            <a:pPr marL="514350" indent="-514350" algn="r" rtl="1">
              <a:buFont typeface="+mj-lt"/>
              <a:buAutoNum type="arabicPeriod"/>
            </a:pPr>
            <a:endParaRPr lang="ar-JO" altLang="en-US" dirty="0"/>
          </a:p>
          <a:p>
            <a:pPr marL="514350" indent="-514350" algn="r" rtl="1">
              <a:buFont typeface="+mj-lt"/>
              <a:buAutoNum type="arabicPeriod"/>
            </a:pPr>
            <a:endParaRPr lang="ar-JO" altLang="en-US" dirty="0"/>
          </a:p>
          <a:p>
            <a:pPr marL="514350" indent="-514350" algn="r" rtl="1">
              <a:buFont typeface="+mj-lt"/>
              <a:buAutoNum type="arabicPeriod"/>
            </a:pPr>
            <a:endParaRPr lang="en-US" dirty="0"/>
          </a:p>
        </p:txBody>
      </p:sp>
    </p:spTree>
    <p:extLst>
      <p:ext uri="{BB962C8B-B14F-4D97-AF65-F5344CB8AC3E}">
        <p14:creationId xmlns="" xmlns:p14="http://schemas.microsoft.com/office/powerpoint/2010/main" val="3854096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JO" altLang="en-US" sz="3200" b="1" dirty="0"/>
              <a:t>الملتزم بتقديم مقابل الوفاء :</a:t>
            </a:r>
            <a:br>
              <a:rPr lang="ar-JO" altLang="en-US" sz="3200" b="1" dirty="0"/>
            </a:br>
            <a:endParaRPr lang="en-US" sz="3200" b="1" dirty="0"/>
          </a:p>
        </p:txBody>
      </p:sp>
      <p:sp>
        <p:nvSpPr>
          <p:cNvPr id="3" name="Content Placeholder 2"/>
          <p:cNvSpPr>
            <a:spLocks noGrp="1"/>
          </p:cNvSpPr>
          <p:nvPr>
            <p:ph idx="1"/>
          </p:nvPr>
        </p:nvSpPr>
        <p:spPr>
          <a:xfrm>
            <a:off x="741381" y="1690687"/>
            <a:ext cx="10515600" cy="4408899"/>
          </a:xfrm>
        </p:spPr>
        <p:txBody>
          <a:bodyPr>
            <a:normAutofit/>
          </a:bodyPr>
          <a:lstStyle/>
          <a:p>
            <a:pPr marL="514350" indent="-514350" algn="justLow" rtl="1">
              <a:buFont typeface="+mj-lt"/>
              <a:buAutoNum type="arabicPeriod"/>
            </a:pPr>
            <a:r>
              <a:rPr lang="ar-JO" altLang="en-US" dirty="0">
                <a:solidFill>
                  <a:schemeClr val="tx2"/>
                </a:solidFill>
              </a:rPr>
              <a:t>سند السحب قد يسحب لحساب الساحب و هذا هو الأصل , و قد يسحب لحساب الغير , فاذا كان لحساب الساحب يقع واجب تقديم </a:t>
            </a:r>
            <a:r>
              <a:rPr lang="ar-JO" altLang="en-US" dirty="0" smtClean="0">
                <a:solidFill>
                  <a:schemeClr val="tx2"/>
                </a:solidFill>
              </a:rPr>
              <a:t>مقابل</a:t>
            </a:r>
            <a:r>
              <a:rPr lang="ar-EG" altLang="en-US" dirty="0" smtClean="0">
                <a:solidFill>
                  <a:schemeClr val="tx2"/>
                </a:solidFill>
              </a:rPr>
              <a:t> الوفاء</a:t>
            </a:r>
            <a:r>
              <a:rPr lang="ar-JO" altLang="en-US" dirty="0" smtClean="0">
                <a:solidFill>
                  <a:schemeClr val="tx2"/>
                </a:solidFill>
              </a:rPr>
              <a:t> </a:t>
            </a:r>
            <a:r>
              <a:rPr lang="ar-JO" altLang="en-US" dirty="0">
                <a:solidFill>
                  <a:schemeClr val="tx2"/>
                </a:solidFill>
              </a:rPr>
              <a:t>على الساحب نفسه </a:t>
            </a:r>
            <a:r>
              <a:rPr lang="ar-EG" altLang="en-US" dirty="0" smtClean="0">
                <a:solidFill>
                  <a:schemeClr val="tx2"/>
                </a:solidFill>
              </a:rPr>
              <a:t>،</a:t>
            </a:r>
            <a:r>
              <a:rPr lang="ar-JO" altLang="en-US" dirty="0" smtClean="0">
                <a:solidFill>
                  <a:schemeClr val="tx2"/>
                </a:solidFill>
              </a:rPr>
              <a:t>و </a:t>
            </a:r>
            <a:r>
              <a:rPr lang="ar-JO" altLang="en-US" dirty="0">
                <a:solidFill>
                  <a:schemeClr val="tx2"/>
                </a:solidFill>
              </a:rPr>
              <a:t>اما اذا سحب السند لحساب شخص آخر فان الساحب الحقيقي يكون هذا الشخص اذ يعد هو الآمر بالسحب و </a:t>
            </a:r>
            <a:r>
              <a:rPr lang="ar-JO" altLang="en-US" dirty="0" smtClean="0">
                <a:solidFill>
                  <a:schemeClr val="tx2"/>
                </a:solidFill>
              </a:rPr>
              <a:t>ليس</a:t>
            </a:r>
            <a:r>
              <a:rPr lang="ar-EG" altLang="en-US" dirty="0" smtClean="0">
                <a:solidFill>
                  <a:schemeClr val="tx2"/>
                </a:solidFill>
              </a:rPr>
              <a:t> الساحب </a:t>
            </a:r>
            <a:r>
              <a:rPr lang="ar-JO" altLang="en-US" dirty="0" smtClean="0">
                <a:solidFill>
                  <a:schemeClr val="tx2"/>
                </a:solidFill>
              </a:rPr>
              <a:t>الظاهر </a:t>
            </a:r>
            <a:r>
              <a:rPr lang="ar-JO" altLang="en-US" dirty="0">
                <a:solidFill>
                  <a:schemeClr val="tx2"/>
                </a:solidFill>
              </a:rPr>
              <a:t>الذي يعد مجرد وكيل عن الساحب الحقيقي , و مع ذلك يكون الساحب الظاهر مسؤولا في مواجهة الحامل و المظهرين عن ايجاد مقابل الوفاء لدى المسحوب عليه </a:t>
            </a:r>
            <a:r>
              <a:rPr lang="ar-JO" altLang="en-US" dirty="0" smtClean="0">
                <a:solidFill>
                  <a:schemeClr val="tx2"/>
                </a:solidFill>
              </a:rPr>
              <a:t>.</a:t>
            </a:r>
            <a:endParaRPr lang="ar-EG" altLang="en-US" dirty="0" smtClean="0">
              <a:solidFill>
                <a:schemeClr val="tx2"/>
              </a:solidFill>
            </a:endParaRPr>
          </a:p>
          <a:p>
            <a:pPr marL="514350" indent="-514350" algn="justLow" rtl="1">
              <a:buFont typeface="+mj-lt"/>
              <a:buAutoNum type="arabicPeriod"/>
            </a:pPr>
            <a:endParaRPr lang="ar-EG" altLang="en-US" dirty="0" smtClean="0">
              <a:solidFill>
                <a:schemeClr val="tx2"/>
              </a:solidFill>
            </a:endParaRPr>
          </a:p>
          <a:p>
            <a:pPr marL="514350" indent="-514350" algn="justLow" rtl="1">
              <a:buFont typeface="+mj-lt"/>
              <a:buAutoNum type="arabicPeriod"/>
            </a:pPr>
            <a:r>
              <a:rPr lang="ar-JO" altLang="en-US" dirty="0" smtClean="0">
                <a:solidFill>
                  <a:schemeClr val="tx2"/>
                </a:solidFill>
              </a:rPr>
              <a:t>أما </a:t>
            </a:r>
            <a:r>
              <a:rPr lang="ar-JO" altLang="en-US" dirty="0">
                <a:solidFill>
                  <a:schemeClr val="tx2"/>
                </a:solidFill>
              </a:rPr>
              <a:t>بالنسبه للمظهر فلا يلتزم بتقديم مقابل الوفاء </a:t>
            </a:r>
            <a:r>
              <a:rPr lang="ar-EG" altLang="en-US" dirty="0" smtClean="0">
                <a:solidFill>
                  <a:schemeClr val="tx2"/>
                </a:solidFill>
              </a:rPr>
              <a:t>،لان المظهر يتلقى السند نظير تقديم قيمته للمظهر اليه بسبب العلاقة القانونية بينهما التي كانت سببا في تظهير السند .</a:t>
            </a:r>
          </a:p>
          <a:p>
            <a:pPr marL="514350" indent="-514350" algn="justLow" rtl="1">
              <a:buFont typeface="+mj-lt"/>
              <a:buAutoNum type="arabicPeriod"/>
            </a:pPr>
            <a:endParaRPr lang="ar-JO" altLang="en-US" sz="2600" dirty="0">
              <a:solidFill>
                <a:schemeClr val="tx2"/>
              </a:solidFill>
            </a:endParaRPr>
          </a:p>
          <a:p>
            <a:pPr marL="514350" indent="-514350" algn="justLow">
              <a:buFont typeface="+mj-lt"/>
              <a:buAutoNum type="arabicPeriod"/>
            </a:pPr>
            <a:endParaRPr lang="en-US" sz="2600" dirty="0"/>
          </a:p>
        </p:txBody>
      </p:sp>
    </p:spTree>
    <p:extLst>
      <p:ext uri="{BB962C8B-B14F-4D97-AF65-F5344CB8AC3E}">
        <p14:creationId xmlns="" xmlns:p14="http://schemas.microsoft.com/office/powerpoint/2010/main" val="2332324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JO" altLang="en-US" sz="3600" b="1" dirty="0"/>
              <a:t>إثبات مقابل الوفاء </a:t>
            </a:r>
            <a:r>
              <a:rPr lang="ar-EG" altLang="en-US" sz="3600" b="1" dirty="0" smtClean="0"/>
              <a:t>:</a:t>
            </a:r>
            <a:endParaRPr lang="en-US" sz="3600" b="1"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ar-EG" dirty="0" smtClean="0"/>
              <a:t>تقدم ان لمقابل الوفاء اهمية بالنسبة لكل اشخاص السند بظرا للدور الذي يقوم به في تنظيم العلاقة بينهم ،لذا قد يثور النزاع بينهم حول وجوده او عدم وجوده كل وفقا لمصلحته .مثلا قد يدفع المسحوب عليه قيمة السند ثم يرجع بعد ذلك على الساحب مطالبا اياه بما اوفى مدعيا انه دفع السند دون ان يتلقى مقابل الوفاء ، وقد يمتنع المسحوب عليه عن قبول السند فيضطر الساحب الى الوفاء بقيمته ثم يرجع على المسحوب عليه يطالبه برد مقابل الوفاء فيدفع هذا الاخير بعدم وجوده .</a:t>
            </a:r>
          </a:p>
          <a:p>
            <a:pPr algn="r" rtl="1">
              <a:buFont typeface="Wingdings" panose="05000000000000000000" pitchFamily="2" charset="2"/>
              <a:buChar char="Ø"/>
            </a:pPr>
            <a:endParaRPr lang="ar-EG" dirty="0"/>
          </a:p>
          <a:p>
            <a:pPr algn="r" rtl="1">
              <a:buFont typeface="Wingdings" panose="05000000000000000000" pitchFamily="2" charset="2"/>
              <a:buChar char="Ø"/>
            </a:pPr>
            <a:r>
              <a:rPr lang="ar-JO" altLang="en-US" dirty="0"/>
              <a:t>الأصل أن عبء اثبات وجود مقابل الوفاء يقع على من يدعي وجوده تطبيقا لحكم القواعد العامة في الإثبات </a:t>
            </a:r>
            <a:r>
              <a:rPr lang="ar-EG" altLang="en-US" dirty="0" smtClean="0"/>
              <a:t>،</a:t>
            </a:r>
            <a:r>
              <a:rPr lang="ar-JO" altLang="en-US" dirty="0" smtClean="0"/>
              <a:t>فإذا </a:t>
            </a:r>
            <a:r>
              <a:rPr lang="ar-JO" altLang="en-US" dirty="0"/>
              <a:t>نشب نزاع بين اشخاص السند حول وجود مقابل الوفاء فعلى من يدعي وجوده منهم ان يقيم الدليل على ذلك </a:t>
            </a:r>
            <a:r>
              <a:rPr lang="ar-JO" altLang="en-US" dirty="0">
                <a:solidFill>
                  <a:schemeClr val="tx2"/>
                </a:solidFill>
              </a:rPr>
              <a:t>. </a:t>
            </a:r>
          </a:p>
          <a:p>
            <a:pPr algn="r" rtl="1">
              <a:buFont typeface="Wingdings" panose="05000000000000000000" pitchFamily="2" charset="2"/>
              <a:buChar char="Ø"/>
            </a:pPr>
            <a:endParaRPr lang="en-US" dirty="0"/>
          </a:p>
        </p:txBody>
      </p:sp>
    </p:spTree>
    <p:extLst>
      <p:ext uri="{BB962C8B-B14F-4D97-AF65-F5344CB8AC3E}">
        <p14:creationId xmlns="" xmlns:p14="http://schemas.microsoft.com/office/powerpoint/2010/main" val="1374675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JO" altLang="en-US" sz="3200" b="1" dirty="0"/>
              <a:t>ملكية مقابل </a:t>
            </a:r>
            <a:r>
              <a:rPr lang="ar-JO" altLang="en-US" sz="3200" b="1" dirty="0" smtClean="0"/>
              <a:t>الوفاء</a:t>
            </a:r>
            <a:r>
              <a:rPr lang="ar-EG" altLang="en-US" sz="3200" b="1" dirty="0" smtClean="0"/>
              <a:t> :</a:t>
            </a:r>
            <a:r>
              <a:rPr lang="ar-JO" altLang="en-US" sz="3200" dirty="0" smtClean="0"/>
              <a:t> </a:t>
            </a:r>
            <a:endParaRPr lang="en-US" sz="3200" dirty="0"/>
          </a:p>
        </p:txBody>
      </p:sp>
      <p:sp>
        <p:nvSpPr>
          <p:cNvPr id="3" name="Content Placeholder 2"/>
          <p:cNvSpPr>
            <a:spLocks noGrp="1"/>
          </p:cNvSpPr>
          <p:nvPr>
            <p:ph idx="1"/>
          </p:nvPr>
        </p:nvSpPr>
        <p:spPr>
          <a:xfrm>
            <a:off x="838200" y="1690688"/>
            <a:ext cx="10515600" cy="4486274"/>
          </a:xfrm>
        </p:spPr>
        <p:txBody>
          <a:bodyPr>
            <a:noAutofit/>
          </a:bodyPr>
          <a:lstStyle/>
          <a:p>
            <a:pPr algn="r" rtl="1">
              <a:lnSpc>
                <a:spcPct val="80000"/>
              </a:lnSpc>
              <a:buFont typeface="Wingdings" panose="05000000000000000000" pitchFamily="2" charset="2"/>
              <a:buChar char="v"/>
            </a:pPr>
            <a:r>
              <a:rPr lang="ar-JO" altLang="en-US" sz="2000" dirty="0">
                <a:solidFill>
                  <a:schemeClr val="tx2"/>
                </a:solidFill>
              </a:rPr>
              <a:t>تنتقل ملكية مقابل الوفاء و هو دين الساحب لدى المسحوب عليه الى حملة السند المتعاقبين </a:t>
            </a:r>
            <a:r>
              <a:rPr lang="ar-EG" altLang="en-US" sz="2000" dirty="0" smtClean="0">
                <a:solidFill>
                  <a:schemeClr val="tx2"/>
                </a:solidFill>
              </a:rPr>
              <a:t>،</a:t>
            </a:r>
            <a:r>
              <a:rPr lang="ar-JO" altLang="en-US" sz="2000" dirty="0">
                <a:solidFill>
                  <a:schemeClr val="tx2"/>
                </a:solidFill>
              </a:rPr>
              <a:t> إن المشرع لم يحدد الوقت الذي تنتقل فيه ملكية الوفاء للحامل و بما ان المشرع لا يلزم الساحب بتقديم مقابل الوفاء إلا في تاريخ إستحقاق السند لذا فان الحامل لا يمتلك –من حيث الأصل- مقابل الوفاء إلا في تاريخ الإستحقاق .</a:t>
            </a:r>
          </a:p>
          <a:p>
            <a:pPr algn="r" rtl="1">
              <a:lnSpc>
                <a:spcPct val="80000"/>
              </a:lnSpc>
              <a:buFont typeface="Wingdings" panose="05000000000000000000" pitchFamily="2" charset="2"/>
              <a:buChar char="v"/>
            </a:pPr>
            <a:endParaRPr lang="ar-EG" altLang="en-US" sz="2000" dirty="0" smtClean="0">
              <a:solidFill>
                <a:schemeClr val="tx2"/>
              </a:solidFill>
            </a:endParaRPr>
          </a:p>
          <a:p>
            <a:pPr algn="r" rtl="1">
              <a:lnSpc>
                <a:spcPct val="80000"/>
              </a:lnSpc>
              <a:buFont typeface="Wingdings" panose="05000000000000000000" pitchFamily="2" charset="2"/>
              <a:buChar char="v"/>
            </a:pPr>
            <a:r>
              <a:rPr lang="ar-JO" altLang="en-US" sz="2000" dirty="0">
                <a:solidFill>
                  <a:schemeClr val="tx2"/>
                </a:solidFill>
              </a:rPr>
              <a:t>و مع ذلك فإن حق الحامل على مقابل الوفاء يتأكد و ينتقل ملكيته اليه قبل تاريخ الاستحقاق في </a:t>
            </a:r>
            <a:r>
              <a:rPr lang="ar-JO" altLang="en-US" sz="2000" u="sng" dirty="0">
                <a:solidFill>
                  <a:srgbClr val="FF0000"/>
                </a:solidFill>
              </a:rPr>
              <a:t>الحالات الإستثنائيه</a:t>
            </a:r>
            <a:r>
              <a:rPr lang="ar-JO" altLang="en-US" sz="2000" dirty="0">
                <a:solidFill>
                  <a:schemeClr val="tx2"/>
                </a:solidFill>
              </a:rPr>
              <a:t> التاليه  </a:t>
            </a:r>
            <a:r>
              <a:rPr lang="ar-JO" altLang="en-US" sz="2000" dirty="0" smtClean="0">
                <a:solidFill>
                  <a:schemeClr val="tx2"/>
                </a:solidFill>
              </a:rPr>
              <a:t>:</a:t>
            </a:r>
            <a:endParaRPr lang="ar-EG" altLang="en-US" sz="2000" dirty="0" smtClean="0">
              <a:solidFill>
                <a:schemeClr val="tx2"/>
              </a:solidFill>
            </a:endParaRPr>
          </a:p>
          <a:p>
            <a:pPr algn="r" rtl="1">
              <a:lnSpc>
                <a:spcPct val="80000"/>
              </a:lnSpc>
            </a:pPr>
            <a:endParaRPr lang="ar-JO" altLang="en-US" sz="2000" dirty="0">
              <a:solidFill>
                <a:schemeClr val="tx2"/>
              </a:solidFill>
            </a:endParaRPr>
          </a:p>
          <a:p>
            <a:pPr marL="0" indent="0" algn="r" rtl="1">
              <a:lnSpc>
                <a:spcPct val="80000"/>
              </a:lnSpc>
              <a:buNone/>
            </a:pPr>
            <a:r>
              <a:rPr lang="ar-JO" altLang="en-US" sz="2000" dirty="0">
                <a:solidFill>
                  <a:schemeClr val="tx2"/>
                </a:solidFill>
              </a:rPr>
              <a:t>1. اذا قدم السند من قبل الحامل للمسحوب عليه للقبول ووقع عليه بالقبول , اذ يتأكد بهذا القبول حق الحامل على مقابل الوفاء الموجود لدى المسحوب عليه ,فيمتنع على الساحب استرداده او التصرف فيه كما يمتنع على المسحوب عليه رده الى الساحب أو اجراء المقاصه بينهما </a:t>
            </a:r>
            <a:r>
              <a:rPr lang="ar-EG" altLang="en-US" sz="2000" dirty="0" smtClean="0">
                <a:solidFill>
                  <a:schemeClr val="tx2"/>
                </a:solidFill>
              </a:rPr>
              <a:t>،( تجميد مقابل الوفاء لدى المسحوب عليه ).</a:t>
            </a:r>
          </a:p>
          <a:p>
            <a:pPr marL="0" indent="0" algn="r" rtl="1">
              <a:lnSpc>
                <a:spcPct val="80000"/>
              </a:lnSpc>
              <a:buNone/>
            </a:pPr>
            <a:endParaRPr lang="ar-JO" altLang="en-US" sz="2400" dirty="0">
              <a:solidFill>
                <a:schemeClr val="tx2"/>
              </a:solidFill>
            </a:endParaRPr>
          </a:p>
          <a:p>
            <a:pPr marL="0" indent="0" algn="r" rtl="1">
              <a:lnSpc>
                <a:spcPct val="80000"/>
              </a:lnSpc>
              <a:buNone/>
            </a:pPr>
            <a:r>
              <a:rPr lang="ar-JO" altLang="en-US" sz="2400" dirty="0">
                <a:solidFill>
                  <a:schemeClr val="tx2"/>
                </a:solidFill>
              </a:rPr>
              <a:t>2</a:t>
            </a:r>
            <a:r>
              <a:rPr lang="ar-JO" altLang="en-US" sz="2000" dirty="0">
                <a:solidFill>
                  <a:schemeClr val="tx2"/>
                </a:solidFill>
              </a:rPr>
              <a:t>. إذا اتفق الساحب مع الحامل على تخصيص دين للساحب المسحوب عليه لوفاء قيمة السند و أخطر المسحوب عليه بهذا التخصيص إذ يتجمد بهذا الإخطار مقابل الوفاء لمصلحة الحامل و يصبح حق الحامل على مقابل الوفاء مؤكدا و لم يعد من حق الساحب ان يتصرف فيه , و قد يتم هذا التخصيص ببيان يكتب في السند ذاته أو في ورقه مستقلة </a:t>
            </a:r>
            <a:r>
              <a:rPr lang="ar-EG" altLang="en-US" sz="2000" dirty="0" smtClean="0">
                <a:solidFill>
                  <a:schemeClr val="tx2"/>
                </a:solidFill>
              </a:rPr>
              <a:t>.</a:t>
            </a:r>
            <a:endParaRPr lang="ar-JO" altLang="en-US" sz="2000" dirty="0">
              <a:solidFill>
                <a:schemeClr val="tx2"/>
              </a:solidFill>
            </a:endParaRPr>
          </a:p>
          <a:p>
            <a:pPr algn="r" rtl="1">
              <a:lnSpc>
                <a:spcPct val="80000"/>
              </a:lnSpc>
            </a:pPr>
            <a:endParaRPr lang="ar-JO" altLang="en-US" sz="2400" b="1" dirty="0">
              <a:solidFill>
                <a:schemeClr val="tx2"/>
              </a:solidFill>
            </a:endParaRPr>
          </a:p>
          <a:p>
            <a:endParaRPr lang="en-US" sz="2400" dirty="0"/>
          </a:p>
        </p:txBody>
      </p:sp>
    </p:spTree>
    <p:extLst>
      <p:ext uri="{BB962C8B-B14F-4D97-AF65-F5344CB8AC3E}">
        <p14:creationId xmlns="" xmlns:p14="http://schemas.microsoft.com/office/powerpoint/2010/main" val="4218629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186"/>
          </a:xfrm>
        </p:spPr>
        <p:txBody>
          <a:bodyPr>
            <a:normAutofit/>
          </a:bodyPr>
          <a:lstStyle/>
          <a:p>
            <a:pPr algn="r" rtl="1"/>
            <a:r>
              <a:rPr lang="ar-JO" altLang="en-US" sz="3200" b="1" dirty="0"/>
              <a:t>آثار ملكية الحامل لمقابل الوفاء </a:t>
            </a:r>
            <a:r>
              <a:rPr lang="ar-EG" altLang="en-US" sz="3200" b="1" dirty="0" smtClean="0"/>
              <a:t>:</a:t>
            </a:r>
            <a:endParaRPr lang="en-US" sz="3200" b="1" dirty="0"/>
          </a:p>
        </p:txBody>
      </p:sp>
      <p:sp>
        <p:nvSpPr>
          <p:cNvPr id="3" name="Content Placeholder 2"/>
          <p:cNvSpPr>
            <a:spLocks noGrp="1"/>
          </p:cNvSpPr>
          <p:nvPr>
            <p:ph idx="1"/>
          </p:nvPr>
        </p:nvSpPr>
        <p:spPr>
          <a:xfrm>
            <a:off x="838200" y="1021977"/>
            <a:ext cx="10515600" cy="5593976"/>
          </a:xfrm>
        </p:spPr>
        <p:txBody>
          <a:bodyPr>
            <a:normAutofit/>
          </a:bodyPr>
          <a:lstStyle/>
          <a:p>
            <a:pPr marL="0" indent="0" algn="r" rtl="1">
              <a:lnSpc>
                <a:spcPct val="80000"/>
              </a:lnSpc>
              <a:buNone/>
            </a:pPr>
            <a:r>
              <a:rPr lang="ar-JO" altLang="en-US" sz="2400" dirty="0">
                <a:solidFill>
                  <a:schemeClr val="tx2"/>
                </a:solidFill>
              </a:rPr>
              <a:t>يترتب على انتقال ملكية مقابل الوفاء لحامل السند نتائج هامة هي : </a:t>
            </a:r>
          </a:p>
          <a:p>
            <a:pPr marL="0" indent="0" algn="r" rtl="1">
              <a:lnSpc>
                <a:spcPct val="80000"/>
              </a:lnSpc>
              <a:buNone/>
            </a:pPr>
            <a:r>
              <a:rPr lang="ar-JO" altLang="en-US" sz="2400" dirty="0"/>
              <a:t>1</a:t>
            </a:r>
            <a:r>
              <a:rPr lang="ar-JO" altLang="en-US" sz="2200" dirty="0"/>
              <a:t>. اذا قدم الحامل السند للمسحوب عليه في تارخ الاستحقاق و امتنع عن الوفاء جاز له إقامة الدعوى على المسحوب عليه لاسترداد مقابل الوفاء لأنه يملكه و هذه الدعوى تخضع لحكم القواعد العامة </a:t>
            </a:r>
            <a:r>
              <a:rPr lang="ar-JO" altLang="en-US" sz="2200" dirty="0" smtClean="0"/>
              <a:t>.</a:t>
            </a:r>
            <a:endParaRPr lang="ar-EG" altLang="en-US" sz="2200" dirty="0" smtClean="0"/>
          </a:p>
          <a:p>
            <a:pPr marL="0" indent="0" algn="r" rtl="1">
              <a:lnSpc>
                <a:spcPct val="80000"/>
              </a:lnSpc>
              <a:buNone/>
            </a:pPr>
            <a:r>
              <a:rPr lang="ar-JO" altLang="en-US" sz="2200" dirty="0" smtClean="0"/>
              <a:t> </a:t>
            </a:r>
            <a:endParaRPr lang="ar-JO" altLang="en-US" sz="2200" dirty="0"/>
          </a:p>
          <a:p>
            <a:pPr marL="0" indent="0" algn="r" rtl="1">
              <a:lnSpc>
                <a:spcPct val="80000"/>
              </a:lnSpc>
              <a:buNone/>
            </a:pPr>
            <a:r>
              <a:rPr lang="ar-JO" altLang="en-US" sz="2200" dirty="0"/>
              <a:t>2. لا يجوز لدائني الساحب توقيع حجز على دين الساحب لدى المسحوب عليه </a:t>
            </a:r>
            <a:r>
              <a:rPr lang="ar-EG" altLang="en-US" sz="2200" dirty="0" smtClean="0"/>
              <a:t>اي على مقابل الوفاء</a:t>
            </a:r>
            <a:r>
              <a:rPr lang="ar-JO" altLang="en-US" sz="2200" dirty="0" smtClean="0"/>
              <a:t>. </a:t>
            </a:r>
            <a:endParaRPr lang="ar-EG" altLang="en-US" sz="2200" dirty="0" smtClean="0"/>
          </a:p>
          <a:p>
            <a:pPr marL="0" indent="0" algn="r" rtl="1">
              <a:lnSpc>
                <a:spcPct val="80000"/>
              </a:lnSpc>
              <a:buNone/>
            </a:pPr>
            <a:endParaRPr lang="ar-EG" altLang="en-US" sz="2200" dirty="0" smtClean="0"/>
          </a:p>
          <a:p>
            <a:pPr marL="0" indent="0" algn="r" rtl="1">
              <a:lnSpc>
                <a:spcPct val="80000"/>
              </a:lnSpc>
              <a:buNone/>
            </a:pPr>
            <a:r>
              <a:rPr lang="ar-JO" altLang="en-US" sz="2200" dirty="0" smtClean="0"/>
              <a:t>3</a:t>
            </a:r>
            <a:r>
              <a:rPr lang="ar-JO" altLang="en-US" sz="2200" dirty="0"/>
              <a:t>. أهم النتائج تظهر في حالة افلاس الساحب او المسحوب عليه بما توفره للحامل من مركز ممتاز </a:t>
            </a:r>
            <a:r>
              <a:rPr lang="ar-EG" altLang="en-US" sz="2200" dirty="0" smtClean="0"/>
              <a:t>،فاذا افلس الساحب ولو قبل تاريخ استحقاق السند ،لا يجوز لوكيل التفليسه استرداد مقابل الوفاء الموجود لدى المسحوب عليه بل يبقى لحامل السند دون غيره دائني الساحب .</a:t>
            </a:r>
          </a:p>
          <a:p>
            <a:pPr marL="0" indent="0" algn="r" rtl="1">
              <a:lnSpc>
                <a:spcPct val="80000"/>
              </a:lnSpc>
              <a:buNone/>
            </a:pPr>
            <a:endParaRPr lang="ar-EG" altLang="en-US" sz="2200" dirty="0" smtClean="0"/>
          </a:p>
          <a:p>
            <a:pPr marL="0" indent="0" algn="r" rtl="1">
              <a:lnSpc>
                <a:spcPct val="80000"/>
              </a:lnSpc>
              <a:buNone/>
            </a:pPr>
            <a:r>
              <a:rPr lang="ar-EG" altLang="en-US" sz="2200" dirty="0" smtClean="0"/>
              <a:t>4.</a:t>
            </a:r>
            <a:r>
              <a:rPr lang="ar-JO" altLang="en-US" sz="2200" dirty="0" smtClean="0"/>
              <a:t>اذا </a:t>
            </a:r>
            <a:r>
              <a:rPr lang="ar-JO" altLang="en-US" sz="2200" dirty="0"/>
              <a:t>سحبت عدة سندات تستحق الوفاء في تاريخ واحد على مقابل وفاء واحد لا يكفي للوفاء بها جميعا وجب تفضيل السند الذي يكون تاريخ اصداره سابقا على غيره , اما اذا كانت صدرت بتاريخ واحد يتم تفضيل السند الذي يحمل توقيع المسحوب عليه بالقبول , و اذا لم يحمل السند اي توقيع بالقبول فيقدم حامل السند الذي خصص له مقابل الوفاء </a:t>
            </a:r>
            <a:r>
              <a:rPr lang="ar-EG" altLang="en-US" sz="2200" dirty="0" smtClean="0"/>
              <a:t>،</a:t>
            </a:r>
            <a:r>
              <a:rPr lang="ar-JO" altLang="en-US" sz="2200" dirty="0" smtClean="0"/>
              <a:t>اما </a:t>
            </a:r>
            <a:r>
              <a:rPr lang="ar-JO" altLang="en-US" sz="2200" dirty="0"/>
              <a:t>اذا اتحدت جميعها في مختلف الظروف انعدم أساس التفضيل بينها </a:t>
            </a:r>
            <a:r>
              <a:rPr lang="ar-JO" altLang="en-US" sz="2200" dirty="0" smtClean="0"/>
              <a:t>يقتسم </a:t>
            </a:r>
            <a:r>
              <a:rPr lang="ar-JO" altLang="en-US" sz="2200" dirty="0"/>
              <a:t>حملة السند ات مقابل الوفاء قسمة غرماء </a:t>
            </a:r>
            <a:r>
              <a:rPr lang="ar-EG" altLang="en-US" sz="2200" dirty="0" smtClean="0"/>
              <a:t>،</a:t>
            </a:r>
            <a:r>
              <a:rPr lang="ar-JO" altLang="en-US" sz="2200" dirty="0" smtClean="0"/>
              <a:t> </a:t>
            </a:r>
            <a:r>
              <a:rPr lang="ar-JO" altLang="en-US" sz="2200" dirty="0"/>
              <a:t>اما اذا اشتمل احد السندات على شرط عدم القبول فإنه يأتي في المرتبه الأخيرة . </a:t>
            </a:r>
          </a:p>
          <a:p>
            <a:pPr marL="0" indent="0" algn="r" rtl="1">
              <a:lnSpc>
                <a:spcPct val="80000"/>
              </a:lnSpc>
              <a:buNone/>
            </a:pPr>
            <a:endParaRPr lang="ar-JO" altLang="en-US" sz="2400" dirty="0">
              <a:solidFill>
                <a:schemeClr val="tx2"/>
              </a:solidFill>
            </a:endParaRPr>
          </a:p>
        </p:txBody>
      </p:sp>
    </p:spTree>
    <p:extLst>
      <p:ext uri="{BB962C8B-B14F-4D97-AF65-F5344CB8AC3E}">
        <p14:creationId xmlns="" xmlns:p14="http://schemas.microsoft.com/office/powerpoint/2010/main" val="1084233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2762"/>
          </a:xfrm>
        </p:spPr>
        <p:txBody>
          <a:bodyPr>
            <a:normAutofit/>
          </a:bodyPr>
          <a:lstStyle/>
          <a:p>
            <a:pPr algn="r" rtl="1"/>
            <a:r>
              <a:rPr lang="ar-JO" altLang="en-US" sz="3200" b="1" dirty="0"/>
              <a:t>سندات المجاملة </a:t>
            </a:r>
            <a:r>
              <a:rPr lang="ar-EG" altLang="en-US" sz="3200" b="1" dirty="0" smtClean="0"/>
              <a:t>:</a:t>
            </a:r>
            <a:endParaRPr lang="en-US" sz="3200" b="1" dirty="0"/>
          </a:p>
        </p:txBody>
      </p:sp>
      <p:sp>
        <p:nvSpPr>
          <p:cNvPr id="3" name="Content Placeholder 2"/>
          <p:cNvSpPr>
            <a:spLocks noGrp="1"/>
          </p:cNvSpPr>
          <p:nvPr>
            <p:ph idx="1"/>
          </p:nvPr>
        </p:nvSpPr>
        <p:spPr>
          <a:xfrm>
            <a:off x="838200" y="1516828"/>
            <a:ext cx="10515600" cy="4660135"/>
          </a:xfrm>
        </p:spPr>
        <p:txBody>
          <a:bodyPr>
            <a:normAutofit/>
          </a:bodyPr>
          <a:lstStyle/>
          <a:p>
            <a:pPr algn="justLow" rtl="1">
              <a:buFont typeface="Wingdings" panose="05000000000000000000" pitchFamily="2" charset="2"/>
              <a:buChar char="q"/>
            </a:pPr>
            <a:r>
              <a:rPr lang="ar-JO" altLang="en-US" sz="2400" dirty="0"/>
              <a:t>يشترط المشرع وجود مقابل الوفاء في تاريخ الإستحقاق على أنه قد يقع في العمل أن يحرر سند السحب دون أن يكون له مقابل وفاء لدى المسحوب عليه عند تحرير السند أو عند استحقاقه و يسمى هذا بسند المجاملة </a:t>
            </a:r>
            <a:r>
              <a:rPr lang="ar-EG" altLang="en-US" sz="2400" dirty="0" smtClean="0"/>
              <a:t>،وهو يحرر بقصد الحصول على ائتمان وهمي للمستفيد دون ان تكون لدى الموقعين عليه نية الالتزام بوفاء قيمته ويلجأ التاجر الى سندات المجاملة اذا اضطربت احواله المالية فيتفق مع زميل له او قريب على قبول السند مقابل وعد منه بان يدفع له قيمته في حاله الرجوع عليه .</a:t>
            </a:r>
          </a:p>
          <a:p>
            <a:pPr algn="justLow" rtl="1">
              <a:buFont typeface="Wingdings" panose="05000000000000000000" pitchFamily="2" charset="2"/>
              <a:buChar char="q"/>
            </a:pPr>
            <a:endParaRPr lang="ar-EG" altLang="en-US" sz="2600" dirty="0"/>
          </a:p>
          <a:p>
            <a:pPr algn="r" rtl="1">
              <a:buFont typeface="Wingdings" panose="05000000000000000000" pitchFamily="2" charset="2"/>
              <a:buChar char="q"/>
            </a:pPr>
            <a:endParaRPr lang="ar-JO" altLang="en-US" sz="2600" dirty="0"/>
          </a:p>
          <a:p>
            <a:pPr algn="r" rtl="1">
              <a:buFont typeface="Wingdings" panose="05000000000000000000" pitchFamily="2" charset="2"/>
              <a:buChar char="q"/>
            </a:pPr>
            <a:r>
              <a:rPr lang="ar-JO" altLang="en-US" sz="2400" b="1" dirty="0"/>
              <a:t>حكم سندات المجاملة: </a:t>
            </a:r>
            <a:r>
              <a:rPr lang="ar-JO" altLang="en-US" sz="2400" dirty="0"/>
              <a:t>التشريعات التي أخذت بالنظرية اللاتينية تذهب الى بطلان سندات المجاملة لعدم مشروعية السبب لانها تهدف الى خداع الغير عن طريق خلق ائتمان وهمي للساحب . </a:t>
            </a:r>
          </a:p>
          <a:p>
            <a:pPr algn="justLow" rtl="1"/>
            <a:endParaRPr lang="ar-EG" altLang="en-US" sz="2600" dirty="0" smtClean="0"/>
          </a:p>
          <a:p>
            <a:pPr algn="r" rtl="1"/>
            <a:endParaRPr lang="ar-EG" altLang="en-US" sz="2600" dirty="0"/>
          </a:p>
          <a:p>
            <a:pPr algn="r" rtl="1"/>
            <a:endParaRPr lang="ar-EG" altLang="en-US" sz="2600" dirty="0" smtClean="0"/>
          </a:p>
          <a:p>
            <a:pPr algn="r" rtl="1"/>
            <a:endParaRPr lang="ar-EG" altLang="en-US" sz="2600" dirty="0"/>
          </a:p>
          <a:p>
            <a:endParaRPr lang="en-US" dirty="0"/>
          </a:p>
        </p:txBody>
      </p:sp>
    </p:spTree>
    <p:extLst>
      <p:ext uri="{BB962C8B-B14F-4D97-AF65-F5344CB8AC3E}">
        <p14:creationId xmlns="" xmlns:p14="http://schemas.microsoft.com/office/powerpoint/2010/main" val="2436058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4127"/>
          </a:xfrm>
        </p:spPr>
        <p:txBody>
          <a:bodyPr/>
          <a:lstStyle/>
          <a:p>
            <a:pPr algn="ctr" rtl="1"/>
            <a:r>
              <a:rPr lang="ar-JO" altLang="en-US" b="1" dirty="0"/>
              <a:t>القبول </a:t>
            </a:r>
            <a:endParaRPr lang="en-US" b="1" dirty="0"/>
          </a:p>
        </p:txBody>
      </p:sp>
      <p:sp>
        <p:nvSpPr>
          <p:cNvPr id="3" name="Content Placeholder 2"/>
          <p:cNvSpPr>
            <a:spLocks noGrp="1"/>
          </p:cNvSpPr>
          <p:nvPr>
            <p:ph idx="1"/>
          </p:nvPr>
        </p:nvSpPr>
        <p:spPr>
          <a:xfrm>
            <a:off x="838200" y="1925619"/>
            <a:ext cx="10515600" cy="3991087"/>
          </a:xfrm>
        </p:spPr>
        <p:txBody>
          <a:bodyPr>
            <a:normAutofit/>
          </a:bodyPr>
          <a:lstStyle/>
          <a:p>
            <a:pPr algn="justLow" rtl="1"/>
            <a:r>
              <a:rPr lang="ar-JO" altLang="en-US" sz="3200" b="1" dirty="0" smtClean="0"/>
              <a:t>القبول </a:t>
            </a:r>
            <a:r>
              <a:rPr lang="ar-JO" altLang="en-US" dirty="0"/>
              <a:t>: هو تعهد المسحوب عليه بدفع مبلغ السند في تاريخ الاستحقاق و يكون ذلك بتوقيع المسحوب عليه على السند بالقبول , و قبل التوقيع بالقبول يبقى المسحوب عليه خارج دائرة الالتزام الصرفي و لا يدخل هذه الدائرة الا بالتوقيع على السند بالقبول و بالتالي ينشأ في ذمته التزام صرفي بدفع مبلغ السند للمستفيد و تنشأ علاقة قانونية بين المسحوب عليه و المستفيد مستقلة عن علاقة المسحوب عليه بالساحب .</a:t>
            </a:r>
          </a:p>
          <a:p>
            <a:pPr algn="justLow" rtl="1"/>
            <a:endParaRPr lang="en-US" dirty="0"/>
          </a:p>
        </p:txBody>
      </p:sp>
    </p:spTree>
    <p:extLst>
      <p:ext uri="{BB962C8B-B14F-4D97-AF65-F5344CB8AC3E}">
        <p14:creationId xmlns="" xmlns:p14="http://schemas.microsoft.com/office/powerpoint/2010/main" val="1282232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066"/>
          </a:xfrm>
        </p:spPr>
        <p:txBody>
          <a:bodyPr>
            <a:normAutofit/>
          </a:bodyPr>
          <a:lstStyle/>
          <a:p>
            <a:pPr algn="r"/>
            <a:r>
              <a:rPr lang="ar-JO" altLang="en-US" sz="3200" b="1" dirty="0"/>
              <a:t>تقديم السند للقبول </a:t>
            </a:r>
            <a:endParaRPr lang="en-US" sz="3200" b="1" dirty="0"/>
          </a:p>
        </p:txBody>
      </p:sp>
      <p:sp>
        <p:nvSpPr>
          <p:cNvPr id="3" name="Content Placeholder 2"/>
          <p:cNvSpPr>
            <a:spLocks noGrp="1"/>
          </p:cNvSpPr>
          <p:nvPr>
            <p:ph idx="1"/>
          </p:nvPr>
        </p:nvSpPr>
        <p:spPr>
          <a:xfrm>
            <a:off x="838200" y="1506071"/>
            <a:ext cx="10515600" cy="4670892"/>
          </a:xfrm>
        </p:spPr>
        <p:txBody>
          <a:bodyPr>
            <a:normAutofit fontScale="85000" lnSpcReduction="20000"/>
          </a:bodyPr>
          <a:lstStyle/>
          <a:p>
            <a:pPr algn="r" rtl="1">
              <a:buFont typeface="Wingdings" panose="05000000000000000000" pitchFamily="2" charset="2"/>
              <a:buChar char="Ø"/>
            </a:pPr>
            <a:r>
              <a:rPr lang="ar-JO" altLang="en-US" sz="2400" dirty="0">
                <a:solidFill>
                  <a:schemeClr val="tx2"/>
                </a:solidFill>
              </a:rPr>
              <a:t>الاصل ان تقديم السند للقبول حق للحامل لا يجبر عليه </a:t>
            </a:r>
            <a:r>
              <a:rPr lang="ar-EG" altLang="en-US" sz="2400" dirty="0" smtClean="0">
                <a:solidFill>
                  <a:schemeClr val="tx2"/>
                </a:solidFill>
              </a:rPr>
              <a:t>،</a:t>
            </a:r>
            <a:r>
              <a:rPr lang="ar-JO" altLang="en-US" sz="2400" dirty="0" smtClean="0">
                <a:solidFill>
                  <a:schemeClr val="tx2"/>
                </a:solidFill>
              </a:rPr>
              <a:t>و </a:t>
            </a:r>
            <a:r>
              <a:rPr lang="ar-JO" altLang="en-US" sz="2400" dirty="0">
                <a:solidFill>
                  <a:schemeClr val="tx2"/>
                </a:solidFill>
              </a:rPr>
              <a:t>هو مجرد رخصة يستطيع الحامل استعمالها أو عدم استعمالها حسب مصلحته </a:t>
            </a:r>
            <a:r>
              <a:rPr lang="ar-EG" altLang="en-US" sz="2400" dirty="0" smtClean="0">
                <a:solidFill>
                  <a:schemeClr val="tx2"/>
                </a:solidFill>
              </a:rPr>
              <a:t>،</a:t>
            </a:r>
            <a:r>
              <a:rPr lang="ar-JO" altLang="en-US" sz="2400" dirty="0" smtClean="0">
                <a:solidFill>
                  <a:schemeClr val="tx2"/>
                </a:solidFill>
              </a:rPr>
              <a:t> </a:t>
            </a:r>
            <a:r>
              <a:rPr lang="ar-JO" altLang="en-US" sz="2400" dirty="0">
                <a:solidFill>
                  <a:schemeClr val="tx2"/>
                </a:solidFill>
              </a:rPr>
              <a:t>و لكن هذا الأصل عليه استثناءات ففي أحوال معينه يلزم الحامل بتقديم السند للقبول , و في أحوال اخرى يمتنع عليه تقديم السند للقبول </a:t>
            </a:r>
            <a:r>
              <a:rPr lang="ar-JO" altLang="en-US" sz="2400" dirty="0" smtClean="0">
                <a:solidFill>
                  <a:schemeClr val="tx2"/>
                </a:solidFill>
              </a:rPr>
              <a:t>.</a:t>
            </a:r>
            <a:endParaRPr lang="ar-EG" altLang="en-US" sz="2400" dirty="0" smtClean="0">
              <a:solidFill>
                <a:schemeClr val="tx2"/>
              </a:solidFill>
            </a:endParaRPr>
          </a:p>
          <a:p>
            <a:pPr algn="r" rtl="1">
              <a:buFont typeface="Wingdings" panose="05000000000000000000" pitchFamily="2" charset="2"/>
              <a:buChar char="Ø"/>
            </a:pPr>
            <a:endParaRPr lang="ar-EG" altLang="en-US" sz="2400" dirty="0">
              <a:solidFill>
                <a:schemeClr val="tx2"/>
              </a:solidFill>
            </a:endParaRPr>
          </a:p>
          <a:p>
            <a:pPr algn="r" rtl="1">
              <a:buFont typeface="Wingdings" panose="05000000000000000000" pitchFamily="2" charset="2"/>
              <a:buChar char="Ø"/>
            </a:pPr>
            <a:r>
              <a:rPr lang="ar-JO" altLang="en-US" sz="2600" dirty="0"/>
              <a:t>الحالات التي يلتزم الحامل فيها بتقديم السند للقبول هي : </a:t>
            </a:r>
            <a:endParaRPr lang="ar-EG" altLang="en-US" sz="2600" dirty="0" smtClean="0"/>
          </a:p>
          <a:p>
            <a:pPr marL="0" indent="0" algn="r" rtl="1">
              <a:buNone/>
            </a:pPr>
            <a:endParaRPr lang="ar-EG" altLang="en-US" sz="2600" dirty="0"/>
          </a:p>
          <a:p>
            <a:pPr marL="0" indent="0" algn="r" rtl="1">
              <a:buNone/>
            </a:pPr>
            <a:r>
              <a:rPr lang="ar-JO" altLang="en-US" sz="2600" dirty="0"/>
              <a:t>1. </a:t>
            </a:r>
            <a:r>
              <a:rPr lang="ar-JO" altLang="en-US" sz="2600" dirty="0">
                <a:solidFill>
                  <a:schemeClr val="tx2"/>
                </a:solidFill>
              </a:rPr>
              <a:t>اذا كان السند مستحق الوفاء بعد مضي مدة معينة من تاريخ الأطلاع عليه </a:t>
            </a:r>
            <a:r>
              <a:rPr lang="ar-EG" altLang="en-US" sz="2600" dirty="0" smtClean="0">
                <a:solidFill>
                  <a:schemeClr val="tx2"/>
                </a:solidFill>
              </a:rPr>
              <a:t>،</a:t>
            </a:r>
            <a:r>
              <a:rPr lang="ar-JO" altLang="en-US" sz="2600" dirty="0" smtClean="0">
                <a:solidFill>
                  <a:schemeClr val="tx2"/>
                </a:solidFill>
              </a:rPr>
              <a:t> </a:t>
            </a:r>
            <a:r>
              <a:rPr lang="ar-JO" altLang="en-US" sz="2600" dirty="0">
                <a:solidFill>
                  <a:schemeClr val="tx2"/>
                </a:solidFill>
              </a:rPr>
              <a:t>فيجب تقديمه للقبول خلال سنه من تحريره </a:t>
            </a:r>
            <a:r>
              <a:rPr lang="ar-JO" altLang="en-US" sz="2600" dirty="0" smtClean="0">
                <a:solidFill>
                  <a:schemeClr val="tx2"/>
                </a:solidFill>
              </a:rPr>
              <a:t>.</a:t>
            </a:r>
            <a:endParaRPr lang="ar-EG" altLang="en-US" sz="2600" dirty="0" smtClean="0">
              <a:solidFill>
                <a:schemeClr val="tx2"/>
              </a:solidFill>
            </a:endParaRPr>
          </a:p>
          <a:p>
            <a:pPr marL="0" indent="0" algn="r" rtl="1">
              <a:buNone/>
            </a:pPr>
            <a:endParaRPr lang="ar-JO" altLang="en-US" sz="2600" dirty="0">
              <a:solidFill>
                <a:schemeClr val="tx2"/>
              </a:solidFill>
            </a:endParaRPr>
          </a:p>
          <a:p>
            <a:pPr marL="0" indent="0" algn="r" rtl="1">
              <a:buNone/>
            </a:pPr>
            <a:r>
              <a:rPr lang="ar-JO" altLang="en-US" sz="2600" dirty="0">
                <a:solidFill>
                  <a:schemeClr val="tx2"/>
                </a:solidFill>
              </a:rPr>
              <a:t>2. اذا تضمن السند شرط </a:t>
            </a:r>
            <a:r>
              <a:rPr lang="ar-JO" altLang="en-US" sz="2600" dirty="0" smtClean="0">
                <a:solidFill>
                  <a:schemeClr val="tx2"/>
                </a:solidFill>
              </a:rPr>
              <a:t>ال</a:t>
            </a:r>
            <a:r>
              <a:rPr lang="ar-EG" altLang="en-US" sz="2600" dirty="0" smtClean="0">
                <a:solidFill>
                  <a:schemeClr val="tx2"/>
                </a:solidFill>
              </a:rPr>
              <a:t>ت</a:t>
            </a:r>
            <a:r>
              <a:rPr lang="ar-JO" altLang="en-US" sz="2600" dirty="0" smtClean="0">
                <a:solidFill>
                  <a:schemeClr val="tx2"/>
                </a:solidFill>
              </a:rPr>
              <a:t>قديم </a:t>
            </a:r>
            <a:r>
              <a:rPr lang="ar-JO" altLang="en-US" sz="2600" dirty="0">
                <a:solidFill>
                  <a:schemeClr val="tx2"/>
                </a:solidFill>
              </a:rPr>
              <a:t>للقبول و هو من </a:t>
            </a:r>
            <a:r>
              <a:rPr lang="ar-JO" altLang="en-US" sz="2600" dirty="0" smtClean="0">
                <a:solidFill>
                  <a:schemeClr val="tx2"/>
                </a:solidFill>
              </a:rPr>
              <a:t>الب</a:t>
            </a:r>
            <a:r>
              <a:rPr lang="ar-EG" altLang="en-US" sz="2600" dirty="0" smtClean="0">
                <a:solidFill>
                  <a:schemeClr val="tx2"/>
                </a:solidFill>
              </a:rPr>
              <a:t>ي</a:t>
            </a:r>
            <a:r>
              <a:rPr lang="ar-JO" altLang="en-US" sz="2600" dirty="0" smtClean="0">
                <a:solidFill>
                  <a:schemeClr val="tx2"/>
                </a:solidFill>
              </a:rPr>
              <a:t>انات </a:t>
            </a:r>
            <a:r>
              <a:rPr lang="ar-JO" altLang="en-US" sz="2600" dirty="0">
                <a:solidFill>
                  <a:schemeClr val="tx2"/>
                </a:solidFill>
              </a:rPr>
              <a:t>الاختيارية و بذلك يصبح تقديم السند للقبول واجبا على الحامل لا حقا اختياريا . </a:t>
            </a:r>
          </a:p>
          <a:p>
            <a:pPr algn="r" rtl="1"/>
            <a:endParaRPr lang="ar-JO" altLang="en-US" sz="2600" dirty="0"/>
          </a:p>
          <a:p>
            <a:pPr algn="r" rtl="1"/>
            <a:r>
              <a:rPr lang="ar-JO" altLang="en-US" sz="2400" dirty="0" smtClean="0">
                <a:solidFill>
                  <a:schemeClr val="tx2"/>
                </a:solidFill>
              </a:rPr>
              <a:t> </a:t>
            </a:r>
            <a:endParaRPr lang="ar-JO" altLang="en-US" sz="2400" dirty="0">
              <a:solidFill>
                <a:schemeClr val="tx2"/>
              </a:solidFill>
            </a:endParaRPr>
          </a:p>
          <a:p>
            <a:pPr algn="r" rtl="1"/>
            <a:endParaRPr lang="en-US" sz="2400" dirty="0"/>
          </a:p>
        </p:txBody>
      </p:sp>
    </p:spTree>
    <p:extLst>
      <p:ext uri="{BB962C8B-B14F-4D97-AF65-F5344CB8AC3E}">
        <p14:creationId xmlns="" xmlns:p14="http://schemas.microsoft.com/office/powerpoint/2010/main" val="3735933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3520"/>
          </a:xfrm>
        </p:spPr>
        <p:txBody>
          <a:bodyPr>
            <a:normAutofit/>
          </a:bodyPr>
          <a:lstStyle/>
          <a:p>
            <a:pPr algn="r" rtl="1"/>
            <a:r>
              <a:rPr lang="ar-JO" altLang="en-US" sz="2400" b="1" dirty="0"/>
              <a:t>الحالات التي يمتنع فيها على الحامل تقديم السند للقبول هي : </a:t>
            </a:r>
            <a:br>
              <a:rPr lang="ar-JO" altLang="en-US" sz="2400" b="1" dirty="0"/>
            </a:br>
            <a:endParaRPr lang="en-US" sz="2400" b="1" dirty="0"/>
          </a:p>
        </p:txBody>
      </p:sp>
      <p:sp>
        <p:nvSpPr>
          <p:cNvPr id="3" name="Content Placeholder 2"/>
          <p:cNvSpPr>
            <a:spLocks noGrp="1"/>
          </p:cNvSpPr>
          <p:nvPr>
            <p:ph idx="1"/>
          </p:nvPr>
        </p:nvSpPr>
        <p:spPr>
          <a:xfrm>
            <a:off x="332591" y="1688952"/>
            <a:ext cx="10515600" cy="4918317"/>
          </a:xfrm>
        </p:spPr>
        <p:txBody>
          <a:bodyPr/>
          <a:lstStyle/>
          <a:p>
            <a:pPr marL="514350" indent="-514350" algn="r" rtl="1">
              <a:buFont typeface="+mj-lt"/>
              <a:buAutoNum type="arabicParenR"/>
            </a:pPr>
            <a:r>
              <a:rPr lang="ar-JO" altLang="en-US" dirty="0"/>
              <a:t> </a:t>
            </a:r>
            <a:r>
              <a:rPr lang="ar-JO" altLang="en-US" sz="2600" dirty="0"/>
              <a:t>السند المستحق للوفاء لدى الاطلاع , فطبيعة هذا السند يقتضي عدم تقديمه للقبول بل يقدم للوفاء مرة واحدة خلال سنة من تاريخ تحريره . </a:t>
            </a:r>
            <a:endParaRPr lang="ar-EG" altLang="en-US" sz="2600" dirty="0" smtClean="0"/>
          </a:p>
          <a:p>
            <a:pPr marL="514350" indent="-514350" algn="r" rtl="1">
              <a:buFont typeface="+mj-lt"/>
              <a:buAutoNum type="arabicParenR"/>
            </a:pPr>
            <a:endParaRPr lang="ar-EG" sz="2600" dirty="0"/>
          </a:p>
          <a:p>
            <a:pPr marL="514350" indent="-514350" algn="r" rtl="1">
              <a:buFont typeface="+mj-lt"/>
              <a:buAutoNum type="arabicParenR"/>
            </a:pPr>
            <a:endParaRPr lang="ar-EG" sz="2600" dirty="0" smtClean="0"/>
          </a:p>
          <a:p>
            <a:pPr marL="514350" indent="-514350" algn="r" rtl="1">
              <a:buFont typeface="+mj-lt"/>
              <a:buAutoNum type="arabicParenR"/>
            </a:pPr>
            <a:r>
              <a:rPr lang="ar-JO" altLang="en-US" sz="2600" dirty="0"/>
              <a:t>السند المتضمن شرط عدم تقديمه للقبول و هذا الشرط من البيانات </a:t>
            </a:r>
            <a:r>
              <a:rPr lang="ar-JO" altLang="en-US" sz="2600" dirty="0" smtClean="0"/>
              <a:t>الاختياريه</a:t>
            </a:r>
            <a:r>
              <a:rPr lang="ar-EG" altLang="en-US" sz="2600" dirty="0" smtClean="0"/>
              <a:t> التى قد تضاف الى بيانات السند الالزامية ،</a:t>
            </a:r>
            <a:r>
              <a:rPr lang="ar-JO" altLang="en-US" sz="2600" dirty="0" smtClean="0"/>
              <a:t> </a:t>
            </a:r>
            <a:r>
              <a:rPr lang="ar-JO" altLang="en-US" sz="2600" dirty="0"/>
              <a:t>و يمنع الحامل بمقتضاه من تقديم السند للقبول </a:t>
            </a:r>
            <a:r>
              <a:rPr lang="ar-EG" altLang="en-US" sz="2600" dirty="0" smtClean="0"/>
              <a:t>،ويلجأ الساحب الى وضع هذا الشرط اذا قدر انه لا يستطيع تقديم مقابل الوفاء للمسحوب عليه في وقت مناسب .</a:t>
            </a:r>
            <a:endParaRPr lang="ar-JO" altLang="en-US" sz="2600" dirty="0"/>
          </a:p>
          <a:p>
            <a:pPr algn="r" rtl="1"/>
            <a:endParaRPr lang="en-US" dirty="0"/>
          </a:p>
        </p:txBody>
      </p:sp>
    </p:spTree>
    <p:extLst>
      <p:ext uri="{BB962C8B-B14F-4D97-AF65-F5344CB8AC3E}">
        <p14:creationId xmlns="" xmlns:p14="http://schemas.microsoft.com/office/powerpoint/2010/main" val="298048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JO" altLang="en-US" sz="2800" dirty="0"/>
              <a:t>و لكن هناك حالات اقرها المشرع تمنع الساحب من وضع شرط عدم تقديم السند للقبول و هذه الحالات هي : </a:t>
            </a:r>
            <a:br>
              <a:rPr lang="ar-JO" altLang="en-US" sz="2800" dirty="0"/>
            </a:br>
            <a:endParaRPr lang="en-US" sz="2800" dirty="0"/>
          </a:p>
        </p:txBody>
      </p:sp>
      <p:sp>
        <p:nvSpPr>
          <p:cNvPr id="3" name="Content Placeholder 2"/>
          <p:cNvSpPr>
            <a:spLocks noGrp="1"/>
          </p:cNvSpPr>
          <p:nvPr>
            <p:ph idx="1"/>
          </p:nvPr>
        </p:nvSpPr>
        <p:spPr/>
        <p:txBody>
          <a:bodyPr>
            <a:normAutofit/>
          </a:bodyPr>
          <a:lstStyle/>
          <a:p>
            <a:pPr marL="514350" indent="-514350" algn="r" rtl="1">
              <a:buFont typeface="+mj-lt"/>
              <a:buAutoNum type="arabicParenR"/>
            </a:pPr>
            <a:r>
              <a:rPr lang="ar-JO" altLang="en-US" sz="2600" dirty="0">
                <a:solidFill>
                  <a:schemeClr val="tx2"/>
                </a:solidFill>
              </a:rPr>
              <a:t> اذا كان السند مستحق الدفع عند شخص غير المسحوب عليه أو في جهة غير التي يقع فيها موطنه </a:t>
            </a:r>
            <a:r>
              <a:rPr lang="ar-EG" altLang="en-US" sz="2600" dirty="0" smtClean="0">
                <a:solidFill>
                  <a:schemeClr val="tx2"/>
                </a:solidFill>
              </a:rPr>
              <a:t>،اذ يخشى المشرع ان يكون المسحوب عليه شخصا وهميا او غير قادر على قبول السند او الوفاء بقيمته .</a:t>
            </a:r>
          </a:p>
          <a:p>
            <a:pPr marL="514350" indent="-514350" algn="r" rtl="1">
              <a:buFont typeface="+mj-lt"/>
              <a:buAutoNum type="arabicParenR"/>
            </a:pPr>
            <a:endParaRPr lang="ar-EG" altLang="en-US" sz="2600" dirty="0">
              <a:solidFill>
                <a:schemeClr val="tx2"/>
              </a:solidFill>
            </a:endParaRPr>
          </a:p>
          <a:p>
            <a:pPr marL="514350" indent="-514350" algn="r" rtl="1">
              <a:buFont typeface="+mj-lt"/>
              <a:buAutoNum type="arabicParenR"/>
            </a:pPr>
            <a:endParaRPr lang="ar-EG" altLang="en-US" sz="2600" dirty="0" smtClean="0">
              <a:solidFill>
                <a:schemeClr val="tx2"/>
              </a:solidFill>
            </a:endParaRPr>
          </a:p>
          <a:p>
            <a:pPr marL="514350" indent="-514350" algn="r" rtl="1">
              <a:buFont typeface="+mj-lt"/>
              <a:buAutoNum type="arabicParenR"/>
            </a:pPr>
            <a:r>
              <a:rPr lang="ar-JO" altLang="en-US" sz="2600" dirty="0">
                <a:solidFill>
                  <a:schemeClr val="tx2"/>
                </a:solidFill>
              </a:rPr>
              <a:t>اذا كان السند مستحق الدفع بعد مدة معينه من تاريخ الأطلاع عليه إذ يتعين تقديمه للقبول لتحديد تاريخ استحقاقه . </a:t>
            </a:r>
          </a:p>
          <a:p>
            <a:pPr marL="514350" indent="-514350" algn="r" rtl="1">
              <a:buFont typeface="+mj-lt"/>
              <a:buAutoNum type="arabicParenR"/>
            </a:pPr>
            <a:endParaRPr lang="en-US" sz="2600" dirty="0">
              <a:solidFill>
                <a:schemeClr val="tx2"/>
              </a:solidFill>
            </a:endParaRPr>
          </a:p>
        </p:txBody>
      </p:sp>
    </p:spTree>
    <p:extLst>
      <p:ext uri="{BB962C8B-B14F-4D97-AF65-F5344CB8AC3E}">
        <p14:creationId xmlns="" xmlns:p14="http://schemas.microsoft.com/office/powerpoint/2010/main" val="2292548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ar-JO" altLang="en-US" sz="4800" b="1" dirty="0" smtClean="0">
                <a:latin typeface="Arial Black" panose="020B0A04020102020204" pitchFamily="34" charset="0"/>
              </a:rPr>
              <a:t>ضمانات الوفاء بقيمة سند السحب </a:t>
            </a:r>
            <a:endParaRPr lang="en-US" sz="4800" b="1" dirty="0">
              <a:latin typeface="Arial Black" panose="020B0A04020102020204" pitchFamily="34" charset="0"/>
            </a:endParaRPr>
          </a:p>
        </p:txBody>
      </p:sp>
      <p:sp>
        <p:nvSpPr>
          <p:cNvPr id="5" name="Content Placeholder 4"/>
          <p:cNvSpPr>
            <a:spLocks noGrp="1"/>
          </p:cNvSpPr>
          <p:nvPr>
            <p:ph idx="1"/>
          </p:nvPr>
        </p:nvSpPr>
        <p:spPr>
          <a:xfrm>
            <a:off x="838200" y="1588770"/>
            <a:ext cx="10349753" cy="4789170"/>
          </a:xfrm>
        </p:spPr>
        <p:txBody>
          <a:bodyPr>
            <a:normAutofit/>
          </a:bodyPr>
          <a:lstStyle/>
          <a:p>
            <a:pPr algn="r" rtl="1"/>
            <a:r>
              <a:rPr lang="ar-JO" altLang="en-US" sz="2400" dirty="0" smtClean="0"/>
              <a:t>لتمكين السند من تأدية وظائفه الاقتصادية تضمن قانون الصرف عدة ضمانات تحمي حق الحامل و تكفل له الوفاء بقيمة السند في ميعاد الاستحقاق </a:t>
            </a:r>
            <a:r>
              <a:rPr lang="ar-EG" altLang="en-US" sz="2400" dirty="0" smtClean="0"/>
              <a:t>،</a:t>
            </a:r>
            <a:r>
              <a:rPr lang="ar-JO" altLang="en-US" sz="2400" dirty="0" smtClean="0"/>
              <a:t> </a:t>
            </a:r>
            <a:r>
              <a:rPr lang="ar-JO" altLang="en-US" sz="2400" b="1" dirty="0" smtClean="0"/>
              <a:t>هذه الضمانات</a:t>
            </a:r>
            <a:r>
              <a:rPr lang="ar-EG" altLang="en-US" sz="2400" b="1" dirty="0" smtClean="0"/>
              <a:t>:-</a:t>
            </a:r>
          </a:p>
          <a:p>
            <a:pPr algn="r" rtl="1"/>
            <a:endParaRPr lang="ar-EG" sz="2400" u="sng" dirty="0"/>
          </a:p>
          <a:p>
            <a:pPr algn="justLow" rtl="1">
              <a:buFont typeface="Wingdings" panose="05000000000000000000" pitchFamily="2" charset="2"/>
              <a:buChar char="q"/>
            </a:pPr>
            <a:r>
              <a:rPr lang="ar-EG" sz="2400" dirty="0" smtClean="0"/>
              <a:t>ضمانات قانونية : </a:t>
            </a:r>
            <a:r>
              <a:rPr lang="ar-JO" altLang="en-US" sz="2400" dirty="0" smtClean="0"/>
              <a:t>التضامن الصرفي , و مقابل الوفاء, و القبول . </a:t>
            </a:r>
            <a:r>
              <a:rPr lang="ar-EG" altLang="en-US" sz="2400" dirty="0" smtClean="0"/>
              <a:t> </a:t>
            </a:r>
          </a:p>
          <a:p>
            <a:pPr algn="justLow" rtl="1">
              <a:buFont typeface="Wingdings" panose="05000000000000000000" pitchFamily="2" charset="2"/>
              <a:buChar char="q"/>
            </a:pPr>
            <a:r>
              <a:rPr lang="ar-EG" altLang="en-US" sz="2400" dirty="0" smtClean="0"/>
              <a:t>ضمانات اتفاقية:  </a:t>
            </a:r>
            <a:r>
              <a:rPr lang="ar-JO" altLang="en-US" sz="2400" dirty="0" smtClean="0"/>
              <a:t>يسعى الحامل للحصول عليها و يمهد له قانون الصرف ذلك مثل الضمان الشخصي</a:t>
            </a:r>
            <a:endParaRPr lang="ar-SA" altLang="en-US" sz="2400" dirty="0" smtClean="0"/>
          </a:p>
          <a:p>
            <a:pPr marL="0" indent="0" algn="justLow" rtl="1">
              <a:buNone/>
            </a:pPr>
            <a:r>
              <a:rPr lang="ar-JO" altLang="en-US" sz="2400" dirty="0" smtClean="0"/>
              <a:t> ( الكفالة) </a:t>
            </a:r>
            <a:r>
              <a:rPr lang="ar-EG" altLang="en-US" sz="2400" dirty="0"/>
              <a:t>،</a:t>
            </a:r>
            <a:r>
              <a:rPr lang="ar-JO" altLang="en-US" sz="2400" dirty="0" smtClean="0"/>
              <a:t>او الضمان العيني ( رهن حيازي ) </a:t>
            </a:r>
            <a:r>
              <a:rPr lang="ar-EG" altLang="en-US" sz="2400" dirty="0" smtClean="0"/>
              <a:t>.</a:t>
            </a:r>
          </a:p>
          <a:p>
            <a:pPr marL="0" indent="0" algn="justLow" rtl="1">
              <a:buNone/>
            </a:pPr>
            <a:r>
              <a:rPr lang="ar-EG" altLang="en-US" sz="2400" dirty="0" smtClean="0"/>
              <a:t>  </a:t>
            </a:r>
          </a:p>
          <a:p>
            <a:pPr marL="0" indent="0" algn="justLow" rtl="1">
              <a:buNone/>
            </a:pPr>
            <a:endParaRPr lang="ar-EG" altLang="en-US" sz="2400" dirty="0"/>
          </a:p>
          <a:p>
            <a:pPr marL="0" indent="0" algn="justLow" rtl="1">
              <a:buNone/>
            </a:pPr>
            <a:r>
              <a:rPr lang="ar-EG" altLang="en-US" sz="2400" dirty="0" smtClean="0"/>
              <a:t>وسيتم تناول الضمانات القانونية بالتفصيل . </a:t>
            </a:r>
            <a:endParaRPr lang="ar-EG" altLang="en-US" sz="2400" dirty="0"/>
          </a:p>
          <a:p>
            <a:pPr marL="0" indent="0" algn="justLow" rtl="1">
              <a:buNone/>
            </a:pPr>
            <a:endParaRPr lang="ar-JO" altLang="en-US" sz="2400" dirty="0" smtClean="0"/>
          </a:p>
          <a:p>
            <a:pPr algn="justLow" rtl="1"/>
            <a:endParaRPr lang="ar-JO" altLang="en-US" sz="2400" dirty="0" smtClean="0"/>
          </a:p>
          <a:p>
            <a:pPr algn="r" rtl="1"/>
            <a:endParaRPr lang="en-US" sz="2400" dirty="0"/>
          </a:p>
        </p:txBody>
      </p:sp>
    </p:spTree>
    <p:extLst>
      <p:ext uri="{BB962C8B-B14F-4D97-AF65-F5344CB8AC3E}">
        <p14:creationId xmlns="" xmlns:p14="http://schemas.microsoft.com/office/powerpoint/2010/main" val="1642124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JO" altLang="en-US" sz="3200" b="1" dirty="0"/>
              <a:t>ممن يصدر القبول </a:t>
            </a:r>
            <a:r>
              <a:rPr lang="ar-EG" altLang="en-US" sz="3200" b="1" dirty="0" smtClean="0"/>
              <a:t>:</a:t>
            </a:r>
            <a:endParaRPr lang="en-US" sz="3200" b="1"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ar-JO" altLang="en-US" sz="2400" dirty="0"/>
              <a:t>يصدر القبول من المسحوب عليه المعين في السند </a:t>
            </a:r>
            <a:r>
              <a:rPr lang="ar-EG" altLang="en-US" sz="2400" dirty="0" smtClean="0"/>
              <a:t>،</a:t>
            </a:r>
            <a:r>
              <a:rPr lang="ar-JO" altLang="en-US" sz="2400" dirty="0" smtClean="0"/>
              <a:t> </a:t>
            </a:r>
            <a:r>
              <a:rPr lang="ar-JO" altLang="en-US" sz="2400" dirty="0"/>
              <a:t>و المسحوب عليه قد يكون اصليا و قد يكون احتياطيا </a:t>
            </a:r>
            <a:r>
              <a:rPr lang="ar-EG" altLang="en-US" sz="2400" dirty="0" smtClean="0"/>
              <a:t>،اذ يجيز المشرع ان يعين في السند مسحوبا عليه احتياطيا يقدم اليه السند اذا امتنع عنه المسحوب عليه الاصلي .</a:t>
            </a:r>
          </a:p>
          <a:p>
            <a:pPr algn="r" rtl="1">
              <a:buFont typeface="Wingdings" panose="05000000000000000000" pitchFamily="2" charset="2"/>
              <a:buChar char="v"/>
            </a:pPr>
            <a:endParaRPr lang="ar-EG" sz="2400" dirty="0"/>
          </a:p>
          <a:p>
            <a:pPr algn="r" rtl="1">
              <a:buFont typeface="Wingdings" panose="05000000000000000000" pitchFamily="2" charset="2"/>
              <a:buChar char="v"/>
            </a:pPr>
            <a:endParaRPr lang="ar-EG" sz="2400" dirty="0" smtClean="0"/>
          </a:p>
          <a:p>
            <a:pPr algn="r" rtl="1">
              <a:buFont typeface="Wingdings" panose="05000000000000000000" pitchFamily="2" charset="2"/>
              <a:buChar char="v"/>
            </a:pPr>
            <a:r>
              <a:rPr lang="ar-EG" sz="2400" dirty="0" smtClean="0"/>
              <a:t>كما يصح ان يصدر القبول من المسحوب عليه بوصفة اصيلا ،يصح ان يصدر من وكيله بشرط ان يكون مفوضا في ذلك .ويطلب القبول من المسحوب عليه في موطنه ولو تضمن السند شرط الوفاء بقيمته في غير موطن المسحوب عليه .</a:t>
            </a:r>
            <a:endParaRPr lang="en-US" sz="2400" dirty="0"/>
          </a:p>
        </p:txBody>
      </p:sp>
    </p:spTree>
    <p:extLst>
      <p:ext uri="{BB962C8B-B14F-4D97-AF65-F5344CB8AC3E}">
        <p14:creationId xmlns="" xmlns:p14="http://schemas.microsoft.com/office/powerpoint/2010/main" val="800619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JO" altLang="en-US" sz="3200" b="1" dirty="0"/>
              <a:t>من له طلب القبول </a:t>
            </a:r>
            <a:r>
              <a:rPr lang="ar-EG" altLang="en-US" sz="3200" b="1" dirty="0" smtClean="0"/>
              <a:t>:</a:t>
            </a:r>
            <a:endParaRPr lang="en-US" sz="3200" b="1" dirty="0"/>
          </a:p>
        </p:txBody>
      </p:sp>
      <p:sp>
        <p:nvSpPr>
          <p:cNvPr id="3" name="Content Placeholder 2"/>
          <p:cNvSpPr>
            <a:spLocks noGrp="1"/>
          </p:cNvSpPr>
          <p:nvPr>
            <p:ph idx="1"/>
          </p:nvPr>
        </p:nvSpPr>
        <p:spPr/>
        <p:txBody>
          <a:bodyPr>
            <a:normAutofit/>
          </a:bodyPr>
          <a:lstStyle/>
          <a:p>
            <a:pPr algn="justLow" rtl="1">
              <a:buFont typeface="Wingdings" panose="05000000000000000000" pitchFamily="2" charset="2"/>
              <a:buChar char="v"/>
            </a:pPr>
            <a:r>
              <a:rPr lang="ar-JO" altLang="en-US" sz="2600" dirty="0"/>
              <a:t>ان طلب القبول يكون من حق كل من يحوز سند السحب و لو لم يكن مالكا له , فتكفي مجرد الحيازة المادية للسند لتكون للحائز صفة في طلب القبول </a:t>
            </a:r>
            <a:r>
              <a:rPr lang="ar-EG" altLang="en-US" sz="2600" dirty="0" smtClean="0"/>
              <a:t>،</a:t>
            </a:r>
            <a:r>
              <a:rPr lang="ar-JO" altLang="en-US" sz="2600" dirty="0" smtClean="0"/>
              <a:t> </a:t>
            </a:r>
            <a:r>
              <a:rPr lang="ar-JO" altLang="en-US" sz="2600" dirty="0"/>
              <a:t>و لا يحق للمسحوب عليه ان يطلب من الحائز تبرير حيازته </a:t>
            </a:r>
            <a:r>
              <a:rPr lang="ar-JO" altLang="en-US" sz="2600" dirty="0" smtClean="0"/>
              <a:t>للسند</a:t>
            </a:r>
            <a:r>
              <a:rPr lang="ar-EG" altLang="en-US" sz="2600" dirty="0" smtClean="0"/>
              <a:t>.</a:t>
            </a:r>
            <a:r>
              <a:rPr lang="ar-JO" altLang="en-US" sz="2600" dirty="0" smtClean="0"/>
              <a:t> </a:t>
            </a:r>
            <a:endParaRPr lang="ar-EG" altLang="en-US" sz="2600" dirty="0" smtClean="0"/>
          </a:p>
          <a:p>
            <a:pPr algn="justLow" rtl="1">
              <a:buFont typeface="Wingdings" panose="05000000000000000000" pitchFamily="2" charset="2"/>
              <a:buChar char="v"/>
            </a:pPr>
            <a:endParaRPr lang="ar-EG" sz="2600" dirty="0"/>
          </a:p>
          <a:p>
            <a:pPr algn="justLow" rtl="1">
              <a:buFont typeface="Wingdings" panose="05000000000000000000" pitchFamily="2" charset="2"/>
              <a:buChar char="v"/>
            </a:pPr>
            <a:endParaRPr lang="ar-EG" sz="2600" dirty="0" smtClean="0"/>
          </a:p>
          <a:p>
            <a:pPr algn="justLow" rtl="1">
              <a:buFont typeface="Wingdings" panose="05000000000000000000" pitchFamily="2" charset="2"/>
              <a:buChar char="v"/>
            </a:pPr>
            <a:r>
              <a:rPr lang="ar-JO" altLang="en-US" sz="2600" dirty="0"/>
              <a:t>و يجيز المشرع للحائز ان يطلب القبول في اي وقت يشاء من يوم تحرير السند حتى ميعاد استحقاقه ما لم يتضمن السند شرطا </a:t>
            </a:r>
            <a:r>
              <a:rPr lang="ar-JO" altLang="en-US" sz="2600" dirty="0" smtClean="0"/>
              <a:t>يمن</a:t>
            </a:r>
            <a:r>
              <a:rPr lang="ar-EG" altLang="en-US" sz="2600" dirty="0" smtClean="0"/>
              <a:t>ع</a:t>
            </a:r>
            <a:r>
              <a:rPr lang="ar-JO" altLang="en-US" sz="2600" dirty="0" smtClean="0"/>
              <a:t> </a:t>
            </a:r>
            <a:r>
              <a:rPr lang="ar-JO" altLang="en-US" sz="2600" dirty="0"/>
              <a:t>تقديمه للقبول قبل تاريخ محدد .</a:t>
            </a:r>
          </a:p>
          <a:p>
            <a:pPr algn="justLow" rtl="1">
              <a:buFont typeface="Wingdings" panose="05000000000000000000" pitchFamily="2" charset="2"/>
              <a:buChar char="v"/>
            </a:pPr>
            <a:endParaRPr lang="en-US" sz="2600" dirty="0"/>
          </a:p>
        </p:txBody>
      </p:sp>
    </p:spTree>
    <p:extLst>
      <p:ext uri="{BB962C8B-B14F-4D97-AF65-F5344CB8AC3E}">
        <p14:creationId xmlns="" xmlns:p14="http://schemas.microsoft.com/office/powerpoint/2010/main" val="2735919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049" y="2517289"/>
            <a:ext cx="10515600" cy="2054712"/>
          </a:xfrm>
        </p:spPr>
        <p:txBody>
          <a:bodyPr>
            <a:normAutofit/>
          </a:bodyPr>
          <a:lstStyle/>
          <a:p>
            <a:pPr marL="0" indent="0" algn="ctr">
              <a:buNone/>
            </a:pPr>
            <a:r>
              <a:rPr lang="ar-EG" sz="5400" i="1" dirty="0" smtClean="0">
                <a:effectLst>
                  <a:outerShdw blurRad="38100" dist="38100" dir="2700000" algn="tl">
                    <a:srgbClr val="000000">
                      <a:alpha val="43137"/>
                    </a:srgbClr>
                  </a:outerShdw>
                </a:effectLst>
              </a:rPr>
              <a:t>القسم الثاني </a:t>
            </a:r>
            <a:endParaRPr lang="en-US" sz="5400" i="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049631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rtl="1"/>
            <a:r>
              <a:rPr lang="ar-SA" sz="4400" b="1" dirty="0" smtClean="0">
                <a:solidFill>
                  <a:srgbClr val="FFFF66"/>
                </a:solidFill>
              </a:rPr>
              <a:t>شروط القبول</a:t>
            </a:r>
            <a:r>
              <a:rPr lang="ar-SA" dirty="0" smtClean="0"/>
              <a:t> </a:t>
            </a:r>
            <a:endParaRPr lang="en-US" dirty="0"/>
          </a:p>
        </p:txBody>
      </p:sp>
      <p:sp>
        <p:nvSpPr>
          <p:cNvPr id="3" name="عنصر نائب للمحتوى 2"/>
          <p:cNvSpPr>
            <a:spLocks noGrp="1"/>
          </p:cNvSpPr>
          <p:nvPr>
            <p:ph idx="1"/>
          </p:nvPr>
        </p:nvSpPr>
        <p:spPr/>
        <p:txBody>
          <a:bodyPr/>
          <a:lstStyle/>
          <a:p>
            <a:pPr marL="533400" indent="-533400" algn="r" rtl="1">
              <a:lnSpc>
                <a:spcPct val="80000"/>
              </a:lnSpc>
            </a:pPr>
            <a:r>
              <a:rPr lang="ar-SA" sz="2400" b="1" dirty="0" smtClean="0">
                <a:solidFill>
                  <a:srgbClr val="FFCC00"/>
                </a:solidFill>
              </a:rPr>
              <a:t>الشروط </a:t>
            </a:r>
            <a:r>
              <a:rPr lang="ar-SA" sz="2400" b="1" dirty="0" err="1" smtClean="0">
                <a:solidFill>
                  <a:srgbClr val="FFCC00"/>
                </a:solidFill>
              </a:rPr>
              <a:t>الموضوعية :</a:t>
            </a:r>
            <a:endParaRPr lang="ar-SA" sz="2400" b="1" dirty="0" smtClean="0">
              <a:solidFill>
                <a:srgbClr val="FFCC00"/>
              </a:solidFill>
            </a:endParaRPr>
          </a:p>
          <a:p>
            <a:pPr marL="533400" indent="-533400" algn="r" rtl="1">
              <a:lnSpc>
                <a:spcPct val="80000"/>
              </a:lnSpc>
            </a:pPr>
            <a:r>
              <a:rPr lang="ar-SA" b="1" dirty="0" smtClean="0">
                <a:solidFill>
                  <a:schemeClr val="tx2"/>
                </a:solidFill>
              </a:rPr>
              <a:t>القبول بسند  السحب تصرفاً قانونياً ينشىء في ذمة الموقع التزاماً صرفياً بدفع قيمة المبلغ عند لاستحقاق فلابد ان تتوفر فيه الشروط الموضوعية </a:t>
            </a:r>
            <a:r>
              <a:rPr lang="ar-SA" b="1" dirty="0" err="1" smtClean="0">
                <a:solidFill>
                  <a:schemeClr val="tx2"/>
                </a:solidFill>
              </a:rPr>
              <a:t>العامة </a:t>
            </a:r>
            <a:r>
              <a:rPr lang="ar-SA" b="1" dirty="0" smtClean="0">
                <a:solidFill>
                  <a:schemeClr val="tx2"/>
                </a:solidFill>
              </a:rPr>
              <a:t>( </a:t>
            </a:r>
            <a:r>
              <a:rPr lang="ar-SA" b="1" dirty="0" err="1" smtClean="0">
                <a:solidFill>
                  <a:schemeClr val="tx2"/>
                </a:solidFill>
              </a:rPr>
              <a:t>المحل </a:t>
            </a:r>
            <a:r>
              <a:rPr lang="ar-SA" b="1" dirty="0" smtClean="0">
                <a:solidFill>
                  <a:schemeClr val="tx2"/>
                </a:solidFill>
              </a:rPr>
              <a:t>, </a:t>
            </a:r>
            <a:r>
              <a:rPr lang="ar-SA" b="1" dirty="0" err="1" smtClean="0">
                <a:solidFill>
                  <a:schemeClr val="tx2"/>
                </a:solidFill>
              </a:rPr>
              <a:t>السبب </a:t>
            </a:r>
            <a:r>
              <a:rPr lang="ar-SA" b="1" dirty="0" smtClean="0">
                <a:solidFill>
                  <a:schemeClr val="tx2"/>
                </a:solidFill>
              </a:rPr>
              <a:t>, الرضا, </a:t>
            </a:r>
            <a:r>
              <a:rPr lang="ar-SA" b="1" dirty="0" err="1" smtClean="0">
                <a:solidFill>
                  <a:schemeClr val="tx2"/>
                </a:solidFill>
              </a:rPr>
              <a:t>الاهلية )</a:t>
            </a:r>
            <a:r>
              <a:rPr lang="ar-SA" b="1" dirty="0" smtClean="0">
                <a:solidFill>
                  <a:schemeClr val="tx2"/>
                </a:solidFill>
              </a:rPr>
              <a:t> </a:t>
            </a:r>
          </a:p>
          <a:p>
            <a:pPr marL="533400" indent="-533400" algn="r" rtl="1">
              <a:lnSpc>
                <a:spcPct val="80000"/>
              </a:lnSpc>
              <a:buNone/>
            </a:pPr>
            <a:r>
              <a:rPr lang="ar-SA" b="1" dirty="0" err="1" smtClean="0">
                <a:solidFill>
                  <a:schemeClr val="tx2"/>
                </a:solidFill>
              </a:rPr>
              <a:t>وبالاضافة</a:t>
            </a:r>
            <a:r>
              <a:rPr lang="ar-SA" b="1" dirty="0" smtClean="0">
                <a:solidFill>
                  <a:schemeClr val="tx2"/>
                </a:solidFill>
              </a:rPr>
              <a:t> لهذه الشروط يجب ان يتوفر فيه شرطين إضافيين كما جاء بالمادة  157 من قانون </a:t>
            </a:r>
            <a:r>
              <a:rPr lang="ar-SA" b="1" dirty="0" err="1" smtClean="0">
                <a:solidFill>
                  <a:schemeClr val="tx2"/>
                </a:solidFill>
              </a:rPr>
              <a:t>التجارة :</a:t>
            </a:r>
            <a:endParaRPr lang="ar-SA" b="1" dirty="0" smtClean="0">
              <a:solidFill>
                <a:schemeClr val="tx2"/>
              </a:solidFill>
            </a:endParaRPr>
          </a:p>
          <a:p>
            <a:pPr marL="533400" indent="-533400" algn="r" rtl="1">
              <a:lnSpc>
                <a:spcPct val="80000"/>
              </a:lnSpc>
              <a:buNone/>
            </a:pPr>
            <a:r>
              <a:rPr lang="ar-SA" b="1" dirty="0" err="1" smtClean="0">
                <a:solidFill>
                  <a:schemeClr val="tx2"/>
                </a:solidFill>
              </a:rPr>
              <a:t>1 </a:t>
            </a:r>
            <a:r>
              <a:rPr lang="ar-SA" b="1" dirty="0" smtClean="0">
                <a:solidFill>
                  <a:schemeClr val="tx2"/>
                </a:solidFill>
              </a:rPr>
              <a:t>) ان يكون القبول</a:t>
            </a:r>
            <a:r>
              <a:rPr lang="ar-JO" b="1" dirty="0" smtClean="0">
                <a:solidFill>
                  <a:schemeClr val="tx2"/>
                </a:solidFill>
              </a:rPr>
              <a:t> باتا</a:t>
            </a:r>
            <a:r>
              <a:rPr lang="ar-SA" b="1" dirty="0" smtClean="0">
                <a:solidFill>
                  <a:schemeClr val="tx2"/>
                </a:solidFill>
              </a:rPr>
              <a:t> غير على شرط فاسخ او لاغي </a:t>
            </a:r>
            <a:r>
              <a:rPr lang="ar-SA" b="1" dirty="0" err="1" smtClean="0">
                <a:solidFill>
                  <a:schemeClr val="tx2"/>
                </a:solidFill>
              </a:rPr>
              <a:t>واقف </a:t>
            </a:r>
            <a:r>
              <a:rPr lang="ar-SA" b="1" dirty="0" smtClean="0">
                <a:solidFill>
                  <a:schemeClr val="tx2"/>
                </a:solidFill>
              </a:rPr>
              <a:t>( </a:t>
            </a:r>
            <a:r>
              <a:rPr lang="ar-SA" b="1" dirty="0" err="1" smtClean="0">
                <a:solidFill>
                  <a:schemeClr val="tx2"/>
                </a:solidFill>
              </a:rPr>
              <a:t>معطل </a:t>
            </a:r>
            <a:r>
              <a:rPr lang="ar-SA" b="1" dirty="0" smtClean="0">
                <a:solidFill>
                  <a:schemeClr val="tx2"/>
                </a:solidFill>
              </a:rPr>
              <a:t>) اذ يعد هذا القبول المعلق رفضاً للسند فيجوز هنا </a:t>
            </a:r>
            <a:r>
              <a:rPr lang="ar-SA" b="1" dirty="0" err="1" smtClean="0">
                <a:solidFill>
                  <a:schemeClr val="tx2"/>
                </a:solidFill>
              </a:rPr>
              <a:t>للحامل </a:t>
            </a:r>
            <a:r>
              <a:rPr lang="ar-SA" b="1" dirty="0" smtClean="0">
                <a:solidFill>
                  <a:schemeClr val="tx2"/>
                </a:solidFill>
              </a:rPr>
              <a:t>( </a:t>
            </a:r>
            <a:r>
              <a:rPr lang="ar-SA" b="1" dirty="0" err="1" smtClean="0">
                <a:solidFill>
                  <a:schemeClr val="tx2"/>
                </a:solidFill>
              </a:rPr>
              <a:t>المستفيد </a:t>
            </a:r>
            <a:r>
              <a:rPr lang="ar-SA" b="1" dirty="0" smtClean="0">
                <a:solidFill>
                  <a:schemeClr val="tx2"/>
                </a:solidFill>
              </a:rPr>
              <a:t>) الرجوع على الملتزمين لان هذا التعليق يؤدي الى إضعاف الثقة بالسند لارتباط التزام المسحوب </a:t>
            </a:r>
            <a:r>
              <a:rPr lang="ar-SA" b="1" dirty="0" err="1" smtClean="0">
                <a:solidFill>
                  <a:schemeClr val="tx2"/>
                </a:solidFill>
              </a:rPr>
              <a:t>عليه .</a:t>
            </a:r>
            <a:r>
              <a:rPr lang="ar-SA" b="1" dirty="0" smtClean="0">
                <a:solidFill>
                  <a:schemeClr val="tx2"/>
                </a:solidFill>
              </a:rPr>
              <a:t> ايضاً يؤدي الى تعطيل تداول السند كأداة </a:t>
            </a:r>
            <a:r>
              <a:rPr lang="ar-SA" b="1" dirty="0" err="1" smtClean="0">
                <a:solidFill>
                  <a:schemeClr val="tx2"/>
                </a:solidFill>
              </a:rPr>
              <a:t>إئتمان</a:t>
            </a:r>
            <a:r>
              <a:rPr lang="ar-SA" b="1" dirty="0" smtClean="0">
                <a:solidFill>
                  <a:schemeClr val="tx2"/>
                </a:solidFill>
              </a:rPr>
              <a:t> وأداه وفاء لاعتباره ضمان غير </a:t>
            </a:r>
            <a:r>
              <a:rPr lang="ar-SA" b="1" dirty="0" err="1" smtClean="0">
                <a:solidFill>
                  <a:schemeClr val="tx2"/>
                </a:solidFill>
              </a:rPr>
              <a:t>مؤكد .</a:t>
            </a:r>
            <a:r>
              <a:rPr lang="ar-SA" b="1" dirty="0" smtClean="0">
                <a:solidFill>
                  <a:schemeClr val="tx2"/>
                </a:solidFill>
              </a:rPr>
              <a:t>  </a:t>
            </a:r>
          </a:p>
          <a:p>
            <a:pPr marL="533400" indent="-533400" algn="r" rtl="1">
              <a:lnSpc>
                <a:spcPct val="80000"/>
              </a:lnSpc>
              <a:buNone/>
            </a:pPr>
            <a:r>
              <a:rPr lang="ar-SA" b="1" dirty="0" smtClean="0">
                <a:solidFill>
                  <a:schemeClr val="tx2"/>
                </a:solidFill>
              </a:rPr>
              <a:t>2) ألا تتضمن صيغة القبول تعديلاً لبيانات </a:t>
            </a:r>
            <a:r>
              <a:rPr lang="ar-SA" b="1" dirty="0" err="1" smtClean="0">
                <a:solidFill>
                  <a:schemeClr val="tx2"/>
                </a:solidFill>
              </a:rPr>
              <a:t>السند </a:t>
            </a:r>
            <a:r>
              <a:rPr lang="ar-SA" b="1" dirty="0" smtClean="0">
                <a:solidFill>
                  <a:schemeClr val="tx2"/>
                </a:solidFill>
              </a:rPr>
              <a:t>, كتاريخ الاستحقاق مثلاً أو قيمة المبلغ وبناءً على ذلك يحق للمستفيد الرجوع للضامنين لمراجعه </a:t>
            </a:r>
            <a:r>
              <a:rPr lang="ar-SA" b="1" dirty="0" err="1" smtClean="0">
                <a:solidFill>
                  <a:schemeClr val="tx2"/>
                </a:solidFill>
              </a:rPr>
              <a:t>حقه .</a:t>
            </a:r>
            <a:r>
              <a:rPr lang="ar-SA" b="1" dirty="0" smtClean="0">
                <a:solidFill>
                  <a:schemeClr val="tx2"/>
                </a:solidFill>
              </a:rPr>
              <a:t> </a:t>
            </a:r>
          </a:p>
          <a:p>
            <a:pPr marL="533400" indent="-533400" algn="r" rtl="1">
              <a:lnSpc>
                <a:spcPct val="80000"/>
              </a:lnSpc>
              <a:buNone/>
            </a:pPr>
            <a:r>
              <a:rPr lang="ar-SA" b="1" dirty="0" smtClean="0">
                <a:solidFill>
                  <a:schemeClr val="tx2"/>
                </a:solidFill>
              </a:rPr>
              <a:t>(ومع ذلك إذا تضمنت صيغة القبول تعديلاً لبيانات السند فان المشرع يلزم المسحوب عليه  بتحمل مسؤولية </a:t>
            </a:r>
            <a:r>
              <a:rPr lang="ar-SA" b="1" dirty="0" err="1" smtClean="0">
                <a:solidFill>
                  <a:schemeClr val="tx2"/>
                </a:solidFill>
              </a:rPr>
              <a:t>تغيره ).</a:t>
            </a:r>
            <a:r>
              <a:rPr lang="ar-SA" b="1" dirty="0" smtClean="0">
                <a:solidFill>
                  <a:schemeClr val="tx2"/>
                </a:solidFill>
              </a:rPr>
              <a:t>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431801" y="333376"/>
            <a:ext cx="11425767" cy="6524625"/>
          </a:xfrm>
          <a:ln w="76200">
            <a:solidFill>
              <a:schemeClr val="tx1"/>
            </a:solidFill>
          </a:ln>
        </p:spPr>
        <p:txBody>
          <a:bodyPr/>
          <a:lstStyle/>
          <a:p>
            <a:pPr marL="609600" indent="-609600" algn="r" rtl="1" eaLnBrk="1" hangingPunct="1">
              <a:lnSpc>
                <a:spcPct val="80000"/>
              </a:lnSpc>
            </a:pPr>
            <a:r>
              <a:rPr lang="ar-SA" sz="2800" b="1" smtClean="0">
                <a:solidFill>
                  <a:srgbClr val="F9FD59"/>
                </a:solidFill>
              </a:rPr>
              <a:t>الشروط الشكلية :</a:t>
            </a:r>
          </a:p>
          <a:p>
            <a:pPr marL="609600" indent="-609600" algn="r" rtl="1" eaLnBrk="1" hangingPunct="1">
              <a:lnSpc>
                <a:spcPct val="80000"/>
              </a:lnSpc>
            </a:pPr>
            <a:r>
              <a:rPr lang="ar-SA" sz="2800" b="1" smtClean="0">
                <a:solidFill>
                  <a:schemeClr val="tx2"/>
                </a:solidFill>
              </a:rPr>
              <a:t>نصت المادة 156 من قانون التجارة على شروط القبول الشكلية وهي:</a:t>
            </a:r>
          </a:p>
          <a:p>
            <a:pPr marL="609600" indent="-609600" algn="r" rtl="1" eaLnBrk="1" hangingPunct="1">
              <a:lnSpc>
                <a:spcPct val="80000"/>
              </a:lnSpc>
              <a:buFontTx/>
              <a:buAutoNum type="arabicPeriod"/>
            </a:pPr>
            <a:r>
              <a:rPr lang="ar-SA" sz="2800" b="1" smtClean="0">
                <a:solidFill>
                  <a:schemeClr val="tx2"/>
                </a:solidFill>
              </a:rPr>
              <a:t>يكتب القبول على السند نفسه ويعبر عنه بكلمة مقبول أو بايه عبارة اخرى مماثلة  ويذيل بتوقيع المسحوب عليه على ان يكون التوقيع في صدر الورقة التجارية في هذه الحالة .</a:t>
            </a:r>
          </a:p>
          <a:p>
            <a:pPr marL="609600" indent="-609600" algn="r" rtl="1" eaLnBrk="1" hangingPunct="1">
              <a:lnSpc>
                <a:spcPct val="80000"/>
              </a:lnSpc>
              <a:buFontTx/>
              <a:buAutoNum type="arabicPeriod"/>
            </a:pPr>
            <a:r>
              <a:rPr lang="ar-SA" sz="2800" b="1" smtClean="0">
                <a:solidFill>
                  <a:schemeClr val="tx2"/>
                </a:solidFill>
              </a:rPr>
              <a:t>يعد قبولاً بمجرد وضع المسحوب عليه توقيعه . </a:t>
            </a:r>
          </a:p>
          <a:p>
            <a:pPr marL="609600" indent="-609600" algn="r" rtl="1" eaLnBrk="1" hangingPunct="1">
              <a:lnSpc>
                <a:spcPct val="80000"/>
              </a:lnSpc>
              <a:buFontTx/>
              <a:buNone/>
            </a:pPr>
            <a:r>
              <a:rPr lang="ar-SA" sz="2800" b="1" smtClean="0">
                <a:solidFill>
                  <a:schemeClr val="tx2"/>
                </a:solidFill>
              </a:rPr>
              <a:t>وتستثنى كافه اشكال القبول الا القبول بالكتابه فهو دليل الاثبات والالتزام</a:t>
            </a:r>
            <a:r>
              <a:rPr lang="ar-SA" sz="2800" b="1" smtClean="0">
                <a:solidFill>
                  <a:srgbClr val="000066"/>
                </a:solidFill>
              </a:rPr>
              <a:t> .</a:t>
            </a:r>
          </a:p>
          <a:p>
            <a:pPr marL="609600" indent="-609600" algn="r" rtl="1" eaLnBrk="1" hangingPunct="1">
              <a:lnSpc>
                <a:spcPct val="80000"/>
              </a:lnSpc>
              <a:buFontTx/>
              <a:buNone/>
            </a:pPr>
            <a:r>
              <a:rPr lang="ar-SA" sz="2800" b="1" smtClean="0">
                <a:solidFill>
                  <a:srgbClr val="FF0000"/>
                </a:solidFill>
              </a:rPr>
              <a:t>لايشترط كتابة تاريخ القبول , إلا انه يصبح واجب في الحالات التالية  حسب المادة 156 من قانون التجارة :</a:t>
            </a:r>
          </a:p>
          <a:p>
            <a:pPr marL="609600" indent="-609600" algn="r" rtl="1" eaLnBrk="1" hangingPunct="1">
              <a:lnSpc>
                <a:spcPct val="80000"/>
              </a:lnSpc>
              <a:buFontTx/>
              <a:buAutoNum type="arabicPeriod"/>
            </a:pPr>
            <a:r>
              <a:rPr lang="ar-SA" sz="2800" b="1" smtClean="0">
                <a:solidFill>
                  <a:schemeClr val="tx2"/>
                </a:solidFill>
              </a:rPr>
              <a:t>اذا كان السند مستحق الوفاء بعد مدة من الاطلاع عليه ,اذ يفيد في تحديد معياد الاستحقاق .</a:t>
            </a:r>
          </a:p>
          <a:p>
            <a:pPr marL="609600" indent="-609600" algn="r" rtl="1" eaLnBrk="1" hangingPunct="1">
              <a:lnSpc>
                <a:spcPct val="80000"/>
              </a:lnSpc>
              <a:buFontTx/>
              <a:buAutoNum type="arabicPeriod"/>
            </a:pPr>
            <a:r>
              <a:rPr lang="ar-SA" sz="2800" b="1" smtClean="0">
                <a:solidFill>
                  <a:schemeClr val="tx2"/>
                </a:solidFill>
              </a:rPr>
              <a:t>اذا كان السند واجب التقديم للقبول في مدة معينة على شرط خاص كتب فيه اذ يفيد تاريخ القبول التاكد من تحقيق هذا الشرط . </a:t>
            </a:r>
          </a:p>
          <a:p>
            <a:pPr marL="609600" indent="-609600" algn="r" rtl="1" eaLnBrk="1" hangingPunct="1">
              <a:lnSpc>
                <a:spcPct val="80000"/>
              </a:lnSpc>
              <a:buFontTx/>
              <a:buNone/>
            </a:pPr>
            <a:r>
              <a:rPr lang="ar-JO" sz="2800" b="1" smtClean="0">
                <a:solidFill>
                  <a:schemeClr val="tx2"/>
                </a:solidFill>
              </a:rPr>
              <a:t>” هناك امثلة وحالات صفحة 132 ( د.العكيلي ) ”</a:t>
            </a:r>
            <a:endParaRPr lang="ar-SA" sz="2800" b="1" smtClean="0">
              <a:solidFill>
                <a:schemeClr val="tx2"/>
              </a:solidFill>
            </a:endParaRPr>
          </a:p>
          <a:p>
            <a:pPr marL="609600" indent="-609600" algn="r" rtl="1" eaLnBrk="1" hangingPunct="1">
              <a:lnSpc>
                <a:spcPct val="80000"/>
              </a:lnSpc>
              <a:buFontTx/>
              <a:buNone/>
            </a:pPr>
            <a:endParaRPr lang="en-US" sz="2800" b="1" smtClean="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274638"/>
            <a:ext cx="10972800" cy="850900"/>
          </a:xfrm>
        </p:spPr>
        <p:txBody>
          <a:bodyPr/>
          <a:lstStyle/>
          <a:p>
            <a:pPr eaLnBrk="1" hangingPunct="1"/>
            <a:r>
              <a:rPr lang="ar-SA" sz="4800" b="1" smtClean="0">
                <a:solidFill>
                  <a:srgbClr val="FFFF66"/>
                </a:solidFill>
              </a:rPr>
              <a:t>آثار القبول</a:t>
            </a:r>
            <a:r>
              <a:rPr lang="ar-SA" smtClean="0"/>
              <a:t> </a:t>
            </a:r>
            <a:endParaRPr lang="en-US" smtClean="0"/>
          </a:p>
        </p:txBody>
      </p:sp>
      <p:sp>
        <p:nvSpPr>
          <p:cNvPr id="31747" name="Rectangle 3"/>
          <p:cNvSpPr>
            <a:spLocks noGrp="1" noChangeArrowheads="1"/>
          </p:cNvSpPr>
          <p:nvPr>
            <p:ph type="body" idx="1"/>
          </p:nvPr>
        </p:nvSpPr>
        <p:spPr>
          <a:xfrm>
            <a:off x="624418" y="1052514"/>
            <a:ext cx="10943167" cy="5545137"/>
          </a:xfrm>
          <a:ln w="57150">
            <a:solidFill>
              <a:schemeClr val="tx1"/>
            </a:solidFill>
          </a:ln>
        </p:spPr>
        <p:txBody>
          <a:bodyPr/>
          <a:lstStyle/>
          <a:p>
            <a:pPr marL="533400" indent="-533400" algn="r" rtl="1" eaLnBrk="1" hangingPunct="1">
              <a:lnSpc>
                <a:spcPct val="80000"/>
              </a:lnSpc>
            </a:pPr>
            <a:endParaRPr lang="ar-SA" sz="800" b="1" smtClean="0">
              <a:solidFill>
                <a:srgbClr val="FF0000"/>
              </a:solidFill>
            </a:endParaRPr>
          </a:p>
          <a:p>
            <a:pPr marL="533400" indent="-533400" algn="r" rtl="1" eaLnBrk="1" hangingPunct="1">
              <a:lnSpc>
                <a:spcPct val="80000"/>
              </a:lnSpc>
              <a:buFontTx/>
              <a:buNone/>
            </a:pPr>
            <a:r>
              <a:rPr lang="ar-SA" sz="800" b="1" smtClean="0">
                <a:solidFill>
                  <a:srgbClr val="FF0000"/>
                </a:solidFill>
              </a:rPr>
              <a:t> </a:t>
            </a:r>
            <a:r>
              <a:rPr lang="ar-SA" sz="3600" b="1" i="1" smtClean="0">
                <a:solidFill>
                  <a:srgbClr val="FF0000"/>
                </a:solidFill>
              </a:rPr>
              <a:t>القبول كتصرف قانوني يترتب عليه الآثار التالية</a:t>
            </a:r>
            <a:r>
              <a:rPr lang="ar-SA" sz="3600" b="1" i="1" smtClean="0">
                <a:solidFill>
                  <a:srgbClr val="F9FD59"/>
                </a:solidFill>
              </a:rPr>
              <a:t>:</a:t>
            </a:r>
          </a:p>
          <a:p>
            <a:pPr marL="533400" indent="-533400" algn="r" rtl="1" eaLnBrk="1" hangingPunct="1">
              <a:lnSpc>
                <a:spcPct val="80000"/>
              </a:lnSpc>
              <a:buFontTx/>
              <a:buAutoNum type="arabicPeriod"/>
            </a:pPr>
            <a:r>
              <a:rPr lang="ar-SA" sz="2800" b="1" smtClean="0">
                <a:solidFill>
                  <a:schemeClr val="tx2"/>
                </a:solidFill>
              </a:rPr>
              <a:t>القبول ينشىء في ذمة المسحوب عليه التزاماً صرفياً بدفع مبلغ السند اي الوفاء بقيمة السند بتاريخ الاستحقاق .فيصبح هو المدين الاصلي  ويتحول  الساحب الى مجرد ضامن للوفاء .</a:t>
            </a:r>
          </a:p>
          <a:p>
            <a:pPr marL="533400" indent="-533400" algn="r" rtl="1" eaLnBrk="1" hangingPunct="1">
              <a:lnSpc>
                <a:spcPct val="80000"/>
              </a:lnSpc>
              <a:buFontTx/>
              <a:buNone/>
            </a:pPr>
            <a:endParaRPr lang="ar-SA" sz="2800" b="1" smtClean="0">
              <a:solidFill>
                <a:schemeClr val="tx2"/>
              </a:solidFill>
            </a:endParaRPr>
          </a:p>
          <a:p>
            <a:pPr marL="533400" indent="-533400" algn="r" rtl="1" eaLnBrk="1" hangingPunct="1">
              <a:lnSpc>
                <a:spcPct val="80000"/>
              </a:lnSpc>
              <a:buFontTx/>
              <a:buAutoNum type="arabicPeriod" startAt="2"/>
            </a:pPr>
            <a:r>
              <a:rPr lang="ar-SA" sz="2800" b="1" smtClean="0">
                <a:solidFill>
                  <a:schemeClr val="tx2"/>
                </a:solidFill>
              </a:rPr>
              <a:t>ينشىء القبول علاقة قانونية مباشرة  بين المسحوب عليه والحامل مستقلة عن علاقة الساحب بالمسحوب عليه ( بناء على قاعدة تطهير الدفوع ) </a:t>
            </a:r>
          </a:p>
          <a:p>
            <a:pPr marL="533400" indent="-533400" algn="r" rtl="1" eaLnBrk="1" hangingPunct="1">
              <a:lnSpc>
                <a:spcPct val="80000"/>
              </a:lnSpc>
              <a:buFontTx/>
              <a:buNone/>
            </a:pPr>
            <a:endParaRPr lang="ar-SA" sz="2800" b="1" smtClean="0">
              <a:solidFill>
                <a:schemeClr val="tx2"/>
              </a:solidFill>
            </a:endParaRPr>
          </a:p>
          <a:p>
            <a:pPr marL="533400" indent="-533400" algn="r" rtl="1" eaLnBrk="1" hangingPunct="1">
              <a:lnSpc>
                <a:spcPct val="80000"/>
              </a:lnSpc>
              <a:buFontTx/>
              <a:buNone/>
            </a:pPr>
            <a:r>
              <a:rPr lang="ar-SA" sz="2800" b="1" smtClean="0">
                <a:solidFill>
                  <a:schemeClr val="tx2"/>
                </a:solidFill>
              </a:rPr>
              <a:t>3 . يعد القبول قرينة على وجود مقابل الوفاء لدى المسحوب عليه سواء العلاقة بين الساحب والمسحوب عليه او بين الحامل والمسحوب عليه  .</a:t>
            </a:r>
          </a:p>
          <a:p>
            <a:pPr marL="533400" indent="-533400" algn="r" rtl="1" eaLnBrk="1" hangingPunct="1">
              <a:lnSpc>
                <a:spcPct val="80000"/>
              </a:lnSpc>
              <a:buFontTx/>
              <a:buNone/>
            </a:pPr>
            <a:endParaRPr lang="ar-SA" sz="2800" b="1" smtClean="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ar-JO" dirty="0" smtClean="0"/>
              <a:t>تابع آثار القبول</a:t>
            </a:r>
            <a:endParaRPr lang="en-US" dirty="0" smtClean="0"/>
          </a:p>
        </p:txBody>
      </p:sp>
      <p:sp>
        <p:nvSpPr>
          <p:cNvPr id="32771" name="Rectangle 3"/>
          <p:cNvSpPr>
            <a:spLocks noGrp="1" noChangeArrowheads="1"/>
          </p:cNvSpPr>
          <p:nvPr>
            <p:ph type="body" idx="1"/>
          </p:nvPr>
        </p:nvSpPr>
        <p:spPr>
          <a:ln w="76200">
            <a:solidFill>
              <a:schemeClr val="tx1"/>
            </a:solidFill>
          </a:ln>
        </p:spPr>
        <p:txBody>
          <a:bodyPr/>
          <a:lstStyle/>
          <a:p>
            <a:pPr marL="609600" indent="-609600" algn="r" rtl="1" eaLnBrk="1" hangingPunct="1">
              <a:buFontTx/>
              <a:buNone/>
            </a:pPr>
            <a:r>
              <a:rPr lang="ar-SA" sz="4400" b="1" dirty="0" err="1" smtClean="0"/>
              <a:t>4 </a:t>
            </a:r>
            <a:r>
              <a:rPr lang="ar-SA" sz="4400" b="1" dirty="0" err="1" smtClean="0">
                <a:solidFill>
                  <a:srgbClr val="000066"/>
                </a:solidFill>
              </a:rPr>
              <a:t>.</a:t>
            </a:r>
            <a:r>
              <a:rPr lang="ar-SA" sz="4400" b="1" dirty="0" smtClean="0">
                <a:solidFill>
                  <a:srgbClr val="000066"/>
                </a:solidFill>
              </a:rPr>
              <a:t>  </a:t>
            </a:r>
            <a:r>
              <a:rPr lang="ar-SA" sz="4400" b="1" dirty="0" smtClean="0">
                <a:solidFill>
                  <a:schemeClr val="tx2"/>
                </a:solidFill>
              </a:rPr>
              <a:t>تبرأ ذمة الملتزمين من ضمان القبول وتبقى مسؤوليتهم عن ضمان </a:t>
            </a:r>
            <a:r>
              <a:rPr lang="ar-SA" sz="4400" b="1" dirty="0" err="1" smtClean="0">
                <a:solidFill>
                  <a:schemeClr val="tx2"/>
                </a:solidFill>
              </a:rPr>
              <a:t>الوفاء .</a:t>
            </a:r>
            <a:endParaRPr lang="ar-SA" sz="4400" b="1" dirty="0" smtClean="0">
              <a:solidFill>
                <a:schemeClr val="tx2"/>
              </a:solidFill>
            </a:endParaRPr>
          </a:p>
          <a:p>
            <a:pPr marL="609600" indent="-609600" algn="r" rtl="1" eaLnBrk="1" hangingPunct="1">
              <a:buFontTx/>
              <a:buNone/>
            </a:pPr>
            <a:endParaRPr lang="ar-SA" sz="4400" b="1" dirty="0" smtClean="0">
              <a:solidFill>
                <a:schemeClr val="tx2"/>
              </a:solidFill>
            </a:endParaRPr>
          </a:p>
          <a:p>
            <a:pPr marL="609600" indent="-609600" algn="r" rtl="1" eaLnBrk="1" hangingPunct="1">
              <a:buFontTx/>
              <a:buNone/>
            </a:pPr>
            <a:r>
              <a:rPr lang="ar-SA" sz="4400" b="1" dirty="0" err="1" smtClean="0">
                <a:solidFill>
                  <a:schemeClr val="tx2"/>
                </a:solidFill>
              </a:rPr>
              <a:t>5.</a:t>
            </a:r>
            <a:r>
              <a:rPr lang="ar-SA" sz="4400" b="1" dirty="0" smtClean="0">
                <a:solidFill>
                  <a:schemeClr val="tx2"/>
                </a:solidFill>
              </a:rPr>
              <a:t> بالقبول  يثبت حق الحامل على مقابل الوفاء بعد أن كان حقاً احتماليا </a:t>
            </a:r>
            <a:r>
              <a:rPr lang="ar-SA" sz="4400" b="1" dirty="0" err="1" smtClean="0">
                <a:solidFill>
                  <a:schemeClr val="tx2"/>
                </a:solidFill>
              </a:rPr>
              <a:t>ً .</a:t>
            </a:r>
            <a:r>
              <a:rPr lang="ar-SA" sz="4400" b="1" dirty="0" smtClean="0">
                <a:solidFill>
                  <a:schemeClr val="tx2"/>
                </a:solidFill>
              </a:rPr>
              <a:t> </a:t>
            </a:r>
            <a:endParaRPr lang="en-US" sz="4400" b="1" dirty="0" smtClean="0">
              <a:solidFill>
                <a:schemeClr val="tx2"/>
              </a:solidFill>
            </a:endParaRPr>
          </a:p>
          <a:p>
            <a:pPr marL="609600" indent="-609600" algn="r" rtl="1" eaLnBrk="1" hangingPunct="1"/>
            <a:endParaRPr lang="en-US" dirty="0" smtClean="0">
              <a:solidFill>
                <a:schemeClr val="tx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274639"/>
            <a:ext cx="10972800" cy="922337"/>
          </a:xfrm>
        </p:spPr>
        <p:txBody>
          <a:bodyPr/>
          <a:lstStyle/>
          <a:p>
            <a:pPr eaLnBrk="1" hangingPunct="1"/>
            <a:r>
              <a:rPr lang="ar-SA" b="1" smtClean="0">
                <a:solidFill>
                  <a:srgbClr val="FFCC00"/>
                </a:solidFill>
              </a:rPr>
              <a:t>الامتناع عن القبول وآثاره</a:t>
            </a:r>
            <a:r>
              <a:rPr lang="ar-SA" smtClean="0"/>
              <a:t> </a:t>
            </a:r>
            <a:endParaRPr lang="en-US" smtClean="0"/>
          </a:p>
        </p:txBody>
      </p:sp>
      <p:sp>
        <p:nvSpPr>
          <p:cNvPr id="33795" name="Rectangle 3"/>
          <p:cNvSpPr>
            <a:spLocks noGrp="1" noChangeArrowheads="1"/>
          </p:cNvSpPr>
          <p:nvPr>
            <p:ph type="body" idx="1"/>
          </p:nvPr>
        </p:nvSpPr>
        <p:spPr>
          <a:xfrm>
            <a:off x="334434" y="1052514"/>
            <a:ext cx="11247967" cy="5545137"/>
          </a:xfrm>
          <a:ln w="57150">
            <a:solidFill>
              <a:schemeClr val="tx1"/>
            </a:solidFill>
          </a:ln>
        </p:spPr>
        <p:txBody>
          <a:bodyPr/>
          <a:lstStyle/>
          <a:p>
            <a:pPr marL="609600" indent="-609600" algn="r" rtl="1" eaLnBrk="1" hangingPunct="1">
              <a:lnSpc>
                <a:spcPct val="80000"/>
              </a:lnSpc>
            </a:pPr>
            <a:r>
              <a:rPr lang="ar-SA" sz="2800" b="1" smtClean="0">
                <a:solidFill>
                  <a:srgbClr val="FF0000"/>
                </a:solidFill>
              </a:rPr>
              <a:t>امتناع المسحوب عليه من القبول</a:t>
            </a:r>
            <a:r>
              <a:rPr lang="ar-JO" sz="2800" b="1" smtClean="0">
                <a:solidFill>
                  <a:srgbClr val="FF0000"/>
                </a:solidFill>
              </a:rPr>
              <a:t> لأي سبب من الاسباب جاز للحامل الرجوع على الساحب والمظهرين قبل تاريخ الاستحقاق</a:t>
            </a:r>
          </a:p>
          <a:p>
            <a:pPr marL="609600" indent="-609600" algn="r" rtl="1" eaLnBrk="1" hangingPunct="1">
              <a:lnSpc>
                <a:spcPct val="80000"/>
              </a:lnSpc>
            </a:pPr>
            <a:r>
              <a:rPr lang="ar-JO" sz="2800" b="1" smtClean="0">
                <a:solidFill>
                  <a:srgbClr val="FF0000"/>
                </a:solidFill>
              </a:rPr>
              <a:t>وبناء عليه</a:t>
            </a:r>
            <a:r>
              <a:rPr lang="ar-SA" sz="2800" b="1" smtClean="0">
                <a:solidFill>
                  <a:srgbClr val="FF0000"/>
                </a:solidFill>
              </a:rPr>
              <a:t> يترتب ع</a:t>
            </a:r>
            <a:r>
              <a:rPr lang="ar-JO" sz="2800" b="1" smtClean="0">
                <a:solidFill>
                  <a:srgbClr val="FF0000"/>
                </a:solidFill>
              </a:rPr>
              <a:t>لى</a:t>
            </a:r>
            <a:r>
              <a:rPr lang="ar-SA" sz="2800" b="1" smtClean="0">
                <a:solidFill>
                  <a:srgbClr val="FF0000"/>
                </a:solidFill>
              </a:rPr>
              <a:t> الملتزمين بضمان القبول </a:t>
            </a:r>
            <a:r>
              <a:rPr lang="ar-JO" sz="2800" b="1" smtClean="0">
                <a:solidFill>
                  <a:srgbClr val="FF0000"/>
                </a:solidFill>
              </a:rPr>
              <a:t>لانهم </a:t>
            </a:r>
            <a:r>
              <a:rPr lang="ar-SA" sz="2800" b="1" smtClean="0">
                <a:solidFill>
                  <a:srgbClr val="FF0000"/>
                </a:solidFill>
              </a:rPr>
              <a:t>قد تخلفوا عن تقديم الضمانات التي التزموا بها فيسقط الاجل (الفترة قبل ال</a:t>
            </a:r>
            <a:r>
              <a:rPr lang="ar-JO" sz="2800" b="1" smtClean="0">
                <a:solidFill>
                  <a:srgbClr val="FF0000"/>
                </a:solidFill>
              </a:rPr>
              <a:t>استحقاق</a:t>
            </a:r>
            <a:r>
              <a:rPr lang="ar-SA" sz="2800" b="1" smtClean="0">
                <a:solidFill>
                  <a:srgbClr val="FF0000"/>
                </a:solidFill>
              </a:rPr>
              <a:t>) </a:t>
            </a:r>
            <a:r>
              <a:rPr lang="ar-SA" sz="2800" b="1" u="sng" smtClean="0">
                <a:solidFill>
                  <a:srgbClr val="FF0000"/>
                </a:solidFill>
              </a:rPr>
              <a:t>ويحق</a:t>
            </a:r>
            <a:r>
              <a:rPr lang="ar-SA" sz="2800" b="1" smtClean="0">
                <a:solidFill>
                  <a:srgbClr val="FF0000"/>
                </a:solidFill>
              </a:rPr>
              <a:t> للحامل الرجوع على الضامنين قبل تاريخ الاستحقاق فقد يسر له المشرع طريق الحماية فأجاز له الرجوع للضامنين وذلك وفقاً لشروط وإجرآءات معينة منها  :</a:t>
            </a:r>
          </a:p>
          <a:p>
            <a:pPr marL="609600" indent="-609600" algn="r" rtl="1" eaLnBrk="1" hangingPunct="1">
              <a:lnSpc>
                <a:spcPct val="80000"/>
              </a:lnSpc>
            </a:pPr>
            <a:r>
              <a:rPr lang="ar-SA" b="1" u="sng" smtClean="0">
                <a:solidFill>
                  <a:schemeClr val="tx2"/>
                </a:solidFill>
              </a:rPr>
              <a:t>اولا ً :</a:t>
            </a:r>
            <a:r>
              <a:rPr lang="ar-SA" b="1" smtClean="0">
                <a:solidFill>
                  <a:schemeClr val="tx2"/>
                </a:solidFill>
              </a:rPr>
              <a:t> يتعين على الحامل أن يثبت امتناع المسحوب عليه بورقة رسمية يحررها كاتب العدل ( احتجاج عدم القبول ) لتجنب النزاعات في حالة رجوعه للضامنين .</a:t>
            </a:r>
          </a:p>
          <a:p>
            <a:pPr marL="609600" indent="-609600" algn="r" rtl="1" eaLnBrk="1" hangingPunct="1">
              <a:lnSpc>
                <a:spcPct val="80000"/>
              </a:lnSpc>
            </a:pPr>
            <a:r>
              <a:rPr lang="ar-SA" b="1" smtClean="0">
                <a:solidFill>
                  <a:schemeClr val="tx2"/>
                </a:solidFill>
              </a:rPr>
              <a:t>وقد اوجب المشرع في الفقرة الثانية من المادة 182 من قانون التجارة أن يعمل احتجاج عدم القبول في المعياد المحدد لعرض السند على المسحوب عليه للقبول خلال سنة  منذ تاريخ انشائه  .. </a:t>
            </a:r>
          </a:p>
          <a:p>
            <a:pPr marL="609600" indent="-609600" algn="r" rtl="1" eaLnBrk="1" hangingPunct="1">
              <a:lnSpc>
                <a:spcPct val="80000"/>
              </a:lnSpc>
            </a:pPr>
            <a:endParaRPr lang="ar-SA" b="1" smtClean="0">
              <a:solidFill>
                <a:schemeClr val="tx2"/>
              </a:solidFill>
            </a:endParaRPr>
          </a:p>
          <a:p>
            <a:pPr marL="609600" indent="-609600" algn="r" rtl="1" eaLnBrk="1" hangingPunct="1">
              <a:lnSpc>
                <a:spcPct val="80000"/>
              </a:lnSpc>
            </a:pPr>
            <a:r>
              <a:rPr lang="ar-SA" b="1" smtClean="0">
                <a:solidFill>
                  <a:srgbClr val="000066"/>
                </a:solidFill>
              </a:rPr>
              <a:t>  </a:t>
            </a:r>
          </a:p>
          <a:p>
            <a:pPr marL="609600" indent="-609600" algn="r" rtl="1" eaLnBrk="1" hangingPunct="1">
              <a:lnSpc>
                <a:spcPct val="80000"/>
              </a:lnSpc>
            </a:pPr>
            <a:endParaRPr lang="en-US" b="1" smtClean="0">
              <a:solidFill>
                <a:srgbClr val="000066"/>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en-US" smtClean="0"/>
          </a:p>
        </p:txBody>
      </p:sp>
      <p:sp>
        <p:nvSpPr>
          <p:cNvPr id="34819" name="Rectangle 3"/>
          <p:cNvSpPr>
            <a:spLocks noGrp="1" noChangeArrowheads="1"/>
          </p:cNvSpPr>
          <p:nvPr>
            <p:ph type="body" idx="1"/>
          </p:nvPr>
        </p:nvSpPr>
        <p:spPr>
          <a:xfrm>
            <a:off x="609600" y="836614"/>
            <a:ext cx="10972800" cy="5545137"/>
          </a:xfrm>
          <a:ln w="76200">
            <a:solidFill>
              <a:schemeClr val="tx1"/>
            </a:solidFill>
          </a:ln>
        </p:spPr>
        <p:txBody>
          <a:bodyPr/>
          <a:lstStyle/>
          <a:p>
            <a:pPr algn="r" rtl="1" eaLnBrk="1" hangingPunct="1"/>
            <a:r>
              <a:rPr lang="ar-SA" sz="3600" b="1" u="sng" dirty="0" smtClean="0">
                <a:solidFill>
                  <a:srgbClr val="F9FD59"/>
                </a:solidFill>
              </a:rPr>
              <a:t>وقد </a:t>
            </a:r>
            <a:r>
              <a:rPr lang="ar-SA" sz="3600" b="1" u="sng" dirty="0" err="1" smtClean="0">
                <a:solidFill>
                  <a:srgbClr val="F9FD59"/>
                </a:solidFill>
              </a:rPr>
              <a:t>تاخذ</a:t>
            </a:r>
            <a:r>
              <a:rPr lang="ar-SA" sz="3600" b="1" u="sng" dirty="0" smtClean="0">
                <a:solidFill>
                  <a:srgbClr val="F9FD59"/>
                </a:solidFill>
              </a:rPr>
              <a:t> المدة المحددة عدة اشكال منها</a:t>
            </a:r>
            <a:r>
              <a:rPr lang="ar-SA" sz="3600" b="1" dirty="0" smtClean="0">
                <a:solidFill>
                  <a:srgbClr val="F9FD59"/>
                </a:solidFill>
              </a:rPr>
              <a:t> </a:t>
            </a:r>
          </a:p>
          <a:p>
            <a:pPr algn="r" rtl="1" eaLnBrk="1" hangingPunct="1">
              <a:buFontTx/>
              <a:buAutoNum type="arabicPeriod"/>
            </a:pPr>
            <a:r>
              <a:rPr lang="ar-SA" sz="3600" b="1" dirty="0" smtClean="0">
                <a:solidFill>
                  <a:schemeClr val="tx2"/>
                </a:solidFill>
              </a:rPr>
              <a:t>تقديمه للقبول خلال سنة منذ تاريخ انشائه فانه يتعين على الحامل عمل احتجاج بعدم القبول خلال سنة </a:t>
            </a:r>
            <a:r>
              <a:rPr lang="ar-SA" sz="3600" b="1" dirty="0" err="1" smtClean="0">
                <a:solidFill>
                  <a:schemeClr val="tx2"/>
                </a:solidFill>
              </a:rPr>
              <a:t>والا</a:t>
            </a:r>
            <a:r>
              <a:rPr lang="ar-JO" sz="3600" b="1" dirty="0" smtClean="0">
                <a:solidFill>
                  <a:schemeClr val="tx2"/>
                </a:solidFill>
              </a:rPr>
              <a:t> </a:t>
            </a:r>
            <a:r>
              <a:rPr lang="ar-SA" sz="3600" b="1" dirty="0" smtClean="0">
                <a:solidFill>
                  <a:schemeClr val="tx2"/>
                </a:solidFill>
              </a:rPr>
              <a:t>يعد الحامل مهملاً وتعرض لسقوط حقه  في الرجوع </a:t>
            </a:r>
            <a:r>
              <a:rPr lang="ar-SA" sz="3600" b="1" dirty="0" err="1" smtClean="0">
                <a:solidFill>
                  <a:schemeClr val="tx2"/>
                </a:solidFill>
              </a:rPr>
              <a:t>للضامنين .</a:t>
            </a:r>
            <a:r>
              <a:rPr lang="ar-SA" sz="3600" b="1" dirty="0" smtClean="0">
                <a:solidFill>
                  <a:schemeClr val="tx2"/>
                </a:solidFill>
              </a:rPr>
              <a:t> </a:t>
            </a:r>
          </a:p>
          <a:p>
            <a:pPr algn="r" rtl="1" eaLnBrk="1" hangingPunct="1">
              <a:buFontTx/>
              <a:buAutoNum type="arabicPeriod"/>
            </a:pPr>
            <a:r>
              <a:rPr lang="ar-SA" sz="3600" b="1" dirty="0" smtClean="0">
                <a:solidFill>
                  <a:schemeClr val="tx2"/>
                </a:solidFill>
              </a:rPr>
              <a:t>اذا تضمن شرط  كتقديمه مثلاً خلال ثلاثة اشهر منذ تاريخ </a:t>
            </a:r>
            <a:r>
              <a:rPr lang="ar-SA" sz="3600" b="1" dirty="0" err="1" smtClean="0">
                <a:solidFill>
                  <a:schemeClr val="tx2"/>
                </a:solidFill>
              </a:rPr>
              <a:t>انشائ</a:t>
            </a:r>
            <a:r>
              <a:rPr lang="ar-JO" sz="3600" b="1" dirty="0" smtClean="0">
                <a:solidFill>
                  <a:schemeClr val="tx2"/>
                </a:solidFill>
              </a:rPr>
              <a:t>ه</a:t>
            </a:r>
            <a:r>
              <a:rPr lang="ar-SA" sz="3600" b="1" dirty="0" smtClean="0">
                <a:solidFill>
                  <a:schemeClr val="tx2"/>
                </a:solidFill>
              </a:rPr>
              <a:t> توجب على الحامل تقديم القبول ضمن هذه الفترة وتقديم الاحتجاج في حال عدم القبول  ايضاً ضمن هذه الفترة  ثلاثة </a:t>
            </a:r>
            <a:r>
              <a:rPr lang="ar-SA" sz="3600" b="1" dirty="0" err="1" smtClean="0">
                <a:solidFill>
                  <a:schemeClr val="tx2"/>
                </a:solidFill>
              </a:rPr>
              <a:t>اشهر .</a:t>
            </a:r>
            <a:endParaRPr lang="ar-SA" sz="3600" b="1" dirty="0" smtClean="0">
              <a:solidFill>
                <a:schemeClr val="tx2"/>
              </a:solidFill>
            </a:endParaRPr>
          </a:p>
          <a:p>
            <a:pPr algn="r" rtl="1" eaLnBrk="1" hangingPunct="1"/>
            <a:endParaRPr lang="ar-SA" b="1" dirty="0" smtClean="0">
              <a:solidFill>
                <a:schemeClr val="tx2"/>
              </a:solidFill>
            </a:endParaRPr>
          </a:p>
          <a:p>
            <a:pPr algn="r" rtl="1" eaLnBrk="1" hangingPunct="1"/>
            <a:endParaRPr lang="en-US" dirty="0" smtClean="0">
              <a:solidFill>
                <a:schemeClr val="tx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en-US" smtClean="0"/>
          </a:p>
        </p:txBody>
      </p:sp>
      <p:sp>
        <p:nvSpPr>
          <p:cNvPr id="35843" name="Rectangle 3"/>
          <p:cNvSpPr>
            <a:spLocks noGrp="1" noChangeArrowheads="1"/>
          </p:cNvSpPr>
          <p:nvPr>
            <p:ph type="body" idx="1"/>
          </p:nvPr>
        </p:nvSpPr>
        <p:spPr>
          <a:xfrm>
            <a:off x="609600" y="836614"/>
            <a:ext cx="10972800" cy="5400675"/>
          </a:xfrm>
          <a:ln w="76200">
            <a:solidFill>
              <a:schemeClr val="tx1"/>
            </a:solidFill>
          </a:ln>
        </p:spPr>
        <p:txBody>
          <a:bodyPr>
            <a:normAutofit/>
          </a:bodyPr>
          <a:lstStyle/>
          <a:p>
            <a:pPr algn="r" rtl="1" eaLnBrk="1" hangingPunct="1"/>
            <a:r>
              <a:rPr lang="ar-SA" sz="3200" b="1" u="sng" dirty="0" err="1" smtClean="0">
                <a:solidFill>
                  <a:srgbClr val="000066"/>
                </a:solidFill>
              </a:rPr>
              <a:t>ثانياً </a:t>
            </a:r>
            <a:r>
              <a:rPr lang="ar-SA" sz="3200" b="1" dirty="0" smtClean="0">
                <a:solidFill>
                  <a:srgbClr val="000066"/>
                </a:solidFill>
              </a:rPr>
              <a:t>: </a:t>
            </a:r>
            <a:r>
              <a:rPr lang="ar-SA" sz="3200" b="1" dirty="0" smtClean="0">
                <a:solidFill>
                  <a:schemeClr val="tx2"/>
                </a:solidFill>
              </a:rPr>
              <a:t>يجب على الحامل أن يشعر الساحب ومن ظهر اليه السند بعدم قبوله خلال اربعة ايام التاليه ليوم احتجاج عدم القبول او ليوم تقديمه للقبول إن اشتمل على شرط </a:t>
            </a:r>
            <a:r>
              <a:rPr lang="ar-SA" sz="3200" b="1" dirty="0" err="1" smtClean="0">
                <a:solidFill>
                  <a:schemeClr val="tx2"/>
                </a:solidFill>
              </a:rPr>
              <a:t>إلاعفاء</a:t>
            </a:r>
            <a:r>
              <a:rPr lang="ar-SA" sz="3200" b="1" dirty="0" smtClean="0">
                <a:solidFill>
                  <a:schemeClr val="tx2"/>
                </a:solidFill>
              </a:rPr>
              <a:t> من عمل </a:t>
            </a:r>
            <a:r>
              <a:rPr lang="ar-SA" sz="3200" b="1" dirty="0" err="1" smtClean="0">
                <a:solidFill>
                  <a:schemeClr val="tx2"/>
                </a:solidFill>
              </a:rPr>
              <a:t>الاحتجاج .</a:t>
            </a:r>
            <a:r>
              <a:rPr lang="ar-SA" sz="3200" b="1" dirty="0" smtClean="0">
                <a:solidFill>
                  <a:schemeClr val="tx2"/>
                </a:solidFill>
              </a:rPr>
              <a:t> وعلى كل مظهر خلال يومي العمل التاليين ليوم تسلمه الاشعار ان يشعر من ظهر له السند بتسلمه أشعار عدم </a:t>
            </a:r>
            <a:r>
              <a:rPr lang="ar-SA" sz="3200" b="1" dirty="0" err="1" smtClean="0">
                <a:solidFill>
                  <a:schemeClr val="tx2"/>
                </a:solidFill>
              </a:rPr>
              <a:t>القبول </a:t>
            </a:r>
            <a:r>
              <a:rPr lang="ar-SA" sz="3200" b="1" dirty="0" smtClean="0">
                <a:solidFill>
                  <a:schemeClr val="tx2"/>
                </a:solidFill>
              </a:rPr>
              <a:t>, وهكذا تتسلسل الاشعارات حتى تصل </a:t>
            </a:r>
            <a:r>
              <a:rPr lang="ar-SA" sz="3200" b="1" dirty="0" err="1" smtClean="0">
                <a:solidFill>
                  <a:schemeClr val="tx2"/>
                </a:solidFill>
              </a:rPr>
              <a:t>للساحب .</a:t>
            </a:r>
            <a:r>
              <a:rPr lang="ar-SA" sz="3200" b="1" dirty="0" smtClean="0">
                <a:solidFill>
                  <a:schemeClr val="tx2"/>
                </a:solidFill>
              </a:rPr>
              <a:t> وقد نصت على هذه الاحكام المادة 183 من قانون </a:t>
            </a:r>
            <a:r>
              <a:rPr lang="ar-SA" sz="3200" b="1" dirty="0" err="1" smtClean="0">
                <a:solidFill>
                  <a:schemeClr val="tx2"/>
                </a:solidFill>
              </a:rPr>
              <a:t>التجارة .</a:t>
            </a:r>
            <a:endParaRPr lang="en-US" sz="3200" b="1" dirty="0" smtClean="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JO" altLang="en-US" b="1" dirty="0" smtClean="0">
                <a:effectLst>
                  <a:outerShdw blurRad="38100" dist="38100" dir="2700000" algn="tl">
                    <a:srgbClr val="000000">
                      <a:alpha val="43137"/>
                    </a:srgbClr>
                  </a:outerShdw>
                </a:effectLst>
              </a:rPr>
              <a:t>التضامن الصرفي</a:t>
            </a:r>
            <a:r>
              <a:rPr lang="ar-JO" alt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algn="justLow" rtl="1"/>
            <a:r>
              <a:rPr lang="ar-EG" sz="2000" dirty="0" smtClean="0"/>
              <a:t>يقصد </a:t>
            </a:r>
            <a:r>
              <a:rPr lang="ar-EG" sz="2000" b="1" dirty="0" smtClean="0"/>
              <a:t>بالتضامن الصرفي </a:t>
            </a:r>
            <a:r>
              <a:rPr lang="ar-EG" sz="2000" dirty="0" smtClean="0"/>
              <a:t>: -</a:t>
            </a:r>
            <a:r>
              <a:rPr lang="ar-JO" altLang="en-US" sz="2000" dirty="0" smtClean="0"/>
              <a:t>ان جميع الموقعين على السند من ساحب و مسحوب عليه قابل و مظهر و ضامن احتياطي مسؤولون جميعا على وجه التضامن نحو حامل السند بالوفاء بقيمته اذا امتنع المدين الاصلي عن الوفاء في ميعاد الاستحقاق </a:t>
            </a:r>
            <a:r>
              <a:rPr lang="ar-EG" altLang="en-US" sz="2000" dirty="0" smtClean="0"/>
              <a:t>،</a:t>
            </a:r>
            <a:r>
              <a:rPr lang="ar-JO" altLang="en-US" sz="2000" dirty="0" smtClean="0"/>
              <a:t> بحيث يحق للحامل مطالبتهم منفردين او مجتمعين دون مراعاة أي ترتيب بينهم .</a:t>
            </a:r>
          </a:p>
          <a:p>
            <a:pPr algn="justLow" rtl="1"/>
            <a:endParaRPr lang="ar-EG" sz="2000" dirty="0" smtClean="0"/>
          </a:p>
          <a:p>
            <a:pPr algn="justLow" rtl="1"/>
            <a:r>
              <a:rPr lang="ar-EG" sz="2000" dirty="0" smtClean="0"/>
              <a:t>قد ينشأ سند السحب بتوقيع الساحب ثم يتم الوفاء بقيمته في ميعاد الاستحقاق من غير ان ترد عليه توقيعات اخرى ،وقد يتداول السند فترد عليه توقيعات اخرى قبل الوفاء بقيمته في ميعاد الاستحقاق ،بحيث ينشئ كل توقيع تصرفا قانونيا جديدا بارادة منفردة ويولد التزاما في ذمة الموقع ،اذ يترتب كل توقيع التزاما في ذمة الموقع بضمان الوفاء بقيمة السند للمستفيد .</a:t>
            </a:r>
          </a:p>
          <a:p>
            <a:pPr algn="justLow" rtl="1"/>
            <a:endParaRPr lang="ar-EG" sz="2000" dirty="0"/>
          </a:p>
          <a:p>
            <a:pPr algn="justLow" rtl="1"/>
            <a:r>
              <a:rPr lang="ar-EG" sz="2000" dirty="0" smtClean="0"/>
              <a:t>التضمان بين الموقعين على السند يعد من اهم ضمانات الوفاء بقيمته ،اذ يستطيع الدائن مطالبة اي موقع على السند او يطالب جميع الموقعين مرة واحدة ،واذا وجه المطالبة لاحدهم ولم يحصل على الوفاء ،جاز له ان يطالب اي موقع اخر ،والدائن غير ملزم عند مطالبة الموقعين ان يراعي ترتيب توقيعاتهم .</a:t>
            </a:r>
            <a:endParaRPr lang="en-US" sz="2000" dirty="0"/>
          </a:p>
        </p:txBody>
      </p:sp>
    </p:spTree>
    <p:extLst>
      <p:ext uri="{BB962C8B-B14F-4D97-AF65-F5344CB8AC3E}">
        <p14:creationId xmlns="" xmlns:p14="http://schemas.microsoft.com/office/powerpoint/2010/main" val="85038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en-US" smtClean="0"/>
          </a:p>
        </p:txBody>
      </p:sp>
      <p:sp>
        <p:nvSpPr>
          <p:cNvPr id="36867" name="Rectangle 3"/>
          <p:cNvSpPr>
            <a:spLocks noGrp="1" noChangeArrowheads="1"/>
          </p:cNvSpPr>
          <p:nvPr>
            <p:ph type="body" idx="1"/>
          </p:nvPr>
        </p:nvSpPr>
        <p:spPr>
          <a:xfrm>
            <a:off x="609600" y="333375"/>
            <a:ext cx="10972800" cy="6191250"/>
          </a:xfrm>
          <a:ln w="76200">
            <a:solidFill>
              <a:schemeClr val="tx1"/>
            </a:solidFill>
          </a:ln>
        </p:spPr>
        <p:txBody>
          <a:bodyPr/>
          <a:lstStyle/>
          <a:p>
            <a:pPr algn="r" rtl="1" eaLnBrk="1" hangingPunct="1"/>
            <a:r>
              <a:rPr lang="ar-SA" sz="2800" b="1" u="sng" smtClean="0">
                <a:solidFill>
                  <a:srgbClr val="000066"/>
                </a:solidFill>
              </a:rPr>
              <a:t>ثالثاً  </a:t>
            </a:r>
            <a:r>
              <a:rPr lang="ar-SA" sz="2800" b="1" smtClean="0">
                <a:solidFill>
                  <a:srgbClr val="000066"/>
                </a:solidFill>
              </a:rPr>
              <a:t> : </a:t>
            </a:r>
            <a:r>
              <a:rPr lang="ar-SA" sz="2800" b="1" smtClean="0">
                <a:solidFill>
                  <a:schemeClr val="tx2"/>
                </a:solidFill>
              </a:rPr>
              <a:t>متى قام الحامل بعمل احتجاج عدم القبول في موطن المسحوب عليه ويحق له الاعلان اوالمطالبة لاحد الضامنين مثل الساحب او احد المظهرين او احد الضامنين الاحتياطين او ان يطالبهم جميعاً .لانهم متضامنون بالوفاء بمبلغ السند</a:t>
            </a:r>
            <a:r>
              <a:rPr lang="ar-JO" sz="2800" b="1" smtClean="0">
                <a:solidFill>
                  <a:schemeClr val="tx2"/>
                </a:solidFill>
              </a:rPr>
              <a:t> .</a:t>
            </a:r>
            <a:endParaRPr lang="ar-SA" sz="2800" b="1" smtClean="0">
              <a:solidFill>
                <a:schemeClr val="tx2"/>
              </a:solidFill>
            </a:endParaRPr>
          </a:p>
          <a:p>
            <a:pPr algn="r" rtl="1" eaLnBrk="1" hangingPunct="1"/>
            <a:r>
              <a:rPr lang="ar-SA" sz="2800" b="1" smtClean="0">
                <a:solidFill>
                  <a:schemeClr val="tx2"/>
                </a:solidFill>
              </a:rPr>
              <a:t>ويطالب الحامل في الرجوع  بمبلغ السند وبالفوائد الاتفاقية ان كانت مشروطة ومصاريف الاحتجاج والاشعارات – (إخبار الضامنين ) وغيرها من المصروفات .</a:t>
            </a:r>
          </a:p>
          <a:p>
            <a:pPr algn="r" rtl="1" eaLnBrk="1" hangingPunct="1"/>
            <a:r>
              <a:rPr lang="ar-SA" sz="2800" b="1" smtClean="0">
                <a:solidFill>
                  <a:schemeClr val="tx2"/>
                </a:solidFill>
              </a:rPr>
              <a:t>في حال رجع الحامل الى احد المتضامنين بعد عدم القبول وقام هذا الضامن بالايفاء بالدين ففي هذه الحالة برئت ذمة المتضامنين تجاه الحامل . على ان يطلب من الحامل تسليم السند الى الملتزم مع الاحتجاج ومخالصة بما أداه . ويكون للملتزم حق الرجوع على الملتزمين السابقين ( الضامنين ) .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ar-SA" sz="4000" b="1" smtClean="0">
                <a:solidFill>
                  <a:srgbClr val="FFFF66"/>
                </a:solidFill>
              </a:rPr>
              <a:t>حالات أخرى للرجوع قبل حلول ميعاد الاستحقاق</a:t>
            </a:r>
            <a:r>
              <a:rPr lang="ar-SA" sz="4000" smtClean="0"/>
              <a:t> </a:t>
            </a:r>
            <a:endParaRPr lang="en-US" sz="4000" smtClean="0"/>
          </a:p>
        </p:txBody>
      </p:sp>
      <p:sp>
        <p:nvSpPr>
          <p:cNvPr id="37891" name="Rectangle 3"/>
          <p:cNvSpPr>
            <a:spLocks noGrp="1" noChangeArrowheads="1"/>
          </p:cNvSpPr>
          <p:nvPr>
            <p:ph type="body" idx="1"/>
          </p:nvPr>
        </p:nvSpPr>
        <p:spPr>
          <a:xfrm>
            <a:off x="609600" y="1196975"/>
            <a:ext cx="10972800" cy="5327650"/>
          </a:xfrm>
          <a:ln w="76200">
            <a:solidFill>
              <a:schemeClr val="tx1"/>
            </a:solidFill>
          </a:ln>
        </p:spPr>
        <p:txBody>
          <a:bodyPr/>
          <a:lstStyle/>
          <a:p>
            <a:pPr marL="609600" indent="-609600" algn="r" rtl="1" eaLnBrk="1" hangingPunct="1">
              <a:lnSpc>
                <a:spcPct val="80000"/>
              </a:lnSpc>
            </a:pPr>
            <a:r>
              <a:rPr lang="ar-SA" sz="2800" b="1" smtClean="0">
                <a:solidFill>
                  <a:srgbClr val="FF0000"/>
                </a:solidFill>
              </a:rPr>
              <a:t>هناك بعض الحالات تعد مشابهه لحالة الامتناع عن القبول بحيث يعد توافر أحدها سقوط الاجل المعين في السند, وقد نصت على هذه الحالات الفقرة الثانية من المادة 181 من قانون التجارة :</a:t>
            </a:r>
          </a:p>
          <a:p>
            <a:pPr marL="609600" indent="-609600" algn="r" rtl="1" eaLnBrk="1" hangingPunct="1">
              <a:lnSpc>
                <a:spcPct val="80000"/>
              </a:lnSpc>
              <a:buFontTx/>
              <a:buAutoNum type="arabicPeriod"/>
            </a:pPr>
            <a:r>
              <a:rPr lang="ar-SA" sz="2800" b="1" smtClean="0">
                <a:solidFill>
                  <a:schemeClr val="tx2"/>
                </a:solidFill>
              </a:rPr>
              <a:t>إفلاس المسحوب عليه سواء قبل أو لم يقبل وذلك يتمثل في حالتين: </a:t>
            </a:r>
          </a:p>
          <a:p>
            <a:pPr marL="609600" indent="-609600" algn="r" rtl="1" eaLnBrk="1" hangingPunct="1">
              <a:lnSpc>
                <a:spcPct val="80000"/>
              </a:lnSpc>
              <a:buFontTx/>
              <a:buNone/>
            </a:pPr>
            <a:r>
              <a:rPr lang="ar-SA" sz="2800" b="1" smtClean="0">
                <a:solidFill>
                  <a:schemeClr val="tx2"/>
                </a:solidFill>
              </a:rPr>
              <a:t> أ ) فاذا أفلس قبل القبول منع من القبول أصلاً لأن  المفلس يمنع من إدارة أمواله والتصرف فيها . فيترتب على ذلك سقوط الاجل (  تاريح الاستحقاق ) ويحق للحامل الرجوع للضامنين .</a:t>
            </a:r>
          </a:p>
          <a:p>
            <a:pPr marL="609600" indent="-609600" algn="r" rtl="1" eaLnBrk="1" hangingPunct="1">
              <a:lnSpc>
                <a:spcPct val="80000"/>
              </a:lnSpc>
              <a:buFontTx/>
              <a:buNone/>
            </a:pPr>
            <a:r>
              <a:rPr lang="ar-SA" sz="2800" b="1" smtClean="0">
                <a:solidFill>
                  <a:schemeClr val="tx2"/>
                </a:solidFill>
              </a:rPr>
              <a:t> ب ) أما إذا أفلس بعد القبول ايضاً يترتب عليه سقوط الأجل ذلك لأن المسحوب عليه القابل يعد مديناً أصلياً بمبلغ السند , وافلاس المدين الاصلي يسقط أجل الدين ويجعله </a:t>
            </a:r>
            <a:r>
              <a:rPr lang="ar-SA" sz="2800" b="1" u="sng" smtClean="0">
                <a:solidFill>
                  <a:schemeClr val="tx2"/>
                </a:solidFill>
              </a:rPr>
              <a:t>مستحق الاداء في الحال</a:t>
            </a:r>
            <a:r>
              <a:rPr lang="ar-SA" sz="2800" b="1" smtClean="0">
                <a:solidFill>
                  <a:schemeClr val="tx2"/>
                </a:solidFill>
              </a:rPr>
              <a:t> </a:t>
            </a:r>
          </a:p>
          <a:p>
            <a:pPr marL="609600" indent="-609600" algn="r" rtl="1" eaLnBrk="1" hangingPunct="1">
              <a:lnSpc>
                <a:spcPct val="80000"/>
              </a:lnSpc>
              <a:buFontTx/>
              <a:buNone/>
            </a:pPr>
            <a:r>
              <a:rPr lang="ar-SA" sz="2800" b="1" smtClean="0">
                <a:solidFill>
                  <a:schemeClr val="tx2"/>
                </a:solidFill>
              </a:rPr>
              <a:t>( المادة 182 \ 8 تجارة ) وليس شرط الرجوع للضامنين </a:t>
            </a:r>
            <a:r>
              <a:rPr lang="ar-JO" sz="2800" b="1" smtClean="0">
                <a:solidFill>
                  <a:schemeClr val="tx2"/>
                </a:solidFill>
              </a:rPr>
              <a:t>.</a:t>
            </a:r>
            <a:endParaRPr lang="ar-SA" sz="2800" b="1" smtClean="0">
              <a:solidFill>
                <a:schemeClr val="tx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en-US" smtClean="0"/>
          </a:p>
        </p:txBody>
      </p:sp>
      <p:sp>
        <p:nvSpPr>
          <p:cNvPr id="38915" name="Rectangle 3"/>
          <p:cNvSpPr>
            <a:spLocks noGrp="1" noChangeArrowheads="1"/>
          </p:cNvSpPr>
          <p:nvPr>
            <p:ph type="body" idx="1"/>
          </p:nvPr>
        </p:nvSpPr>
        <p:spPr>
          <a:xfrm>
            <a:off x="334434" y="620714"/>
            <a:ext cx="11247967" cy="5976937"/>
          </a:xfrm>
          <a:ln w="76200">
            <a:solidFill>
              <a:schemeClr val="tx1"/>
            </a:solidFill>
          </a:ln>
        </p:spPr>
        <p:txBody>
          <a:bodyPr/>
          <a:lstStyle/>
          <a:p>
            <a:pPr algn="r" rtl="1" eaLnBrk="1" hangingPunct="1">
              <a:lnSpc>
                <a:spcPct val="80000"/>
              </a:lnSpc>
              <a:buFontTx/>
              <a:buNone/>
            </a:pPr>
            <a:r>
              <a:rPr lang="ar-SA" sz="2800" smtClean="0"/>
              <a:t>2. </a:t>
            </a:r>
            <a:r>
              <a:rPr lang="ar-SA" sz="2800" b="1" smtClean="0">
                <a:solidFill>
                  <a:schemeClr val="tx2"/>
                </a:solidFill>
              </a:rPr>
              <a:t>توقف المسحوب عليه عن دفع ديونه ولو لم يثبت بحكم , او بتوقيع حجوز غير مجديه على أمواله لان هذه الوقائع تشير الى اضطراب بوضعه المادي وعدم قدرته على الالتزام , غير ان الرجوع على الضامنين أو الملتزمين  لا يصح إلا بعد تقديم السند للمسحوب عليه لوفائه ( لايستطيع وفاؤه ) ثم عمل احتجاج عدم الوفاء .</a:t>
            </a:r>
          </a:p>
          <a:p>
            <a:pPr algn="r" rtl="1" eaLnBrk="1" hangingPunct="1">
              <a:lnSpc>
                <a:spcPct val="80000"/>
              </a:lnSpc>
              <a:buFontTx/>
              <a:buNone/>
            </a:pPr>
            <a:r>
              <a:rPr lang="ar-SA" sz="2800" b="1" smtClean="0">
                <a:solidFill>
                  <a:schemeClr val="tx2"/>
                </a:solidFill>
              </a:rPr>
              <a:t>3. إفلاس ساحب السند المتضمن عدم التقديم للقبول ( شرط ) فيسقط الأجل باشهار إفلاسه ( المادة 182\ 8 ) ولا يشترط رجوع الحامل على الضامنين  وعمل احتجاج عدم الوفاء وانما يكفي  ابراز حكم الافلاس كما في حاله افلاس المسحوب عليه بعد القبول .</a:t>
            </a:r>
          </a:p>
          <a:p>
            <a:pPr algn="r" rtl="1" eaLnBrk="1" hangingPunct="1">
              <a:lnSpc>
                <a:spcPct val="80000"/>
              </a:lnSpc>
            </a:pPr>
            <a:endParaRPr lang="ar-SA" sz="2800" b="1" smtClean="0">
              <a:solidFill>
                <a:schemeClr val="tx2"/>
              </a:solidFill>
            </a:endParaRPr>
          </a:p>
          <a:p>
            <a:pPr algn="r" rtl="1" eaLnBrk="1" hangingPunct="1">
              <a:lnSpc>
                <a:spcPct val="80000"/>
              </a:lnSpc>
            </a:pPr>
            <a:r>
              <a:rPr lang="ar-SA" sz="2800" b="1" smtClean="0">
                <a:solidFill>
                  <a:srgbClr val="FF0000"/>
                </a:solidFill>
              </a:rPr>
              <a:t>ولان هذه الاحداث والاضطرابات المالية  الناتجة عن افلاس الساحب أو المسحوب  تكون مفاجأة على الضامنين أو الملتزمين بالوفاء عند الرجوع عليهم أجازت المادة 181 من قانون التجارة أن يطلبوا من رئيس محكمة البداءة ( البداية ) مهلة للوفاء بالديون خلال ثلاثة ايام من تاريخ الرجوع عليهم. </a:t>
            </a:r>
            <a:endParaRPr lang="en-US" sz="2800" b="1" smtClean="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rtl="1" eaLnBrk="1" hangingPunct="1"/>
            <a:r>
              <a:rPr lang="ar-SA" sz="4000" b="1" dirty="0" smtClean="0">
                <a:solidFill>
                  <a:srgbClr val="FFFF66"/>
                </a:solidFill>
              </a:rPr>
              <a:t>القبول  بطريق التدخل</a:t>
            </a:r>
            <a:r>
              <a:rPr lang="ar-JO" sz="4000" b="1" dirty="0" smtClean="0">
                <a:solidFill>
                  <a:srgbClr val="FFFF66"/>
                </a:solidFill>
              </a:rPr>
              <a:t> </a:t>
            </a:r>
            <a:r>
              <a:rPr lang="ar-JO" sz="4000" b="1" dirty="0" err="1" smtClean="0">
                <a:solidFill>
                  <a:srgbClr val="FFFF66"/>
                </a:solidFill>
              </a:rPr>
              <a:t>..</a:t>
            </a:r>
            <a:r>
              <a:rPr lang="ar-JO" sz="4000" b="1" dirty="0" smtClean="0">
                <a:solidFill>
                  <a:srgbClr val="FFFF66"/>
                </a:solidFill>
              </a:rPr>
              <a:t> </a:t>
            </a:r>
            <a:r>
              <a:rPr lang="ar-SA" sz="4000" b="1" dirty="0" smtClean="0">
                <a:solidFill>
                  <a:srgbClr val="FFFF66"/>
                </a:solidFill>
              </a:rPr>
              <a:t>ماهيته</a:t>
            </a:r>
            <a:r>
              <a:rPr lang="ar-SA" sz="4000" dirty="0" smtClean="0"/>
              <a:t>  </a:t>
            </a:r>
            <a:endParaRPr lang="en-US" sz="4000" dirty="0" smtClean="0"/>
          </a:p>
        </p:txBody>
      </p:sp>
      <p:sp>
        <p:nvSpPr>
          <p:cNvPr id="39939" name="Rectangle 3"/>
          <p:cNvSpPr>
            <a:spLocks noGrp="1" noChangeArrowheads="1"/>
          </p:cNvSpPr>
          <p:nvPr>
            <p:ph type="body" idx="1"/>
          </p:nvPr>
        </p:nvSpPr>
        <p:spPr>
          <a:xfrm>
            <a:off x="609600" y="1412876"/>
            <a:ext cx="10972800" cy="5184775"/>
          </a:xfrm>
          <a:ln w="57150">
            <a:solidFill>
              <a:schemeClr val="tx1"/>
            </a:solidFill>
          </a:ln>
        </p:spPr>
        <p:txBody>
          <a:bodyPr/>
          <a:lstStyle/>
          <a:p>
            <a:pPr algn="r" rtl="1" eaLnBrk="1" hangingPunct="1">
              <a:lnSpc>
                <a:spcPct val="90000"/>
              </a:lnSpc>
            </a:pPr>
            <a:r>
              <a:rPr lang="ar-SA" sz="2400" b="1" smtClean="0">
                <a:solidFill>
                  <a:srgbClr val="FF0000"/>
                </a:solidFill>
              </a:rPr>
              <a:t>القبول بطريق التدخل</a:t>
            </a:r>
            <a:r>
              <a:rPr lang="ar-SA" sz="2400" b="1" smtClean="0">
                <a:solidFill>
                  <a:srgbClr val="FFFF66"/>
                </a:solidFill>
              </a:rPr>
              <a:t> :</a:t>
            </a:r>
            <a:r>
              <a:rPr lang="ar-SA" sz="2400" b="1" smtClean="0">
                <a:solidFill>
                  <a:srgbClr val="000066"/>
                </a:solidFill>
              </a:rPr>
              <a:t> </a:t>
            </a:r>
            <a:r>
              <a:rPr lang="ar-SA" sz="2400" b="1" smtClean="0">
                <a:solidFill>
                  <a:schemeClr val="tx2"/>
                </a:solidFill>
              </a:rPr>
              <a:t>هو تصرف قانوني شكلي ينشىء في ذمة المتدخل التزاماً صرفياً بدفع مبلغ السند في تاريخ الاستحقاق .</a:t>
            </a:r>
          </a:p>
          <a:p>
            <a:pPr algn="r" rtl="1" eaLnBrk="1" hangingPunct="1">
              <a:lnSpc>
                <a:spcPct val="90000"/>
              </a:lnSpc>
            </a:pPr>
            <a:r>
              <a:rPr lang="ar-SA" sz="2400" b="1" smtClean="0">
                <a:solidFill>
                  <a:schemeClr val="tx2"/>
                </a:solidFill>
              </a:rPr>
              <a:t>يجيز المشرع للحامل الرجوع على الملتزمين لمطالبتهم بدفع مبلغ السند في حال عدم قبول المسحوب عليه الالتزام او في حال يحق له الرجوع على الضامنين قبل تاريخ الاستحقاق كما اشرنا سابقاً لكن هنا يمكن لطرف غريب التدخل لقبول السند عن أحد الملتزمين فيجنب الحامل الرجوع المباشر للساحب والضامنين  الذين  قد لا يكونوا  مستعدين مما يعرضهم لاجراءات قانونية تؤثر على سمعتهم فيقع القبول بطريق التدخل لمساعدة الضامنين المرجوع اليهم  ليس أكثر .</a:t>
            </a:r>
          </a:p>
          <a:p>
            <a:pPr algn="r" rtl="1" eaLnBrk="1" hangingPunct="1">
              <a:lnSpc>
                <a:spcPct val="90000"/>
              </a:lnSpc>
            </a:pPr>
            <a:r>
              <a:rPr lang="ar-SA" sz="2400" b="1" smtClean="0">
                <a:solidFill>
                  <a:schemeClr val="tx2"/>
                </a:solidFill>
              </a:rPr>
              <a:t>وقد يقع القبول  بالحالات التي يحق للحامل الرجوع فيها قبل موعد الاستحقاق .</a:t>
            </a:r>
          </a:p>
          <a:p>
            <a:pPr algn="r" rtl="1" eaLnBrk="1" hangingPunct="1">
              <a:lnSpc>
                <a:spcPct val="90000"/>
              </a:lnSpc>
            </a:pPr>
            <a:r>
              <a:rPr lang="ar-SA" sz="2400" b="1" smtClean="0">
                <a:solidFill>
                  <a:schemeClr val="tx2"/>
                </a:solidFill>
              </a:rPr>
              <a:t>كما يجوز لهذا  القابل بطريق التدخل الوفاء الكامل بالسند عند موعد الاستحقاق .</a:t>
            </a:r>
          </a:p>
          <a:p>
            <a:pPr algn="r" rtl="1" eaLnBrk="1" hangingPunct="1">
              <a:lnSpc>
                <a:spcPct val="90000"/>
              </a:lnSpc>
            </a:pPr>
            <a:r>
              <a:rPr lang="ar-SA" sz="2400" b="1" smtClean="0">
                <a:solidFill>
                  <a:schemeClr val="tx2"/>
                </a:solidFill>
              </a:rPr>
              <a:t>كما يجوز لهذا القابل ان يكون من غير الموقعين او المذكورين بالسند    </a:t>
            </a:r>
            <a:endParaRPr lang="en-US" sz="2400" b="1" smtClean="0">
              <a:solidFill>
                <a:schemeClr val="tx2"/>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en-US" smtClean="0"/>
          </a:p>
        </p:txBody>
      </p:sp>
      <p:sp>
        <p:nvSpPr>
          <p:cNvPr id="40963" name="Rectangle 3"/>
          <p:cNvSpPr>
            <a:spLocks noGrp="1" noChangeArrowheads="1"/>
          </p:cNvSpPr>
          <p:nvPr>
            <p:ph type="body" idx="1"/>
          </p:nvPr>
        </p:nvSpPr>
        <p:spPr>
          <a:xfrm>
            <a:off x="609600" y="765176"/>
            <a:ext cx="10972800" cy="5832475"/>
          </a:xfrm>
          <a:ln w="76200">
            <a:solidFill>
              <a:schemeClr val="tx1"/>
            </a:solidFill>
          </a:ln>
        </p:spPr>
        <p:txBody>
          <a:bodyPr/>
          <a:lstStyle/>
          <a:p>
            <a:pPr algn="r" rtl="1" eaLnBrk="1" hangingPunct="1">
              <a:lnSpc>
                <a:spcPct val="80000"/>
              </a:lnSpc>
            </a:pPr>
            <a:r>
              <a:rPr lang="ar-SA" sz="2800" b="1" smtClean="0">
                <a:solidFill>
                  <a:schemeClr val="tx2"/>
                </a:solidFill>
              </a:rPr>
              <a:t>بالنسبة للنقطة الاخيرة </a:t>
            </a:r>
          </a:p>
          <a:p>
            <a:pPr algn="r" rtl="1" eaLnBrk="1" hangingPunct="1">
              <a:lnSpc>
                <a:spcPct val="80000"/>
              </a:lnSpc>
            </a:pPr>
            <a:r>
              <a:rPr lang="ar-SA" sz="2800" b="1" smtClean="0">
                <a:solidFill>
                  <a:schemeClr val="tx2"/>
                </a:solidFill>
              </a:rPr>
              <a:t>رغم دخول طرف جديد تزداد به ضمانات الوفاء الا انه لا يوفر للحامل الضمان ذاته الذي يوفره توقيع المسحوب عليه بالقبول , لان القبول بالتدخل قد يكون من شخص لا يعرفه الحامل ولا يثق بمقدرته المالية بخلاف المسحوب الذي يالذي يطلع على اسمه فيكون دافعاً لقبول السند </a:t>
            </a:r>
          </a:p>
          <a:p>
            <a:pPr algn="r" rtl="1" eaLnBrk="1" hangingPunct="1">
              <a:lnSpc>
                <a:spcPct val="80000"/>
              </a:lnSpc>
            </a:pPr>
            <a:r>
              <a:rPr lang="ar-SA" sz="2800" b="1" smtClean="0">
                <a:solidFill>
                  <a:schemeClr val="tx2"/>
                </a:solidFill>
              </a:rPr>
              <a:t>بالنسبه لذلك فرق المشرع الاردني بين فرضين: </a:t>
            </a:r>
          </a:p>
          <a:p>
            <a:pPr algn="r" rtl="1" eaLnBrk="1" hangingPunct="1">
              <a:lnSpc>
                <a:spcPct val="80000"/>
              </a:lnSpc>
            </a:pPr>
            <a:r>
              <a:rPr lang="ar-SA" sz="2800" b="1" smtClean="0">
                <a:solidFill>
                  <a:schemeClr val="tx2"/>
                </a:solidFill>
              </a:rPr>
              <a:t>وقوع القبول بطريق التدخل من المسحوب عليه الاحتياطي المعين في السند متى امتنع المسحوب عليه الاصلي فلا يجوز للحامل الرجوع على اي واحد من الضامنين الا اذا امتنع المسحوب عليه الاحتياطي من قبول السند</a:t>
            </a:r>
            <a:r>
              <a:rPr lang="ar-JO" sz="2800" b="1" smtClean="0">
                <a:solidFill>
                  <a:schemeClr val="tx2"/>
                </a:solidFill>
              </a:rPr>
              <a:t>.</a:t>
            </a:r>
            <a:endParaRPr lang="ar-SA" sz="2800" b="1" smtClean="0">
              <a:solidFill>
                <a:schemeClr val="tx2"/>
              </a:solidFill>
            </a:endParaRPr>
          </a:p>
          <a:p>
            <a:pPr algn="r" rtl="1" eaLnBrk="1" hangingPunct="1">
              <a:lnSpc>
                <a:spcPct val="80000"/>
              </a:lnSpc>
            </a:pPr>
            <a:r>
              <a:rPr lang="ar-SA" sz="2800" b="1" smtClean="0">
                <a:solidFill>
                  <a:schemeClr val="tx2"/>
                </a:solidFill>
              </a:rPr>
              <a:t>اما وقوع القبول بطريق التدخل من شخص غير المسحوب عليه الاحتياطي</a:t>
            </a:r>
            <a:r>
              <a:rPr lang="ar-JO" sz="2800" b="1" smtClean="0">
                <a:solidFill>
                  <a:schemeClr val="tx2"/>
                </a:solidFill>
              </a:rPr>
              <a:t>،</a:t>
            </a:r>
            <a:r>
              <a:rPr lang="ar-SA" sz="2800" b="1" smtClean="0">
                <a:solidFill>
                  <a:schemeClr val="tx2"/>
                </a:solidFill>
              </a:rPr>
              <a:t> </a:t>
            </a:r>
            <a:r>
              <a:rPr lang="ar-JO" sz="2800" b="1" smtClean="0">
                <a:solidFill>
                  <a:schemeClr val="tx2"/>
                </a:solidFill>
              </a:rPr>
              <a:t>و</a:t>
            </a:r>
            <a:r>
              <a:rPr lang="ar-SA" sz="2800" b="1" smtClean="0">
                <a:solidFill>
                  <a:schemeClr val="tx2"/>
                </a:solidFill>
              </a:rPr>
              <a:t>للحامل في هذه الحالة رفض القبول بطريق التدخل والاستمرار في اجراءات الرجوع , أما اذا قبل االمتدخل فانه يفقد حقه بالرجوع قبل ميعاد الاستحقاق</a:t>
            </a:r>
            <a:r>
              <a:rPr lang="ar-JO" sz="2800" b="1" smtClean="0">
                <a:solidFill>
                  <a:schemeClr val="tx2"/>
                </a:solidFill>
              </a:rPr>
              <a:t> على الشخص الذي وقع القبول لمصلحته وعلى الموقعين اللاحقين له .</a:t>
            </a:r>
            <a:r>
              <a:rPr lang="ar-SA" sz="2800" b="1" smtClean="0">
                <a:solidFill>
                  <a:schemeClr val="tx2"/>
                </a:solidFill>
              </a:rPr>
              <a:t>   </a:t>
            </a:r>
            <a:endParaRPr lang="en-US" sz="2800" b="1" smtClean="0">
              <a:solidFill>
                <a:schemeClr val="tx2"/>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ar-SA" b="1" smtClean="0">
                <a:solidFill>
                  <a:srgbClr val="FFFF66"/>
                </a:solidFill>
              </a:rPr>
              <a:t>شروط القبول بطريق التدخل</a:t>
            </a:r>
            <a:r>
              <a:rPr lang="ar-SA" smtClean="0"/>
              <a:t> </a:t>
            </a:r>
            <a:endParaRPr lang="en-US" smtClean="0"/>
          </a:p>
        </p:txBody>
      </p:sp>
      <p:sp>
        <p:nvSpPr>
          <p:cNvPr id="41987" name="Rectangle 3"/>
          <p:cNvSpPr>
            <a:spLocks noGrp="1" noChangeArrowheads="1"/>
          </p:cNvSpPr>
          <p:nvPr>
            <p:ph type="body" idx="1"/>
          </p:nvPr>
        </p:nvSpPr>
        <p:spPr>
          <a:xfrm>
            <a:off x="624418" y="1196976"/>
            <a:ext cx="11040533" cy="5400675"/>
          </a:xfrm>
          <a:ln w="57150">
            <a:solidFill>
              <a:schemeClr val="tx1"/>
            </a:solidFill>
          </a:ln>
        </p:spPr>
        <p:txBody>
          <a:bodyPr>
            <a:normAutofit lnSpcReduction="10000"/>
          </a:bodyPr>
          <a:lstStyle/>
          <a:p>
            <a:pPr marL="609600" indent="-609600" algn="r" rtl="1" eaLnBrk="1" hangingPunct="1">
              <a:lnSpc>
                <a:spcPct val="80000"/>
              </a:lnSpc>
            </a:pPr>
            <a:endParaRPr lang="ar-SA" sz="800" b="1" smtClean="0"/>
          </a:p>
          <a:p>
            <a:pPr marL="609600" indent="-609600" algn="r" rtl="1" eaLnBrk="1" hangingPunct="1">
              <a:lnSpc>
                <a:spcPct val="80000"/>
              </a:lnSpc>
            </a:pPr>
            <a:r>
              <a:rPr lang="ar-SA" sz="2400" b="1" smtClean="0">
                <a:solidFill>
                  <a:srgbClr val="FF0000"/>
                </a:solidFill>
              </a:rPr>
              <a:t>يشترط لصحة هذا القبول قانونياً توافر الشروط الموضوعية  والشروط  الشكلية .</a:t>
            </a:r>
          </a:p>
          <a:p>
            <a:pPr marL="609600" indent="-609600" algn="r" rtl="1" eaLnBrk="1" hangingPunct="1">
              <a:lnSpc>
                <a:spcPct val="80000"/>
              </a:lnSpc>
            </a:pPr>
            <a:r>
              <a:rPr lang="ar-SA" sz="2400" b="1" smtClean="0">
                <a:solidFill>
                  <a:schemeClr val="tx2"/>
                </a:solidFill>
              </a:rPr>
              <a:t>الشروط الموضوعية  ( الرضا , المحل , السبب , الاهلية ) </a:t>
            </a:r>
          </a:p>
          <a:p>
            <a:pPr marL="609600" indent="-609600" algn="r" rtl="1" eaLnBrk="1" hangingPunct="1">
              <a:lnSpc>
                <a:spcPct val="80000"/>
              </a:lnSpc>
              <a:buFontTx/>
              <a:buNone/>
            </a:pPr>
            <a:endParaRPr lang="ar-SA" sz="2400" b="1" smtClean="0">
              <a:solidFill>
                <a:schemeClr val="tx2"/>
              </a:solidFill>
            </a:endParaRPr>
          </a:p>
          <a:p>
            <a:pPr marL="609600" indent="-609600" algn="r" rtl="1" eaLnBrk="1" hangingPunct="1">
              <a:lnSpc>
                <a:spcPct val="80000"/>
              </a:lnSpc>
            </a:pPr>
            <a:r>
              <a:rPr lang="ar-SA" sz="2400" b="1" smtClean="0">
                <a:solidFill>
                  <a:schemeClr val="tx2"/>
                </a:solidFill>
              </a:rPr>
              <a:t>الشروط الشكلية :</a:t>
            </a:r>
          </a:p>
          <a:p>
            <a:pPr marL="609600" indent="-609600" algn="r" rtl="1" eaLnBrk="1" hangingPunct="1">
              <a:lnSpc>
                <a:spcPct val="80000"/>
              </a:lnSpc>
              <a:buFontTx/>
              <a:buAutoNum type="arabicPeriod"/>
            </a:pPr>
            <a:r>
              <a:rPr lang="ar-SA" sz="2400" b="1" smtClean="0">
                <a:solidFill>
                  <a:schemeClr val="tx2"/>
                </a:solidFill>
              </a:rPr>
              <a:t>كتابة القبول  على السند بأي صيغة</a:t>
            </a:r>
          </a:p>
          <a:p>
            <a:pPr marL="609600" indent="-609600" algn="r" rtl="1" eaLnBrk="1" hangingPunct="1">
              <a:lnSpc>
                <a:spcPct val="80000"/>
              </a:lnSpc>
              <a:buFontTx/>
              <a:buAutoNum type="arabicPeriod"/>
            </a:pPr>
            <a:r>
              <a:rPr lang="ar-SA" sz="2400" b="1" smtClean="0">
                <a:solidFill>
                  <a:schemeClr val="tx2"/>
                </a:solidFill>
              </a:rPr>
              <a:t>توقيع المتدخل </a:t>
            </a:r>
          </a:p>
          <a:p>
            <a:pPr marL="609600" indent="-609600" algn="r" rtl="1" eaLnBrk="1" hangingPunct="1">
              <a:lnSpc>
                <a:spcPct val="80000"/>
              </a:lnSpc>
              <a:buFontTx/>
              <a:buAutoNum type="arabicPeriod"/>
            </a:pPr>
            <a:r>
              <a:rPr lang="ar-SA" sz="2400" b="1" smtClean="0">
                <a:solidFill>
                  <a:schemeClr val="tx2"/>
                </a:solidFill>
              </a:rPr>
              <a:t>ذكر اسم من حصل التدخل لمصلحته المسحوب عليه </a:t>
            </a:r>
          </a:p>
          <a:p>
            <a:pPr marL="609600" indent="-609600" algn="r" rtl="1" eaLnBrk="1" hangingPunct="1">
              <a:lnSpc>
                <a:spcPct val="80000"/>
              </a:lnSpc>
              <a:buFontTx/>
              <a:buNone/>
            </a:pPr>
            <a:r>
              <a:rPr lang="ar-SA" sz="2400" b="1" smtClean="0">
                <a:solidFill>
                  <a:schemeClr val="tx2"/>
                </a:solidFill>
              </a:rPr>
              <a:t> ( فاذا لم يذكرالتدخل لمصلحة من ؟ عد لمصلحة الساحب )</a:t>
            </a:r>
          </a:p>
          <a:p>
            <a:pPr marL="609600" indent="-609600" algn="r" rtl="1" eaLnBrk="1" hangingPunct="1">
              <a:lnSpc>
                <a:spcPct val="80000"/>
              </a:lnSpc>
              <a:buFontTx/>
              <a:buNone/>
            </a:pPr>
            <a:r>
              <a:rPr lang="ar-SA" sz="2400" b="1" smtClean="0">
                <a:solidFill>
                  <a:schemeClr val="tx2"/>
                </a:solidFill>
              </a:rPr>
              <a:t>4. يجب ان يكون القبول غير معلق على شرط  فاسخ او واقف او مضافا لاجل غير محدد. </a:t>
            </a:r>
          </a:p>
          <a:p>
            <a:pPr marL="609600" indent="-609600" algn="r" rtl="1" eaLnBrk="1" hangingPunct="1">
              <a:lnSpc>
                <a:spcPct val="80000"/>
              </a:lnSpc>
              <a:buFontTx/>
              <a:buNone/>
            </a:pPr>
            <a:r>
              <a:rPr lang="ar-SA" sz="2400" b="1" smtClean="0">
                <a:solidFill>
                  <a:schemeClr val="tx2"/>
                </a:solidFill>
              </a:rPr>
              <a:t>يمكن ان يكون قبولاٌ  جزئيا  استناداً لجواز قبول السند قبولاً جزئياً من قبل المسحوب عليه </a:t>
            </a:r>
            <a:r>
              <a:rPr lang="ar-JO" sz="2400" b="1" smtClean="0">
                <a:solidFill>
                  <a:schemeClr val="tx2"/>
                </a:solidFill>
              </a:rPr>
              <a:t>( اي قبول جزء من مبلغ السند ) </a:t>
            </a:r>
            <a:endParaRPr lang="ar-SA" sz="2400" b="1" smtClean="0">
              <a:solidFill>
                <a:schemeClr val="tx2"/>
              </a:solidFill>
            </a:endParaRPr>
          </a:p>
          <a:p>
            <a:pPr marL="609600" indent="-609600" algn="r" rtl="1" eaLnBrk="1" hangingPunct="1">
              <a:lnSpc>
                <a:spcPct val="80000"/>
              </a:lnSpc>
              <a:buFontTx/>
              <a:buNone/>
            </a:pPr>
            <a:r>
              <a:rPr lang="ar-JO" sz="2400" b="1" smtClean="0">
                <a:solidFill>
                  <a:schemeClr val="tx2"/>
                </a:solidFill>
              </a:rPr>
              <a:t>ويخطر من حصل التدخل لمصلحته خلال يومي العمل التاليين لوقوع التدخل </a:t>
            </a:r>
            <a:endParaRPr lang="ar-SA" sz="2400" b="1" smtClean="0">
              <a:solidFill>
                <a:schemeClr val="tx2"/>
              </a:solidFill>
            </a:endParaRPr>
          </a:p>
          <a:p>
            <a:pPr marL="609600" indent="-609600" algn="r" rtl="1" eaLnBrk="1" hangingPunct="1">
              <a:lnSpc>
                <a:spcPct val="80000"/>
              </a:lnSpc>
              <a:buFontTx/>
              <a:buNone/>
            </a:pPr>
            <a:r>
              <a:rPr lang="ar-SA" sz="2400" b="1" smtClean="0">
                <a:solidFill>
                  <a:schemeClr val="tx2"/>
                </a:solidFill>
              </a:rPr>
              <a:t>  </a:t>
            </a:r>
          </a:p>
          <a:p>
            <a:pPr marL="609600" indent="-609600" algn="r" rtl="1" eaLnBrk="1" hangingPunct="1">
              <a:lnSpc>
                <a:spcPct val="80000"/>
              </a:lnSpc>
            </a:pPr>
            <a:endParaRPr lang="en-US" sz="2400" b="1" smtClean="0">
              <a:solidFill>
                <a:schemeClr val="tx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ar-SA" b="1" smtClean="0">
                <a:solidFill>
                  <a:srgbClr val="FFFF66"/>
                </a:solidFill>
              </a:rPr>
              <a:t>من له القبول بطريق التدخل</a:t>
            </a:r>
            <a:r>
              <a:rPr lang="ar-SA" smtClean="0"/>
              <a:t> </a:t>
            </a:r>
            <a:endParaRPr lang="en-US" smtClean="0"/>
          </a:p>
        </p:txBody>
      </p:sp>
      <p:sp>
        <p:nvSpPr>
          <p:cNvPr id="43011" name="Rectangle 3"/>
          <p:cNvSpPr>
            <a:spLocks noGrp="1" noChangeArrowheads="1"/>
          </p:cNvSpPr>
          <p:nvPr>
            <p:ph type="body" idx="1"/>
          </p:nvPr>
        </p:nvSpPr>
        <p:spPr>
          <a:xfrm>
            <a:off x="527051" y="1196975"/>
            <a:ext cx="11055349" cy="5327650"/>
          </a:xfrm>
          <a:ln w="76200">
            <a:solidFill>
              <a:schemeClr val="tx1"/>
            </a:solidFill>
          </a:ln>
        </p:spPr>
        <p:txBody>
          <a:bodyPr/>
          <a:lstStyle/>
          <a:p>
            <a:pPr algn="r" rtl="1" eaLnBrk="1" hangingPunct="1"/>
            <a:r>
              <a:rPr lang="ar-SA" b="1" smtClean="0">
                <a:solidFill>
                  <a:srgbClr val="FF0000"/>
                </a:solidFill>
              </a:rPr>
              <a:t>حددت الفقرة  الثالثة من المادة 199 من قانون التجارة</a:t>
            </a:r>
            <a:r>
              <a:rPr lang="ar-SA" b="1" smtClean="0">
                <a:solidFill>
                  <a:srgbClr val="000066"/>
                </a:solidFill>
              </a:rPr>
              <a:t> </a:t>
            </a:r>
          </a:p>
          <a:p>
            <a:pPr algn="r" rtl="1" eaLnBrk="1" hangingPunct="1">
              <a:buFontTx/>
              <a:buNone/>
            </a:pPr>
            <a:r>
              <a:rPr lang="ar-SA" b="1" smtClean="0">
                <a:solidFill>
                  <a:srgbClr val="000066"/>
                </a:solidFill>
              </a:rPr>
              <a:t> </a:t>
            </a:r>
            <a:r>
              <a:rPr lang="ar-SA" b="1" smtClean="0">
                <a:solidFill>
                  <a:schemeClr val="tx2"/>
                </a:solidFill>
              </a:rPr>
              <a:t>(( يجوز ان يكون المتدخل من الغير , كما يجوز ان يكون هو المسحوب عليه او شخص ملتزم بمقتضى السند وانما لا يجوز تدخل القابل )) </a:t>
            </a:r>
          </a:p>
          <a:p>
            <a:pPr algn="r" rtl="1" eaLnBrk="1" hangingPunct="1"/>
            <a:r>
              <a:rPr lang="ar-SA" b="1" smtClean="0">
                <a:solidFill>
                  <a:schemeClr val="tx2"/>
                </a:solidFill>
              </a:rPr>
              <a:t>يتبين لنا من هذا النص ان القبول  بالتدخل يقع من اي شخص سواء ملتزم او غير ملتزم  </a:t>
            </a:r>
            <a:r>
              <a:rPr lang="ar-SA" sz="4800" b="1" smtClean="0">
                <a:solidFill>
                  <a:schemeClr val="tx2"/>
                </a:solidFill>
              </a:rPr>
              <a:t>الا</a:t>
            </a:r>
            <a:r>
              <a:rPr lang="ar-SA" b="1" smtClean="0">
                <a:solidFill>
                  <a:schemeClr val="tx2"/>
                </a:solidFill>
              </a:rPr>
              <a:t> من سبق له قبول السند . اي المسحوب عليه قد لا يقبل السند قبولا اصليا فيرى من مصلحته القبول بالتدخل وليس القبول الاصلي حتى لاتعد عليه قرينة بوجود مقابل الوفاء عنده  .</a:t>
            </a:r>
          </a:p>
          <a:p>
            <a:pPr algn="r" rtl="1" eaLnBrk="1" hangingPunct="1"/>
            <a:endParaRPr lang="en-US" b="1" smtClean="0">
              <a:solidFill>
                <a:schemeClr val="tx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ar-SA" b="1" smtClean="0">
                <a:solidFill>
                  <a:srgbClr val="FFFF66"/>
                </a:solidFill>
              </a:rPr>
              <a:t>من يجوز القبول عنه بطريق التدخل</a:t>
            </a:r>
            <a:r>
              <a:rPr lang="ar-SA" smtClean="0"/>
              <a:t> </a:t>
            </a:r>
            <a:endParaRPr lang="en-US" smtClean="0"/>
          </a:p>
        </p:txBody>
      </p:sp>
      <p:sp>
        <p:nvSpPr>
          <p:cNvPr id="44035" name="Rectangle 3"/>
          <p:cNvSpPr>
            <a:spLocks noGrp="1" noChangeArrowheads="1"/>
          </p:cNvSpPr>
          <p:nvPr>
            <p:ph type="body" idx="1"/>
          </p:nvPr>
        </p:nvSpPr>
        <p:spPr>
          <a:xfrm>
            <a:off x="609600" y="1600200"/>
            <a:ext cx="10972800" cy="5257800"/>
          </a:xfrm>
          <a:ln w="57150">
            <a:solidFill>
              <a:schemeClr val="tx1"/>
            </a:solidFill>
          </a:ln>
        </p:spPr>
        <p:txBody>
          <a:bodyPr/>
          <a:lstStyle/>
          <a:p>
            <a:pPr algn="r" rtl="1" eaLnBrk="1" hangingPunct="1"/>
            <a:r>
              <a:rPr lang="ar-SA" b="1" smtClean="0">
                <a:solidFill>
                  <a:srgbClr val="FF0000"/>
                </a:solidFill>
              </a:rPr>
              <a:t>حددت المادة  200 من قانون التجارة من يجوز ان يتم القبول بالتدخل لمصلحته</a:t>
            </a:r>
            <a:r>
              <a:rPr lang="ar-SA" b="1" smtClean="0">
                <a:solidFill>
                  <a:schemeClr val="accent2"/>
                </a:solidFill>
              </a:rPr>
              <a:t> </a:t>
            </a:r>
            <a:r>
              <a:rPr lang="ar-SA" b="1" smtClean="0">
                <a:solidFill>
                  <a:schemeClr val="tx2"/>
                </a:solidFill>
                <a:sym typeface="Wingdings" pitchFamily="2" charset="2"/>
              </a:rPr>
              <a:t>(( يقع القبول بطريق التدخل في جميع الاحوال التي يكون فيها لحامل سند واجبا العرض للقبول حق الرجوع قبل ميعاد الاستحقاق )) </a:t>
            </a:r>
          </a:p>
          <a:p>
            <a:pPr algn="r" rtl="1" eaLnBrk="1" hangingPunct="1"/>
            <a:r>
              <a:rPr lang="ar-SA" b="1" smtClean="0">
                <a:solidFill>
                  <a:schemeClr val="tx2"/>
                </a:solidFill>
                <a:sym typeface="Wingdings" pitchFamily="2" charset="2"/>
              </a:rPr>
              <a:t>اي ان القبول بالتدخل يمكن ان يحصل لمصلحة اي من الملتزمين صرفياً كالساحب والمظهر والضامن الاحتياطي وعلى ذلك لا يجوز ان يقع القبول بالتدخل لمصلحة المسحوب عليه الممتنع لانه لا يعد في هذه الحالة ضامناً للوفاء بقيمة السند بل هو اجنبي عن الوفاء لكن يجوز له القبول بطريق التدخل كما اشرنا سابقاً لمصلحته في هذا .   </a:t>
            </a:r>
            <a:endParaRPr lang="en-US" b="1" smtClean="0">
              <a:solidFill>
                <a:schemeClr val="tx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عنوان 1"/>
          <p:cNvSpPr>
            <a:spLocks noGrp="1"/>
          </p:cNvSpPr>
          <p:nvPr>
            <p:ph type="title"/>
          </p:nvPr>
        </p:nvSpPr>
        <p:spPr/>
        <p:txBody>
          <a:bodyPr/>
          <a:lstStyle/>
          <a:p>
            <a:r>
              <a:rPr lang="ar-JO" smtClean="0"/>
              <a:t>آثار القبول بطريق التدخل</a:t>
            </a:r>
            <a:endParaRPr lang="en-US" smtClean="0"/>
          </a:p>
        </p:txBody>
      </p:sp>
      <p:sp>
        <p:nvSpPr>
          <p:cNvPr id="45059" name="عنصر نائب للمحتوى 2"/>
          <p:cNvSpPr>
            <a:spLocks noGrp="1"/>
          </p:cNvSpPr>
          <p:nvPr>
            <p:ph idx="1"/>
          </p:nvPr>
        </p:nvSpPr>
        <p:spPr/>
        <p:txBody>
          <a:bodyPr/>
          <a:lstStyle/>
          <a:p>
            <a:r>
              <a:rPr lang="ar-JO" smtClean="0"/>
              <a:t>القبول بالتدخل تصرف قانوني ينشأ في ذمة المتدخل التزاما صرفيا بالوفاء بمبلغ السند في ميعاد الاستحقاق</a:t>
            </a:r>
          </a:p>
          <a:p>
            <a:r>
              <a:rPr lang="ar-JO" smtClean="0"/>
              <a:t>الحامل لا يجبر على قبول التدخل الذي تم لمصلحة أحد الملتزمين</a:t>
            </a:r>
          </a:p>
          <a:p>
            <a:r>
              <a:rPr lang="ar-JO" smtClean="0"/>
              <a:t>لا يرفض القبول بالتدخل اذا وقع من المسحوب عليه الاحتياطي المعين في السند</a:t>
            </a:r>
          </a:p>
          <a:p>
            <a:r>
              <a:rPr lang="ar-JO" smtClean="0"/>
              <a:t>اذا قبل الحامل التدخل فقد حقه في الرجوع قبل ميعاد الاستحقاق على من حصل التدخل لمصلحته وعلى الملتزمين اللاحقين له، ويحتفظ بحقه في الرجوع على الملتزمين السابقين</a:t>
            </a:r>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en-US" dirty="0" smtClean="0"/>
          </a:p>
        </p:txBody>
      </p:sp>
      <p:sp>
        <p:nvSpPr>
          <p:cNvPr id="46083" name="Rectangle 3"/>
          <p:cNvSpPr>
            <a:spLocks noGrp="1" noChangeArrowheads="1"/>
          </p:cNvSpPr>
          <p:nvPr>
            <p:ph type="body" idx="1"/>
          </p:nvPr>
        </p:nvSpPr>
        <p:spPr>
          <a:xfrm>
            <a:off x="624417" y="2924175"/>
            <a:ext cx="10972800" cy="1728788"/>
          </a:xfrm>
          <a:solidFill>
            <a:srgbClr val="DDDDDD"/>
          </a:solidFill>
          <a:ln w="28575">
            <a:solidFill>
              <a:schemeClr val="tx1"/>
            </a:solidFill>
          </a:ln>
        </p:spPr>
        <p:txBody>
          <a:bodyPr/>
          <a:lstStyle/>
          <a:p>
            <a:pPr algn="ctr" rtl="1" eaLnBrk="1" hangingPunct="1">
              <a:buFontTx/>
              <a:buNone/>
            </a:pPr>
            <a:r>
              <a:rPr lang="ar-SA" sz="6000" b="1" dirty="0" smtClean="0">
                <a:solidFill>
                  <a:schemeClr val="bg1">
                    <a:lumMod val="95000"/>
                    <a:lumOff val="5000"/>
                  </a:schemeClr>
                </a:solidFill>
              </a:rPr>
              <a:t>الضمان الاحتياطي</a:t>
            </a:r>
            <a:r>
              <a:rPr lang="ar-SA" dirty="0" smtClean="0">
                <a:solidFill>
                  <a:schemeClr val="bg1">
                    <a:lumMod val="95000"/>
                    <a:lumOff val="5000"/>
                  </a:schemeClr>
                </a:solidFill>
              </a:rPr>
              <a:t> </a:t>
            </a:r>
            <a:endParaRPr lang="en-US" dirty="0" smtClean="0">
              <a:solidFill>
                <a:schemeClr val="bg1">
                  <a:lumMod val="95000"/>
                  <a:lumOff val="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585"/>
          </a:xfrm>
        </p:spPr>
        <p:txBody>
          <a:bodyPr>
            <a:normAutofit/>
          </a:bodyPr>
          <a:lstStyle/>
          <a:p>
            <a:pPr algn="r"/>
            <a:r>
              <a:rPr lang="ar-EG" sz="3600" dirty="0" smtClean="0"/>
              <a:t>احكام التضامن الصرفي </a:t>
            </a:r>
            <a:r>
              <a:rPr lang="ar-EG" sz="3600" b="1" dirty="0" smtClean="0"/>
              <a:t> </a:t>
            </a:r>
            <a:r>
              <a:rPr lang="ar-EG" sz="3600" dirty="0" smtClean="0"/>
              <a:t>:</a:t>
            </a:r>
            <a:endParaRPr lang="en-US" sz="3600" dirty="0"/>
          </a:p>
        </p:txBody>
      </p:sp>
      <p:sp>
        <p:nvSpPr>
          <p:cNvPr id="3" name="Content Placeholder 2"/>
          <p:cNvSpPr>
            <a:spLocks noGrp="1"/>
          </p:cNvSpPr>
          <p:nvPr>
            <p:ph idx="1"/>
          </p:nvPr>
        </p:nvSpPr>
        <p:spPr>
          <a:xfrm>
            <a:off x="838200" y="1223010"/>
            <a:ext cx="10694670" cy="4988243"/>
          </a:xfrm>
        </p:spPr>
        <p:txBody>
          <a:bodyPr>
            <a:normAutofit/>
          </a:bodyPr>
          <a:lstStyle/>
          <a:p>
            <a:pPr algn="r" rtl="1"/>
            <a:r>
              <a:rPr lang="ar-EG" sz="2400" dirty="0" smtClean="0"/>
              <a:t>التضامن الصرفي يقوم على اسس لا تختلف بشكل عام عن التضامن المدني ،ففي العلاقة بين الحامل والملتزمين في سند السحب يقوم التضامن الصرفي على اساسين هما :</a:t>
            </a:r>
          </a:p>
          <a:p>
            <a:pPr algn="r" rtl="1"/>
            <a:endParaRPr lang="ar-EG" sz="2400" dirty="0"/>
          </a:p>
          <a:p>
            <a:pPr marL="457200" indent="-457200" algn="r" rtl="1">
              <a:buFont typeface="+mj-lt"/>
              <a:buAutoNum type="arabicPeriod"/>
            </a:pPr>
            <a:r>
              <a:rPr lang="ar-EG" sz="2400" b="1" dirty="0" smtClean="0"/>
              <a:t>وحدة الدين :</a:t>
            </a:r>
            <a:r>
              <a:rPr lang="ar-JO" altLang="en-US" sz="2400" dirty="0" smtClean="0"/>
              <a:t>اي عدم قابليته للانقسام في علاقة المدينين المتعددين بالدائن </a:t>
            </a:r>
            <a:r>
              <a:rPr lang="ar-EG" altLang="en-US" sz="2400" dirty="0" smtClean="0"/>
              <a:t>.وعلى ذلك يستطيع الدائن مطالبة كل مدين متضامن على حدة ،او يطال جميع المدينين مرة واحدة.</a:t>
            </a:r>
          </a:p>
          <a:p>
            <a:pPr marL="457200" indent="-457200" algn="r" rtl="1">
              <a:buFont typeface="+mj-lt"/>
              <a:buAutoNum type="arabicPeriod"/>
            </a:pPr>
            <a:endParaRPr lang="ar-EG" sz="2400" dirty="0" smtClean="0"/>
          </a:p>
          <a:p>
            <a:pPr marL="457200" indent="-457200" algn="r" rtl="1">
              <a:buFont typeface="+mj-lt"/>
              <a:buAutoNum type="arabicPeriod"/>
            </a:pPr>
            <a:endParaRPr lang="ar-EG" sz="2400" dirty="0" smtClean="0"/>
          </a:p>
          <a:p>
            <a:pPr marL="457200" indent="-457200" algn="r" rtl="1">
              <a:buFont typeface="+mj-lt"/>
              <a:buAutoNum type="arabicPeriod"/>
            </a:pPr>
            <a:r>
              <a:rPr lang="ar-EG" sz="2400" b="1" dirty="0" smtClean="0"/>
              <a:t>تعدد الروابط القانونية :</a:t>
            </a:r>
            <a:r>
              <a:rPr lang="ar-JO" altLang="en-US" sz="2400" dirty="0" smtClean="0"/>
              <a:t>بمعنى انه بالرغم من وحدة الدين فان كل مدين يلتزم به بصفة مستقلة </a:t>
            </a:r>
            <a:r>
              <a:rPr lang="ar-EG" altLang="en-US" sz="2400" dirty="0" smtClean="0"/>
              <a:t>كما لو لم يكن هناك مدين غيره ،ويترتب على ذلك ان رجوع الدائن على احد المدينين لا يفقده حقه في الرجوع على الاخرين ،كما ان بطلان التزام احد المدينين لا تاثير له على التزام اي مدين اخر .</a:t>
            </a:r>
          </a:p>
          <a:p>
            <a:pPr marL="457200" indent="-457200" algn="r" rtl="1">
              <a:buFont typeface="+mj-lt"/>
              <a:buAutoNum type="arabicPeriod"/>
            </a:pPr>
            <a:endParaRPr lang="ar-EG" altLang="en-US" sz="2400" dirty="0"/>
          </a:p>
          <a:p>
            <a:pPr marL="0" indent="0" algn="r" rtl="1">
              <a:buNone/>
            </a:pPr>
            <a:endParaRPr lang="ar-JO" altLang="en-US" sz="2400" dirty="0" smtClean="0"/>
          </a:p>
          <a:p>
            <a:pPr algn="r" rtl="1"/>
            <a:endParaRPr lang="ar-EG" sz="2400" dirty="0"/>
          </a:p>
          <a:p>
            <a:pPr algn="r" rtl="1"/>
            <a:endParaRPr lang="en-US" sz="2400" dirty="0"/>
          </a:p>
        </p:txBody>
      </p:sp>
    </p:spTree>
    <p:extLst>
      <p:ext uri="{BB962C8B-B14F-4D97-AF65-F5344CB8AC3E}">
        <p14:creationId xmlns="" xmlns:p14="http://schemas.microsoft.com/office/powerpoint/2010/main" val="20144673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4417" y="1"/>
            <a:ext cx="10972800" cy="836613"/>
          </a:xfrm>
        </p:spPr>
        <p:txBody>
          <a:bodyPr/>
          <a:lstStyle/>
          <a:p>
            <a:pPr eaLnBrk="1" hangingPunct="1"/>
            <a:r>
              <a:rPr lang="ar-SA" sz="4000" smtClean="0"/>
              <a:t/>
            </a:r>
            <a:br>
              <a:rPr lang="ar-SA" sz="4000" smtClean="0"/>
            </a:br>
            <a:r>
              <a:rPr lang="ar-SA" sz="4800" b="1" smtClean="0">
                <a:solidFill>
                  <a:srgbClr val="FFFF66"/>
                </a:solidFill>
              </a:rPr>
              <a:t>ماهيته</a:t>
            </a:r>
            <a:r>
              <a:rPr lang="ar-SA" sz="4800" b="1" smtClean="0"/>
              <a:t> </a:t>
            </a:r>
            <a:endParaRPr lang="en-US" sz="4800" b="1" smtClean="0"/>
          </a:p>
        </p:txBody>
      </p:sp>
      <p:sp>
        <p:nvSpPr>
          <p:cNvPr id="47107" name="Rectangle 3"/>
          <p:cNvSpPr>
            <a:spLocks noGrp="1" noChangeArrowheads="1"/>
          </p:cNvSpPr>
          <p:nvPr>
            <p:ph type="body" idx="1"/>
          </p:nvPr>
        </p:nvSpPr>
        <p:spPr>
          <a:xfrm>
            <a:off x="609600" y="1196976"/>
            <a:ext cx="10972800" cy="5400675"/>
          </a:xfrm>
          <a:ln w="57150">
            <a:solidFill>
              <a:schemeClr val="tx1"/>
            </a:solidFill>
          </a:ln>
        </p:spPr>
        <p:txBody>
          <a:bodyPr/>
          <a:lstStyle/>
          <a:p>
            <a:pPr algn="r" rtl="1" eaLnBrk="1" hangingPunct="1"/>
            <a:r>
              <a:rPr lang="ar-SA" sz="2800" b="1" smtClean="0">
                <a:solidFill>
                  <a:srgbClr val="FF0000"/>
                </a:solidFill>
              </a:rPr>
              <a:t>تعريف الضمان الاحتياطي :</a:t>
            </a:r>
            <a:r>
              <a:rPr lang="ar-SA" sz="2800" b="1" smtClean="0"/>
              <a:t>  </a:t>
            </a:r>
            <a:r>
              <a:rPr lang="ar-SA" sz="2800" b="1" smtClean="0">
                <a:solidFill>
                  <a:schemeClr val="tx2"/>
                </a:solidFill>
              </a:rPr>
              <a:t>هو كفالة الدين الثابت في السند حيث تنشأ هذه الكفالة بارادة الضامن الذي يلتزم بوجه التضامن مع من ضمنه , بضمان قبول السند والوفاء بمبلغه متى امتنع المدين الاصلي عن الوفاء .</a:t>
            </a:r>
            <a:r>
              <a:rPr lang="ar-SA" sz="2800" b="1" smtClean="0">
                <a:solidFill>
                  <a:schemeClr val="accent2"/>
                </a:solidFill>
              </a:rPr>
              <a:t> ( </a:t>
            </a:r>
            <a:r>
              <a:rPr lang="ar-SA" sz="2800" b="1" smtClean="0">
                <a:solidFill>
                  <a:schemeClr val="bg1"/>
                </a:solidFill>
              </a:rPr>
              <a:t>عزيز العكيلي</a:t>
            </a:r>
            <a:r>
              <a:rPr lang="ar-SA" sz="2800" b="1" smtClean="0">
                <a:solidFill>
                  <a:schemeClr val="accent2"/>
                </a:solidFill>
              </a:rPr>
              <a:t> )</a:t>
            </a:r>
          </a:p>
          <a:p>
            <a:pPr algn="r" rtl="1" eaLnBrk="1" hangingPunct="1">
              <a:buFontTx/>
              <a:buNone/>
            </a:pPr>
            <a:endParaRPr lang="ar-SA" sz="2800" b="1" smtClean="0">
              <a:solidFill>
                <a:schemeClr val="accent2"/>
              </a:solidFill>
            </a:endParaRPr>
          </a:p>
          <a:p>
            <a:pPr algn="r" rtl="1" eaLnBrk="1" hangingPunct="1"/>
            <a:r>
              <a:rPr lang="ar-SA" sz="2800" b="1" smtClean="0">
                <a:solidFill>
                  <a:schemeClr val="tx2"/>
                </a:solidFill>
              </a:rPr>
              <a:t>تعريفات اخرى هو عقد يلتزم بموجبه شخص من الغير بدفع قيمة السند في ميعاد الاستحقاق في حال عدم الوفاء من الملتزم المضمون .</a:t>
            </a:r>
            <a:r>
              <a:rPr lang="ar-SA" sz="2800" b="1" smtClean="0">
                <a:solidFill>
                  <a:schemeClr val="accent2"/>
                </a:solidFill>
              </a:rPr>
              <a:t> ( </a:t>
            </a:r>
            <a:r>
              <a:rPr lang="ar-SA" sz="2800" b="1" smtClean="0">
                <a:solidFill>
                  <a:schemeClr val="bg1"/>
                </a:solidFill>
              </a:rPr>
              <a:t>محمود الكيلاني</a:t>
            </a:r>
            <a:r>
              <a:rPr lang="ar-SA" sz="2800" b="1" smtClean="0">
                <a:solidFill>
                  <a:schemeClr val="accent2"/>
                </a:solidFill>
              </a:rPr>
              <a:t> )                                                           </a:t>
            </a:r>
          </a:p>
          <a:p>
            <a:pPr algn="r" rtl="1" eaLnBrk="1" hangingPunct="1"/>
            <a:r>
              <a:rPr lang="ar-SA" sz="2800" b="1" smtClean="0">
                <a:solidFill>
                  <a:schemeClr val="tx2"/>
                </a:solidFill>
              </a:rPr>
              <a:t>ايضاً هو كفالة احد الموقعين على سند السحب والموقعين اللاحقين له في الوفاء بقيمته عند موعد الاستحقاق .</a:t>
            </a:r>
            <a:r>
              <a:rPr lang="ar-SA" sz="2800" b="1" smtClean="0">
                <a:solidFill>
                  <a:schemeClr val="accent2"/>
                </a:solidFill>
              </a:rPr>
              <a:t> </a:t>
            </a:r>
            <a:r>
              <a:rPr lang="ar-SA" b="1" smtClean="0">
                <a:solidFill>
                  <a:schemeClr val="accent2"/>
                </a:solidFill>
              </a:rPr>
              <a:t>(</a:t>
            </a:r>
            <a:r>
              <a:rPr lang="ar-SA" b="1" smtClean="0">
                <a:solidFill>
                  <a:schemeClr val="bg1"/>
                </a:solidFill>
              </a:rPr>
              <a:t>اكرم ياملكي</a:t>
            </a:r>
            <a:r>
              <a:rPr lang="ar-SA" b="1" smtClean="0">
                <a:solidFill>
                  <a:schemeClr val="accent2"/>
                </a:solidFill>
              </a:rPr>
              <a:t> )</a:t>
            </a:r>
          </a:p>
          <a:p>
            <a:pPr algn="r" rtl="1" eaLnBrk="1" hangingPunct="1">
              <a:buFontTx/>
              <a:buNone/>
            </a:pPr>
            <a:endParaRPr lang="ar-SA" sz="2800" b="1" smtClean="0">
              <a:solidFill>
                <a:schemeClr val="accent2"/>
              </a:solidFill>
            </a:endParaRPr>
          </a:p>
          <a:p>
            <a:pPr algn="r" rtl="1" eaLnBrk="1" hangingPunct="1"/>
            <a:endParaRPr lang="ar-SA" sz="2800" b="1" smtClean="0">
              <a:solidFill>
                <a:schemeClr val="accent2"/>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endParaRPr lang="en-US" smtClean="0"/>
          </a:p>
        </p:txBody>
      </p:sp>
      <p:sp>
        <p:nvSpPr>
          <p:cNvPr id="48131" name="Rectangle 3"/>
          <p:cNvSpPr>
            <a:spLocks noGrp="1" noChangeArrowheads="1"/>
          </p:cNvSpPr>
          <p:nvPr>
            <p:ph type="body" idx="1"/>
          </p:nvPr>
        </p:nvSpPr>
        <p:spPr>
          <a:ln w="57150">
            <a:solidFill>
              <a:schemeClr val="tx1"/>
            </a:solidFill>
          </a:ln>
        </p:spPr>
        <p:txBody>
          <a:bodyPr/>
          <a:lstStyle/>
          <a:p>
            <a:pPr algn="r" rtl="1" eaLnBrk="1" hangingPunct="1"/>
            <a:r>
              <a:rPr lang="ar-SA" sz="2800" b="1" dirty="0" smtClean="0">
                <a:solidFill>
                  <a:srgbClr val="FF0000"/>
                </a:solidFill>
              </a:rPr>
              <a:t>حقائق هامة</a:t>
            </a:r>
            <a:r>
              <a:rPr lang="ar-SA" sz="2800" dirty="0" smtClean="0">
                <a:solidFill>
                  <a:srgbClr val="FF0000"/>
                </a:solidFill>
              </a:rPr>
              <a:t> </a:t>
            </a:r>
          </a:p>
          <a:p>
            <a:pPr algn="r" rtl="1" eaLnBrk="1" hangingPunct="1"/>
            <a:r>
              <a:rPr lang="ar-SA" sz="2800" b="1" dirty="0" smtClean="0">
                <a:solidFill>
                  <a:schemeClr val="tx2"/>
                </a:solidFill>
              </a:rPr>
              <a:t>الضمان الاحتياطي يعتبر بمثابة ضمان جديد يزيد ثقة حامل  السند في وفاء قيمته عند موعد الاستحقاق ويزيد من استعماله </a:t>
            </a:r>
            <a:r>
              <a:rPr lang="ar-SA" sz="2800" b="1" dirty="0" err="1" smtClean="0">
                <a:solidFill>
                  <a:schemeClr val="tx2"/>
                </a:solidFill>
              </a:rPr>
              <a:t>كاداة</a:t>
            </a:r>
            <a:r>
              <a:rPr lang="ar-SA" sz="2800" b="1" dirty="0" smtClean="0">
                <a:solidFill>
                  <a:schemeClr val="tx2"/>
                </a:solidFill>
              </a:rPr>
              <a:t> وفاء وائتمان ويسهل  من </a:t>
            </a:r>
            <a:r>
              <a:rPr lang="ar-SA" sz="2800" b="1" dirty="0" err="1" smtClean="0">
                <a:solidFill>
                  <a:schemeClr val="tx2"/>
                </a:solidFill>
              </a:rPr>
              <a:t>تداوله .</a:t>
            </a:r>
            <a:r>
              <a:rPr lang="ar-SA" sz="2800" b="1" dirty="0" smtClean="0">
                <a:solidFill>
                  <a:schemeClr val="tx2"/>
                </a:solidFill>
              </a:rPr>
              <a:t>  </a:t>
            </a:r>
          </a:p>
          <a:p>
            <a:pPr algn="r" rtl="1" eaLnBrk="1" hangingPunct="1"/>
            <a:r>
              <a:rPr lang="ar-SA" sz="2800" b="1" dirty="0" smtClean="0">
                <a:solidFill>
                  <a:schemeClr val="tx2"/>
                </a:solidFill>
              </a:rPr>
              <a:t>ليس شرطاً ان يكون الضمان الاحتياطي في </a:t>
            </a:r>
            <a:r>
              <a:rPr lang="ar-SA" sz="2800" b="1" dirty="0" err="1" smtClean="0">
                <a:solidFill>
                  <a:schemeClr val="tx2"/>
                </a:solidFill>
              </a:rPr>
              <a:t>بدايه</a:t>
            </a:r>
            <a:r>
              <a:rPr lang="ar-SA" sz="2800" b="1" dirty="0" smtClean="0">
                <a:solidFill>
                  <a:schemeClr val="tx2"/>
                </a:solidFill>
              </a:rPr>
              <a:t> سند السحب للمستفيد الاول </a:t>
            </a:r>
            <a:r>
              <a:rPr lang="ar-SA" sz="2800" b="1" dirty="0" err="1" smtClean="0">
                <a:solidFill>
                  <a:schemeClr val="tx2"/>
                </a:solidFill>
              </a:rPr>
              <a:t>وانما</a:t>
            </a:r>
            <a:r>
              <a:rPr lang="ar-SA" sz="2800" b="1" dirty="0" smtClean="0">
                <a:solidFill>
                  <a:schemeClr val="tx2"/>
                </a:solidFill>
              </a:rPr>
              <a:t> قد يكون بعد تداوله عن طريق التظهير بطلب من الحامل </a:t>
            </a:r>
            <a:r>
              <a:rPr lang="ar-SA" sz="2800" b="1" dirty="0" err="1" smtClean="0">
                <a:solidFill>
                  <a:schemeClr val="tx2"/>
                </a:solidFill>
              </a:rPr>
              <a:t>نفسه .</a:t>
            </a:r>
            <a:endParaRPr lang="en-US" sz="2800" b="1" dirty="0" smtClean="0">
              <a:solidFill>
                <a:schemeClr val="tx2"/>
              </a:solidFill>
            </a:endParaRPr>
          </a:p>
          <a:p>
            <a:pPr algn="r" rtl="1" eaLnBrk="1" hangingPunct="1"/>
            <a:endParaRPr lang="en-US" b="1" dirty="0" smtClean="0">
              <a:solidFill>
                <a:schemeClr val="tx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endParaRPr lang="en-US" smtClean="0"/>
          </a:p>
        </p:txBody>
      </p:sp>
      <p:sp>
        <p:nvSpPr>
          <p:cNvPr id="49155" name="Rectangle 3"/>
          <p:cNvSpPr>
            <a:spLocks noGrp="1" noChangeArrowheads="1"/>
          </p:cNvSpPr>
          <p:nvPr>
            <p:ph type="body" idx="1"/>
          </p:nvPr>
        </p:nvSpPr>
        <p:spPr/>
        <p:txBody>
          <a:bodyPr/>
          <a:lstStyle/>
          <a:p>
            <a:pPr eaLnBrk="1" hangingPunct="1"/>
            <a:endParaRPr lang="en-US" smtClean="0"/>
          </a:p>
        </p:txBody>
      </p:sp>
      <p:sp>
        <p:nvSpPr>
          <p:cNvPr id="49156" name="Oval 4"/>
          <p:cNvSpPr>
            <a:spLocks noChangeArrowheads="1"/>
          </p:cNvSpPr>
          <p:nvPr/>
        </p:nvSpPr>
        <p:spPr bwMode="auto">
          <a:xfrm>
            <a:off x="4078818" y="404813"/>
            <a:ext cx="3456516" cy="2590800"/>
          </a:xfrm>
          <a:prstGeom prst="ellipse">
            <a:avLst/>
          </a:prstGeom>
          <a:solidFill>
            <a:schemeClr val="accent2"/>
          </a:solidFill>
          <a:ln w="9525">
            <a:solidFill>
              <a:schemeClr val="accent2"/>
            </a:solidFill>
            <a:round/>
            <a:headEnd/>
            <a:tailEnd/>
          </a:ln>
        </p:spPr>
        <p:txBody>
          <a:bodyPr wrap="none" anchor="ctr"/>
          <a:lstStyle/>
          <a:p>
            <a:pPr algn="ctr"/>
            <a:r>
              <a:rPr lang="ar-SA" sz="4800" b="1">
                <a:solidFill>
                  <a:schemeClr val="bg1"/>
                </a:solidFill>
              </a:rPr>
              <a:t>الضامن </a:t>
            </a:r>
          </a:p>
          <a:p>
            <a:pPr algn="ctr"/>
            <a:r>
              <a:rPr lang="ar-SA" sz="4800" b="1">
                <a:solidFill>
                  <a:schemeClr val="bg1"/>
                </a:solidFill>
              </a:rPr>
              <a:t>الاحتياطي</a:t>
            </a:r>
            <a:r>
              <a:rPr lang="ar-SA">
                <a:solidFill>
                  <a:schemeClr val="bg1"/>
                </a:solidFill>
              </a:rPr>
              <a:t> </a:t>
            </a:r>
            <a:endParaRPr lang="en-US">
              <a:solidFill>
                <a:schemeClr val="bg1"/>
              </a:solidFill>
            </a:endParaRPr>
          </a:p>
        </p:txBody>
      </p:sp>
      <p:sp>
        <p:nvSpPr>
          <p:cNvPr id="49157" name="Line 5"/>
          <p:cNvSpPr>
            <a:spLocks noChangeShapeType="1"/>
          </p:cNvSpPr>
          <p:nvPr/>
        </p:nvSpPr>
        <p:spPr bwMode="auto">
          <a:xfrm flipH="1">
            <a:off x="1871133" y="2492376"/>
            <a:ext cx="2880784" cy="3095625"/>
          </a:xfrm>
          <a:prstGeom prst="line">
            <a:avLst/>
          </a:prstGeom>
          <a:noFill/>
          <a:ln w="9525">
            <a:solidFill>
              <a:schemeClr val="tx1"/>
            </a:solidFill>
            <a:round/>
            <a:headEnd/>
            <a:tailEnd type="triangle" w="med" len="med"/>
          </a:ln>
        </p:spPr>
        <p:txBody>
          <a:bodyPr/>
          <a:lstStyle/>
          <a:p>
            <a:endParaRPr lang="en-US"/>
          </a:p>
        </p:txBody>
      </p:sp>
      <p:sp>
        <p:nvSpPr>
          <p:cNvPr id="49158" name="Line 6"/>
          <p:cNvSpPr>
            <a:spLocks noChangeShapeType="1"/>
          </p:cNvSpPr>
          <p:nvPr/>
        </p:nvSpPr>
        <p:spPr bwMode="auto">
          <a:xfrm>
            <a:off x="6864352" y="2276476"/>
            <a:ext cx="3168649" cy="2879725"/>
          </a:xfrm>
          <a:prstGeom prst="line">
            <a:avLst/>
          </a:prstGeom>
          <a:noFill/>
          <a:ln w="9525">
            <a:solidFill>
              <a:schemeClr val="tx1"/>
            </a:solidFill>
            <a:round/>
            <a:headEnd/>
            <a:tailEnd type="triangle" w="med" len="med"/>
          </a:ln>
        </p:spPr>
        <p:txBody>
          <a:bodyPr/>
          <a:lstStyle/>
          <a:p>
            <a:endParaRPr lang="en-US"/>
          </a:p>
        </p:txBody>
      </p:sp>
      <p:sp>
        <p:nvSpPr>
          <p:cNvPr id="49159" name="Oval 7"/>
          <p:cNvSpPr>
            <a:spLocks noChangeArrowheads="1"/>
          </p:cNvSpPr>
          <p:nvPr/>
        </p:nvSpPr>
        <p:spPr bwMode="auto">
          <a:xfrm>
            <a:off x="7056967" y="4508501"/>
            <a:ext cx="4512733" cy="1368425"/>
          </a:xfrm>
          <a:prstGeom prst="ellipse">
            <a:avLst/>
          </a:prstGeom>
          <a:solidFill>
            <a:srgbClr val="A50021"/>
          </a:solidFill>
          <a:ln w="9525">
            <a:solidFill>
              <a:schemeClr val="tx1"/>
            </a:solidFill>
            <a:round/>
            <a:headEnd/>
            <a:tailEnd/>
          </a:ln>
        </p:spPr>
        <p:txBody>
          <a:bodyPr wrap="none" anchor="ctr"/>
          <a:lstStyle/>
          <a:p>
            <a:pPr algn="ctr"/>
            <a:r>
              <a:rPr lang="ar-SA" sz="4400" b="1">
                <a:solidFill>
                  <a:schemeClr val="bg1"/>
                </a:solidFill>
              </a:rPr>
              <a:t>كفيل للمضمون </a:t>
            </a:r>
            <a:endParaRPr lang="en-US" sz="4400" b="1">
              <a:solidFill>
                <a:schemeClr val="bg1"/>
              </a:solidFill>
            </a:endParaRPr>
          </a:p>
        </p:txBody>
      </p:sp>
      <p:sp>
        <p:nvSpPr>
          <p:cNvPr id="49160" name="Oval 8"/>
          <p:cNvSpPr>
            <a:spLocks noChangeArrowheads="1"/>
          </p:cNvSpPr>
          <p:nvPr/>
        </p:nvSpPr>
        <p:spPr bwMode="auto">
          <a:xfrm>
            <a:off x="624417" y="4508501"/>
            <a:ext cx="4800600" cy="1368425"/>
          </a:xfrm>
          <a:prstGeom prst="ellipse">
            <a:avLst/>
          </a:prstGeom>
          <a:solidFill>
            <a:srgbClr val="009900"/>
          </a:solidFill>
          <a:ln w="9525">
            <a:solidFill>
              <a:schemeClr val="tx1"/>
            </a:solidFill>
            <a:round/>
            <a:headEnd/>
            <a:tailEnd/>
          </a:ln>
        </p:spPr>
        <p:txBody>
          <a:bodyPr wrap="none" anchor="ctr"/>
          <a:lstStyle/>
          <a:p>
            <a:pPr algn="ctr"/>
            <a:r>
              <a:rPr lang="ar-SA" sz="3600" b="1">
                <a:solidFill>
                  <a:schemeClr val="bg1"/>
                </a:solidFill>
              </a:rPr>
              <a:t>متضامن مع المضمون</a:t>
            </a:r>
            <a:r>
              <a:rPr lang="ar-SA" sz="3600" b="1"/>
              <a:t> </a:t>
            </a:r>
            <a:endParaRPr lang="en-US" sz="3600" b="1"/>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ar-SA" b="1" smtClean="0">
                <a:solidFill>
                  <a:srgbClr val="FFFF66"/>
                </a:solidFill>
              </a:rPr>
              <a:t>شروط الضمان الاحتياطي</a:t>
            </a:r>
            <a:r>
              <a:rPr lang="ar-SA" smtClean="0"/>
              <a:t> </a:t>
            </a:r>
            <a:endParaRPr lang="en-US" smtClean="0"/>
          </a:p>
        </p:txBody>
      </p:sp>
      <p:sp>
        <p:nvSpPr>
          <p:cNvPr id="50179" name="Rectangle 3"/>
          <p:cNvSpPr>
            <a:spLocks noGrp="1" noChangeArrowheads="1"/>
          </p:cNvSpPr>
          <p:nvPr>
            <p:ph type="body" idx="1"/>
          </p:nvPr>
        </p:nvSpPr>
        <p:spPr>
          <a:xfrm>
            <a:off x="527051" y="1628776"/>
            <a:ext cx="11070167" cy="4752975"/>
          </a:xfrm>
          <a:ln w="57150">
            <a:solidFill>
              <a:schemeClr val="tx1"/>
            </a:solidFill>
          </a:ln>
        </p:spPr>
        <p:txBody>
          <a:bodyPr/>
          <a:lstStyle/>
          <a:p>
            <a:pPr marL="609600" indent="-609600" algn="r" rtl="1" eaLnBrk="1" hangingPunct="1">
              <a:lnSpc>
                <a:spcPct val="90000"/>
              </a:lnSpc>
            </a:pPr>
            <a:r>
              <a:rPr lang="ar-SA" b="1" smtClean="0">
                <a:solidFill>
                  <a:srgbClr val="FF0000"/>
                </a:solidFill>
              </a:rPr>
              <a:t>الشروط الموضوعية :</a:t>
            </a:r>
          </a:p>
          <a:p>
            <a:pPr marL="609600" indent="-609600" algn="r" rtl="1" eaLnBrk="1" hangingPunct="1">
              <a:lnSpc>
                <a:spcPct val="90000"/>
              </a:lnSpc>
            </a:pPr>
            <a:r>
              <a:rPr lang="ar-SA" b="1" smtClean="0">
                <a:solidFill>
                  <a:schemeClr val="tx2"/>
                </a:solidFill>
              </a:rPr>
              <a:t>تعرفنا عليها سابقا وهي الشروط العامة ( الرضا , والمحل , والسبب , الاهلية ) </a:t>
            </a:r>
          </a:p>
          <a:p>
            <a:pPr marL="609600" indent="-609600" algn="r" rtl="1" eaLnBrk="1" hangingPunct="1">
              <a:lnSpc>
                <a:spcPct val="90000"/>
              </a:lnSpc>
            </a:pPr>
            <a:r>
              <a:rPr lang="ar-SA" b="1" smtClean="0">
                <a:solidFill>
                  <a:schemeClr val="tx2"/>
                </a:solidFill>
              </a:rPr>
              <a:t>بالاضافة للشروط الموضوعية العامة يجب ان تتوافر لصحة الضمان الاحتياطي  شروط موضوعية خاصة  تتعلق ب </a:t>
            </a:r>
          </a:p>
          <a:p>
            <a:pPr marL="609600" indent="-609600" algn="r" rtl="1" eaLnBrk="1" hangingPunct="1">
              <a:lnSpc>
                <a:spcPct val="90000"/>
              </a:lnSpc>
              <a:buFontTx/>
              <a:buAutoNum type="arabicPeriod"/>
            </a:pPr>
            <a:r>
              <a:rPr lang="ar-SA" b="1" smtClean="0">
                <a:solidFill>
                  <a:schemeClr val="tx2"/>
                </a:solidFill>
              </a:rPr>
              <a:t>الضامن الاحتياطي نفسه .</a:t>
            </a:r>
          </a:p>
          <a:p>
            <a:pPr marL="609600" indent="-609600" algn="r" rtl="1" eaLnBrk="1" hangingPunct="1">
              <a:lnSpc>
                <a:spcPct val="90000"/>
              </a:lnSpc>
              <a:buFontTx/>
              <a:buAutoNum type="arabicPeriod"/>
            </a:pPr>
            <a:r>
              <a:rPr lang="ar-SA" b="1" smtClean="0">
                <a:solidFill>
                  <a:schemeClr val="tx2"/>
                </a:solidFill>
              </a:rPr>
              <a:t>المدين المضمون . </a:t>
            </a:r>
          </a:p>
          <a:p>
            <a:pPr marL="609600" indent="-609600" algn="r" rtl="1" eaLnBrk="1" hangingPunct="1">
              <a:lnSpc>
                <a:spcPct val="90000"/>
              </a:lnSpc>
              <a:buFontTx/>
              <a:buAutoNum type="arabicPeriod"/>
            </a:pPr>
            <a:r>
              <a:rPr lang="ar-SA" b="1" smtClean="0">
                <a:solidFill>
                  <a:schemeClr val="tx2"/>
                </a:solidFill>
              </a:rPr>
              <a:t>موضوع الضمان . </a:t>
            </a:r>
          </a:p>
          <a:p>
            <a:pPr marL="609600" indent="-609600" algn="r" rtl="1" eaLnBrk="1" hangingPunct="1">
              <a:lnSpc>
                <a:spcPct val="90000"/>
              </a:lnSpc>
              <a:buFontTx/>
              <a:buAutoNum type="arabicPeriod"/>
            </a:pPr>
            <a:endParaRPr lang="ar-SA" b="1" smtClean="0">
              <a:solidFill>
                <a:schemeClr val="tx2"/>
              </a:solidFill>
            </a:endParaRPr>
          </a:p>
          <a:p>
            <a:pPr marL="609600" indent="-609600" algn="r" rtl="1" eaLnBrk="1" hangingPunct="1">
              <a:lnSpc>
                <a:spcPct val="90000"/>
              </a:lnSpc>
            </a:pPr>
            <a:endParaRPr lang="en-US" b="1" smtClean="0">
              <a:solidFill>
                <a:schemeClr val="tx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r" rtl="1" eaLnBrk="1" hangingPunct="1"/>
            <a:r>
              <a:rPr lang="ar-SA" smtClean="0"/>
              <a:t> </a:t>
            </a:r>
            <a:r>
              <a:rPr lang="ar-SA" smtClean="0">
                <a:solidFill>
                  <a:srgbClr val="FF0000"/>
                </a:solidFill>
              </a:rPr>
              <a:t>1</a:t>
            </a:r>
            <a:r>
              <a:rPr lang="ar-SA" smtClean="0"/>
              <a:t> </a:t>
            </a:r>
            <a:r>
              <a:rPr lang="ar-SA" b="1" smtClean="0">
                <a:solidFill>
                  <a:srgbClr val="FF0000"/>
                </a:solidFill>
              </a:rPr>
              <a:t>) الضامن الاحتياطي</a:t>
            </a:r>
            <a:r>
              <a:rPr lang="ar-SA" smtClean="0"/>
              <a:t> </a:t>
            </a:r>
            <a:endParaRPr lang="en-US" smtClean="0"/>
          </a:p>
        </p:txBody>
      </p:sp>
      <p:sp>
        <p:nvSpPr>
          <p:cNvPr id="51203" name="Rectangle 3"/>
          <p:cNvSpPr>
            <a:spLocks noGrp="1" noChangeArrowheads="1"/>
          </p:cNvSpPr>
          <p:nvPr>
            <p:ph type="body" idx="1"/>
          </p:nvPr>
        </p:nvSpPr>
        <p:spPr>
          <a:xfrm>
            <a:off x="609600" y="1196975"/>
            <a:ext cx="10972800" cy="4929188"/>
          </a:xfrm>
          <a:ln w="76200">
            <a:solidFill>
              <a:schemeClr val="tx1"/>
            </a:solidFill>
          </a:ln>
        </p:spPr>
        <p:txBody>
          <a:bodyPr>
            <a:normAutofit/>
          </a:bodyPr>
          <a:lstStyle/>
          <a:p>
            <a:pPr algn="r" rtl="1" eaLnBrk="1" hangingPunct="1">
              <a:lnSpc>
                <a:spcPct val="90000"/>
              </a:lnSpc>
            </a:pPr>
            <a:r>
              <a:rPr lang="ar-SA" sz="3200" b="1" dirty="0" smtClean="0">
                <a:solidFill>
                  <a:schemeClr val="tx2"/>
                </a:solidFill>
              </a:rPr>
              <a:t>يشترط في الضامن ان يتوافر في التزامه الشروط الموضوعية العامة وان يكون اهلا لهذا </a:t>
            </a:r>
            <a:r>
              <a:rPr lang="ar-SA" sz="3200" b="1" dirty="0" err="1" smtClean="0">
                <a:solidFill>
                  <a:schemeClr val="tx2"/>
                </a:solidFill>
              </a:rPr>
              <a:t>الالتزام .</a:t>
            </a:r>
            <a:endParaRPr lang="ar-SA" sz="3200" b="1" dirty="0" smtClean="0">
              <a:solidFill>
                <a:schemeClr val="tx2"/>
              </a:solidFill>
            </a:endParaRPr>
          </a:p>
          <a:p>
            <a:pPr algn="r" rtl="1" eaLnBrk="1" hangingPunct="1">
              <a:lnSpc>
                <a:spcPct val="90000"/>
              </a:lnSpc>
            </a:pPr>
            <a:r>
              <a:rPr lang="ar-SA" sz="3200" b="1" dirty="0" smtClean="0">
                <a:solidFill>
                  <a:schemeClr val="tx2"/>
                </a:solidFill>
              </a:rPr>
              <a:t>أجازت الفقرة الثانية من المادة 161 من قانون التجارة  ان يكون هذا الضامن ممن وقعوا  سابقاً على السند  او ممن يضيف توقيعهم ضامناً </a:t>
            </a:r>
            <a:r>
              <a:rPr lang="ar-SA" sz="3200" b="1" dirty="0" err="1" smtClean="0">
                <a:solidFill>
                  <a:schemeClr val="tx2"/>
                </a:solidFill>
              </a:rPr>
              <a:t>جديداً .</a:t>
            </a:r>
            <a:r>
              <a:rPr lang="ar-SA" sz="3200" b="1" dirty="0" smtClean="0">
                <a:solidFill>
                  <a:schemeClr val="tx2"/>
                </a:solidFill>
              </a:rPr>
              <a:t> </a:t>
            </a:r>
            <a:r>
              <a:rPr lang="ar-SA" sz="3200" b="1" dirty="0" err="1" smtClean="0">
                <a:solidFill>
                  <a:schemeClr val="tx2"/>
                </a:solidFill>
              </a:rPr>
              <a:t>الا</a:t>
            </a:r>
            <a:r>
              <a:rPr lang="ar-SA" sz="3200" b="1" dirty="0" smtClean="0">
                <a:solidFill>
                  <a:schemeClr val="tx2"/>
                </a:solidFill>
              </a:rPr>
              <a:t> ان </a:t>
            </a:r>
            <a:r>
              <a:rPr lang="ar-SA" sz="3200" b="1" dirty="0" err="1" smtClean="0">
                <a:solidFill>
                  <a:schemeClr val="tx2"/>
                </a:solidFill>
              </a:rPr>
              <a:t>الراي</a:t>
            </a:r>
            <a:r>
              <a:rPr lang="ar-SA" sz="3200" b="1" dirty="0" smtClean="0">
                <a:solidFill>
                  <a:schemeClr val="tx2"/>
                </a:solidFill>
              </a:rPr>
              <a:t> السائد يرجح ان يضيف توقيع هذا الضامن الاحتياطي ضماناً جديداً الى السند </a:t>
            </a:r>
            <a:r>
              <a:rPr lang="ar-SA" sz="3200" b="1" dirty="0" err="1" smtClean="0">
                <a:solidFill>
                  <a:schemeClr val="tx2"/>
                </a:solidFill>
              </a:rPr>
              <a:t>والا</a:t>
            </a:r>
            <a:r>
              <a:rPr lang="ar-SA" sz="3200" b="1" dirty="0" smtClean="0">
                <a:solidFill>
                  <a:schemeClr val="tx2"/>
                </a:solidFill>
              </a:rPr>
              <a:t> كان توقيعه عديم الجدوى </a:t>
            </a:r>
            <a:r>
              <a:rPr lang="ar-SA" sz="3200" b="1" dirty="0" err="1" smtClean="0">
                <a:solidFill>
                  <a:schemeClr val="tx2"/>
                </a:solidFill>
              </a:rPr>
              <a:t>لانه</a:t>
            </a:r>
            <a:r>
              <a:rPr lang="ar-SA" sz="3200" b="1" dirty="0" smtClean="0">
                <a:solidFill>
                  <a:schemeClr val="tx2"/>
                </a:solidFill>
              </a:rPr>
              <a:t> لو صدر من الساحب  مثلاً فهو ملزم بالوفاء لسند السحب </a:t>
            </a:r>
            <a:r>
              <a:rPr lang="ar-SA" sz="3200" b="1" dirty="0" err="1" smtClean="0">
                <a:solidFill>
                  <a:schemeClr val="tx2"/>
                </a:solidFill>
              </a:rPr>
              <a:t>اصلاً .</a:t>
            </a:r>
            <a:endParaRPr lang="ar-SA" sz="3200" b="1" dirty="0" smtClean="0">
              <a:solidFill>
                <a:schemeClr val="tx2"/>
              </a:solidFill>
            </a:endParaRPr>
          </a:p>
          <a:p>
            <a:pPr algn="r" rtl="1" eaLnBrk="1" hangingPunct="1">
              <a:lnSpc>
                <a:spcPct val="90000"/>
              </a:lnSpc>
              <a:buNone/>
            </a:pPr>
            <a:endParaRPr lang="en-US" b="1" dirty="0" smtClean="0">
              <a:solidFill>
                <a:schemeClr val="tx2"/>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r" rtl="1" eaLnBrk="1" hangingPunct="1"/>
            <a:r>
              <a:rPr lang="ar-SA" b="1" smtClean="0">
                <a:solidFill>
                  <a:srgbClr val="FF0000"/>
                </a:solidFill>
              </a:rPr>
              <a:t>2 ) المدين المضمون</a:t>
            </a:r>
            <a:r>
              <a:rPr lang="ar-SA" smtClean="0"/>
              <a:t> </a:t>
            </a:r>
            <a:endParaRPr lang="en-US" smtClean="0"/>
          </a:p>
        </p:txBody>
      </p:sp>
      <p:sp>
        <p:nvSpPr>
          <p:cNvPr id="53251" name="Rectangle 3"/>
          <p:cNvSpPr>
            <a:spLocks noGrp="1" noChangeArrowheads="1"/>
          </p:cNvSpPr>
          <p:nvPr>
            <p:ph type="body" idx="1"/>
          </p:nvPr>
        </p:nvSpPr>
        <p:spPr>
          <a:xfrm>
            <a:off x="527051" y="1196976"/>
            <a:ext cx="10972800" cy="5661025"/>
          </a:xfrm>
          <a:ln w="57150">
            <a:solidFill>
              <a:schemeClr val="tx1"/>
            </a:solidFill>
          </a:ln>
        </p:spPr>
        <p:txBody>
          <a:bodyPr>
            <a:normAutofit/>
          </a:bodyPr>
          <a:lstStyle/>
          <a:p>
            <a:pPr algn="r" rtl="1" eaLnBrk="1" hangingPunct="1"/>
            <a:r>
              <a:rPr lang="ar-SA" sz="3200" b="1" dirty="0" smtClean="0">
                <a:solidFill>
                  <a:schemeClr val="tx2"/>
                </a:solidFill>
              </a:rPr>
              <a:t>يقع الضمان الاحتياطي على جميع  الموقعين على السند ما دام توقيع كل منهم ينشىء في ذمته التزاما بضمان الوفاء بالعقد كالساحب او المسحوب عليه القابل </a:t>
            </a:r>
            <a:r>
              <a:rPr lang="ar-SA" sz="3200" b="1" dirty="0" err="1" smtClean="0">
                <a:solidFill>
                  <a:schemeClr val="tx2"/>
                </a:solidFill>
              </a:rPr>
              <a:t>اوالمظهر</a:t>
            </a:r>
            <a:r>
              <a:rPr lang="ar-SA" sz="3200" b="1" dirty="0" smtClean="0">
                <a:solidFill>
                  <a:schemeClr val="tx2"/>
                </a:solidFill>
              </a:rPr>
              <a:t> او القابل </a:t>
            </a:r>
            <a:r>
              <a:rPr lang="ar-SA" sz="3200" b="1" dirty="0" err="1" smtClean="0">
                <a:solidFill>
                  <a:schemeClr val="tx2"/>
                </a:solidFill>
              </a:rPr>
              <a:t>بالتدخل .</a:t>
            </a:r>
            <a:r>
              <a:rPr lang="ar-SA" sz="3200" b="1" dirty="0" smtClean="0">
                <a:solidFill>
                  <a:schemeClr val="tx2"/>
                </a:solidFill>
              </a:rPr>
              <a:t>  </a:t>
            </a:r>
          </a:p>
          <a:p>
            <a:pPr algn="r" rtl="1" eaLnBrk="1" hangingPunct="1"/>
            <a:r>
              <a:rPr lang="ar-SA" sz="3200" b="1" dirty="0" smtClean="0">
                <a:solidFill>
                  <a:schemeClr val="tx2"/>
                </a:solidFill>
              </a:rPr>
              <a:t>يقع الضمان الاحتياطي لمصلحة أي موقع على  السند.</a:t>
            </a:r>
          </a:p>
          <a:p>
            <a:pPr algn="r" rtl="1" eaLnBrk="1" hangingPunct="1"/>
            <a:endParaRPr lang="ar-SA" sz="3200" b="1" dirty="0" smtClean="0">
              <a:solidFill>
                <a:schemeClr val="tx2"/>
              </a:solidFill>
            </a:endParaRPr>
          </a:p>
          <a:p>
            <a:pPr algn="r" rtl="1" eaLnBrk="1" hangingPunct="1"/>
            <a:r>
              <a:rPr lang="ar-SA" sz="3200" b="1" dirty="0" smtClean="0">
                <a:solidFill>
                  <a:schemeClr val="tx2"/>
                </a:solidFill>
              </a:rPr>
              <a:t>حالة </a:t>
            </a:r>
            <a:r>
              <a:rPr lang="ar-SA" sz="3200" b="1" dirty="0" err="1" smtClean="0">
                <a:solidFill>
                  <a:schemeClr val="tx2"/>
                </a:solidFill>
              </a:rPr>
              <a:t>خاصة </a:t>
            </a:r>
            <a:r>
              <a:rPr lang="ar-SA" sz="3200" b="1" dirty="0" smtClean="0">
                <a:solidFill>
                  <a:schemeClr val="tx2"/>
                </a:solidFill>
              </a:rPr>
              <a:t>------------ يجوز  ضمان المسحوب عليه غير </a:t>
            </a:r>
            <a:r>
              <a:rPr lang="ar-JO" sz="3200" b="1" dirty="0" smtClean="0">
                <a:solidFill>
                  <a:schemeClr val="tx2"/>
                </a:solidFill>
              </a:rPr>
              <a:t>ال</a:t>
            </a:r>
            <a:r>
              <a:rPr lang="ar-SA" sz="3200" b="1" dirty="0" err="1" smtClean="0">
                <a:solidFill>
                  <a:schemeClr val="tx2"/>
                </a:solidFill>
              </a:rPr>
              <a:t>قابل </a:t>
            </a:r>
            <a:r>
              <a:rPr lang="ar-SA" sz="3200" b="1" dirty="0" smtClean="0">
                <a:solidFill>
                  <a:schemeClr val="tx2"/>
                </a:solidFill>
              </a:rPr>
              <a:t>( اي غير </a:t>
            </a:r>
            <a:r>
              <a:rPr lang="ar-SA" sz="3200" b="1" dirty="0" err="1" smtClean="0">
                <a:solidFill>
                  <a:schemeClr val="tx2"/>
                </a:solidFill>
              </a:rPr>
              <a:t>موقع </a:t>
            </a:r>
            <a:r>
              <a:rPr lang="ar-SA" sz="3200" b="1" dirty="0" smtClean="0">
                <a:solidFill>
                  <a:schemeClr val="tx2"/>
                </a:solidFill>
              </a:rPr>
              <a:t>), </a:t>
            </a:r>
            <a:r>
              <a:rPr lang="ar-SA" sz="3200" b="1" dirty="0" err="1" smtClean="0">
                <a:solidFill>
                  <a:schemeClr val="tx2"/>
                </a:solidFill>
              </a:rPr>
              <a:t>الا</a:t>
            </a:r>
            <a:r>
              <a:rPr lang="ar-SA" sz="3200" b="1" dirty="0" smtClean="0">
                <a:solidFill>
                  <a:schemeClr val="tx2"/>
                </a:solidFill>
              </a:rPr>
              <a:t> ان هذا الضمان يبقى معلقاً على شرط وهو </a:t>
            </a:r>
            <a:r>
              <a:rPr lang="ar-SA" sz="3200" b="1" dirty="0" err="1" smtClean="0">
                <a:solidFill>
                  <a:schemeClr val="tx2"/>
                </a:solidFill>
              </a:rPr>
              <a:t>قبوله .</a:t>
            </a:r>
            <a:endParaRPr lang="en-US" sz="3200" b="1" dirty="0" smtClean="0">
              <a:solidFill>
                <a:schemeClr val="tx2"/>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r" rtl="1" eaLnBrk="1" hangingPunct="1"/>
            <a:r>
              <a:rPr lang="ar-SA" smtClean="0">
                <a:solidFill>
                  <a:srgbClr val="FF0000"/>
                </a:solidFill>
              </a:rPr>
              <a:t>3 ) </a:t>
            </a:r>
            <a:r>
              <a:rPr lang="ar-SA" b="1" smtClean="0">
                <a:solidFill>
                  <a:srgbClr val="FF0000"/>
                </a:solidFill>
              </a:rPr>
              <a:t>موضوع الضمان</a:t>
            </a:r>
            <a:r>
              <a:rPr lang="ar-SA" smtClean="0"/>
              <a:t> </a:t>
            </a:r>
            <a:endParaRPr lang="en-US" smtClean="0"/>
          </a:p>
        </p:txBody>
      </p:sp>
      <p:sp>
        <p:nvSpPr>
          <p:cNvPr id="54275" name="Rectangle 3"/>
          <p:cNvSpPr>
            <a:spLocks noGrp="1" noChangeArrowheads="1"/>
          </p:cNvSpPr>
          <p:nvPr>
            <p:ph type="body" idx="1"/>
          </p:nvPr>
        </p:nvSpPr>
        <p:spPr>
          <a:xfrm>
            <a:off x="609600" y="1196976"/>
            <a:ext cx="10670117" cy="5400675"/>
          </a:xfrm>
          <a:ln w="57150">
            <a:solidFill>
              <a:schemeClr val="tx1"/>
            </a:solidFill>
          </a:ln>
        </p:spPr>
        <p:txBody>
          <a:bodyPr/>
          <a:lstStyle/>
          <a:p>
            <a:pPr algn="r" rtl="1" eaLnBrk="1" hangingPunct="1"/>
            <a:r>
              <a:rPr lang="ar-SA" b="1" smtClean="0">
                <a:solidFill>
                  <a:schemeClr val="tx2"/>
                </a:solidFill>
              </a:rPr>
              <a:t>حددت الفقرة الاولى من المادة 161 من قانون التجارة موضوع الضمان بقولها (( يجوز وفاء مبلغ السند كله او بعضه من ضامن احتياطي )) </a:t>
            </a:r>
          </a:p>
          <a:p>
            <a:pPr algn="r" rtl="1" eaLnBrk="1" hangingPunct="1"/>
            <a:r>
              <a:rPr lang="ar-SA" b="1" smtClean="0">
                <a:solidFill>
                  <a:schemeClr val="tx2"/>
                </a:solidFill>
              </a:rPr>
              <a:t>يستفاد من هذا انه قد يقع الضمان الاحتياطي بمبلغ السند كليا او جزئياً حسب صيغة الضمان .</a:t>
            </a:r>
          </a:p>
          <a:p>
            <a:pPr algn="r" rtl="1" eaLnBrk="1" hangingPunct="1"/>
            <a:r>
              <a:rPr lang="ar-SA" b="1" smtClean="0">
                <a:solidFill>
                  <a:schemeClr val="tx2"/>
                </a:solidFill>
              </a:rPr>
              <a:t> اذا لم تتضمن الصيغة قيمة المبلغ المضمون تلقائياً يفهم ضمان دفع قيمة كامل السند . </a:t>
            </a:r>
          </a:p>
          <a:p>
            <a:pPr algn="r" rtl="1" eaLnBrk="1" hangingPunct="1"/>
            <a:r>
              <a:rPr lang="ar-SA" b="1" smtClean="0">
                <a:solidFill>
                  <a:schemeClr val="tx2"/>
                </a:solidFill>
              </a:rPr>
              <a:t>من حق الضامن ان يحدد مدى ضمانه ومن يضمن من موقعين وان يعلق ضمانه على شرط .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ar-SA" b="1" smtClean="0">
                <a:solidFill>
                  <a:srgbClr val="FFFF66"/>
                </a:solidFill>
              </a:rPr>
              <a:t>الشروط الشكلية</a:t>
            </a:r>
            <a:r>
              <a:rPr lang="ar-SA" smtClean="0"/>
              <a:t> </a:t>
            </a:r>
            <a:endParaRPr lang="en-US" smtClean="0"/>
          </a:p>
        </p:txBody>
      </p:sp>
      <p:sp>
        <p:nvSpPr>
          <p:cNvPr id="55299" name="Rectangle 3"/>
          <p:cNvSpPr>
            <a:spLocks noGrp="1" noChangeArrowheads="1"/>
          </p:cNvSpPr>
          <p:nvPr>
            <p:ph type="body" idx="1"/>
          </p:nvPr>
        </p:nvSpPr>
        <p:spPr>
          <a:xfrm>
            <a:off x="527051" y="1052513"/>
            <a:ext cx="11328400" cy="5516562"/>
          </a:xfrm>
          <a:ln w="38100">
            <a:solidFill>
              <a:schemeClr val="tx1"/>
            </a:solidFill>
          </a:ln>
        </p:spPr>
        <p:txBody>
          <a:bodyPr/>
          <a:lstStyle/>
          <a:p>
            <a:pPr marL="609600" indent="-609600" algn="r" rtl="1" eaLnBrk="1" hangingPunct="1">
              <a:lnSpc>
                <a:spcPct val="90000"/>
              </a:lnSpc>
            </a:pPr>
            <a:r>
              <a:rPr lang="ar-SA" b="1" smtClean="0">
                <a:solidFill>
                  <a:schemeClr val="tx2"/>
                </a:solidFill>
              </a:rPr>
              <a:t>بما ان الضمان الاحتياطي تصرف قانوني شكلي ينشىء في ذمة الضامن التزاماً  صرفيا ً  فلابد ان يقع هذا الالتزام ب : </a:t>
            </a:r>
          </a:p>
          <a:p>
            <a:pPr marL="609600" indent="-609600" algn="r" rtl="1" eaLnBrk="1" hangingPunct="1">
              <a:lnSpc>
                <a:spcPct val="90000"/>
              </a:lnSpc>
              <a:buFontTx/>
              <a:buAutoNum type="arabicPeriod"/>
            </a:pPr>
            <a:r>
              <a:rPr lang="ar-SA" b="1" smtClean="0">
                <a:solidFill>
                  <a:schemeClr val="tx2"/>
                </a:solidFill>
              </a:rPr>
              <a:t>الكتابة , فلايعبر عنه شفوياً ولايمكن اثباته باي دليل غير الكتابة .</a:t>
            </a:r>
          </a:p>
          <a:p>
            <a:pPr marL="609600" indent="-609600" algn="r" rtl="1" eaLnBrk="1" hangingPunct="1">
              <a:lnSpc>
                <a:spcPct val="90000"/>
              </a:lnSpc>
              <a:buFontTx/>
              <a:buAutoNum type="arabicPeriod"/>
            </a:pPr>
            <a:r>
              <a:rPr lang="ar-SA" b="1" smtClean="0">
                <a:solidFill>
                  <a:schemeClr val="tx2"/>
                </a:solidFill>
              </a:rPr>
              <a:t>كتابته على السند ذاته او الورقة المتصلة به .</a:t>
            </a:r>
          </a:p>
          <a:p>
            <a:pPr marL="609600" indent="-609600" algn="r" rtl="1" eaLnBrk="1" hangingPunct="1">
              <a:lnSpc>
                <a:spcPct val="90000"/>
              </a:lnSpc>
              <a:buFontTx/>
              <a:buAutoNum type="arabicPeriod"/>
            </a:pPr>
            <a:r>
              <a:rPr lang="ar-SA" b="1" smtClean="0">
                <a:solidFill>
                  <a:schemeClr val="tx2"/>
                </a:solidFill>
              </a:rPr>
              <a:t>يؤدى بصيغة تدل عليه مثل (( مقبول كضمان احتياطي ))</a:t>
            </a:r>
          </a:p>
          <a:p>
            <a:pPr marL="609600" indent="-609600" algn="r" rtl="1" eaLnBrk="1" hangingPunct="1">
              <a:lnSpc>
                <a:spcPct val="90000"/>
              </a:lnSpc>
              <a:buFontTx/>
              <a:buAutoNum type="arabicPeriod"/>
            </a:pPr>
            <a:r>
              <a:rPr lang="ar-SA" b="1" smtClean="0">
                <a:solidFill>
                  <a:schemeClr val="tx2"/>
                </a:solidFill>
              </a:rPr>
              <a:t>توقيع الضامن  ,,  وقد يكتفى به دون الصيغة الدالة على الضمان بشرط ان يوضع بصدرالورقة .</a:t>
            </a:r>
          </a:p>
          <a:p>
            <a:pPr marL="609600" indent="-609600" algn="r" rtl="1" eaLnBrk="1" hangingPunct="1">
              <a:lnSpc>
                <a:spcPct val="90000"/>
              </a:lnSpc>
              <a:buFontTx/>
              <a:buAutoNum type="arabicPeriod"/>
            </a:pPr>
            <a:r>
              <a:rPr lang="ar-SA" b="1" smtClean="0">
                <a:solidFill>
                  <a:schemeClr val="tx2"/>
                </a:solidFill>
              </a:rPr>
              <a:t>المكان الذي تم به الضمان اذا حرر على ورقة مستقلة</a:t>
            </a:r>
          </a:p>
          <a:p>
            <a:pPr marL="609600" indent="-609600" algn="r" rtl="1" eaLnBrk="1" hangingPunct="1">
              <a:lnSpc>
                <a:spcPct val="90000"/>
              </a:lnSpc>
              <a:buFontTx/>
              <a:buNone/>
            </a:pPr>
            <a:r>
              <a:rPr lang="ar-SA" b="1" smtClean="0">
                <a:solidFill>
                  <a:schemeClr val="accent2"/>
                </a:solidFill>
              </a:rPr>
              <a:t>                                            ( </a:t>
            </a:r>
            <a:r>
              <a:rPr lang="ar-SA" b="1" smtClean="0">
                <a:solidFill>
                  <a:schemeClr val="tx2"/>
                </a:solidFill>
              </a:rPr>
              <a:t>محمود الكيلاني</a:t>
            </a:r>
            <a:r>
              <a:rPr lang="ar-SA" b="1" smtClean="0">
                <a:solidFill>
                  <a:schemeClr val="accent2"/>
                </a:solidFill>
              </a:rPr>
              <a:t> )    </a:t>
            </a:r>
          </a:p>
          <a:p>
            <a:pPr marL="609600" indent="-609600" algn="r" rtl="1" eaLnBrk="1" hangingPunct="1">
              <a:lnSpc>
                <a:spcPct val="90000"/>
              </a:lnSpc>
              <a:buFontTx/>
              <a:buAutoNum type="arabicPeriod"/>
            </a:pPr>
            <a:endParaRPr lang="ar-SA" b="1" smtClean="0">
              <a:solidFill>
                <a:schemeClr val="accent2"/>
              </a:solidFill>
            </a:endParaRPr>
          </a:p>
          <a:p>
            <a:pPr marL="609600" indent="-609600" algn="r" rtl="1" eaLnBrk="1" hangingPunct="1">
              <a:lnSpc>
                <a:spcPct val="90000"/>
              </a:lnSpc>
              <a:buFontTx/>
              <a:buNone/>
            </a:pPr>
            <a:endParaRPr lang="en-US" b="1" smtClean="0">
              <a:solidFill>
                <a:schemeClr val="accent2"/>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ar-SA" b="1" smtClean="0">
                <a:solidFill>
                  <a:srgbClr val="FFFF66"/>
                </a:solidFill>
              </a:rPr>
              <a:t>الورقة المستقلة للضمان الاحتياطي</a:t>
            </a:r>
            <a:r>
              <a:rPr lang="ar-SA" smtClean="0"/>
              <a:t> </a:t>
            </a:r>
            <a:endParaRPr lang="en-US" smtClean="0"/>
          </a:p>
        </p:txBody>
      </p:sp>
      <p:sp>
        <p:nvSpPr>
          <p:cNvPr id="56323" name="Rectangle 3"/>
          <p:cNvSpPr>
            <a:spLocks noGrp="1" noChangeArrowheads="1"/>
          </p:cNvSpPr>
          <p:nvPr>
            <p:ph type="body" idx="1"/>
          </p:nvPr>
        </p:nvSpPr>
        <p:spPr>
          <a:xfrm>
            <a:off x="609600" y="1600201"/>
            <a:ext cx="10862733" cy="4924425"/>
          </a:xfrm>
          <a:ln w="76200">
            <a:solidFill>
              <a:schemeClr val="tx1"/>
            </a:solidFill>
          </a:ln>
        </p:spPr>
        <p:txBody>
          <a:bodyPr>
            <a:normAutofit/>
          </a:bodyPr>
          <a:lstStyle/>
          <a:p>
            <a:pPr algn="r" rtl="1" eaLnBrk="1" hangingPunct="1"/>
            <a:r>
              <a:rPr lang="ar-SA" sz="3200" b="1" dirty="0" smtClean="0">
                <a:solidFill>
                  <a:schemeClr val="tx2"/>
                </a:solidFill>
              </a:rPr>
              <a:t>ميز المشرع بين الضامن الاحتياطي الذي يدون ضمانه على السند ذاته او بورقة مستقلة وبين الضامن الذي يقدم ضمانه بسند </a:t>
            </a:r>
            <a:r>
              <a:rPr lang="ar-SA" sz="3200" b="1" dirty="0" err="1" smtClean="0">
                <a:solidFill>
                  <a:schemeClr val="tx2"/>
                </a:solidFill>
              </a:rPr>
              <a:t>مستقل .</a:t>
            </a:r>
            <a:r>
              <a:rPr lang="ar-SA" sz="3200" b="1" dirty="0" smtClean="0">
                <a:solidFill>
                  <a:schemeClr val="tx2"/>
                </a:solidFill>
              </a:rPr>
              <a:t> </a:t>
            </a:r>
          </a:p>
          <a:p>
            <a:pPr algn="r" rtl="1" eaLnBrk="1" hangingPunct="1"/>
            <a:r>
              <a:rPr lang="ar-SA" sz="3200" b="1" dirty="0" smtClean="0">
                <a:solidFill>
                  <a:schemeClr val="tx2"/>
                </a:solidFill>
              </a:rPr>
              <a:t>ففي الحالة الاولى يلتزم الضامن بما يلتزم </a:t>
            </a:r>
            <a:r>
              <a:rPr lang="ar-SA" sz="3200" b="1" dirty="0" err="1" smtClean="0">
                <a:solidFill>
                  <a:schemeClr val="tx2"/>
                </a:solidFill>
              </a:rPr>
              <a:t>به</a:t>
            </a:r>
            <a:r>
              <a:rPr lang="ar-SA" sz="3200" b="1" dirty="0" smtClean="0">
                <a:solidFill>
                  <a:schemeClr val="tx2"/>
                </a:solidFill>
              </a:rPr>
              <a:t> الشخص المضمون من مقابل الوفاء </a:t>
            </a:r>
            <a:r>
              <a:rPr lang="ar-SA" sz="3200" b="1" dirty="0" err="1" smtClean="0">
                <a:solidFill>
                  <a:schemeClr val="tx2"/>
                </a:solidFill>
              </a:rPr>
              <a:t>بالسند .</a:t>
            </a:r>
            <a:endParaRPr lang="ar-SA" sz="3200" b="1" dirty="0" smtClean="0">
              <a:solidFill>
                <a:schemeClr val="tx2"/>
              </a:solidFill>
            </a:endParaRPr>
          </a:p>
          <a:p>
            <a:pPr algn="r" rtl="1" eaLnBrk="1" hangingPunct="1"/>
            <a:r>
              <a:rPr lang="ar-SA" sz="3200" b="1" dirty="0" smtClean="0">
                <a:solidFill>
                  <a:schemeClr val="tx2"/>
                </a:solidFill>
              </a:rPr>
              <a:t>اما الحالة الثانية فان هذا الضامن لا يلتزم </a:t>
            </a:r>
            <a:r>
              <a:rPr lang="ar-SA" sz="3200" b="1" dirty="0" err="1" smtClean="0">
                <a:solidFill>
                  <a:schemeClr val="tx2"/>
                </a:solidFill>
              </a:rPr>
              <a:t>الا</a:t>
            </a:r>
            <a:r>
              <a:rPr lang="ar-JO" sz="3200" b="1" dirty="0" smtClean="0">
                <a:solidFill>
                  <a:schemeClr val="tx2"/>
                </a:solidFill>
              </a:rPr>
              <a:t> </a:t>
            </a:r>
            <a:r>
              <a:rPr lang="ar-SA" sz="3200" b="1" dirty="0" smtClean="0">
                <a:solidFill>
                  <a:schemeClr val="tx2"/>
                </a:solidFill>
              </a:rPr>
              <a:t>باتجاه من ضمنه </a:t>
            </a:r>
            <a:r>
              <a:rPr lang="ar-SA" sz="3200" b="1" dirty="0" smtClean="0">
                <a:solidFill>
                  <a:schemeClr val="tx2"/>
                </a:solidFill>
              </a:rPr>
              <a:t>فقط</a:t>
            </a:r>
            <a:r>
              <a:rPr lang="en-US" sz="3200" b="1" dirty="0" smtClean="0">
                <a:solidFill>
                  <a:schemeClr val="tx2"/>
                </a:solidFill>
              </a:rPr>
              <a:t> </a:t>
            </a:r>
            <a:r>
              <a:rPr lang="ar-JO" sz="3200" b="1" dirty="0" smtClean="0">
                <a:solidFill>
                  <a:schemeClr val="tx2"/>
                </a:solidFill>
              </a:rPr>
              <a:t>دون غيره</a:t>
            </a:r>
            <a:r>
              <a:rPr lang="ar-SA" sz="3200" b="1" dirty="0" smtClean="0">
                <a:solidFill>
                  <a:schemeClr val="tx2"/>
                </a:solidFill>
              </a:rPr>
              <a:t> </a:t>
            </a:r>
            <a:r>
              <a:rPr lang="ar-SA" sz="3200" b="1" dirty="0" err="1" smtClean="0">
                <a:solidFill>
                  <a:schemeClr val="tx2"/>
                </a:solidFill>
              </a:rPr>
              <a:t>.</a:t>
            </a:r>
            <a:r>
              <a:rPr lang="ar-SA" sz="3200" b="1" dirty="0" smtClean="0">
                <a:solidFill>
                  <a:schemeClr val="tx2"/>
                </a:solidFill>
              </a:rPr>
              <a:t> ( محمود </a:t>
            </a:r>
            <a:r>
              <a:rPr lang="ar-SA" sz="3200" b="1" dirty="0" err="1" smtClean="0">
                <a:solidFill>
                  <a:schemeClr val="tx2"/>
                </a:solidFill>
              </a:rPr>
              <a:t>الكيلاني</a:t>
            </a:r>
            <a:r>
              <a:rPr lang="ar-SA" sz="3200" b="1" dirty="0" smtClean="0">
                <a:solidFill>
                  <a:schemeClr val="tx2"/>
                </a:solidFill>
              </a:rPr>
              <a:t> </a:t>
            </a:r>
            <a:r>
              <a:rPr lang="ar-SA" sz="3200" b="1" dirty="0" err="1" smtClean="0">
                <a:solidFill>
                  <a:schemeClr val="tx2"/>
                </a:solidFill>
              </a:rPr>
              <a:t>)</a:t>
            </a:r>
            <a:endParaRPr lang="en-US" sz="3200" b="1" dirty="0" smtClean="0">
              <a:solidFill>
                <a:schemeClr val="tx2"/>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ar-SA" smtClean="0"/>
              <a:t> </a:t>
            </a:r>
            <a:r>
              <a:rPr lang="ar-SA" b="1" smtClean="0">
                <a:solidFill>
                  <a:srgbClr val="FFFF66"/>
                </a:solidFill>
              </a:rPr>
              <a:t>آثار الضمان الاحتياطي</a:t>
            </a:r>
            <a:r>
              <a:rPr lang="ar-SA" smtClean="0"/>
              <a:t> </a:t>
            </a:r>
            <a:endParaRPr lang="en-US" smtClean="0"/>
          </a:p>
        </p:txBody>
      </p:sp>
      <p:sp>
        <p:nvSpPr>
          <p:cNvPr id="57347" name="Rectangle 3"/>
          <p:cNvSpPr>
            <a:spLocks noGrp="1" noChangeArrowheads="1"/>
          </p:cNvSpPr>
          <p:nvPr>
            <p:ph type="body" idx="1"/>
          </p:nvPr>
        </p:nvSpPr>
        <p:spPr>
          <a:xfrm>
            <a:off x="527051" y="1196975"/>
            <a:ext cx="11247967" cy="5373688"/>
          </a:xfrm>
          <a:ln w="57150">
            <a:solidFill>
              <a:schemeClr val="tx1"/>
            </a:solidFill>
          </a:ln>
        </p:spPr>
        <p:txBody>
          <a:bodyPr/>
          <a:lstStyle/>
          <a:p>
            <a:pPr marL="609600" indent="-609600" algn="r" rtl="1" eaLnBrk="1" hangingPunct="1"/>
            <a:r>
              <a:rPr lang="ar-SA" sz="2800" b="1" smtClean="0"/>
              <a:t>حددت المادة 163 من قانون التجارة الاثار المترتبة عن دخول الضامن الاحتياطي كفيلاً للمتضامنين بالسند وهذه الآثار هي :</a:t>
            </a:r>
          </a:p>
          <a:p>
            <a:pPr marL="609600" indent="-609600" algn="r" rtl="1" eaLnBrk="1" hangingPunct="1">
              <a:buFontTx/>
              <a:buNone/>
            </a:pPr>
            <a:r>
              <a:rPr lang="ar-SA" sz="2800" b="1" smtClean="0">
                <a:solidFill>
                  <a:srgbClr val="FF0000"/>
                </a:solidFill>
              </a:rPr>
              <a:t>اولا ً :</a:t>
            </a:r>
            <a:r>
              <a:rPr lang="ar-SA" sz="2800" b="1" smtClean="0"/>
              <a:t> </a:t>
            </a:r>
            <a:r>
              <a:rPr lang="ar-SA" b="1" smtClean="0">
                <a:solidFill>
                  <a:srgbClr val="FF0000"/>
                </a:solidFill>
                <a:latin typeface="Times New Roman" pitchFamily="18" charset="0"/>
                <a:cs typeface="Times New Roman" pitchFamily="18" charset="0"/>
              </a:rPr>
              <a:t>يلتزم الضامن بما يلتزم به الشخص المضمون</a:t>
            </a:r>
          </a:p>
          <a:p>
            <a:pPr marL="609600" indent="-609600" algn="r" rtl="1" eaLnBrk="1" hangingPunct="1">
              <a:buFontTx/>
              <a:buNone/>
            </a:pPr>
            <a:r>
              <a:rPr lang="ar-SA" sz="2800" b="1" smtClean="0">
                <a:solidFill>
                  <a:schemeClr val="tx2"/>
                </a:solidFill>
              </a:rPr>
              <a:t>اي ان الضامن الكفيل لمضمونه يلتزم بنفس الالتزامات التي يلتزم بها المضمون ( الساحب او المظهر او القابل ) </a:t>
            </a:r>
            <a:r>
              <a:rPr lang="en-US" sz="2800" b="1" smtClean="0">
                <a:solidFill>
                  <a:schemeClr val="tx2"/>
                </a:solidFill>
              </a:rPr>
              <a:t> </a:t>
            </a:r>
            <a:r>
              <a:rPr lang="ar-SA" sz="2800" b="1" smtClean="0">
                <a:solidFill>
                  <a:schemeClr val="tx2"/>
                </a:solidFill>
              </a:rPr>
              <a:t>فهو التزام تبعي تجاري وتضامني   يكتسب فيه نفس الحقوق و المركز القانوني للمضمون وماله من حقوق وما عليه من واجبات . فعليه ذكر اسم من تدخل لضمانه والا يعتبر ضامناً للساحب فقط.وبناءً على هذا يضمن الضامن الاحتياطي الموقعين اللاحقين على مضمونه ويكون مضموناً من الموقعين السابقين عليه لضمان حقه في حال سد الدين عن احد هؤلاء الضامنين للرجوع عليهم . </a:t>
            </a:r>
          </a:p>
          <a:p>
            <a:pPr marL="609600" indent="-609600" algn="r" rtl="1" eaLnBrk="1" hangingPunct="1"/>
            <a:endParaRPr lang="ar-SA" sz="2800" b="1" smtClean="0">
              <a:solidFill>
                <a:schemeClr val="tx2"/>
              </a:solidFill>
            </a:endParaRPr>
          </a:p>
          <a:p>
            <a:pPr marL="609600" indent="-609600" algn="r" rtl="1" eaLnBrk="1" hangingPunct="1">
              <a:buFontTx/>
              <a:buAutoNum type="arabicPeriod"/>
            </a:pPr>
            <a:endParaRPr lang="en-US" sz="2800" b="1" smtClean="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EG" sz="2800" dirty="0" smtClean="0"/>
              <a:t>على الرغم من التشابه في الاسس التي يقوم عليها التضامن الصرفي والتضامن المدني ،الا انهما يختلفان في امرين يتضح منهما خصائص التضامن الصرفي هما:</a:t>
            </a:r>
            <a:r>
              <a:rPr lang="ar-EG" sz="2400" dirty="0" smtClean="0">
                <a:effectLst>
                  <a:outerShdw blurRad="38100" dist="38100" dir="2700000" algn="tl">
                    <a:srgbClr val="000000">
                      <a:alpha val="43137"/>
                    </a:srgbClr>
                  </a:outerShdw>
                </a:effectLst>
              </a:rPr>
              <a:t/>
            </a:r>
            <a:br>
              <a:rPr lang="ar-EG" sz="2400" dirty="0" smtClean="0">
                <a:effectLst>
                  <a:outerShdw blurRad="38100" dist="38100" dir="2700000" algn="tl">
                    <a:srgbClr val="000000">
                      <a:alpha val="43137"/>
                    </a:srgbClr>
                  </a:outerShdw>
                </a:effectLst>
              </a:rPr>
            </a:br>
            <a:endParaRPr lang="en-US" sz="2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783080"/>
            <a:ext cx="10515600" cy="4393883"/>
          </a:xfrm>
        </p:spPr>
        <p:txBody>
          <a:bodyPr>
            <a:normAutofit/>
          </a:bodyPr>
          <a:lstStyle/>
          <a:p>
            <a:pPr marL="457200" indent="-457200" algn="justLow" rtl="1">
              <a:buFont typeface="+mj-lt"/>
              <a:buAutoNum type="arabicPeriod"/>
            </a:pPr>
            <a:r>
              <a:rPr lang="ar-JO" altLang="en-US" sz="2400" dirty="0" smtClean="0"/>
              <a:t>يجوز للدائن في حالة التضامن المدني  ان يطالب أيا من</a:t>
            </a:r>
            <a:r>
              <a:rPr lang="ar-EG" altLang="en-US" sz="2400" dirty="0" smtClean="0"/>
              <a:t> المدينين</a:t>
            </a:r>
            <a:r>
              <a:rPr lang="ar-JO" altLang="en-US" sz="2400" dirty="0" smtClean="0"/>
              <a:t> </a:t>
            </a:r>
            <a:r>
              <a:rPr lang="ar-EG" altLang="en-US" sz="2400" dirty="0" smtClean="0"/>
              <a:t>المتضامنين</a:t>
            </a:r>
            <a:r>
              <a:rPr lang="ar-JO" altLang="en-US" sz="2400" dirty="0" smtClean="0"/>
              <a:t> وفقا لاختياره </a:t>
            </a:r>
            <a:r>
              <a:rPr lang="ar-EG" altLang="en-US" sz="2400" dirty="0" smtClean="0"/>
              <a:t>،</a:t>
            </a:r>
            <a:r>
              <a:rPr lang="ar-JO" altLang="en-US" sz="2400" dirty="0" smtClean="0"/>
              <a:t> اما الدائن </a:t>
            </a:r>
            <a:r>
              <a:rPr lang="ar-EG" altLang="en-US" sz="2400" dirty="0" smtClean="0"/>
              <a:t>بمقتضى </a:t>
            </a:r>
            <a:r>
              <a:rPr lang="ar-JO" altLang="en-US" sz="2400" dirty="0" smtClean="0"/>
              <a:t>بسند السحب فانه ملزم ان يبدأ بمطالبة المدين الاصلي في السند و هو المسحوب عليه القابل او الساحب اذا لم يقع القبول </a:t>
            </a:r>
            <a:r>
              <a:rPr lang="ar-EG" altLang="en-US" sz="2400" dirty="0" smtClean="0"/>
              <a:t>،</a:t>
            </a:r>
            <a:r>
              <a:rPr lang="ar-JO" altLang="en-US" sz="2400" dirty="0" smtClean="0"/>
              <a:t>فاذا امتنع</a:t>
            </a:r>
            <a:r>
              <a:rPr lang="ar-EG" altLang="en-US" sz="2400" dirty="0" smtClean="0"/>
              <a:t> عن الوفاء واثبت الدائن هذا الامتناع </a:t>
            </a:r>
            <a:r>
              <a:rPr lang="ar-JO" altLang="en-US" sz="2400" dirty="0" smtClean="0"/>
              <a:t> بتحرير احتجاج عدم الوفاء في الموعد القانوني</a:t>
            </a:r>
            <a:r>
              <a:rPr lang="ar-EG" altLang="en-US" sz="2400" dirty="0" smtClean="0"/>
              <a:t>،</a:t>
            </a:r>
            <a:r>
              <a:rPr lang="ar-JO" altLang="en-US" sz="2400" dirty="0" smtClean="0"/>
              <a:t> جاز له ان يطالب باقي المدينين مجتمعين او منفردين </a:t>
            </a:r>
            <a:r>
              <a:rPr lang="ar-EG" altLang="en-US" sz="2400" dirty="0" smtClean="0"/>
              <a:t>،</a:t>
            </a:r>
            <a:r>
              <a:rPr lang="ar-JO" altLang="en-US" sz="2400" dirty="0" smtClean="0"/>
              <a:t>دون ان يلتزم</a:t>
            </a:r>
            <a:r>
              <a:rPr lang="ar-EG" altLang="en-US" sz="2400" dirty="0" smtClean="0"/>
              <a:t> بترتيب معين .</a:t>
            </a:r>
          </a:p>
          <a:p>
            <a:pPr marL="457200" indent="-457200" algn="justLow" rtl="1">
              <a:buFont typeface="+mj-lt"/>
              <a:buAutoNum type="arabicPeriod"/>
            </a:pPr>
            <a:endParaRPr lang="ar-EG" altLang="en-US" sz="2400" dirty="0"/>
          </a:p>
          <a:p>
            <a:pPr marL="457200" indent="-457200" algn="justLow" rtl="1">
              <a:buFont typeface="+mj-lt"/>
              <a:buAutoNum type="arabicPeriod"/>
            </a:pPr>
            <a:r>
              <a:rPr lang="ar-EG" altLang="en-US" sz="2400" dirty="0" smtClean="0"/>
              <a:t>اذا قام احد المدينين المتضامنين في التضامن المدني بوفاء الدين ،فانه يرجع على باقي المتضامنين معه كل بقدر حصته في الدين ،اما في التضامن الصرفي فان المدين اذا اوفى قيمة السند كان من حقه ان يرجع يهذة القيمة كاملة على اي موقع سابق عليه .</a:t>
            </a:r>
          </a:p>
        </p:txBody>
      </p:sp>
    </p:spTree>
    <p:extLst>
      <p:ext uri="{BB962C8B-B14F-4D97-AF65-F5344CB8AC3E}">
        <p14:creationId xmlns="" xmlns:p14="http://schemas.microsoft.com/office/powerpoint/2010/main" val="1283543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 y="404813"/>
            <a:ext cx="11857567" cy="1143000"/>
          </a:xfrm>
        </p:spPr>
        <p:txBody>
          <a:bodyPr/>
          <a:lstStyle/>
          <a:p>
            <a:pPr algn="r" eaLnBrk="1" hangingPunct="1"/>
            <a:r>
              <a:rPr lang="ar-SA" sz="4000" b="1" dirty="0" err="1" smtClean="0">
                <a:solidFill>
                  <a:srgbClr val="FF0000"/>
                </a:solidFill>
                <a:latin typeface="Times New Roman" pitchFamily="18" charset="0"/>
                <a:cs typeface="Times New Roman" pitchFamily="18" charset="0"/>
              </a:rPr>
              <a:t>ثانياً </a:t>
            </a:r>
            <a:r>
              <a:rPr lang="ar-SA" sz="4000" b="1" dirty="0" smtClean="0">
                <a:solidFill>
                  <a:srgbClr val="FF0000"/>
                </a:solidFill>
                <a:latin typeface="Times New Roman" pitchFamily="18" charset="0"/>
                <a:cs typeface="Times New Roman" pitchFamily="18" charset="0"/>
              </a:rPr>
              <a:t>: يكون التزام الضامن صحيحاً ولو كان الالتزام الذي ضمنه باطلاً لأي سبب </a:t>
            </a:r>
            <a:r>
              <a:rPr lang="ar-SA" sz="4000" b="1" dirty="0" err="1" smtClean="0">
                <a:solidFill>
                  <a:srgbClr val="FF0000"/>
                </a:solidFill>
                <a:latin typeface="Times New Roman" pitchFamily="18" charset="0"/>
                <a:cs typeface="Times New Roman" pitchFamily="18" charset="0"/>
              </a:rPr>
              <a:t>مالم</a:t>
            </a:r>
            <a:r>
              <a:rPr lang="ar-SA" sz="4000" b="1" dirty="0" smtClean="0">
                <a:solidFill>
                  <a:srgbClr val="FF0000"/>
                </a:solidFill>
                <a:latin typeface="Times New Roman" pitchFamily="18" charset="0"/>
                <a:cs typeface="Times New Roman" pitchFamily="18" charset="0"/>
              </a:rPr>
              <a:t> يكن  مرده  عيب </a:t>
            </a:r>
            <a:r>
              <a:rPr lang="ar-SA" sz="4000" b="1" dirty="0" err="1" smtClean="0">
                <a:solidFill>
                  <a:srgbClr val="FF0000"/>
                </a:solidFill>
                <a:latin typeface="Times New Roman" pitchFamily="18" charset="0"/>
                <a:cs typeface="Times New Roman" pitchFamily="18" charset="0"/>
              </a:rPr>
              <a:t>شكلي:</a:t>
            </a:r>
            <a:r>
              <a:rPr lang="ar-SA" sz="4000" dirty="0" smtClean="0"/>
              <a:t> </a:t>
            </a:r>
            <a:endParaRPr lang="en-US" sz="4000" dirty="0" smtClean="0"/>
          </a:p>
        </p:txBody>
      </p:sp>
      <p:sp>
        <p:nvSpPr>
          <p:cNvPr id="58371" name="Rectangle 3"/>
          <p:cNvSpPr>
            <a:spLocks noGrp="1" noChangeArrowheads="1"/>
          </p:cNvSpPr>
          <p:nvPr>
            <p:ph type="body" idx="1"/>
          </p:nvPr>
        </p:nvSpPr>
        <p:spPr>
          <a:xfrm>
            <a:off x="719667" y="1916113"/>
            <a:ext cx="10972800" cy="4525962"/>
          </a:xfrm>
          <a:ln w="57150">
            <a:solidFill>
              <a:schemeClr val="tx1"/>
            </a:solidFill>
          </a:ln>
        </p:spPr>
        <p:txBody>
          <a:bodyPr/>
          <a:lstStyle/>
          <a:p>
            <a:pPr algn="r" rtl="1" eaLnBrk="1" hangingPunct="1"/>
            <a:r>
              <a:rPr lang="ar-SA" b="1" dirty="0" smtClean="0"/>
              <a:t>الاصل ان يكون التزام الضامن الاحتياطي باطلاً متى كان التزام المضمون باطلاً لان له حقوق وواجبات المتضامن  </a:t>
            </a:r>
            <a:r>
              <a:rPr lang="ar-SA" b="1" dirty="0" err="1" smtClean="0"/>
              <a:t>الا</a:t>
            </a:r>
            <a:r>
              <a:rPr lang="ar-JO" b="1" dirty="0" smtClean="0"/>
              <a:t> </a:t>
            </a:r>
            <a:r>
              <a:rPr lang="ar-SA" b="1" dirty="0" smtClean="0"/>
              <a:t>ان </a:t>
            </a:r>
            <a:r>
              <a:rPr lang="ar-SA" b="1" dirty="0" smtClean="0"/>
              <a:t>المشرع طبق حكم القواعد العامة في الكفالة تطبيقاً لمبدأ استقلال </a:t>
            </a:r>
            <a:r>
              <a:rPr lang="ar-SA" b="1" dirty="0" err="1" smtClean="0"/>
              <a:t>التواقيع  </a:t>
            </a:r>
            <a:r>
              <a:rPr lang="ar-SA" b="1" dirty="0" smtClean="0"/>
              <a:t>.فنص ان التزام الضامن الاحتياطي صحيحاً ولو كان الالتزام الذي ضمنه باطلاً </a:t>
            </a:r>
            <a:r>
              <a:rPr lang="ar-SA" b="1" dirty="0" err="1" smtClean="0"/>
              <a:t>لاي</a:t>
            </a:r>
            <a:r>
              <a:rPr lang="ar-SA" b="1" dirty="0" smtClean="0"/>
              <a:t> سبب لانعدام </a:t>
            </a:r>
            <a:r>
              <a:rPr lang="ar-SA" b="1" dirty="0" err="1" smtClean="0"/>
              <a:t>الاهليه</a:t>
            </a:r>
            <a:r>
              <a:rPr lang="ar-SA" b="1" dirty="0" smtClean="0"/>
              <a:t> مثلاً او عدم مشروعية </a:t>
            </a:r>
            <a:r>
              <a:rPr lang="ar-SA" b="1" dirty="0" err="1" smtClean="0"/>
              <a:t>السبب  .</a:t>
            </a:r>
            <a:r>
              <a:rPr lang="ar-SA" b="1" dirty="0" smtClean="0"/>
              <a:t>  </a:t>
            </a:r>
          </a:p>
          <a:p>
            <a:pPr algn="r" rtl="1" eaLnBrk="1" hangingPunct="1"/>
            <a:r>
              <a:rPr lang="ar-SA" b="1" dirty="0" smtClean="0"/>
              <a:t>اما العيب الشكلي  كنقص بعض بياناته الالزامية فانه يبطل التزام الضامن وله </a:t>
            </a:r>
            <a:r>
              <a:rPr lang="ar-SA" b="1" dirty="0" err="1" smtClean="0"/>
              <a:t>الرفض .</a:t>
            </a:r>
            <a:endParaRPr lang="en-US" b="1"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24417" y="549275"/>
            <a:ext cx="10972800" cy="1143000"/>
          </a:xfrm>
        </p:spPr>
        <p:txBody>
          <a:bodyPr/>
          <a:lstStyle/>
          <a:p>
            <a:pPr algn="r" rtl="1" eaLnBrk="1" hangingPunct="1"/>
            <a:r>
              <a:rPr lang="ar-SA" sz="4000" b="1" dirty="0" err="1" smtClean="0">
                <a:solidFill>
                  <a:srgbClr val="FF0000"/>
                </a:solidFill>
              </a:rPr>
              <a:t>ثالثاً </a:t>
            </a:r>
            <a:r>
              <a:rPr lang="ar-SA" sz="4000" b="1" dirty="0" smtClean="0">
                <a:solidFill>
                  <a:srgbClr val="FF0000"/>
                </a:solidFill>
              </a:rPr>
              <a:t>: إذا أوفى الضامن الاحتياطي قيمة السند آلت اليه الحقوق الناشئة عنه تجاه مضمونه والملتزمين تجاهه بمقتضى السند</a:t>
            </a:r>
            <a:r>
              <a:rPr lang="ar-SA" sz="4000" dirty="0" smtClean="0"/>
              <a:t> </a:t>
            </a:r>
            <a:endParaRPr lang="en-US" sz="4000" dirty="0" smtClean="0"/>
          </a:p>
        </p:txBody>
      </p:sp>
      <p:sp>
        <p:nvSpPr>
          <p:cNvPr id="59395" name="Rectangle 3"/>
          <p:cNvSpPr>
            <a:spLocks noGrp="1" noChangeArrowheads="1"/>
          </p:cNvSpPr>
          <p:nvPr>
            <p:ph type="body" idx="1"/>
          </p:nvPr>
        </p:nvSpPr>
        <p:spPr>
          <a:xfrm>
            <a:off x="624417" y="2060576"/>
            <a:ext cx="10972800" cy="4525963"/>
          </a:xfrm>
          <a:ln w="38100">
            <a:solidFill>
              <a:schemeClr val="tx1"/>
            </a:solidFill>
          </a:ln>
        </p:spPr>
        <p:txBody>
          <a:bodyPr>
            <a:normAutofit/>
          </a:bodyPr>
          <a:lstStyle/>
          <a:p>
            <a:pPr algn="r" rtl="1" eaLnBrk="1" hangingPunct="1"/>
            <a:r>
              <a:rPr lang="ar-SA" sz="2800" b="1" dirty="0" smtClean="0"/>
              <a:t>إذا أوفى الضامن الاحتياطي بقيمة السند جاز له الرجوع بما أوفاه على الملتزم المضمون والموقعين السابقين عليه اي حق الضامن لا يقتصر على المضمون وحده وانه يحق له </a:t>
            </a:r>
            <a:r>
              <a:rPr lang="ar-SA" sz="2800" b="1" dirty="0" err="1" smtClean="0"/>
              <a:t>االرجوع</a:t>
            </a:r>
            <a:r>
              <a:rPr lang="ar-SA" sz="2800" b="1" dirty="0" smtClean="0"/>
              <a:t> ايضا على كل من يضمن الملتزم المضمون من الموقعين على </a:t>
            </a:r>
            <a:r>
              <a:rPr lang="ar-SA" sz="2800" b="1" dirty="0" err="1" smtClean="0"/>
              <a:t>السند .</a:t>
            </a:r>
            <a:r>
              <a:rPr lang="ar-SA" sz="2800" b="1" dirty="0" smtClean="0"/>
              <a:t> فلو تدخل الضامن الاحتياطي لضمان الساحب فانه لا يحق له الرجوع  </a:t>
            </a:r>
            <a:r>
              <a:rPr lang="ar-SA" sz="2800" b="1" dirty="0" err="1" smtClean="0"/>
              <a:t>الا</a:t>
            </a:r>
            <a:r>
              <a:rPr lang="ar-SA" sz="2800" b="1" dirty="0" smtClean="0"/>
              <a:t> على الساحب والمسحوب الذي </a:t>
            </a:r>
            <a:r>
              <a:rPr lang="ar-SA" sz="2800" b="1" u="sng" dirty="0" smtClean="0"/>
              <a:t>تلقى مقابل الوفاء دون غيره من الموقعين على السند </a:t>
            </a:r>
            <a:r>
              <a:rPr lang="ar-SA" sz="2800" b="1" u="sng" dirty="0" err="1" smtClean="0"/>
              <a:t>لانه</a:t>
            </a:r>
            <a:r>
              <a:rPr lang="ar-SA" sz="2800" b="1" u="sng" dirty="0" smtClean="0"/>
              <a:t> يسأل قبلهم في حين انهم لا يسألون قبله اذا وفى مبلغ السند  </a:t>
            </a:r>
            <a:r>
              <a:rPr lang="ar-SA" sz="2800" b="1" u="sng" dirty="0" err="1" smtClean="0"/>
              <a:t>لانه</a:t>
            </a:r>
            <a:r>
              <a:rPr lang="ar-SA" sz="2800" b="1" u="sng" dirty="0" smtClean="0"/>
              <a:t> يسد </a:t>
            </a:r>
            <a:r>
              <a:rPr lang="ar-SA" sz="2800" b="1" u="sng" dirty="0" err="1" smtClean="0"/>
              <a:t>عنهم .</a:t>
            </a:r>
            <a:endParaRPr lang="en-US" sz="2800" b="1" u="sng"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ar-SA" sz="4000" b="1" smtClean="0">
                <a:solidFill>
                  <a:srgbClr val="FFFF66"/>
                </a:solidFill>
              </a:rPr>
              <a:t>للضامن الاحتياطي في رجوعه على مضمونه دعوتان</a:t>
            </a:r>
            <a:r>
              <a:rPr lang="ar-SA" sz="4000" smtClean="0"/>
              <a:t> :</a:t>
            </a:r>
            <a:endParaRPr lang="en-US" sz="4000" smtClean="0"/>
          </a:p>
        </p:txBody>
      </p:sp>
      <p:sp>
        <p:nvSpPr>
          <p:cNvPr id="60419" name="Rectangle 3"/>
          <p:cNvSpPr>
            <a:spLocks noGrp="1" noChangeArrowheads="1"/>
          </p:cNvSpPr>
          <p:nvPr>
            <p:ph type="body" idx="1"/>
          </p:nvPr>
        </p:nvSpPr>
        <p:spPr>
          <a:xfrm>
            <a:off x="527051" y="1700213"/>
            <a:ext cx="11260667" cy="4525962"/>
          </a:xfrm>
          <a:ln w="38100">
            <a:solidFill>
              <a:schemeClr val="tx1"/>
            </a:solidFill>
          </a:ln>
        </p:spPr>
        <p:txBody>
          <a:bodyPr>
            <a:normAutofit/>
          </a:bodyPr>
          <a:lstStyle/>
          <a:p>
            <a:pPr marL="609600" indent="-609600" algn="r" rtl="1" eaLnBrk="1" hangingPunct="1">
              <a:buFontTx/>
              <a:buAutoNum type="arabicPeriod"/>
            </a:pPr>
            <a:r>
              <a:rPr lang="ar-SA" sz="3200" b="1" dirty="0" smtClean="0"/>
              <a:t>الدعوة الشخصية بمقتضى القواعد العامة </a:t>
            </a:r>
          </a:p>
          <a:p>
            <a:pPr marL="609600" indent="-609600" algn="r" rtl="1" eaLnBrk="1" hangingPunct="1">
              <a:buFontTx/>
              <a:buNone/>
            </a:pPr>
            <a:r>
              <a:rPr lang="ar-SA" sz="3200" b="1" dirty="0" smtClean="0"/>
              <a:t>    ( قواعد </a:t>
            </a:r>
            <a:r>
              <a:rPr lang="ar-SA" sz="3200" b="1" dirty="0" err="1" smtClean="0"/>
              <a:t>الكفالة ) .</a:t>
            </a:r>
            <a:endParaRPr lang="ar-SA" sz="3200" b="1" dirty="0" smtClean="0"/>
          </a:p>
          <a:p>
            <a:pPr marL="609600" indent="-609600" algn="r" rtl="1" eaLnBrk="1" hangingPunct="1">
              <a:buFontTx/>
              <a:buNone/>
            </a:pPr>
            <a:r>
              <a:rPr lang="ar-SA" sz="3200" b="1" dirty="0" err="1" smtClean="0"/>
              <a:t>2 .</a:t>
            </a:r>
            <a:r>
              <a:rPr lang="ar-SA" sz="3200" b="1" dirty="0" smtClean="0"/>
              <a:t> دعوى الصرف كحامل للسند بعد الوفاء بمبلغه حيث </a:t>
            </a:r>
            <a:r>
              <a:rPr lang="ar-SA" sz="3200" b="1" dirty="0" err="1" smtClean="0"/>
              <a:t>يستفيد </a:t>
            </a:r>
            <a:r>
              <a:rPr lang="ar-SA" sz="3200" b="1" dirty="0" smtClean="0"/>
              <a:t>( </a:t>
            </a:r>
            <a:r>
              <a:rPr lang="ar-SA" sz="3200" b="1" dirty="0" err="1" smtClean="0"/>
              <a:t>الضامن </a:t>
            </a:r>
            <a:r>
              <a:rPr lang="ar-SA" sz="3200" b="1" dirty="0" smtClean="0"/>
              <a:t>) من استبعاد المهلة </a:t>
            </a:r>
            <a:r>
              <a:rPr lang="ar-SA" sz="3200" b="1" dirty="0" err="1" smtClean="0"/>
              <a:t>القضائية </a:t>
            </a:r>
            <a:r>
              <a:rPr lang="ar-SA" sz="3200" b="1" dirty="0" smtClean="0"/>
              <a:t>, تطهير </a:t>
            </a:r>
            <a:r>
              <a:rPr lang="ar-SA" sz="3200" b="1" dirty="0" err="1" smtClean="0"/>
              <a:t>الدفوع</a:t>
            </a:r>
            <a:r>
              <a:rPr lang="ar-SA" sz="3200" b="1" dirty="0" smtClean="0"/>
              <a:t> , وحق الحامل على مقابل </a:t>
            </a:r>
            <a:r>
              <a:rPr lang="ar-SA" sz="3200" b="1" dirty="0" err="1" smtClean="0"/>
              <a:t>الوفاء </a:t>
            </a:r>
            <a:r>
              <a:rPr lang="ar-SA" sz="3200" b="1" dirty="0" smtClean="0"/>
              <a:t>, والحجز </a:t>
            </a:r>
            <a:r>
              <a:rPr lang="ar-SA" sz="3200" b="1" dirty="0" err="1" smtClean="0"/>
              <a:t>التحفظي .</a:t>
            </a:r>
            <a:endParaRPr lang="en-US" sz="3200"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34433" y="2205039"/>
            <a:ext cx="10957984" cy="1354137"/>
          </a:xfrm>
          <a:solidFill>
            <a:srgbClr val="DDDDDD"/>
          </a:solidFill>
          <a:ln w="38100">
            <a:solidFill>
              <a:schemeClr val="tx1"/>
            </a:solidFill>
          </a:ln>
        </p:spPr>
        <p:txBody>
          <a:bodyPr/>
          <a:lstStyle/>
          <a:p>
            <a:pPr eaLnBrk="1" hangingPunct="1"/>
            <a:r>
              <a:rPr lang="ar-SA" b="1" dirty="0" smtClean="0">
                <a:solidFill>
                  <a:schemeClr val="bg1"/>
                </a:solidFill>
              </a:rPr>
              <a:t>الاوراق التجارية الالكترونية</a:t>
            </a:r>
            <a:r>
              <a:rPr lang="ar-SA" sz="4000" dirty="0" smtClean="0"/>
              <a:t> </a:t>
            </a:r>
            <a:br>
              <a:rPr lang="ar-SA" sz="4000" dirty="0" smtClean="0"/>
            </a:br>
            <a:r>
              <a:rPr lang="ar-SA" sz="4000" b="1" dirty="0" smtClean="0">
                <a:solidFill>
                  <a:srgbClr val="3366CC"/>
                </a:solidFill>
              </a:rPr>
              <a:t>القبول الالكتروني</a:t>
            </a:r>
            <a:r>
              <a:rPr lang="ar-SA" sz="4000" dirty="0" smtClean="0"/>
              <a:t> </a:t>
            </a:r>
            <a:endParaRPr lang="en-US" sz="40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ar-SA" b="1" smtClean="0">
                <a:solidFill>
                  <a:srgbClr val="FFFF66"/>
                </a:solidFill>
              </a:rPr>
              <a:t>قبول سند السحب الالكتروني</a:t>
            </a:r>
            <a:r>
              <a:rPr lang="ar-SA" smtClean="0"/>
              <a:t> </a:t>
            </a:r>
            <a:endParaRPr lang="en-US" smtClean="0"/>
          </a:p>
        </p:txBody>
      </p:sp>
      <p:sp>
        <p:nvSpPr>
          <p:cNvPr id="62467" name="Rectangle 3"/>
          <p:cNvSpPr>
            <a:spLocks noGrp="1" noChangeArrowheads="1"/>
          </p:cNvSpPr>
          <p:nvPr>
            <p:ph type="body" idx="1"/>
          </p:nvPr>
        </p:nvSpPr>
        <p:spPr/>
        <p:txBody>
          <a:bodyPr/>
          <a:lstStyle/>
          <a:p>
            <a:pPr algn="r" rtl="1" eaLnBrk="1" hangingPunct="1">
              <a:lnSpc>
                <a:spcPct val="90000"/>
              </a:lnSpc>
            </a:pPr>
            <a:r>
              <a:rPr lang="ar-SA" b="1" smtClean="0"/>
              <a:t>يرسل سند السحب الورقي الالكتروني بنفس شروط السند العادي حيث يستحق الاداء بمجرد الاطلاع او بموعد معين .</a:t>
            </a:r>
          </a:p>
          <a:p>
            <a:pPr algn="r" rtl="1" eaLnBrk="1" hangingPunct="1">
              <a:lnSpc>
                <a:spcPct val="90000"/>
              </a:lnSpc>
            </a:pPr>
            <a:r>
              <a:rPr lang="ar-SA" sz="4000" b="1" u="sng" smtClean="0">
                <a:solidFill>
                  <a:schemeClr val="bg1"/>
                </a:solidFill>
              </a:rPr>
              <a:t>قديماً</a:t>
            </a:r>
            <a:r>
              <a:rPr lang="ar-SA" b="1" smtClean="0"/>
              <a:t>  قبل  1\ 12 \1982 كان  يتم نظام التسديد  بالاتفاق على تاريخ محدد للاستحقاق وهو  5 أو 10 أو 15 أو 20 أو 25 أو نهايه الشهر في كل شهر واقتصار مواعيد الوفاء على عدد من الكمبيالات  وعلى العملاء التأقلم وتسلم هذه الكمبيالات للحاسب الالي للمقاصة . أما كمبيالات المستحقة بمجرد الاطلاع فانه يتم تسويتها  باقرب وقت ممكن من التواريخ السابقة .      </a:t>
            </a:r>
            <a:endParaRPr lang="en-US" b="1"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endParaRPr lang="en-US" smtClean="0"/>
          </a:p>
        </p:txBody>
      </p:sp>
      <p:sp>
        <p:nvSpPr>
          <p:cNvPr id="63491" name="Rectangle 3"/>
          <p:cNvSpPr>
            <a:spLocks noGrp="1" noChangeArrowheads="1"/>
          </p:cNvSpPr>
          <p:nvPr>
            <p:ph type="body" idx="1"/>
          </p:nvPr>
        </p:nvSpPr>
        <p:spPr>
          <a:xfrm>
            <a:off x="609600" y="765175"/>
            <a:ext cx="10972800" cy="5759450"/>
          </a:xfrm>
        </p:spPr>
        <p:txBody>
          <a:bodyPr/>
          <a:lstStyle/>
          <a:p>
            <a:pPr algn="r" rtl="1" eaLnBrk="1" hangingPunct="1"/>
            <a:r>
              <a:rPr lang="ar-SA" sz="3600" b="1" u="sng" smtClean="0">
                <a:solidFill>
                  <a:schemeClr val="bg1"/>
                </a:solidFill>
              </a:rPr>
              <a:t>اما بعد 1 \12\1982</a:t>
            </a:r>
            <a:r>
              <a:rPr lang="ar-SA" sz="2800" b="1" smtClean="0"/>
              <a:t> انتشرت الكمبيالة الالكترونية  بشكل متزايد فتغير الامر واصبح من الممكن تحديد مواعيد الاستحقاق بصفة يومية وليس بالمواعيد السابق ذكرها فقط . </a:t>
            </a:r>
          </a:p>
          <a:p>
            <a:pPr algn="r" rtl="1" eaLnBrk="1" hangingPunct="1"/>
            <a:r>
              <a:rPr lang="ar-SA" sz="2800" b="1" smtClean="0"/>
              <a:t>فتقديم  سند السحب للقبول أمر ممكن من خلال تقديم نموذج سند السحب المطبوع الالكتروني , وبالمقابل رفض هذا السند يترتب عليه نفس مايترتب على عدم قبول السند التقليدي .</a:t>
            </a:r>
          </a:p>
          <a:p>
            <a:pPr algn="r" rtl="1" eaLnBrk="1" hangingPunct="1"/>
            <a:r>
              <a:rPr lang="ar-SA" sz="2800" b="1" smtClean="0"/>
              <a:t>تقديم سند السحب للقبول لا يثير اي مشكلة إذا أمن الساحب قبول المسحوب عليه قبل التسليم للبنك لتحصيله .</a:t>
            </a:r>
          </a:p>
          <a:p>
            <a:pPr algn="r" rtl="1" eaLnBrk="1" hangingPunct="1"/>
            <a:r>
              <a:rPr lang="ar-SA" sz="2800" b="1" smtClean="0"/>
              <a:t>جميع الاجرآءات تحدث بالبنك والتواقيع لتعبئة النماذج الالكترونية </a:t>
            </a:r>
          </a:p>
          <a:p>
            <a:pPr algn="r" rtl="1" eaLnBrk="1" hangingPunct="1">
              <a:buFontTx/>
              <a:buNone/>
            </a:pPr>
            <a:r>
              <a:rPr lang="ar-SA" sz="2800" b="1" smtClean="0"/>
              <a:t>والتواقيع  وبنفس الخطوات التقليدية .</a:t>
            </a:r>
            <a:endParaRPr lang="en-US" sz="2800" b="1"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ar-SA" b="1" smtClean="0">
                <a:solidFill>
                  <a:srgbClr val="FFFF66"/>
                </a:solidFill>
              </a:rPr>
              <a:t>الضمان الاحتياطي للسحب الالكتروني</a:t>
            </a:r>
            <a:r>
              <a:rPr lang="ar-SA" smtClean="0"/>
              <a:t> </a:t>
            </a:r>
            <a:endParaRPr lang="en-US" smtClean="0"/>
          </a:p>
        </p:txBody>
      </p:sp>
      <p:sp>
        <p:nvSpPr>
          <p:cNvPr id="64515" name="Rectangle 3"/>
          <p:cNvSpPr>
            <a:spLocks noGrp="1" noChangeArrowheads="1"/>
          </p:cNvSpPr>
          <p:nvPr>
            <p:ph type="body" idx="1"/>
          </p:nvPr>
        </p:nvSpPr>
        <p:spPr>
          <a:xfrm>
            <a:off x="624417" y="1628776"/>
            <a:ext cx="10972800" cy="4525963"/>
          </a:xfrm>
        </p:spPr>
        <p:txBody>
          <a:bodyPr/>
          <a:lstStyle/>
          <a:p>
            <a:pPr algn="r" rtl="1" eaLnBrk="1" hangingPunct="1"/>
            <a:r>
              <a:rPr lang="ar-SA" sz="2800" b="1" dirty="0" smtClean="0"/>
              <a:t>من الممكن اجراء الضمان الاحتياطي بعد ان تسلم السند للبنك لكنه  يكون على ورقة مستقلة تثبت هذا الضمان وتنتج أثره بين </a:t>
            </a:r>
            <a:r>
              <a:rPr lang="ar-SA" sz="2800" b="1" dirty="0" smtClean="0"/>
              <a:t>طرف</a:t>
            </a:r>
            <a:r>
              <a:rPr lang="ar-JO" sz="2800" b="1" dirty="0" err="1" smtClean="0"/>
              <a:t>يه</a:t>
            </a:r>
            <a:r>
              <a:rPr lang="ar-JO" sz="2800" b="1" dirty="0" smtClean="0"/>
              <a:t> </a:t>
            </a:r>
            <a:r>
              <a:rPr lang="ar-JO" sz="2800" b="1" dirty="0" err="1" smtClean="0"/>
              <a:t>.</a:t>
            </a:r>
            <a:endParaRPr lang="ar-SA" sz="2800" b="1" dirty="0" smtClean="0"/>
          </a:p>
          <a:p>
            <a:pPr algn="r" rtl="1" eaLnBrk="1" hangingPunct="1"/>
            <a:r>
              <a:rPr lang="ar-SA" sz="2800" b="1" dirty="0" err="1" smtClean="0"/>
              <a:t>تتلائم</a:t>
            </a:r>
            <a:r>
              <a:rPr lang="ar-SA" sz="2800" b="1" dirty="0" smtClean="0"/>
              <a:t> طبيعة سند السحب الالكتروني الورقي بشكل عام مع الضمان الاحتياطي الصادر على </a:t>
            </a:r>
            <a:r>
              <a:rPr lang="ar-SA" sz="2800" b="1" dirty="0" err="1" smtClean="0"/>
              <a:t>الورقة </a:t>
            </a:r>
            <a:r>
              <a:rPr lang="ar-SA" sz="2800" b="1" dirty="0" smtClean="0"/>
              <a:t>.</a:t>
            </a:r>
            <a:r>
              <a:rPr lang="ar-SA" sz="2800" b="1" dirty="0" err="1" smtClean="0"/>
              <a:t>الا</a:t>
            </a:r>
            <a:r>
              <a:rPr lang="ar-SA" sz="2800" b="1" dirty="0" smtClean="0"/>
              <a:t> ان </a:t>
            </a:r>
            <a:r>
              <a:rPr lang="ar-SA" sz="2800" b="1" dirty="0" err="1" smtClean="0"/>
              <a:t>تطبيقة</a:t>
            </a:r>
            <a:r>
              <a:rPr lang="ar-SA" sz="2800" b="1" dirty="0" smtClean="0"/>
              <a:t> يصبح ضيقاً بسبب عدم تظهير سند السحب الالكتروني الورقي تظهيراً ناقلاً </a:t>
            </a:r>
            <a:r>
              <a:rPr lang="ar-SA" sz="2800" b="1" dirty="0" err="1" smtClean="0"/>
              <a:t>للملكية .</a:t>
            </a:r>
            <a:r>
              <a:rPr lang="ar-SA" sz="2800" b="1" dirty="0" smtClean="0"/>
              <a:t> </a:t>
            </a:r>
          </a:p>
          <a:p>
            <a:pPr algn="r" rtl="1" eaLnBrk="1" hangingPunct="1"/>
            <a:r>
              <a:rPr lang="ar-SA" sz="2800" b="1" dirty="0" smtClean="0"/>
              <a:t>اما اذا وقع قبل استلام السند للبنك او الحالة التي يعلن </a:t>
            </a:r>
            <a:r>
              <a:rPr lang="ar-SA" sz="2800" b="1" dirty="0" err="1" smtClean="0"/>
              <a:t>بها</a:t>
            </a:r>
            <a:r>
              <a:rPr lang="ar-SA" sz="2800" b="1" dirty="0" smtClean="0"/>
              <a:t> البنك عدم تسلمه للورقة للخصم </a:t>
            </a:r>
            <a:r>
              <a:rPr lang="ar-SA" sz="2800" b="1" dirty="0" smtClean="0"/>
              <a:t>ف</a:t>
            </a:r>
            <a:r>
              <a:rPr lang="ar-JO" sz="2800" b="1" dirty="0" smtClean="0"/>
              <a:t>ت</a:t>
            </a:r>
            <a:r>
              <a:rPr lang="ar-SA" sz="2800" b="1" dirty="0" smtClean="0"/>
              <a:t>ستثنى </a:t>
            </a:r>
            <a:r>
              <a:rPr lang="ar-SA" sz="2800" b="1" dirty="0" smtClean="0"/>
              <a:t>منه هذه </a:t>
            </a:r>
            <a:r>
              <a:rPr lang="ar-SA" sz="2800" b="1" dirty="0" err="1" smtClean="0"/>
              <a:t>الاجراءات .</a:t>
            </a:r>
            <a:endParaRPr lang="ar-SA" sz="2800" b="1" dirty="0" smtClean="0"/>
          </a:p>
          <a:p>
            <a:pPr algn="r" rtl="1" eaLnBrk="1" hangingPunct="1">
              <a:buFontTx/>
              <a:buNone/>
            </a:pPr>
            <a:r>
              <a:rPr lang="ar-SA" sz="2800" b="1" dirty="0" smtClean="0"/>
              <a:t>لان الضمان غير مقيد للبنك اذا تسلم الورقة بمجرد </a:t>
            </a:r>
            <a:r>
              <a:rPr lang="ar-SA" sz="2800" b="1" dirty="0" err="1" smtClean="0"/>
              <a:t>التحصيل .</a:t>
            </a:r>
            <a:endParaRPr lang="en-US" sz="2800" b="1"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endParaRPr lang="en-US" smtClean="0"/>
          </a:p>
        </p:txBody>
      </p:sp>
      <p:sp>
        <p:nvSpPr>
          <p:cNvPr id="65539" name="Rectangle 3"/>
          <p:cNvSpPr>
            <a:spLocks noGrp="1" noChangeArrowheads="1"/>
          </p:cNvSpPr>
          <p:nvPr>
            <p:ph type="body" idx="1"/>
          </p:nvPr>
        </p:nvSpPr>
        <p:spPr/>
        <p:txBody>
          <a:bodyPr/>
          <a:lstStyle/>
          <a:p>
            <a:pPr eaLnBrk="1" hangingPunct="1"/>
            <a:endParaRPr lang="en-US" smtClean="0"/>
          </a:p>
        </p:txBody>
      </p:sp>
      <p:sp>
        <p:nvSpPr>
          <p:cNvPr id="65540" name="WordArt 4"/>
          <p:cNvSpPr>
            <a:spLocks noChangeArrowheads="1" noChangeShapeType="1" noTextEdit="1"/>
          </p:cNvSpPr>
          <p:nvPr/>
        </p:nvSpPr>
        <p:spPr bwMode="auto">
          <a:xfrm>
            <a:off x="1200151" y="1916113"/>
            <a:ext cx="9984316" cy="2881312"/>
          </a:xfrm>
          <a:prstGeom prst="rect">
            <a:avLst/>
          </a:prstGeom>
        </p:spPr>
        <p:txBody>
          <a:bodyPr wrap="none" fromWordArt="1">
            <a:prstTxWarp prst="textPlain">
              <a:avLst>
                <a:gd name="adj" fmla="val 50000"/>
              </a:avLst>
            </a:prstTxWarp>
          </a:bodyPr>
          <a:lstStyle/>
          <a:p>
            <a:pPr algn="ctr" rtl="1"/>
            <a:r>
              <a:rPr lang="ar-JO" sz="3600" kern="10">
                <a:ln w="12700">
                  <a:solidFill>
                    <a:srgbClr val="808000"/>
                  </a:solidFill>
                  <a:round/>
                  <a:headEnd/>
                  <a:tailEnd/>
                </a:ln>
                <a:solidFill>
                  <a:srgbClr val="A50021">
                    <a:alpha val="50195"/>
                  </a:srgbClr>
                </a:solidFill>
                <a:effectLst>
                  <a:outerShdw dist="45791" dir="2021404" algn="ctr" rotWithShape="0">
                    <a:srgbClr val="9999FF"/>
                  </a:outerShdw>
                </a:effectLst>
                <a:latin typeface="Arial"/>
                <a:cs typeface="Arial"/>
              </a:rPr>
              <a:t>شكراً لحسن استماعكم </a:t>
            </a:r>
            <a:endParaRPr lang="en-US" sz="3600" kern="10">
              <a:ln w="12700">
                <a:solidFill>
                  <a:srgbClr val="808000"/>
                </a:solidFill>
                <a:round/>
                <a:headEnd/>
                <a:tailEnd/>
              </a:ln>
              <a:solidFill>
                <a:srgbClr val="A50021">
                  <a:alpha val="50195"/>
                </a:srgbClr>
              </a:solidFill>
              <a:effectLst>
                <a:outerShdw dist="45791" dir="2021404" algn="ctr" rotWithShape="0">
                  <a:srgbClr val="9999FF"/>
                </a:outerShdw>
              </a:effectLst>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JO" altLang="en-US" sz="4000" dirty="0" smtClean="0"/>
              <a:t>المركز القانوني للملتزمين الصرفيين </a:t>
            </a:r>
            <a:r>
              <a:rPr lang="ar-EG" altLang="en-US" sz="4000" dirty="0" smtClean="0"/>
              <a:t>:</a:t>
            </a:r>
            <a:endParaRPr lang="en-US" sz="4000" dirty="0"/>
          </a:p>
        </p:txBody>
      </p:sp>
      <p:sp>
        <p:nvSpPr>
          <p:cNvPr id="3" name="Content Placeholder 2"/>
          <p:cNvSpPr>
            <a:spLocks noGrp="1"/>
          </p:cNvSpPr>
          <p:nvPr>
            <p:ph idx="1"/>
          </p:nvPr>
        </p:nvSpPr>
        <p:spPr>
          <a:xfrm>
            <a:off x="838200" y="1543050"/>
            <a:ext cx="10515600" cy="4949190"/>
          </a:xfrm>
        </p:spPr>
        <p:txBody>
          <a:bodyPr>
            <a:normAutofit/>
          </a:bodyPr>
          <a:lstStyle/>
          <a:p>
            <a:pPr algn="r" rtl="1"/>
            <a:r>
              <a:rPr lang="ar-EG" sz="2400" dirty="0" smtClean="0"/>
              <a:t>التضامن قد يلحق الالتزام بالمدين الاصلي وقد يلحق الالتزام بالكفيل ،والمركز القانوني للمدين الاصلي المتضامن يختلف عن مركز الكفيل المتضامن من عدة </a:t>
            </a:r>
            <a:r>
              <a:rPr lang="ar-EG" sz="2400" b="1" dirty="0" smtClean="0"/>
              <a:t>نواحي </a:t>
            </a:r>
            <a:r>
              <a:rPr lang="ar-EG" sz="2400" dirty="0" smtClean="0"/>
              <a:t>:</a:t>
            </a:r>
          </a:p>
          <a:p>
            <a:pPr marL="457200" indent="-457200" algn="r" rtl="1">
              <a:buFont typeface="+mj-lt"/>
              <a:buAutoNum type="arabicPeriod"/>
            </a:pPr>
            <a:endParaRPr lang="ar-EG" sz="2400" dirty="0"/>
          </a:p>
          <a:p>
            <a:pPr marL="457200" indent="-457200" algn="r" rtl="1">
              <a:buFont typeface="+mj-lt"/>
              <a:buAutoNum type="arabicPeriod"/>
            </a:pPr>
            <a:r>
              <a:rPr lang="ar-EG" sz="2400" dirty="0" smtClean="0"/>
              <a:t>ابراء الكفيل المتضامن لا يفيد الكفلاء معه ولا المدين الاصلي ،اما ابراء احد المدينين المتضامنين فيستتبع براءة المدينين معه من حصة المدين الذي ابرئ ،مالم يحتفظ الدائن بحقه في الرجوع عليهم بكل الدين .</a:t>
            </a:r>
          </a:p>
          <a:p>
            <a:pPr marL="457200" indent="-457200" algn="r" rtl="1">
              <a:buFont typeface="+mj-lt"/>
              <a:buAutoNum type="arabicPeriod"/>
            </a:pPr>
            <a:endParaRPr lang="ar-EG" sz="2400" dirty="0"/>
          </a:p>
          <a:p>
            <a:pPr marL="457200" indent="-457200" algn="r" rtl="1">
              <a:buFont typeface="+mj-lt"/>
              <a:buAutoNum type="arabicPeriod"/>
            </a:pPr>
            <a:r>
              <a:rPr lang="ar-EG" sz="2400" dirty="0" smtClean="0"/>
              <a:t>تبرأ ذمة الكفيل بقدر ما اضاعه الدائن بخطئه من الضمانات ،بينما لا يصلح السبب ذاته اساسا لاعفاء المدين المتضامن من التزامه قبل الدائن .</a:t>
            </a:r>
          </a:p>
          <a:p>
            <a:pPr marL="457200" indent="-457200" algn="r" rtl="1">
              <a:buFont typeface="+mj-lt"/>
              <a:buAutoNum type="arabicPeriod"/>
            </a:pPr>
            <a:endParaRPr lang="ar-EG" sz="2400" dirty="0"/>
          </a:p>
          <a:p>
            <a:pPr marL="457200" indent="-457200" algn="r" rtl="1">
              <a:buFont typeface="+mj-lt"/>
              <a:buAutoNum type="arabicPeriod"/>
            </a:pPr>
            <a:r>
              <a:rPr lang="ar-EG" sz="2400" dirty="0" smtClean="0"/>
              <a:t>يجب على الكفيل ان يخطر المدين قبل ان يقوم بوفاء الدين والا سقط حقه في الرجوع على المدين .</a:t>
            </a:r>
          </a:p>
          <a:p>
            <a:pPr algn="r" rtl="1"/>
            <a:endParaRPr lang="ar-EG" sz="2400" dirty="0" smtClean="0"/>
          </a:p>
          <a:p>
            <a:pPr algn="r" rtl="1"/>
            <a:endParaRPr lang="en-US" sz="2400" dirty="0"/>
          </a:p>
        </p:txBody>
      </p:sp>
    </p:spTree>
    <p:extLst>
      <p:ext uri="{BB962C8B-B14F-4D97-AF65-F5344CB8AC3E}">
        <p14:creationId xmlns="" xmlns:p14="http://schemas.microsoft.com/office/powerpoint/2010/main" val="3870328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EG" sz="2400" dirty="0" smtClean="0"/>
              <a:t>لكن يثور التساؤل عن </a:t>
            </a:r>
            <a:r>
              <a:rPr lang="ar-EG" sz="2400" b="1" dirty="0" smtClean="0"/>
              <a:t>حقيقة مركز الملتزمين </a:t>
            </a:r>
            <a:r>
              <a:rPr lang="ar-EG" sz="2400" dirty="0" smtClean="0"/>
              <a:t>بموجب سند السحب ،وهل يلتزمون بوصفهم مدينين اصليين متضامنين ام كفلاء متضامنين مع مدين اصلي معين ؟؟</a:t>
            </a:r>
            <a:endParaRPr lang="en-US" sz="2400" dirty="0"/>
          </a:p>
        </p:txBody>
      </p:sp>
      <p:sp>
        <p:nvSpPr>
          <p:cNvPr id="3" name="Content Placeholder 2"/>
          <p:cNvSpPr>
            <a:spLocks noGrp="1"/>
          </p:cNvSpPr>
          <p:nvPr>
            <p:ph idx="1"/>
          </p:nvPr>
        </p:nvSpPr>
        <p:spPr>
          <a:xfrm>
            <a:off x="838200" y="1600200"/>
            <a:ext cx="10515600" cy="4983480"/>
          </a:xfrm>
        </p:spPr>
        <p:txBody>
          <a:bodyPr>
            <a:noAutofit/>
          </a:bodyPr>
          <a:lstStyle/>
          <a:p>
            <a:pPr marL="0" indent="0" algn="justLow" rtl="1">
              <a:buNone/>
            </a:pPr>
            <a:r>
              <a:rPr lang="ar-EG" sz="2400" dirty="0" smtClean="0"/>
              <a:t>وفقا للراي الراجح </a:t>
            </a:r>
            <a:r>
              <a:rPr lang="ar-EG" sz="2400" b="1" dirty="0" smtClean="0"/>
              <a:t>فالمسحوب عليه القابل </a:t>
            </a:r>
            <a:r>
              <a:rPr lang="ar-EG" sz="2400" dirty="0" smtClean="0"/>
              <a:t>يعد المدين الاصلي في السند ،اذ يتعين على الحامل مطالبته بالوفاء بقيمة السند في تاريخ الاستحقاق بحيث لا يجوز له مطالبة الموقعين الاخرين الا بعد امتناعه عن الوفاء واثبات ذلك عن طريق تحرير احتجاج عدم الوفاء .</a:t>
            </a:r>
          </a:p>
          <a:p>
            <a:pPr marL="0" indent="0" algn="justLow" rtl="1">
              <a:buNone/>
            </a:pPr>
            <a:endParaRPr lang="ar-EG" sz="2400" dirty="0"/>
          </a:p>
          <a:p>
            <a:pPr marL="0" indent="0" algn="justLow" rtl="1">
              <a:buNone/>
            </a:pPr>
            <a:r>
              <a:rPr lang="ar-EG" sz="2400" b="1" dirty="0" smtClean="0"/>
              <a:t>اما الساحب </a:t>
            </a:r>
            <a:r>
              <a:rPr lang="ar-EG" sz="2400" dirty="0" smtClean="0"/>
              <a:t>فيعد ،قبل قبول المسحوب عليه ،المدين الاصلي بقيمة السند ،اذ هو انشأه بارادته التي عبر عنها عن طريق التوقيع على السند ،فنشأ عن ذلك التزام في ذمته بالوفاء بقيمة السند للحامل اذا امتنع المسحوب عليه عن الوفاء .</a:t>
            </a:r>
          </a:p>
          <a:p>
            <a:pPr marL="0" indent="0" algn="justLow" rtl="1">
              <a:buNone/>
            </a:pPr>
            <a:endParaRPr lang="ar-EG" sz="2400" b="1" dirty="0"/>
          </a:p>
          <a:p>
            <a:pPr marL="0" indent="0" algn="justLow" rtl="1">
              <a:buNone/>
            </a:pPr>
            <a:r>
              <a:rPr lang="ar-EG" sz="2400" b="1" dirty="0" smtClean="0"/>
              <a:t>اما بالنسبة للضامن الاحتياطي والقابل بطريق التدخل </a:t>
            </a:r>
            <a:r>
              <a:rPr lang="ar-EG" sz="2400" dirty="0" smtClean="0"/>
              <a:t>،هم كفلاء متضامنون صرفيا وتوقيع الكفيل المتضامن على السند ضمانا احتياطيا كان ام قابلا بالتدخل ينشئ في ذمته التزاما مستقلا عن التزام المدين المكفول او الذي تم التدخل لمصلحته .</a:t>
            </a:r>
          </a:p>
          <a:p>
            <a:pPr marL="0" indent="0" algn="justLow" rtl="1">
              <a:buNone/>
            </a:pPr>
            <a:r>
              <a:rPr lang="ar-JO" altLang="en-US" sz="2400" dirty="0" smtClean="0"/>
              <a:t> </a:t>
            </a:r>
            <a:r>
              <a:rPr lang="ar-JO" altLang="en-US" sz="2400" b="1" dirty="0" smtClean="0"/>
              <a:t>اما بالنسبه للمظهر </a:t>
            </a:r>
            <a:r>
              <a:rPr lang="ar-JO" altLang="en-US" sz="2400" dirty="0" smtClean="0"/>
              <a:t>فانه يعد في مركز قانوني خاص نظرا لما  يحتله المظهر من مركز وسط يجمع بين ملامح المدين المتضامن و الكفيل المتضامن </a:t>
            </a:r>
            <a:endParaRPr lang="ar-EG" sz="2400" dirty="0" smtClean="0"/>
          </a:p>
          <a:p>
            <a:pPr marL="0" indent="0" algn="justLow" rtl="1">
              <a:buNone/>
            </a:pPr>
            <a:endParaRPr lang="ar-EG" sz="2400" dirty="0" smtClean="0"/>
          </a:p>
          <a:p>
            <a:pPr marL="0" indent="0" algn="justLow" rtl="1">
              <a:buNone/>
            </a:pPr>
            <a:endParaRPr lang="ar-EG" sz="2400" dirty="0"/>
          </a:p>
          <a:p>
            <a:pPr marL="0" indent="0" algn="justLow" rtl="1">
              <a:buNone/>
            </a:pPr>
            <a:endParaRPr lang="en-US" sz="2400" dirty="0"/>
          </a:p>
        </p:txBody>
      </p:sp>
    </p:spTree>
    <p:extLst>
      <p:ext uri="{BB962C8B-B14F-4D97-AF65-F5344CB8AC3E}">
        <p14:creationId xmlns="" xmlns:p14="http://schemas.microsoft.com/office/powerpoint/2010/main" val="2095825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095"/>
            <a:ext cx="10515600" cy="1325563"/>
          </a:xfrm>
        </p:spPr>
        <p:txBody>
          <a:bodyPr/>
          <a:lstStyle/>
          <a:p>
            <a:pPr algn="ctr"/>
            <a:r>
              <a:rPr lang="ar-JO" altLang="en-US" b="1" dirty="0" smtClean="0">
                <a:effectLst>
                  <a:outerShdw blurRad="38100" dist="38100" dir="2700000" algn="tl">
                    <a:srgbClr val="000000">
                      <a:alpha val="43137"/>
                    </a:srgbClr>
                  </a:outerShdw>
                </a:effectLst>
              </a:rPr>
              <a:t>مقابل الوفاء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23010"/>
            <a:ext cx="10515600" cy="5383529"/>
          </a:xfrm>
        </p:spPr>
        <p:txBody>
          <a:bodyPr>
            <a:normAutofit/>
          </a:bodyPr>
          <a:lstStyle/>
          <a:p>
            <a:pPr algn="justLow" rtl="1"/>
            <a:r>
              <a:rPr lang="ar-JO" altLang="en-US" sz="2400" dirty="0" smtClean="0">
                <a:solidFill>
                  <a:srgbClr val="FF0000"/>
                </a:solidFill>
              </a:rPr>
              <a:t>مقابل الوفاء </a:t>
            </a:r>
            <a:r>
              <a:rPr lang="ar-JO" altLang="en-US" sz="2400" dirty="0" smtClean="0"/>
              <a:t>: يقصد به دين بمبلغ من النقود للساحب في ذمة المسحوب عليه مستحق الأداء في تاريخ استحقاق السند و مساو على الأقل لمبلغ السند </a:t>
            </a:r>
            <a:r>
              <a:rPr lang="ar-EG" altLang="en-US" sz="2400" dirty="0" smtClean="0"/>
              <a:t>،ومقابل الوفاء ينشأ نتيجة علاقة قانونية بين الساحب والمسحوب علية ،تجعل الاول دائنا للثاني </a:t>
            </a:r>
            <a:r>
              <a:rPr lang="ar-JO" altLang="en-US" sz="2400" dirty="0" smtClean="0"/>
              <a:t>على نحو  يبرر للساحب اصدار الأمر للمسحوب عليه بدفع مبلغ السند للمستفيد</a:t>
            </a:r>
            <a:r>
              <a:rPr lang="ar-EG" altLang="en-US" sz="2400" dirty="0" smtClean="0"/>
              <a:t>.</a:t>
            </a:r>
          </a:p>
          <a:p>
            <a:pPr algn="justLow" rtl="1"/>
            <a:endParaRPr lang="ar-EG" sz="2400" dirty="0"/>
          </a:p>
          <a:p>
            <a:pPr marL="0" indent="0" algn="justLow" rtl="1">
              <a:buNone/>
            </a:pPr>
            <a:r>
              <a:rPr lang="ar-EG" sz="2600" b="1" dirty="0" smtClean="0"/>
              <a:t>اهمية مقابل الوفاء :-</a:t>
            </a:r>
          </a:p>
          <a:p>
            <a:pPr algn="justLow" rtl="1"/>
            <a:endParaRPr lang="ar-EG" sz="2400" b="1" dirty="0" smtClean="0"/>
          </a:p>
          <a:p>
            <a:pPr algn="justLow" rtl="1"/>
            <a:r>
              <a:rPr lang="ar-JO" altLang="en-US" sz="2400" b="1" dirty="0" smtClean="0"/>
              <a:t>المسحوب عليه </a:t>
            </a:r>
            <a:r>
              <a:rPr lang="ar-JO" altLang="en-US" sz="2400" dirty="0" smtClean="0"/>
              <a:t>:</a:t>
            </a:r>
            <a:r>
              <a:rPr lang="ar-JO" altLang="en-US" sz="2400" dirty="0" smtClean="0">
                <a:solidFill>
                  <a:srgbClr val="FF0000"/>
                </a:solidFill>
              </a:rPr>
              <a:t> </a:t>
            </a:r>
            <a:r>
              <a:rPr lang="ar-JO" altLang="en-US" sz="2400" dirty="0" smtClean="0"/>
              <a:t>لا يوقع بالقبول على السند الا اذا تلقى مقابل الوفاء من الساحب أو على الأقل اذا اطمأن الى انه سيحصل عليه قبل ميعاد الاستحقاق </a:t>
            </a:r>
            <a:r>
              <a:rPr lang="ar-EG" altLang="en-US" sz="2400" dirty="0" smtClean="0"/>
              <a:t>،فالمسحوب عليه لا يلتزم بالوفاء بقيمة السند الا اذا وقع علية بالقبول ،اذ يرتب هذا القبول في ذمته التزاما صرفيا مجردا عن السبب بالوفاء بقيمة السند للحامل ،ومن النادر ان يقبل المسحوب عليه السند على المكشوف،اي دون ان يكون لديه مقابل وفائه (سند المجاملة). </a:t>
            </a:r>
            <a:r>
              <a:rPr lang="ar-JO" altLang="en-US" sz="2400" dirty="0" smtClean="0"/>
              <a:t> </a:t>
            </a:r>
          </a:p>
          <a:p>
            <a:pPr algn="justLow" rtl="1"/>
            <a:endParaRPr lang="en-US" sz="2400" dirty="0" smtClean="0"/>
          </a:p>
          <a:p>
            <a:pPr algn="r" rtl="1"/>
            <a:endParaRPr lang="ar-JO" altLang="en-US" sz="2400" dirty="0" smtClean="0"/>
          </a:p>
        </p:txBody>
      </p:sp>
    </p:spTree>
    <p:extLst>
      <p:ext uri="{BB962C8B-B14F-4D97-AF65-F5344CB8AC3E}">
        <p14:creationId xmlns="" xmlns:p14="http://schemas.microsoft.com/office/powerpoint/2010/main" val="715567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40340" cy="1703705"/>
          </a:xfrm>
        </p:spPr>
        <p:txBody>
          <a:bodyPr>
            <a:noAutofit/>
          </a:bodyPr>
          <a:lstStyle/>
          <a:p>
            <a:pPr marL="342900" indent="-342900" algn="justLow" rtl="1">
              <a:buFont typeface="Arial" panose="020B0604020202020204" pitchFamily="34" charset="0"/>
              <a:buChar char="•"/>
            </a:pPr>
            <a:r>
              <a:rPr lang="ar-EG" altLang="en-US" sz="2400" b="1" dirty="0" smtClean="0"/>
              <a:t>بالنسبة</a:t>
            </a:r>
            <a:r>
              <a:rPr lang="ar-JO" altLang="en-US" sz="2400" b="1" dirty="0" smtClean="0"/>
              <a:t> </a:t>
            </a:r>
            <a:r>
              <a:rPr lang="ar-EG" altLang="en-US" sz="2400" b="1" dirty="0" smtClean="0"/>
              <a:t> لل</a:t>
            </a:r>
            <a:r>
              <a:rPr lang="ar-JO" altLang="en-US" sz="2400" b="1" dirty="0" smtClean="0"/>
              <a:t>حامل : </a:t>
            </a:r>
            <a:r>
              <a:rPr lang="ar-JO" altLang="en-US" sz="2400" dirty="0" smtClean="0"/>
              <a:t>ان وجود مقابل الوفاء من الضمانات التي تؤكد حقه في الحصول على مبلغ السند في تاريخ الأستحقاق , كما تبدو أهميه مقابل الوفاء للحامل في حالة افلاس الساحب أو المسحوب عليه ,و ذلك بتمكينه من الانفراد بمقابل الوفاء  دون باقي دائني الساحب و كذلك بتمكينه من استرداد هذا المقابل من تفليسة المسحوب عليه </a:t>
            </a:r>
            <a:r>
              <a:rPr lang="ar-EG" altLang="en-US" sz="2400" dirty="0" smtClean="0"/>
              <a:t>.</a:t>
            </a:r>
            <a:endParaRPr lang="en-US" sz="2400" dirty="0"/>
          </a:p>
        </p:txBody>
      </p:sp>
      <p:sp>
        <p:nvSpPr>
          <p:cNvPr id="3" name="Content Placeholder 2"/>
          <p:cNvSpPr>
            <a:spLocks noGrp="1"/>
          </p:cNvSpPr>
          <p:nvPr>
            <p:ph idx="1"/>
          </p:nvPr>
        </p:nvSpPr>
        <p:spPr>
          <a:xfrm>
            <a:off x="838200" y="2320289"/>
            <a:ext cx="10340340" cy="3856673"/>
          </a:xfrm>
        </p:spPr>
        <p:txBody>
          <a:bodyPr>
            <a:normAutofit/>
          </a:bodyPr>
          <a:lstStyle/>
          <a:p>
            <a:pPr algn="r" rtl="1"/>
            <a:r>
              <a:rPr lang="ar-EG" altLang="en-US" sz="2400" b="1" dirty="0" smtClean="0"/>
              <a:t>بالنسبة لل</a:t>
            </a:r>
            <a:r>
              <a:rPr lang="ar-JO" altLang="en-US" sz="2400" b="1" dirty="0" smtClean="0"/>
              <a:t>ساحب :</a:t>
            </a:r>
            <a:r>
              <a:rPr lang="ar-EG" altLang="en-US" sz="2400" b="1" dirty="0" smtClean="0"/>
              <a:t> </a:t>
            </a:r>
            <a:r>
              <a:rPr lang="ar-EG" altLang="en-US" sz="2400" dirty="0" smtClean="0"/>
              <a:t>ان</a:t>
            </a:r>
            <a:r>
              <a:rPr lang="ar-JO" altLang="en-US" sz="2400" dirty="0" smtClean="0"/>
              <a:t> </a:t>
            </a:r>
            <a:r>
              <a:rPr lang="ar-JO" altLang="en-US" sz="2400" dirty="0"/>
              <a:t>تقديمه مقابل الوفاء يمكنه من الدفع في مواجهة الحامل المهمل بسقوط حقه في الرجوع عليه </a:t>
            </a:r>
            <a:r>
              <a:rPr lang="ar-EG" altLang="en-US" sz="2400" dirty="0" smtClean="0"/>
              <a:t>،فاذا اهمل الحامل في تقديم السند في ميعاد الاستحقاق او في اتخاذ الاجراءات القانونية في حالة امتناع المسحوب عليه عن القبول او الوفاء سقط حقه في الرجوع على الضامنين ومن بينهم الساحب .</a:t>
            </a:r>
          </a:p>
          <a:p>
            <a:pPr algn="r" rtl="1"/>
            <a:endParaRPr lang="ar-EG" altLang="en-US" sz="2400" dirty="0">
              <a:solidFill>
                <a:srgbClr val="000066"/>
              </a:solidFill>
            </a:endParaRPr>
          </a:p>
          <a:p>
            <a:pPr algn="r" rtl="1"/>
            <a:r>
              <a:rPr lang="ar-EG" altLang="en-US" sz="2400" b="1" dirty="0" smtClean="0"/>
              <a:t>بالنسبة لل</a:t>
            </a:r>
            <a:r>
              <a:rPr lang="ar-JO" altLang="en-US" sz="2400" b="1" dirty="0" smtClean="0"/>
              <a:t>مظهر </a:t>
            </a:r>
            <a:r>
              <a:rPr lang="ar-JO" altLang="en-US" sz="2400" dirty="0">
                <a:solidFill>
                  <a:srgbClr val="FF0000"/>
                </a:solidFill>
              </a:rPr>
              <a:t>: </a:t>
            </a:r>
            <a:r>
              <a:rPr lang="ar-JO" altLang="en-US" sz="2400" dirty="0"/>
              <a:t>لا أهمية لمقابل الوفاء بالنسبه للمظهر لأنه غير ملزم بتقديمه و لا يتأثر التزامه بوجوده أو عدمه .  </a:t>
            </a:r>
          </a:p>
          <a:p>
            <a:pPr algn="r" rtl="1"/>
            <a:endParaRPr lang="ar-JO" altLang="en-US" sz="2400" dirty="0">
              <a:solidFill>
                <a:srgbClr val="000066"/>
              </a:solidFill>
            </a:endParaRPr>
          </a:p>
          <a:p>
            <a:pPr algn="r" rtl="1"/>
            <a:endParaRPr lang="en-US" sz="2400" dirty="0"/>
          </a:p>
        </p:txBody>
      </p:sp>
    </p:spTree>
    <p:extLst>
      <p:ext uri="{BB962C8B-B14F-4D97-AF65-F5344CB8AC3E}">
        <p14:creationId xmlns="" xmlns:p14="http://schemas.microsoft.com/office/powerpoint/2010/main" val="8702355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764</TotalTime>
  <Words>5494</Words>
  <Application>Microsoft Office PowerPoint</Application>
  <PresentationFormat>مخصص</PresentationFormat>
  <Paragraphs>298</Paragraphs>
  <Slides>57</Slides>
  <Notes>0</Notes>
  <HiddenSlides>0</HiddenSlides>
  <MMClips>0</MMClips>
  <ScaleCrop>false</ScaleCrop>
  <HeadingPairs>
    <vt:vector size="4" baseType="variant">
      <vt:variant>
        <vt:lpstr>سمة</vt:lpstr>
      </vt:variant>
      <vt:variant>
        <vt:i4>1</vt:i4>
      </vt:variant>
      <vt:variant>
        <vt:lpstr>عناوين الشرائح</vt:lpstr>
      </vt:variant>
      <vt:variant>
        <vt:i4>57</vt:i4>
      </vt:variant>
    </vt:vector>
  </HeadingPairs>
  <TitlesOfParts>
    <vt:vector size="58" baseType="lpstr">
      <vt:lpstr>Ion</vt:lpstr>
      <vt:lpstr>ضمانات الوفاء بقيمة سند السحب </vt:lpstr>
      <vt:lpstr>ضمانات الوفاء بقيمة سند السحب </vt:lpstr>
      <vt:lpstr>التضامن الصرفي </vt:lpstr>
      <vt:lpstr>احكام التضامن الصرفي  :</vt:lpstr>
      <vt:lpstr>على الرغم من التشابه في الاسس التي يقوم عليها التضامن الصرفي والتضامن المدني ،الا انهما يختلفان في امرين يتضح منهما خصائص التضامن الصرفي هما: </vt:lpstr>
      <vt:lpstr>المركز القانوني للملتزمين الصرفيين :</vt:lpstr>
      <vt:lpstr>لكن يثور التساؤل عن حقيقة مركز الملتزمين بموجب سند السحب ،وهل يلتزمون بوصفهم مدينين اصليين متضامنين ام كفلاء متضامنين مع مدين اصلي معين ؟؟</vt:lpstr>
      <vt:lpstr>مقابل الوفاء </vt:lpstr>
      <vt:lpstr>بالنسبة  للحامل : ان وجود مقابل الوفاء من الضمانات التي تؤكد حقه في الحصول على مبلغ السند في تاريخ الأستحقاق , كما تبدو أهميه مقابل الوفاء للحامل في حالة افلاس الساحب أو المسحوب عليه ,و ذلك بتمكينه من الانفراد بمقابل الوفاء  دون باقي دائني الساحب و كذلك بتمكينه من استرداد هذا المقابل من تفليسة المسحوب عليه .</vt:lpstr>
      <vt:lpstr>شروط وجود مقابل الوفاء و الملتزم بتقديمه  : </vt:lpstr>
      <vt:lpstr>الملتزم بتقديم مقابل الوفاء : </vt:lpstr>
      <vt:lpstr>إثبات مقابل الوفاء :</vt:lpstr>
      <vt:lpstr>ملكية مقابل الوفاء : </vt:lpstr>
      <vt:lpstr>آثار ملكية الحامل لمقابل الوفاء :</vt:lpstr>
      <vt:lpstr>سندات المجاملة :</vt:lpstr>
      <vt:lpstr>القبول </vt:lpstr>
      <vt:lpstr>تقديم السند للقبول </vt:lpstr>
      <vt:lpstr>الحالات التي يمتنع فيها على الحامل تقديم السند للقبول هي :  </vt:lpstr>
      <vt:lpstr>و لكن هناك حالات اقرها المشرع تمنع الساحب من وضع شرط عدم تقديم السند للقبول و هذه الحالات هي :  </vt:lpstr>
      <vt:lpstr>ممن يصدر القبول :</vt:lpstr>
      <vt:lpstr>من له طلب القبول :</vt:lpstr>
      <vt:lpstr>الشريحة 22</vt:lpstr>
      <vt:lpstr>شروط القبول </vt:lpstr>
      <vt:lpstr>الشريحة 24</vt:lpstr>
      <vt:lpstr>آثار القبول </vt:lpstr>
      <vt:lpstr>تابع آثار القبول</vt:lpstr>
      <vt:lpstr>الامتناع عن القبول وآثاره </vt:lpstr>
      <vt:lpstr>الشريحة 28</vt:lpstr>
      <vt:lpstr>الشريحة 29</vt:lpstr>
      <vt:lpstr>الشريحة 30</vt:lpstr>
      <vt:lpstr>حالات أخرى للرجوع قبل حلول ميعاد الاستحقاق </vt:lpstr>
      <vt:lpstr>الشريحة 32</vt:lpstr>
      <vt:lpstr>القبول  بطريق التدخل .. ماهيته  </vt:lpstr>
      <vt:lpstr>الشريحة 34</vt:lpstr>
      <vt:lpstr>شروط القبول بطريق التدخل </vt:lpstr>
      <vt:lpstr>من له القبول بطريق التدخل </vt:lpstr>
      <vt:lpstr>من يجوز القبول عنه بطريق التدخل </vt:lpstr>
      <vt:lpstr>آثار القبول بطريق التدخل</vt:lpstr>
      <vt:lpstr>الشريحة 39</vt:lpstr>
      <vt:lpstr> ماهيته </vt:lpstr>
      <vt:lpstr>الشريحة 41</vt:lpstr>
      <vt:lpstr>الشريحة 42</vt:lpstr>
      <vt:lpstr>شروط الضمان الاحتياطي </vt:lpstr>
      <vt:lpstr> 1 ) الضامن الاحتياطي </vt:lpstr>
      <vt:lpstr>2 ) المدين المضمون </vt:lpstr>
      <vt:lpstr>3 ) موضوع الضمان </vt:lpstr>
      <vt:lpstr>الشروط الشكلية </vt:lpstr>
      <vt:lpstr>الورقة المستقلة للضمان الاحتياطي </vt:lpstr>
      <vt:lpstr> آثار الضمان الاحتياطي </vt:lpstr>
      <vt:lpstr>ثانياً : يكون التزام الضامن صحيحاً ولو كان الالتزام الذي ضمنه باطلاً لأي سبب مالم يكن  مرده  عيب شكلي: </vt:lpstr>
      <vt:lpstr>ثالثاً : إذا أوفى الضامن الاحتياطي قيمة السند آلت اليه الحقوق الناشئة عنه تجاه مضمونه والملتزمين تجاهه بمقتضى السند </vt:lpstr>
      <vt:lpstr>للضامن الاحتياطي في رجوعه على مضمونه دعوتان :</vt:lpstr>
      <vt:lpstr>الاوراق التجارية الالكترونية  القبول الالكتروني </vt:lpstr>
      <vt:lpstr>قبول سند السحب الالكتروني </vt:lpstr>
      <vt:lpstr>الشريحة 55</vt:lpstr>
      <vt:lpstr>الضمان الاحتياطي للسحب الالكتروني </vt:lpstr>
      <vt:lpstr>الشريحة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Khaled AbuAllan</dc:creator>
  <cp:lastModifiedBy>Compaq</cp:lastModifiedBy>
  <cp:revision>42</cp:revision>
  <dcterms:created xsi:type="dcterms:W3CDTF">2014-10-20T18:31:16Z</dcterms:created>
  <dcterms:modified xsi:type="dcterms:W3CDTF">2014-10-21T10:36:01Z</dcterms:modified>
</cp:coreProperties>
</file>