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31"/>
  </p:notesMasterIdLst>
  <p:sldIdLst>
    <p:sldId id="256" r:id="rId2"/>
    <p:sldId id="312" r:id="rId3"/>
    <p:sldId id="258" r:id="rId4"/>
    <p:sldId id="259" r:id="rId5"/>
    <p:sldId id="260" r:id="rId6"/>
    <p:sldId id="271" r:id="rId7"/>
    <p:sldId id="311" r:id="rId8"/>
    <p:sldId id="272" r:id="rId9"/>
    <p:sldId id="273" r:id="rId10"/>
    <p:sldId id="274" r:id="rId11"/>
    <p:sldId id="264" r:id="rId12"/>
    <p:sldId id="265" r:id="rId13"/>
    <p:sldId id="267" r:id="rId14"/>
    <p:sldId id="268" r:id="rId15"/>
    <p:sldId id="269" r:id="rId16"/>
    <p:sldId id="270" r:id="rId17"/>
    <p:sldId id="313" r:id="rId18"/>
    <p:sldId id="276" r:id="rId19"/>
    <p:sldId id="277" r:id="rId20"/>
    <p:sldId id="278" r:id="rId21"/>
    <p:sldId id="279" r:id="rId22"/>
    <p:sldId id="314" r:id="rId23"/>
    <p:sldId id="280" r:id="rId24"/>
    <p:sldId id="281" r:id="rId25"/>
    <p:sldId id="282" r:id="rId26"/>
    <p:sldId id="283" r:id="rId27"/>
    <p:sldId id="284" r:id="rId28"/>
    <p:sldId id="285" r:id="rId29"/>
    <p:sldId id="286" r:id="rId30"/>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autoAdjust="0"/>
    <p:restoredTop sz="77098" autoAdjust="0"/>
  </p:normalViewPr>
  <p:slideViewPr>
    <p:cSldViewPr>
      <p:cViewPr>
        <p:scale>
          <a:sx n="50" d="100"/>
          <a:sy n="50" d="100"/>
        </p:scale>
        <p:origin x="-684" y="-240"/>
      </p:cViewPr>
      <p:guideLst>
        <p:guide orient="horz" pos="2160"/>
        <p:guide pos="2880"/>
      </p:guideLst>
    </p:cSldViewPr>
  </p:slideViewPr>
  <p:outlineViewPr>
    <p:cViewPr>
      <p:scale>
        <a:sx n="33" d="100"/>
        <a:sy n="33" d="100"/>
      </p:scale>
      <p:origin x="0" y="255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038F61-DF18-459E-BAC8-5CFDB898D290}" type="datetimeFigureOut">
              <a:rPr lang="tr-TR" smtClean="0"/>
              <a:pPr/>
              <a:t>14.10.2014</a:t>
            </a:fld>
            <a:endParaRPr lang="tr-T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17F398-EC68-4BDF-BB26-B373E1554A50}" type="slidenum">
              <a:rPr lang="tr-TR" smtClean="0"/>
              <a:pPr/>
              <a:t>‹#›</a:t>
            </a:fld>
            <a:endParaRPr lang="tr-TR"/>
          </a:p>
        </p:txBody>
      </p:sp>
    </p:spTree>
    <p:extLst>
      <p:ext uri="{BB962C8B-B14F-4D97-AF65-F5344CB8AC3E}">
        <p14:creationId xmlns:p14="http://schemas.microsoft.com/office/powerpoint/2010/main" val="4235431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JO" dirty="0"/>
          </a:p>
        </p:txBody>
      </p:sp>
      <p:sp>
        <p:nvSpPr>
          <p:cNvPr id="4" name="عنصر نائب لرقم الشريحة 3"/>
          <p:cNvSpPr>
            <a:spLocks noGrp="1"/>
          </p:cNvSpPr>
          <p:nvPr>
            <p:ph type="sldNum" sz="quarter" idx="10"/>
          </p:nvPr>
        </p:nvSpPr>
        <p:spPr/>
        <p:txBody>
          <a:bodyPr/>
          <a:lstStyle/>
          <a:p>
            <a:fld id="{4317F398-EC68-4BDF-BB26-B373E1554A50}" type="slidenum">
              <a:rPr lang="tr-TR" smtClean="0"/>
              <a:pPr/>
              <a:t>2</a:t>
            </a:fld>
            <a:endParaRPr lang="tr-TR"/>
          </a:p>
        </p:txBody>
      </p:sp>
    </p:spTree>
    <p:extLst>
      <p:ext uri="{BB962C8B-B14F-4D97-AF65-F5344CB8AC3E}">
        <p14:creationId xmlns:p14="http://schemas.microsoft.com/office/powerpoint/2010/main" val="4128614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JO" dirty="0"/>
          </a:p>
        </p:txBody>
      </p:sp>
      <p:sp>
        <p:nvSpPr>
          <p:cNvPr id="4" name="عنصر نائب لرقم الشريحة 3"/>
          <p:cNvSpPr>
            <a:spLocks noGrp="1"/>
          </p:cNvSpPr>
          <p:nvPr>
            <p:ph type="sldNum" sz="quarter" idx="10"/>
          </p:nvPr>
        </p:nvSpPr>
        <p:spPr/>
        <p:txBody>
          <a:bodyPr/>
          <a:lstStyle/>
          <a:p>
            <a:fld id="{4317F398-EC68-4BDF-BB26-B373E1554A50}" type="slidenum">
              <a:rPr lang="tr-TR" smtClean="0"/>
              <a:pPr/>
              <a:t>22</a:t>
            </a:fld>
            <a:endParaRPr lang="tr-TR"/>
          </a:p>
        </p:txBody>
      </p:sp>
    </p:spTree>
    <p:extLst>
      <p:ext uri="{BB962C8B-B14F-4D97-AF65-F5344CB8AC3E}">
        <p14:creationId xmlns:p14="http://schemas.microsoft.com/office/powerpoint/2010/main" val="15758250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JO" dirty="0"/>
          </a:p>
        </p:txBody>
      </p:sp>
      <p:sp>
        <p:nvSpPr>
          <p:cNvPr id="4" name="عنصر نائب لرقم الشريحة 3"/>
          <p:cNvSpPr>
            <a:spLocks noGrp="1"/>
          </p:cNvSpPr>
          <p:nvPr>
            <p:ph type="sldNum" sz="quarter" idx="10"/>
          </p:nvPr>
        </p:nvSpPr>
        <p:spPr/>
        <p:txBody>
          <a:bodyPr/>
          <a:lstStyle/>
          <a:p>
            <a:fld id="{4317F398-EC68-4BDF-BB26-B373E1554A50}" type="slidenum">
              <a:rPr lang="tr-TR" smtClean="0"/>
              <a:pPr/>
              <a:t>25</a:t>
            </a:fld>
            <a:endParaRPr lang="tr-TR"/>
          </a:p>
        </p:txBody>
      </p:sp>
    </p:spTree>
    <p:extLst>
      <p:ext uri="{BB962C8B-B14F-4D97-AF65-F5344CB8AC3E}">
        <p14:creationId xmlns:p14="http://schemas.microsoft.com/office/powerpoint/2010/main" val="39609912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JO" dirty="0"/>
          </a:p>
        </p:txBody>
      </p:sp>
      <p:sp>
        <p:nvSpPr>
          <p:cNvPr id="4" name="عنصر نائب لرقم الشريحة 3"/>
          <p:cNvSpPr>
            <a:spLocks noGrp="1"/>
          </p:cNvSpPr>
          <p:nvPr>
            <p:ph type="sldNum" sz="quarter" idx="10"/>
          </p:nvPr>
        </p:nvSpPr>
        <p:spPr/>
        <p:txBody>
          <a:bodyPr/>
          <a:lstStyle/>
          <a:p>
            <a:fld id="{4317F398-EC68-4BDF-BB26-B373E1554A50}" type="slidenum">
              <a:rPr lang="tr-TR" smtClean="0"/>
              <a:pPr/>
              <a:t>26</a:t>
            </a:fld>
            <a:endParaRPr lang="tr-TR"/>
          </a:p>
        </p:txBody>
      </p:sp>
    </p:spTree>
    <p:extLst>
      <p:ext uri="{BB962C8B-B14F-4D97-AF65-F5344CB8AC3E}">
        <p14:creationId xmlns:p14="http://schemas.microsoft.com/office/powerpoint/2010/main" val="786747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JO" dirty="0"/>
          </a:p>
        </p:txBody>
      </p:sp>
      <p:sp>
        <p:nvSpPr>
          <p:cNvPr id="4" name="عنصر نائب لرقم الشريحة 3"/>
          <p:cNvSpPr>
            <a:spLocks noGrp="1"/>
          </p:cNvSpPr>
          <p:nvPr>
            <p:ph type="sldNum" sz="quarter" idx="10"/>
          </p:nvPr>
        </p:nvSpPr>
        <p:spPr/>
        <p:txBody>
          <a:bodyPr/>
          <a:lstStyle/>
          <a:p>
            <a:fld id="{4317F398-EC68-4BDF-BB26-B373E1554A50}" type="slidenum">
              <a:rPr lang="tr-TR" smtClean="0"/>
              <a:pPr/>
              <a:t>29</a:t>
            </a:fld>
            <a:endParaRPr lang="tr-TR"/>
          </a:p>
        </p:txBody>
      </p:sp>
    </p:spTree>
    <p:extLst>
      <p:ext uri="{BB962C8B-B14F-4D97-AF65-F5344CB8AC3E}">
        <p14:creationId xmlns:p14="http://schemas.microsoft.com/office/powerpoint/2010/main" val="2927886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JO" dirty="0"/>
          </a:p>
        </p:txBody>
      </p:sp>
      <p:sp>
        <p:nvSpPr>
          <p:cNvPr id="4" name="عنصر نائب لرقم الشريحة 3"/>
          <p:cNvSpPr>
            <a:spLocks noGrp="1"/>
          </p:cNvSpPr>
          <p:nvPr>
            <p:ph type="sldNum" sz="quarter" idx="10"/>
          </p:nvPr>
        </p:nvSpPr>
        <p:spPr/>
        <p:txBody>
          <a:bodyPr/>
          <a:lstStyle/>
          <a:p>
            <a:fld id="{4317F398-EC68-4BDF-BB26-B373E1554A50}" type="slidenum">
              <a:rPr lang="tr-TR" smtClean="0"/>
              <a:pPr/>
              <a:t>3</a:t>
            </a:fld>
            <a:endParaRPr lang="tr-TR"/>
          </a:p>
        </p:txBody>
      </p:sp>
    </p:spTree>
    <p:extLst>
      <p:ext uri="{BB962C8B-B14F-4D97-AF65-F5344CB8AC3E}">
        <p14:creationId xmlns:p14="http://schemas.microsoft.com/office/powerpoint/2010/main" val="3378532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JO" dirty="0"/>
          </a:p>
        </p:txBody>
      </p:sp>
      <p:sp>
        <p:nvSpPr>
          <p:cNvPr id="4" name="عنصر نائب لرقم الشريحة 3"/>
          <p:cNvSpPr>
            <a:spLocks noGrp="1"/>
          </p:cNvSpPr>
          <p:nvPr>
            <p:ph type="sldNum" sz="quarter" idx="10"/>
          </p:nvPr>
        </p:nvSpPr>
        <p:spPr/>
        <p:txBody>
          <a:bodyPr/>
          <a:lstStyle/>
          <a:p>
            <a:fld id="{4317F398-EC68-4BDF-BB26-B373E1554A50}" type="slidenum">
              <a:rPr lang="tr-TR" smtClean="0"/>
              <a:pPr/>
              <a:t>5</a:t>
            </a:fld>
            <a:endParaRPr lang="tr-TR"/>
          </a:p>
        </p:txBody>
      </p:sp>
    </p:spTree>
    <p:extLst>
      <p:ext uri="{BB962C8B-B14F-4D97-AF65-F5344CB8AC3E}">
        <p14:creationId xmlns:p14="http://schemas.microsoft.com/office/powerpoint/2010/main" val="4293121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JO" dirty="0"/>
          </a:p>
        </p:txBody>
      </p:sp>
      <p:sp>
        <p:nvSpPr>
          <p:cNvPr id="4" name="عنصر نائب لرقم الشريحة 3"/>
          <p:cNvSpPr>
            <a:spLocks noGrp="1"/>
          </p:cNvSpPr>
          <p:nvPr>
            <p:ph type="sldNum" sz="quarter" idx="10"/>
          </p:nvPr>
        </p:nvSpPr>
        <p:spPr/>
        <p:txBody>
          <a:bodyPr/>
          <a:lstStyle/>
          <a:p>
            <a:fld id="{4317F398-EC68-4BDF-BB26-B373E1554A50}" type="slidenum">
              <a:rPr lang="tr-TR" smtClean="0"/>
              <a:pPr/>
              <a:t>6</a:t>
            </a:fld>
            <a:endParaRPr lang="tr-TR"/>
          </a:p>
        </p:txBody>
      </p:sp>
    </p:spTree>
    <p:extLst>
      <p:ext uri="{BB962C8B-B14F-4D97-AF65-F5344CB8AC3E}">
        <p14:creationId xmlns:p14="http://schemas.microsoft.com/office/powerpoint/2010/main" val="912612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algn="r" rtl="1"/>
            <a:r>
              <a:rPr lang="ar-SA" sz="1200" kern="1200" dirty="0" smtClean="0">
                <a:solidFill>
                  <a:schemeClr val="tx1"/>
                </a:solidFill>
                <a:effectLst/>
                <a:latin typeface="+mn-lt"/>
                <a:ea typeface="+mn-ea"/>
                <a:cs typeface="+mn-cs"/>
              </a:rPr>
              <a:t>عند قيام البنك بخصم الأوراق التجارية يدفع للعملاء القيمة الحالية لهذه الأوراق وهي عبارة عن : </a:t>
            </a:r>
            <a:endParaRPr lang="en-US" sz="1200" kern="1200" dirty="0" smtClean="0">
              <a:solidFill>
                <a:schemeClr val="tx1"/>
              </a:solidFill>
              <a:effectLst/>
              <a:latin typeface="+mn-lt"/>
              <a:ea typeface="+mn-ea"/>
              <a:cs typeface="+mn-cs"/>
            </a:endParaRPr>
          </a:p>
          <a:p>
            <a:pPr algn="r" rtl="1"/>
            <a:r>
              <a:rPr lang="ar-SA" sz="1200" kern="1200" dirty="0" smtClean="0">
                <a:solidFill>
                  <a:schemeClr val="tx1"/>
                </a:solidFill>
                <a:effectLst/>
                <a:latin typeface="+mn-lt"/>
                <a:ea typeface="+mn-ea"/>
                <a:cs typeface="+mn-cs"/>
              </a:rPr>
              <a:t>القيمة الاسمية مخصوم منها </a:t>
            </a:r>
            <a:r>
              <a:rPr lang="ar-SA" sz="1200" kern="1200" dirty="0" err="1" smtClean="0">
                <a:solidFill>
                  <a:schemeClr val="tx1"/>
                </a:solidFill>
                <a:effectLst/>
                <a:latin typeface="+mn-lt"/>
                <a:ea typeface="+mn-ea"/>
                <a:cs typeface="+mn-cs"/>
              </a:rPr>
              <a:t>الأجيو</a:t>
            </a:r>
            <a:r>
              <a:rPr lang="ar-SA" sz="1200" kern="1200" dirty="0" smtClean="0">
                <a:solidFill>
                  <a:schemeClr val="tx1"/>
                </a:solidFill>
                <a:effectLst/>
                <a:latin typeface="+mn-lt"/>
                <a:ea typeface="+mn-ea"/>
                <a:cs typeface="+mn-cs"/>
              </a:rPr>
              <a:t> و يتكون </a:t>
            </a:r>
            <a:r>
              <a:rPr lang="ar-SA" sz="1200" kern="1200" dirty="0" err="1" smtClean="0">
                <a:solidFill>
                  <a:schemeClr val="tx1"/>
                </a:solidFill>
                <a:effectLst/>
                <a:latin typeface="+mn-lt"/>
                <a:ea typeface="+mn-ea"/>
                <a:cs typeface="+mn-cs"/>
              </a:rPr>
              <a:t>الأجيو</a:t>
            </a:r>
            <a:r>
              <a:rPr lang="ar-SA" sz="1200" kern="1200" dirty="0" smtClean="0">
                <a:solidFill>
                  <a:schemeClr val="tx1"/>
                </a:solidFill>
                <a:effectLst/>
                <a:latin typeface="+mn-lt"/>
                <a:ea typeface="+mn-ea"/>
                <a:cs typeface="+mn-cs"/>
              </a:rPr>
              <a:t> من العناصر التالية : </a:t>
            </a:r>
            <a:endParaRPr lang="en-US" sz="1200" kern="1200" dirty="0" smtClean="0">
              <a:solidFill>
                <a:schemeClr val="tx1"/>
              </a:solidFill>
              <a:effectLst/>
              <a:latin typeface="+mn-lt"/>
              <a:ea typeface="+mn-ea"/>
              <a:cs typeface="+mn-cs"/>
            </a:endParaRPr>
          </a:p>
          <a:p>
            <a:pPr lvl="0" algn="r" rtl="1"/>
            <a:r>
              <a:rPr lang="ar-SA" sz="1200" kern="1200" dirty="0" smtClean="0">
                <a:solidFill>
                  <a:schemeClr val="tx1"/>
                </a:solidFill>
                <a:effectLst/>
                <a:latin typeface="+mn-lt"/>
                <a:ea typeface="+mn-ea"/>
                <a:cs typeface="+mn-cs"/>
              </a:rPr>
              <a:t>الفائدة تتحدد على أساس : </a:t>
            </a:r>
            <a:endParaRPr lang="en-US" sz="1200" kern="1200" dirty="0" smtClean="0">
              <a:solidFill>
                <a:schemeClr val="tx1"/>
              </a:solidFill>
              <a:effectLst/>
              <a:latin typeface="+mn-lt"/>
              <a:ea typeface="+mn-ea"/>
              <a:cs typeface="+mn-cs"/>
            </a:endParaRPr>
          </a:p>
          <a:p>
            <a:pPr algn="r" rtl="1"/>
            <a:r>
              <a:rPr lang="ar-SA" sz="1200" kern="1200" dirty="0" smtClean="0">
                <a:solidFill>
                  <a:schemeClr val="tx1"/>
                </a:solidFill>
                <a:effectLst/>
                <a:latin typeface="+mn-lt"/>
                <a:ea typeface="+mn-ea"/>
                <a:cs typeface="+mn-cs"/>
              </a:rPr>
              <a:t>سعر الخصم لدى البنك المركزي بالإضافة إلى ( + ) هامش ربح للبنك .</a:t>
            </a:r>
            <a:endParaRPr lang="en-US" sz="1200" kern="1200" dirty="0" smtClean="0">
              <a:solidFill>
                <a:schemeClr val="tx1"/>
              </a:solidFill>
              <a:effectLst/>
              <a:latin typeface="+mn-lt"/>
              <a:ea typeface="+mn-ea"/>
              <a:cs typeface="+mn-cs"/>
            </a:endParaRPr>
          </a:p>
          <a:p>
            <a:pPr lvl="0" algn="r" rtl="1"/>
            <a:r>
              <a:rPr lang="ar-SA" sz="1200" kern="1200" dirty="0" smtClean="0">
                <a:solidFill>
                  <a:schemeClr val="tx1"/>
                </a:solidFill>
                <a:effectLst/>
                <a:latin typeface="+mn-lt"/>
                <a:ea typeface="+mn-ea"/>
                <a:cs typeface="+mn-cs"/>
              </a:rPr>
              <a:t>   العمولة و تتحدد على أساس : </a:t>
            </a:r>
            <a:endParaRPr lang="en-US" sz="1200" kern="1200" dirty="0" smtClean="0">
              <a:solidFill>
                <a:schemeClr val="tx1"/>
              </a:solidFill>
              <a:effectLst/>
              <a:latin typeface="+mn-lt"/>
              <a:ea typeface="+mn-ea"/>
              <a:cs typeface="+mn-cs"/>
            </a:endParaRPr>
          </a:p>
          <a:p>
            <a:pPr algn="r" rtl="1"/>
            <a:r>
              <a:rPr lang="ar-SA" sz="1200" kern="1200" dirty="0" smtClean="0">
                <a:solidFill>
                  <a:schemeClr val="tx1"/>
                </a:solidFill>
                <a:effectLst/>
                <a:latin typeface="+mn-lt"/>
                <a:ea typeface="+mn-ea"/>
                <a:cs typeface="+mn-cs"/>
              </a:rPr>
              <a:t>نسبة مئوية من القيمة الاسمية للورقة التجارية </a:t>
            </a:r>
            <a:endParaRPr lang="en-US" sz="1200" kern="1200" dirty="0" smtClean="0">
              <a:solidFill>
                <a:schemeClr val="tx1"/>
              </a:solidFill>
              <a:effectLst/>
              <a:latin typeface="+mn-lt"/>
              <a:ea typeface="+mn-ea"/>
              <a:cs typeface="+mn-cs"/>
            </a:endParaRPr>
          </a:p>
          <a:p>
            <a:pPr lvl="0" algn="r" rtl="1"/>
            <a:r>
              <a:rPr lang="ar-SA" sz="1200" kern="1200" dirty="0" smtClean="0">
                <a:solidFill>
                  <a:schemeClr val="tx1"/>
                </a:solidFill>
                <a:effectLst/>
                <a:latin typeface="+mn-lt"/>
                <a:ea typeface="+mn-ea"/>
                <a:cs typeface="+mn-cs"/>
              </a:rPr>
              <a:t>مقابل المخاطرة و يمثل :</a:t>
            </a:r>
            <a:endParaRPr lang="en-US" sz="1200" kern="1200" dirty="0" smtClean="0">
              <a:solidFill>
                <a:schemeClr val="tx1"/>
              </a:solidFill>
              <a:effectLst/>
              <a:latin typeface="+mn-lt"/>
              <a:ea typeface="+mn-ea"/>
              <a:cs typeface="+mn-cs"/>
            </a:endParaRPr>
          </a:p>
          <a:p>
            <a:pPr algn="r" rtl="1"/>
            <a:r>
              <a:rPr lang="ar-SA" sz="1200" kern="1200" dirty="0" smtClean="0">
                <a:solidFill>
                  <a:schemeClr val="tx1"/>
                </a:solidFill>
                <a:effectLst/>
                <a:latin typeface="+mn-lt"/>
                <a:ea typeface="+mn-ea"/>
                <a:cs typeface="+mn-cs"/>
              </a:rPr>
              <a:t>جزء كبير من قيمة الخصم وذلك لأن البنك يتحمل مخاطر ارتفاع الأسعار و انخفاض القوة الشرائية للنقود عند تحصيل الورقة التجارية .</a:t>
            </a:r>
            <a:endParaRPr lang="en-US" sz="1200" kern="1200" dirty="0" smtClean="0">
              <a:solidFill>
                <a:schemeClr val="tx1"/>
              </a:solidFill>
              <a:effectLst/>
              <a:latin typeface="+mn-lt"/>
              <a:ea typeface="+mn-ea"/>
              <a:cs typeface="+mn-cs"/>
            </a:endParaRPr>
          </a:p>
          <a:p>
            <a:pPr algn="r"/>
            <a:endParaRPr lang="ar-JO" dirty="0"/>
          </a:p>
        </p:txBody>
      </p:sp>
      <p:sp>
        <p:nvSpPr>
          <p:cNvPr id="4" name="عنصر نائب لرقم الشريحة 3"/>
          <p:cNvSpPr>
            <a:spLocks noGrp="1"/>
          </p:cNvSpPr>
          <p:nvPr>
            <p:ph type="sldNum" sz="quarter" idx="10"/>
          </p:nvPr>
        </p:nvSpPr>
        <p:spPr/>
        <p:txBody>
          <a:bodyPr/>
          <a:lstStyle/>
          <a:p>
            <a:fld id="{4317F398-EC68-4BDF-BB26-B373E1554A50}" type="slidenum">
              <a:rPr lang="tr-TR" smtClean="0"/>
              <a:pPr/>
              <a:t>8</a:t>
            </a:fld>
            <a:endParaRPr lang="tr-TR"/>
          </a:p>
        </p:txBody>
      </p:sp>
    </p:spTree>
    <p:extLst>
      <p:ext uri="{BB962C8B-B14F-4D97-AF65-F5344CB8AC3E}">
        <p14:creationId xmlns:p14="http://schemas.microsoft.com/office/powerpoint/2010/main" val="8577204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JO" dirty="0"/>
          </a:p>
        </p:txBody>
      </p:sp>
      <p:sp>
        <p:nvSpPr>
          <p:cNvPr id="4" name="عنصر نائب لرقم الشريحة 3"/>
          <p:cNvSpPr>
            <a:spLocks noGrp="1"/>
          </p:cNvSpPr>
          <p:nvPr>
            <p:ph type="sldNum" sz="quarter" idx="10"/>
          </p:nvPr>
        </p:nvSpPr>
        <p:spPr/>
        <p:txBody>
          <a:bodyPr/>
          <a:lstStyle/>
          <a:p>
            <a:fld id="{4317F398-EC68-4BDF-BB26-B373E1554A50}" type="slidenum">
              <a:rPr lang="tr-TR" smtClean="0"/>
              <a:pPr/>
              <a:t>11</a:t>
            </a:fld>
            <a:endParaRPr lang="tr-TR"/>
          </a:p>
        </p:txBody>
      </p:sp>
    </p:spTree>
    <p:extLst>
      <p:ext uri="{BB962C8B-B14F-4D97-AF65-F5344CB8AC3E}">
        <p14:creationId xmlns:p14="http://schemas.microsoft.com/office/powerpoint/2010/main" val="36955278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JO" dirty="0"/>
          </a:p>
        </p:txBody>
      </p:sp>
      <p:sp>
        <p:nvSpPr>
          <p:cNvPr id="4" name="عنصر نائب لرقم الشريحة 3"/>
          <p:cNvSpPr>
            <a:spLocks noGrp="1"/>
          </p:cNvSpPr>
          <p:nvPr>
            <p:ph type="sldNum" sz="quarter" idx="10"/>
          </p:nvPr>
        </p:nvSpPr>
        <p:spPr/>
        <p:txBody>
          <a:bodyPr/>
          <a:lstStyle/>
          <a:p>
            <a:fld id="{4317F398-EC68-4BDF-BB26-B373E1554A50}" type="slidenum">
              <a:rPr lang="tr-TR" smtClean="0"/>
              <a:pPr/>
              <a:t>17</a:t>
            </a:fld>
            <a:endParaRPr lang="tr-TR"/>
          </a:p>
        </p:txBody>
      </p:sp>
    </p:spTree>
    <p:extLst>
      <p:ext uri="{BB962C8B-B14F-4D97-AF65-F5344CB8AC3E}">
        <p14:creationId xmlns:p14="http://schemas.microsoft.com/office/powerpoint/2010/main" val="9241115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ar-SA" altLang="ar-JO" sz="1200" dirty="0" smtClean="0"/>
              <a:t>ومبدأ الكفاية الذاتية، أن الورقة التجارية مستقلة بنفسها فلا تحيل أو تستند إلى واقعة خارجية أو علاقة قانونية سابقة أو لاحقة لإنشائها</a:t>
            </a:r>
            <a:r>
              <a:rPr lang="en-US" altLang="ar-JO" sz="1200" dirty="0" smtClean="0"/>
              <a:t>.</a:t>
            </a:r>
          </a:p>
          <a:p>
            <a:pPr algn="r"/>
            <a:endParaRPr lang="ar-JO" dirty="0"/>
          </a:p>
        </p:txBody>
      </p:sp>
      <p:sp>
        <p:nvSpPr>
          <p:cNvPr id="4" name="عنصر نائب لرقم الشريحة 3"/>
          <p:cNvSpPr>
            <a:spLocks noGrp="1"/>
          </p:cNvSpPr>
          <p:nvPr>
            <p:ph type="sldNum" sz="quarter" idx="10"/>
          </p:nvPr>
        </p:nvSpPr>
        <p:spPr/>
        <p:txBody>
          <a:bodyPr/>
          <a:lstStyle/>
          <a:p>
            <a:fld id="{4317F398-EC68-4BDF-BB26-B373E1554A50}" type="slidenum">
              <a:rPr lang="tr-TR" smtClean="0"/>
              <a:pPr/>
              <a:t>18</a:t>
            </a:fld>
            <a:endParaRPr lang="tr-TR"/>
          </a:p>
        </p:txBody>
      </p:sp>
    </p:spTree>
    <p:extLst>
      <p:ext uri="{BB962C8B-B14F-4D97-AF65-F5344CB8AC3E}">
        <p14:creationId xmlns:p14="http://schemas.microsoft.com/office/powerpoint/2010/main" val="14056293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JO" dirty="0" smtClean="0"/>
              <a:t>مادة</a:t>
            </a:r>
            <a:r>
              <a:rPr lang="ar-JO" baseline="0" dirty="0" smtClean="0"/>
              <a:t> 145</a:t>
            </a:r>
            <a:endParaRPr lang="ar-JO" dirty="0"/>
          </a:p>
        </p:txBody>
      </p:sp>
      <p:sp>
        <p:nvSpPr>
          <p:cNvPr id="4" name="عنصر نائب لرقم الشريحة 3"/>
          <p:cNvSpPr>
            <a:spLocks noGrp="1"/>
          </p:cNvSpPr>
          <p:nvPr>
            <p:ph type="sldNum" sz="quarter" idx="10"/>
          </p:nvPr>
        </p:nvSpPr>
        <p:spPr/>
        <p:txBody>
          <a:bodyPr/>
          <a:lstStyle/>
          <a:p>
            <a:fld id="{4317F398-EC68-4BDF-BB26-B373E1554A50}" type="slidenum">
              <a:rPr lang="tr-TR" smtClean="0"/>
              <a:pPr/>
              <a:t>20</a:t>
            </a:fld>
            <a:endParaRPr lang="tr-TR"/>
          </a:p>
        </p:txBody>
      </p:sp>
    </p:spTree>
    <p:extLst>
      <p:ext uri="{BB962C8B-B14F-4D97-AF65-F5344CB8AC3E}">
        <p14:creationId xmlns:p14="http://schemas.microsoft.com/office/powerpoint/2010/main" val="298701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شريحة عنوان">
    <p:bg>
      <p:bgRef idx="1002">
        <a:schemeClr val="bg2"/>
      </p:bgRef>
    </p:bg>
    <p:spTree>
      <p:nvGrpSpPr>
        <p:cNvPr id="1" name=""/>
        <p:cNvGrpSpPr/>
        <p:nvPr/>
      </p:nvGrpSpPr>
      <p:grpSpPr>
        <a:xfrm>
          <a:off x="0" y="0"/>
          <a:ext cx="0" cy="0"/>
          <a:chOff x="0" y="0"/>
          <a:chExt cx="0" cy="0"/>
        </a:xfrm>
      </p:grpSpPr>
      <p:sp>
        <p:nvSpPr>
          <p:cNvPr id="7" name="شكل حر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شكل حر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عنوان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ar-SA" smtClean="0"/>
              <a:t>انقر لتحرير نمط العنوان الرئيسي</a:t>
            </a:r>
            <a:endParaRPr kumimoji="0" lang="en-US"/>
          </a:p>
        </p:txBody>
      </p:sp>
      <p:sp>
        <p:nvSpPr>
          <p:cNvPr id="17" name="عنوان فرعي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ar-SA" smtClean="0"/>
              <a:t>انقر لتحرير نمط العنوان الثانوي الرئيسي</a:t>
            </a:r>
            <a:endParaRPr kumimoji="0" lang="en-US"/>
          </a:p>
        </p:txBody>
      </p:sp>
      <p:sp>
        <p:nvSpPr>
          <p:cNvPr id="30" name="عنصر نائب للتاريخ 29"/>
          <p:cNvSpPr>
            <a:spLocks noGrp="1"/>
          </p:cNvSpPr>
          <p:nvPr>
            <p:ph type="dt" sz="half" idx="10"/>
          </p:nvPr>
        </p:nvSpPr>
        <p:spPr/>
        <p:txBody>
          <a:bodyPr/>
          <a:lstStyle/>
          <a:p>
            <a:fld id="{0138798C-16B7-4C4A-AD2C-C0E02B14A59A}" type="datetime1">
              <a:rPr lang="tr-TR" smtClean="0"/>
              <a:t>14.10.2014</a:t>
            </a:fld>
            <a:endParaRPr lang="tr-TR"/>
          </a:p>
        </p:txBody>
      </p:sp>
      <p:sp>
        <p:nvSpPr>
          <p:cNvPr id="19" name="عنصر نائب للتذييل 18"/>
          <p:cNvSpPr>
            <a:spLocks noGrp="1"/>
          </p:cNvSpPr>
          <p:nvPr>
            <p:ph type="ftr" sz="quarter" idx="11"/>
          </p:nvPr>
        </p:nvSpPr>
        <p:spPr/>
        <p:txBody>
          <a:bodyPr/>
          <a:lstStyle/>
          <a:p>
            <a:endParaRPr lang="tr-TR"/>
          </a:p>
        </p:txBody>
      </p:sp>
      <p:sp>
        <p:nvSpPr>
          <p:cNvPr id="27" name="عنصر نائب لرقم الشريحة 26"/>
          <p:cNvSpPr>
            <a:spLocks noGrp="1"/>
          </p:cNvSpPr>
          <p:nvPr>
            <p:ph type="sldNum" sz="quarter" idx="12"/>
          </p:nvPr>
        </p:nvSpPr>
        <p:spPr/>
        <p:txBody>
          <a:bodyPr/>
          <a:lstStyle/>
          <a:p>
            <a:fld id="{6D2F594B-BE77-451F-973A-50648685DA73}"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kumimoji="0" lang="ar-SA" smtClean="0"/>
              <a:t>انقر لتحرير نمط العنوان الرئيسي</a:t>
            </a:r>
            <a:endParaRPr kumimoji="0" lang="en-US"/>
          </a:p>
        </p:txBody>
      </p:sp>
      <p:sp>
        <p:nvSpPr>
          <p:cNvPr id="3" name="عنصر نائب للعنوان العمودي 2"/>
          <p:cNvSpPr>
            <a:spLocks noGrp="1"/>
          </p:cNvSpPr>
          <p:nvPr>
            <p:ph type="body" orient="vert" idx="1"/>
          </p:nvPr>
        </p:nvSpPr>
        <p:spPr/>
        <p:txBody>
          <a:bodyPr vert="eaVer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تاريخ 3"/>
          <p:cNvSpPr>
            <a:spLocks noGrp="1"/>
          </p:cNvSpPr>
          <p:nvPr>
            <p:ph type="dt" sz="half" idx="10"/>
          </p:nvPr>
        </p:nvSpPr>
        <p:spPr/>
        <p:txBody>
          <a:bodyPr/>
          <a:lstStyle/>
          <a:p>
            <a:fld id="{0138798C-16B7-4C4A-AD2C-C0E02B14A59A}" type="datetime1">
              <a:rPr lang="tr-TR" smtClean="0"/>
              <a:t>14.10.2014</a:t>
            </a:fld>
            <a:endParaRPr lang="tr-TR"/>
          </a:p>
        </p:txBody>
      </p:sp>
      <p:sp>
        <p:nvSpPr>
          <p:cNvPr id="5" name="عنصر نائب للتذييل 4"/>
          <p:cNvSpPr>
            <a:spLocks noGrp="1"/>
          </p:cNvSpPr>
          <p:nvPr>
            <p:ph type="ftr" sz="quarter" idx="11"/>
          </p:nvPr>
        </p:nvSpPr>
        <p:spPr/>
        <p:txBody>
          <a:bodyPr/>
          <a:lstStyle/>
          <a:p>
            <a:endParaRPr lang="tr-TR"/>
          </a:p>
        </p:txBody>
      </p:sp>
      <p:sp>
        <p:nvSpPr>
          <p:cNvPr id="6" name="عنصر نائب لرقم الشريحة 5"/>
          <p:cNvSpPr>
            <a:spLocks noGrp="1"/>
          </p:cNvSpPr>
          <p:nvPr>
            <p:ph type="sldNum" sz="quarter" idx="12"/>
          </p:nvPr>
        </p:nvSpPr>
        <p:spPr/>
        <p:txBody>
          <a:bodyPr/>
          <a:lstStyle/>
          <a:p>
            <a:fld id="{6D2F594B-BE77-451F-973A-50648685DA73}" type="slidenum">
              <a:rPr lang="tr-TR" smtClean="0"/>
              <a:pPr/>
              <a:t>‹#›</a:t>
            </a:fld>
            <a:endParaRPr lang="tr-TR"/>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p:cNvSpPr>
            <a:spLocks noGrp="1"/>
          </p:cNvSpPr>
          <p:nvPr>
            <p:ph type="title" orient="vert"/>
          </p:nvPr>
        </p:nvSpPr>
        <p:spPr>
          <a:xfrm>
            <a:off x="6629400" y="274638"/>
            <a:ext cx="2057400" cy="5851525"/>
          </a:xfrm>
        </p:spPr>
        <p:txBody>
          <a:bodyPr vert="eaVert"/>
          <a:lstStyle/>
          <a:p>
            <a:r>
              <a:rPr kumimoji="0" lang="ar-SA" smtClean="0"/>
              <a:t>انقر لتحرير نمط العنوان الرئيسي</a:t>
            </a:r>
            <a:endParaRPr kumimoji="0" lang="en-US"/>
          </a:p>
        </p:txBody>
      </p:sp>
      <p:sp>
        <p:nvSpPr>
          <p:cNvPr id="3" name="عنصر نائب للعنوان العمودي 2"/>
          <p:cNvSpPr>
            <a:spLocks noGrp="1"/>
          </p:cNvSpPr>
          <p:nvPr>
            <p:ph type="body" orient="vert" idx="1"/>
          </p:nvPr>
        </p:nvSpPr>
        <p:spPr>
          <a:xfrm>
            <a:off x="457200" y="274638"/>
            <a:ext cx="6019800" cy="5851525"/>
          </a:xfrm>
        </p:spPr>
        <p:txBody>
          <a:bodyPr vert="eaVer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تاريخ 3"/>
          <p:cNvSpPr>
            <a:spLocks noGrp="1"/>
          </p:cNvSpPr>
          <p:nvPr>
            <p:ph type="dt" sz="half" idx="10"/>
          </p:nvPr>
        </p:nvSpPr>
        <p:spPr/>
        <p:txBody>
          <a:bodyPr/>
          <a:lstStyle/>
          <a:p>
            <a:fld id="{0138798C-16B7-4C4A-AD2C-C0E02B14A59A}" type="datetime1">
              <a:rPr lang="tr-TR" smtClean="0"/>
              <a:t>14.10.2014</a:t>
            </a:fld>
            <a:endParaRPr lang="tr-TR"/>
          </a:p>
        </p:txBody>
      </p:sp>
      <p:sp>
        <p:nvSpPr>
          <p:cNvPr id="5" name="عنصر نائب للتذييل 4"/>
          <p:cNvSpPr>
            <a:spLocks noGrp="1"/>
          </p:cNvSpPr>
          <p:nvPr>
            <p:ph type="ftr" sz="quarter" idx="11"/>
          </p:nvPr>
        </p:nvSpPr>
        <p:spPr/>
        <p:txBody>
          <a:bodyPr/>
          <a:lstStyle/>
          <a:p>
            <a:endParaRPr lang="tr-TR"/>
          </a:p>
        </p:txBody>
      </p:sp>
      <p:sp>
        <p:nvSpPr>
          <p:cNvPr id="6" name="عنصر نائب لرقم الشريحة 5"/>
          <p:cNvSpPr>
            <a:spLocks noGrp="1"/>
          </p:cNvSpPr>
          <p:nvPr>
            <p:ph type="sldNum" sz="quarter" idx="12"/>
          </p:nvPr>
        </p:nvSpPr>
        <p:spPr/>
        <p:txBody>
          <a:bodyPr/>
          <a:lstStyle/>
          <a:p>
            <a:fld id="{6D2F594B-BE77-451F-973A-50648685DA73}" type="slidenum">
              <a:rPr lang="tr-TR" smtClean="0"/>
              <a:pPr/>
              <a:t>‹#›</a:t>
            </a:fld>
            <a:endParaRPr lang="tr-T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lvl1pPr algn="l">
              <a:defRPr/>
            </a:lvl1pPr>
          </a:lstStyle>
          <a:p>
            <a:r>
              <a:rPr kumimoji="0" lang="ar-SA" smtClean="0"/>
              <a:t>انقر لتحرير نمط العنوان الرئيسي</a:t>
            </a:r>
            <a:endParaRPr kumimoji="0" lang="en-US"/>
          </a:p>
        </p:txBody>
      </p:sp>
      <p:sp>
        <p:nvSpPr>
          <p:cNvPr id="3" name="عنصر نائب للمحتوى 2"/>
          <p:cNvSpPr>
            <a:spLocks noGrp="1"/>
          </p:cNvSpPr>
          <p:nvPr>
            <p:ph idx="1"/>
          </p:nvPr>
        </p:nvSpPr>
        <p:spPr/>
        <p:txBody>
          <a:body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تاريخ 3"/>
          <p:cNvSpPr>
            <a:spLocks noGrp="1"/>
          </p:cNvSpPr>
          <p:nvPr>
            <p:ph type="dt" sz="half" idx="10"/>
          </p:nvPr>
        </p:nvSpPr>
        <p:spPr/>
        <p:txBody>
          <a:bodyPr/>
          <a:lstStyle/>
          <a:p>
            <a:fld id="{0138798C-16B7-4C4A-AD2C-C0E02B14A59A}" type="datetime1">
              <a:rPr lang="tr-TR" smtClean="0"/>
              <a:t>14.10.2014</a:t>
            </a:fld>
            <a:endParaRPr lang="tr-TR"/>
          </a:p>
        </p:txBody>
      </p:sp>
      <p:sp>
        <p:nvSpPr>
          <p:cNvPr id="5" name="عنصر نائب للتذييل 4"/>
          <p:cNvSpPr>
            <a:spLocks noGrp="1"/>
          </p:cNvSpPr>
          <p:nvPr>
            <p:ph type="ftr" sz="quarter" idx="11"/>
          </p:nvPr>
        </p:nvSpPr>
        <p:spPr/>
        <p:txBody>
          <a:bodyPr/>
          <a:lstStyle/>
          <a:p>
            <a:endParaRPr lang="tr-TR"/>
          </a:p>
        </p:txBody>
      </p:sp>
      <p:sp>
        <p:nvSpPr>
          <p:cNvPr id="6" name="عنصر نائب لرقم الشريحة 5"/>
          <p:cNvSpPr>
            <a:spLocks noGrp="1"/>
          </p:cNvSpPr>
          <p:nvPr>
            <p:ph type="sldNum" sz="quarter" idx="12"/>
          </p:nvPr>
        </p:nvSpPr>
        <p:spPr/>
        <p:txBody>
          <a:bodyPr/>
          <a:lstStyle/>
          <a:p>
            <a:fld id="{6D2F594B-BE77-451F-973A-50648685DA73}" type="slidenum">
              <a:rPr lang="tr-TR" smtClean="0"/>
              <a:pPr/>
              <a:t>‹#›</a:t>
            </a:fld>
            <a:endParaRPr lang="tr-T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عنوان المقطع">
    <p:bg>
      <p:bgRef idx="1002">
        <a:schemeClr val="bg2"/>
      </p:bgRef>
    </p:bg>
    <p:spTree>
      <p:nvGrpSpPr>
        <p:cNvPr id="1" name=""/>
        <p:cNvGrpSpPr/>
        <p:nvPr/>
      </p:nvGrpSpPr>
      <p:grpSpPr>
        <a:xfrm>
          <a:off x="0" y="0"/>
          <a:ext cx="0" cy="0"/>
          <a:chOff x="0" y="0"/>
          <a:chExt cx="0" cy="0"/>
        </a:xfrm>
      </p:grpSpPr>
      <p:sp>
        <p:nvSpPr>
          <p:cNvPr id="7" name="شكل حر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شكل حر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عنوان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ar-SA" smtClean="0"/>
              <a:t>انقر لتحرير نمط العنوان الرئيسي</a:t>
            </a:r>
            <a:endParaRPr kumimoji="0" lang="en-US"/>
          </a:p>
        </p:txBody>
      </p:sp>
      <p:sp>
        <p:nvSpPr>
          <p:cNvPr id="3" name="عنصر نائب للنص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ar-SA" smtClean="0"/>
              <a:t>انقر لتحرير أنماط النص الرئيسي</a:t>
            </a:r>
          </a:p>
        </p:txBody>
      </p:sp>
      <p:sp>
        <p:nvSpPr>
          <p:cNvPr id="4" name="عنصر نائب للتاريخ 3"/>
          <p:cNvSpPr>
            <a:spLocks noGrp="1"/>
          </p:cNvSpPr>
          <p:nvPr>
            <p:ph type="dt" sz="half" idx="10"/>
          </p:nvPr>
        </p:nvSpPr>
        <p:spPr/>
        <p:txBody>
          <a:bodyPr/>
          <a:lstStyle/>
          <a:p>
            <a:fld id="{0138798C-16B7-4C4A-AD2C-C0E02B14A59A}" type="datetime1">
              <a:rPr lang="tr-TR" smtClean="0"/>
              <a:t>14.10.2014</a:t>
            </a:fld>
            <a:endParaRPr lang="tr-TR"/>
          </a:p>
        </p:txBody>
      </p:sp>
      <p:sp>
        <p:nvSpPr>
          <p:cNvPr id="5" name="عنصر نائب للتذييل 4"/>
          <p:cNvSpPr>
            <a:spLocks noGrp="1"/>
          </p:cNvSpPr>
          <p:nvPr>
            <p:ph type="ftr" sz="quarter" idx="11"/>
          </p:nvPr>
        </p:nvSpPr>
        <p:spPr/>
        <p:txBody>
          <a:bodyPr/>
          <a:lstStyle/>
          <a:p>
            <a:endParaRPr lang="tr-TR"/>
          </a:p>
        </p:txBody>
      </p:sp>
      <p:sp>
        <p:nvSpPr>
          <p:cNvPr id="6" name="عنصر نائب لرقم الشريحة 5"/>
          <p:cNvSpPr>
            <a:spLocks noGrp="1"/>
          </p:cNvSpPr>
          <p:nvPr>
            <p:ph type="sldNum" sz="quarter" idx="12"/>
          </p:nvPr>
        </p:nvSpPr>
        <p:spPr/>
        <p:txBody>
          <a:bodyPr/>
          <a:lstStyle/>
          <a:p>
            <a:fld id="{6D2F594B-BE77-451F-973A-50648685DA73}"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4638"/>
            <a:ext cx="7467600" cy="1143000"/>
          </a:xfrm>
        </p:spPr>
        <p:txBody>
          <a:bodyPr/>
          <a:lstStyle/>
          <a:p>
            <a:r>
              <a:rPr kumimoji="0" lang="ar-SA" smtClean="0"/>
              <a:t>انقر لتحرير نمط العنوان الرئيسي</a:t>
            </a:r>
            <a:endParaRPr kumimoji="0" lang="en-US"/>
          </a:p>
        </p:txBody>
      </p:sp>
      <p:sp>
        <p:nvSpPr>
          <p:cNvPr id="3" name="عنصر نائب للمحتوى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محتوى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5" name="عنصر نائب للتاريخ 4"/>
          <p:cNvSpPr>
            <a:spLocks noGrp="1"/>
          </p:cNvSpPr>
          <p:nvPr>
            <p:ph type="dt" sz="half" idx="10"/>
          </p:nvPr>
        </p:nvSpPr>
        <p:spPr/>
        <p:txBody>
          <a:bodyPr/>
          <a:lstStyle/>
          <a:p>
            <a:fld id="{0138798C-16B7-4C4A-AD2C-C0E02B14A59A}" type="datetime1">
              <a:rPr lang="tr-TR" smtClean="0"/>
              <a:t>14.10.2014</a:t>
            </a:fld>
            <a:endParaRPr lang="tr-TR"/>
          </a:p>
        </p:txBody>
      </p:sp>
      <p:sp>
        <p:nvSpPr>
          <p:cNvPr id="6" name="عنصر نائب للتذييل 5"/>
          <p:cNvSpPr>
            <a:spLocks noGrp="1"/>
          </p:cNvSpPr>
          <p:nvPr>
            <p:ph type="ftr" sz="quarter" idx="11"/>
          </p:nvPr>
        </p:nvSpPr>
        <p:spPr/>
        <p:txBody>
          <a:bodyPr/>
          <a:lstStyle/>
          <a:p>
            <a:endParaRPr lang="tr-TR"/>
          </a:p>
        </p:txBody>
      </p:sp>
      <p:sp>
        <p:nvSpPr>
          <p:cNvPr id="7" name="عنصر نائب لرقم الشريحة 6"/>
          <p:cNvSpPr>
            <a:spLocks noGrp="1"/>
          </p:cNvSpPr>
          <p:nvPr>
            <p:ph type="sldNum" sz="quarter" idx="12"/>
          </p:nvPr>
        </p:nvSpPr>
        <p:spPr/>
        <p:txBody>
          <a:bodyPr/>
          <a:lstStyle/>
          <a:p>
            <a:fld id="{6D2F594B-BE77-451F-973A-50648685DA73}" type="slidenum">
              <a:rPr lang="tr-TR" smtClean="0"/>
              <a:pPr/>
              <a:t>‹#›</a:t>
            </a:fld>
            <a:endParaRPr lang="tr-TR"/>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مقارنة">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3050"/>
            <a:ext cx="8229600" cy="1143000"/>
          </a:xfrm>
        </p:spPr>
        <p:txBody>
          <a:bodyPr anchor="ctr"/>
          <a:lstStyle>
            <a:lvl1pPr>
              <a:defRPr/>
            </a:lvl1pPr>
          </a:lstStyle>
          <a:p>
            <a:r>
              <a:rPr kumimoji="0" lang="ar-SA" smtClean="0"/>
              <a:t>انقر لتحرير نمط العنوان الرئيسي</a:t>
            </a:r>
            <a:endParaRPr kumimoji="0" lang="en-US"/>
          </a:p>
        </p:txBody>
      </p:sp>
      <p:sp>
        <p:nvSpPr>
          <p:cNvPr id="3" name="عنصر نائب للنص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ar-SA" smtClean="0"/>
              <a:t>انقر لتحرير أنماط النص الرئيسي</a:t>
            </a:r>
          </a:p>
        </p:txBody>
      </p:sp>
      <p:sp>
        <p:nvSpPr>
          <p:cNvPr id="4" name="عنصر نائب للنص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ar-SA" smtClean="0"/>
              <a:t>انقر لتحرير أنماط النص الرئيسي</a:t>
            </a:r>
          </a:p>
        </p:txBody>
      </p:sp>
      <p:sp>
        <p:nvSpPr>
          <p:cNvPr id="5" name="عنصر نائب للمحتوى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6" name="عنصر نائب للمحتوى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7" name="عنصر نائب للتاريخ 6"/>
          <p:cNvSpPr>
            <a:spLocks noGrp="1"/>
          </p:cNvSpPr>
          <p:nvPr>
            <p:ph type="dt" sz="half" idx="10"/>
          </p:nvPr>
        </p:nvSpPr>
        <p:spPr/>
        <p:txBody>
          <a:bodyPr/>
          <a:lstStyle/>
          <a:p>
            <a:fld id="{0138798C-16B7-4C4A-AD2C-C0E02B14A59A}" type="datetime1">
              <a:rPr lang="tr-TR" smtClean="0"/>
              <a:t>14.10.2014</a:t>
            </a:fld>
            <a:endParaRPr lang="tr-TR"/>
          </a:p>
        </p:txBody>
      </p:sp>
      <p:sp>
        <p:nvSpPr>
          <p:cNvPr id="8" name="عنصر نائب للتذييل 7"/>
          <p:cNvSpPr>
            <a:spLocks noGrp="1"/>
          </p:cNvSpPr>
          <p:nvPr>
            <p:ph type="ftr" sz="quarter" idx="11"/>
          </p:nvPr>
        </p:nvSpPr>
        <p:spPr/>
        <p:txBody>
          <a:bodyPr/>
          <a:lstStyle/>
          <a:p>
            <a:endParaRPr lang="tr-TR"/>
          </a:p>
        </p:txBody>
      </p:sp>
      <p:sp>
        <p:nvSpPr>
          <p:cNvPr id="9" name="عنصر نائب لرقم الشريحة 8"/>
          <p:cNvSpPr>
            <a:spLocks noGrp="1"/>
          </p:cNvSpPr>
          <p:nvPr>
            <p:ph type="sldNum" sz="quarter" idx="12"/>
          </p:nvPr>
        </p:nvSpPr>
        <p:spPr/>
        <p:txBody>
          <a:bodyPr/>
          <a:lstStyle/>
          <a:p>
            <a:fld id="{6D2F594B-BE77-451F-973A-50648685DA73}" type="slidenum">
              <a:rPr lang="tr-TR" smtClean="0"/>
              <a:pPr/>
              <a:t>‹#›</a:t>
            </a:fld>
            <a:endParaRPr lang="tr-TR"/>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4320"/>
            <a:ext cx="7470648" cy="1143000"/>
          </a:xfrm>
        </p:spPr>
        <p:txBody>
          <a:bodyPr anchor="ctr"/>
          <a:lstStyle>
            <a:lvl1pPr algn="l">
              <a:defRPr sz="4600"/>
            </a:lvl1pPr>
          </a:lstStyle>
          <a:p>
            <a:r>
              <a:rPr kumimoji="0" lang="ar-SA" smtClean="0"/>
              <a:t>انقر لتحرير نمط العنوان الرئيسي</a:t>
            </a:r>
            <a:endParaRPr kumimoji="0" lang="en-US"/>
          </a:p>
        </p:txBody>
      </p:sp>
      <p:sp>
        <p:nvSpPr>
          <p:cNvPr id="7" name="عنصر نائب للتاريخ 6"/>
          <p:cNvSpPr>
            <a:spLocks noGrp="1"/>
          </p:cNvSpPr>
          <p:nvPr>
            <p:ph type="dt" sz="half" idx="10"/>
          </p:nvPr>
        </p:nvSpPr>
        <p:spPr/>
        <p:txBody>
          <a:bodyPr/>
          <a:lstStyle/>
          <a:p>
            <a:fld id="{0138798C-16B7-4C4A-AD2C-C0E02B14A59A}" type="datetime1">
              <a:rPr lang="tr-TR" smtClean="0"/>
              <a:t>14.10.2014</a:t>
            </a:fld>
            <a:endParaRPr lang="tr-TR"/>
          </a:p>
        </p:txBody>
      </p:sp>
      <p:sp>
        <p:nvSpPr>
          <p:cNvPr id="8" name="عنصر نائب لرقم الشريحة 7"/>
          <p:cNvSpPr>
            <a:spLocks noGrp="1"/>
          </p:cNvSpPr>
          <p:nvPr>
            <p:ph type="sldNum" sz="quarter" idx="11"/>
          </p:nvPr>
        </p:nvSpPr>
        <p:spPr/>
        <p:txBody>
          <a:bodyPr/>
          <a:lstStyle/>
          <a:p>
            <a:fld id="{6D2F594B-BE77-451F-973A-50648685DA73}" type="slidenum">
              <a:rPr lang="tr-TR" smtClean="0"/>
              <a:pPr/>
              <a:t>‹#›</a:t>
            </a:fld>
            <a:endParaRPr lang="tr-TR"/>
          </a:p>
        </p:txBody>
      </p:sp>
      <p:sp>
        <p:nvSpPr>
          <p:cNvPr id="9" name="عنصر نائب للتذييل 8"/>
          <p:cNvSpPr>
            <a:spLocks noGrp="1"/>
          </p:cNvSpPr>
          <p:nvPr>
            <p:ph type="ftr" sz="quarter" idx="12"/>
          </p:nvPr>
        </p:nvSpPr>
        <p:spPr/>
        <p:txBody>
          <a:bodyPr/>
          <a:lstStyle/>
          <a:p>
            <a:endParaRPr lang="tr-TR"/>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p:cNvSpPr>
            <a:spLocks noGrp="1"/>
          </p:cNvSpPr>
          <p:nvPr>
            <p:ph type="dt" sz="half" idx="10"/>
          </p:nvPr>
        </p:nvSpPr>
        <p:spPr/>
        <p:txBody>
          <a:bodyPr/>
          <a:lstStyle/>
          <a:p>
            <a:fld id="{0138798C-16B7-4C4A-AD2C-C0E02B14A59A}" type="datetime1">
              <a:rPr lang="tr-TR" smtClean="0"/>
              <a:t>14.10.2014</a:t>
            </a:fld>
            <a:endParaRPr lang="tr-TR"/>
          </a:p>
        </p:txBody>
      </p:sp>
      <p:sp>
        <p:nvSpPr>
          <p:cNvPr id="3" name="عنصر نائب للتذييل 2"/>
          <p:cNvSpPr>
            <a:spLocks noGrp="1"/>
          </p:cNvSpPr>
          <p:nvPr>
            <p:ph type="ftr" sz="quarter" idx="11"/>
          </p:nvPr>
        </p:nvSpPr>
        <p:spPr/>
        <p:txBody>
          <a:bodyPr/>
          <a:lstStyle/>
          <a:p>
            <a:endParaRPr lang="tr-TR"/>
          </a:p>
        </p:txBody>
      </p:sp>
      <p:sp>
        <p:nvSpPr>
          <p:cNvPr id="4" name="عنصر نائب لرقم الشريحة 3"/>
          <p:cNvSpPr>
            <a:spLocks noGrp="1"/>
          </p:cNvSpPr>
          <p:nvPr>
            <p:ph type="sldNum" sz="quarter" idx="12"/>
          </p:nvPr>
        </p:nvSpPr>
        <p:spPr/>
        <p:txBody>
          <a:bodyPr/>
          <a:lstStyle/>
          <a:p>
            <a:fld id="{6D2F594B-BE77-451F-973A-50648685DA73}" type="slidenum">
              <a:rPr lang="tr-TR" smtClean="0"/>
              <a:pPr/>
              <a:t>‹#›</a:t>
            </a:fld>
            <a:endParaRPr lang="tr-TR"/>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ar-SA" smtClean="0"/>
              <a:t>انقر لتحرير نمط العنوان الرئيسي</a:t>
            </a:r>
            <a:endParaRPr kumimoji="0" lang="en-US"/>
          </a:p>
        </p:txBody>
      </p:sp>
      <p:sp>
        <p:nvSpPr>
          <p:cNvPr id="3" name="عنصر نائب للنص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ar-SA" smtClean="0"/>
              <a:t>انقر لتحرير أنماط النص الرئيسي</a:t>
            </a:r>
          </a:p>
        </p:txBody>
      </p:sp>
      <p:sp>
        <p:nvSpPr>
          <p:cNvPr id="4" name="عنصر نائب للمحتوى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5" name="عنصر نائب للتاريخ 4"/>
          <p:cNvSpPr>
            <a:spLocks noGrp="1"/>
          </p:cNvSpPr>
          <p:nvPr>
            <p:ph type="dt" sz="half" idx="10"/>
          </p:nvPr>
        </p:nvSpPr>
        <p:spPr/>
        <p:txBody>
          <a:bodyPr/>
          <a:lstStyle/>
          <a:p>
            <a:fld id="{0138798C-16B7-4C4A-AD2C-C0E02B14A59A}" type="datetime1">
              <a:rPr lang="tr-TR" smtClean="0"/>
              <a:t>14.10.2014</a:t>
            </a:fld>
            <a:endParaRPr lang="tr-TR"/>
          </a:p>
        </p:txBody>
      </p:sp>
      <p:sp>
        <p:nvSpPr>
          <p:cNvPr id="6" name="عنصر نائب للتذييل 5"/>
          <p:cNvSpPr>
            <a:spLocks noGrp="1"/>
          </p:cNvSpPr>
          <p:nvPr>
            <p:ph type="ftr" sz="quarter" idx="11"/>
          </p:nvPr>
        </p:nvSpPr>
        <p:spPr/>
        <p:txBody>
          <a:bodyPr/>
          <a:lstStyle/>
          <a:p>
            <a:endParaRPr lang="tr-TR"/>
          </a:p>
        </p:txBody>
      </p:sp>
      <p:sp>
        <p:nvSpPr>
          <p:cNvPr id="7" name="عنصر نائب لرقم الشريحة 6"/>
          <p:cNvSpPr>
            <a:spLocks noGrp="1"/>
          </p:cNvSpPr>
          <p:nvPr>
            <p:ph type="sldNum" sz="quarter" idx="12"/>
          </p:nvPr>
        </p:nvSpPr>
        <p:spPr>
          <a:xfrm>
            <a:off x="8156448" y="6422064"/>
            <a:ext cx="762000" cy="365125"/>
          </a:xfrm>
        </p:spPr>
        <p:txBody>
          <a:bodyPr/>
          <a:lstStyle/>
          <a:p>
            <a:fld id="{6D2F594B-BE77-451F-973A-50648685DA73}" type="slidenum">
              <a:rPr lang="tr-TR" smtClean="0"/>
              <a:pPr/>
              <a:t>‹#›</a:t>
            </a:fld>
            <a:endParaRPr lang="tr-TR"/>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صورة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ar-SA" smtClean="0"/>
              <a:t>انقر لتحرير نمط العنوان الرئيسي</a:t>
            </a:r>
            <a:endParaRPr kumimoji="0" lang="en-US"/>
          </a:p>
        </p:txBody>
      </p:sp>
      <p:sp>
        <p:nvSpPr>
          <p:cNvPr id="3" name="عنصر نائب للصورة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ar-SA" smtClean="0"/>
              <a:t>انقر فوق الأيقونة لإضافة صورة</a:t>
            </a:r>
            <a:endParaRPr kumimoji="0" lang="en-US" dirty="0"/>
          </a:p>
        </p:txBody>
      </p:sp>
      <p:sp>
        <p:nvSpPr>
          <p:cNvPr id="4" name="عنصر نائب للنص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ar-SA" smtClean="0"/>
              <a:t>انقر لتحرير أنماط النص الرئيسي</a:t>
            </a:r>
          </a:p>
        </p:txBody>
      </p:sp>
      <p:sp>
        <p:nvSpPr>
          <p:cNvPr id="5" name="عنصر نائب للتاريخ 4"/>
          <p:cNvSpPr>
            <a:spLocks noGrp="1"/>
          </p:cNvSpPr>
          <p:nvPr>
            <p:ph type="dt" sz="half" idx="10"/>
          </p:nvPr>
        </p:nvSpPr>
        <p:spPr>
          <a:xfrm>
            <a:off x="457200" y="6422064"/>
            <a:ext cx="2133600" cy="365125"/>
          </a:xfrm>
        </p:spPr>
        <p:txBody>
          <a:bodyPr/>
          <a:lstStyle/>
          <a:p>
            <a:fld id="{0138798C-16B7-4C4A-AD2C-C0E02B14A59A}" type="datetime1">
              <a:rPr lang="tr-TR" smtClean="0"/>
              <a:t>14.10.2014</a:t>
            </a:fld>
            <a:endParaRPr lang="tr-TR"/>
          </a:p>
        </p:txBody>
      </p:sp>
      <p:sp>
        <p:nvSpPr>
          <p:cNvPr id="6" name="عنصر نائب للتذييل 5"/>
          <p:cNvSpPr>
            <a:spLocks noGrp="1"/>
          </p:cNvSpPr>
          <p:nvPr>
            <p:ph type="ftr" sz="quarter" idx="11"/>
          </p:nvPr>
        </p:nvSpPr>
        <p:spPr/>
        <p:txBody>
          <a:bodyPr/>
          <a:lstStyle/>
          <a:p>
            <a:endParaRPr lang="tr-TR"/>
          </a:p>
        </p:txBody>
      </p:sp>
      <p:sp>
        <p:nvSpPr>
          <p:cNvPr id="7" name="عنصر نائب لرقم الشريحة 6"/>
          <p:cNvSpPr>
            <a:spLocks noGrp="1"/>
          </p:cNvSpPr>
          <p:nvPr>
            <p:ph type="sldNum" sz="quarter" idx="12"/>
          </p:nvPr>
        </p:nvSpPr>
        <p:spPr/>
        <p:txBody>
          <a:bodyPr/>
          <a:lstStyle/>
          <a:p>
            <a:fld id="{6D2F594B-BE77-451F-973A-50648685DA73}" type="slidenum">
              <a:rPr lang="tr-TR" smtClean="0"/>
              <a:pPr/>
              <a:t>‹#›</a:t>
            </a:fld>
            <a:endParaRPr lang="tr-TR"/>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شكل حر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شكل حر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عنصر نائب للعنوان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ar-SA" smtClean="0"/>
              <a:t>انقر لتحرير نمط العنوان الرئيسي</a:t>
            </a:r>
            <a:endParaRPr kumimoji="0" lang="en-US"/>
          </a:p>
        </p:txBody>
      </p:sp>
      <p:sp>
        <p:nvSpPr>
          <p:cNvPr id="30" name="عنصر نائب للنص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ar-SA" smtClean="0"/>
              <a:t>انقر لتحرير أنماط النص الرئيسي</a:t>
            </a:r>
          </a:p>
          <a:p>
            <a:pPr lvl="1" eaLnBrk="1" latinLnBrk="0" hangingPunct="1"/>
            <a:r>
              <a:rPr kumimoji="0" lang="ar-SA" smtClean="0"/>
              <a:t>المستوى الثاني</a:t>
            </a:r>
          </a:p>
          <a:p>
            <a:pPr lvl="2" eaLnBrk="1" latinLnBrk="0" hangingPunct="1"/>
            <a:r>
              <a:rPr kumimoji="0" lang="ar-SA" smtClean="0"/>
              <a:t>المستوى الثالث</a:t>
            </a:r>
          </a:p>
          <a:p>
            <a:pPr lvl="3" eaLnBrk="1" latinLnBrk="0" hangingPunct="1"/>
            <a:r>
              <a:rPr kumimoji="0" lang="ar-SA" smtClean="0"/>
              <a:t>المستوى الرابع</a:t>
            </a:r>
          </a:p>
          <a:p>
            <a:pPr lvl="4" eaLnBrk="1" latinLnBrk="0" hangingPunct="1"/>
            <a:r>
              <a:rPr kumimoji="0" lang="ar-SA" smtClean="0"/>
              <a:t>المستوى الخامس</a:t>
            </a:r>
            <a:endParaRPr kumimoji="0" lang="en-US"/>
          </a:p>
        </p:txBody>
      </p:sp>
      <p:sp>
        <p:nvSpPr>
          <p:cNvPr id="10" name="عنصر نائب للتاريخ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0138798C-16B7-4C4A-AD2C-C0E02B14A59A}" type="datetime1">
              <a:rPr lang="tr-TR" smtClean="0"/>
              <a:t>14.10.2014</a:t>
            </a:fld>
            <a:endParaRPr lang="tr-TR"/>
          </a:p>
        </p:txBody>
      </p:sp>
      <p:sp>
        <p:nvSpPr>
          <p:cNvPr id="22" name="عنصر نائب للتذييل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tr-TR"/>
          </a:p>
        </p:txBody>
      </p:sp>
      <p:sp>
        <p:nvSpPr>
          <p:cNvPr id="18" name="عنصر نائب لرقم الشريحة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6D2F594B-BE77-451F-973A-50648685DA73}" type="slidenum">
              <a:rPr lang="tr-TR" smtClean="0"/>
              <a:pPr/>
              <a:t>‹#›</a:t>
            </a:fld>
            <a:endParaRPr lang="tr-TR"/>
          </a:p>
        </p:txBody>
      </p:sp>
    </p:spTree>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hdr="0" ftr="0" dt="0"/>
  <p:txStyles>
    <p:titleStyle>
      <a:lvl1pPr algn="l" rtl="1" eaLnBrk="1" latinLnBrk="0" hangingPunct="1">
        <a:spcBef>
          <a:spcPct val="0"/>
        </a:spcBef>
        <a:buNone/>
        <a:defRPr kumimoji="0" sz="4600" kern="1200">
          <a:solidFill>
            <a:schemeClr val="tx1"/>
          </a:solidFill>
          <a:latin typeface="+mj-lt"/>
          <a:ea typeface="+mj-ea"/>
          <a:cs typeface="+mj-cs"/>
        </a:defRPr>
      </a:lvl1pPr>
    </p:titleStyle>
    <p:bodyStyle>
      <a:lvl1pPr marL="420624" indent="-384048" algn="r" rtl="1"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r" rtl="1"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r" rtl="1"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r" rtl="1"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r" rtl="1"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r" rtl="1"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r" rtl="1"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r" rtl="1"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r" rtl="1"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00043"/>
            <a:ext cx="7772400" cy="3100408"/>
          </a:xfrm>
        </p:spPr>
        <p:txBody>
          <a:bodyPr/>
          <a:lstStyle/>
          <a:p>
            <a:pPr algn="r"/>
            <a:r>
              <a:rPr lang="ar-SA" dirty="0" smtClean="0"/>
              <a:t>                         </a:t>
            </a:r>
            <a:endParaRPr lang="tr-TR" dirty="0"/>
          </a:p>
        </p:txBody>
      </p:sp>
      <p:sp>
        <p:nvSpPr>
          <p:cNvPr id="3" name="Subtitle 2"/>
          <p:cNvSpPr>
            <a:spLocks noGrp="1"/>
          </p:cNvSpPr>
          <p:nvPr>
            <p:ph type="subTitle" idx="1"/>
          </p:nvPr>
        </p:nvSpPr>
        <p:spPr>
          <a:xfrm>
            <a:off x="0" y="0"/>
            <a:ext cx="9144000" cy="6858000"/>
          </a:xfrm>
          <a:noFill/>
        </p:spPr>
        <p:style>
          <a:lnRef idx="2">
            <a:schemeClr val="dk1">
              <a:shade val="50000"/>
            </a:schemeClr>
          </a:lnRef>
          <a:fillRef idx="1">
            <a:schemeClr val="dk1"/>
          </a:fillRef>
          <a:effectRef idx="0">
            <a:schemeClr val="dk1"/>
          </a:effectRef>
          <a:fontRef idx="minor">
            <a:schemeClr val="lt1"/>
          </a:fontRef>
        </p:style>
        <p:txBody>
          <a:bodyPr>
            <a:normAutofit fontScale="92500" lnSpcReduction="20000"/>
            <a:scene3d>
              <a:camera prst="orthographicFront"/>
              <a:lightRig rig="flat" dir="tl">
                <a:rot lat="0" lon="0" rev="6600000"/>
              </a:lightRig>
            </a:scene3d>
            <a:sp3d extrusionH="25400" contourW="8890">
              <a:bevelT w="38100" h="31750"/>
              <a:contourClr>
                <a:schemeClr val="accent2">
                  <a:shade val="75000"/>
                </a:schemeClr>
              </a:contourClr>
            </a:sp3d>
          </a:bodyPr>
          <a:lstStyle/>
          <a:p>
            <a:pPr algn="r"/>
            <a:endParaRPr lang="ar-SA"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a:p>
            <a:pPr algn="r"/>
            <a:endParaRPr lang="ar-SA"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a:p>
            <a:pPr algn="ctr"/>
            <a:r>
              <a:rPr lang="ar-JO"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t>
            </a:r>
            <a:r>
              <a:rPr lang="ar-SA"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جامعة الخليل </a:t>
            </a:r>
          </a:p>
          <a:p>
            <a:pPr algn="ctr"/>
            <a:r>
              <a:rPr lang="ar-JO"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t>
            </a:r>
            <a:r>
              <a:rPr lang="ar-SA"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كلية الدراسات العليا </a:t>
            </a:r>
          </a:p>
          <a:p>
            <a:pPr algn="ctr"/>
            <a:r>
              <a:rPr lang="ar-JO"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t>
            </a:r>
            <a:r>
              <a:rPr lang="ar-SA"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ماجستير ادارة ا</a:t>
            </a:r>
            <a:r>
              <a:rPr lang="ar-JO"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لا</a:t>
            </a:r>
            <a:r>
              <a:rPr lang="ar-SA"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عمال </a:t>
            </a:r>
            <a:endParaRPr lang="ar-SA"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a:p>
            <a:pPr algn="ctr"/>
            <a:endParaRPr lang="ar-JO"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cs typeface="Simplified Arabic" pitchFamily="2" charset="-78"/>
            </a:endParaRPr>
          </a:p>
          <a:p>
            <a:pPr algn="ctr"/>
            <a:r>
              <a:rPr lang="ar-JO"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cs typeface="Simplified Arabic" pitchFamily="2" charset="-78"/>
              </a:rPr>
              <a:t>مساق القانون التجاري </a:t>
            </a:r>
          </a:p>
          <a:p>
            <a:pPr algn="ctr"/>
            <a:r>
              <a:rPr lang="ar-JO" sz="5200" b="1" u="sng"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cs typeface="Simplified Arabic" pitchFamily="2" charset="-78"/>
              </a:rPr>
              <a:t>عرض بعنوان:</a:t>
            </a:r>
            <a:r>
              <a:rPr lang="ar-SA" sz="5200" b="1" u="sng"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cs typeface="Simplified Arabic" pitchFamily="2" charset="-78"/>
              </a:rPr>
              <a:t> </a:t>
            </a:r>
            <a:r>
              <a:rPr lang="ar-SA" sz="5200" b="1" u="sng"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cs typeface="Simplified Arabic" pitchFamily="2" charset="-78"/>
              </a:rPr>
              <a:t>تداول سند السحب </a:t>
            </a:r>
            <a:endParaRPr lang="ar-SA" sz="5200" b="1" u="sng"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a:p>
            <a:pPr algn="ctr"/>
            <a:endParaRPr lang="ar-JO"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a:p>
            <a:pPr algn="ctr"/>
            <a:r>
              <a:rPr lang="ar-SA"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اعداد : </a:t>
            </a:r>
          </a:p>
          <a:p>
            <a:pPr algn="ctr"/>
            <a:r>
              <a:rPr lang="ar-JO"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اشرف الزغير         غدير قنيبي </a:t>
            </a:r>
            <a:endParaRPr lang="ar-SA"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a:p>
            <a:pPr algn="r"/>
            <a:r>
              <a:rPr lang="ar-SA"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t>
            </a:r>
          </a:p>
          <a:p>
            <a:pPr algn="ctr"/>
            <a:r>
              <a:rPr lang="ar-SA"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باشراف : </a:t>
            </a:r>
          </a:p>
          <a:p>
            <a:pPr algn="ctr"/>
            <a:r>
              <a:rPr lang="ar-SA"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الدكتور </a:t>
            </a:r>
            <a:r>
              <a:rPr lang="ar-JO"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المحامي </a:t>
            </a:r>
            <a:r>
              <a:rPr lang="ar-SA"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راتب </a:t>
            </a:r>
            <a:r>
              <a:rPr lang="ar-SA"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الجعبري  </a:t>
            </a:r>
          </a:p>
          <a:p>
            <a:pPr algn="r"/>
            <a:endParaRPr lang="ar-SA"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5" name="Slide Number Placeholder 4"/>
          <p:cNvSpPr>
            <a:spLocks noGrp="1"/>
          </p:cNvSpPr>
          <p:nvPr>
            <p:ph type="sldNum" sz="quarter" idx="12"/>
          </p:nvPr>
        </p:nvSpPr>
        <p:spPr/>
        <p:txBody>
          <a:bodyPr/>
          <a:lstStyle/>
          <a:p>
            <a:fld id="{6D2F594B-BE77-451F-973A-50648685DA73}" type="slidenum">
              <a:rPr lang="tr-TR" smtClean="0"/>
              <a:pPr/>
              <a:t>1</a:t>
            </a:fld>
            <a:endParaRPr lang="tr-TR"/>
          </a:p>
        </p:txBody>
      </p:sp>
      <p:pic>
        <p:nvPicPr>
          <p:cNvPr id="6" name="صورة 5" descr="41574_231120068159_7622750_n.jpg"/>
          <p:cNvPicPr/>
          <p:nvPr/>
        </p:nvPicPr>
        <p:blipFill>
          <a:blip r:embed="rId2"/>
          <a:stretch>
            <a:fillRect/>
          </a:stretch>
        </p:blipFill>
        <p:spPr>
          <a:xfrm>
            <a:off x="6662875" y="-7806"/>
            <a:ext cx="2465876" cy="2314159"/>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14290"/>
            <a:ext cx="7772400" cy="785818"/>
          </a:xfrm>
        </p:spPr>
        <p:txBody>
          <a:bodyPr>
            <a:normAutofit fontScale="90000"/>
          </a:bodyPr>
          <a:lstStyle/>
          <a:p>
            <a:pPr algn="ctr"/>
            <a:r>
              <a:rPr lang="ar-SA" b="1" dirty="0" smtClean="0">
                <a:cs typeface="Simplified Arabic" pitchFamily="2" charset="-78"/>
              </a:rPr>
              <a:t>الشروط الشكلية :  </a:t>
            </a:r>
            <a:endParaRPr lang="tr-TR" b="1" dirty="0">
              <a:cs typeface="Simplified Arabic" pitchFamily="2" charset="-78"/>
            </a:endParaRPr>
          </a:p>
        </p:txBody>
      </p:sp>
      <p:sp>
        <p:nvSpPr>
          <p:cNvPr id="3" name="Content Placeholder 2"/>
          <p:cNvSpPr>
            <a:spLocks noGrp="1"/>
          </p:cNvSpPr>
          <p:nvPr>
            <p:ph idx="1"/>
          </p:nvPr>
        </p:nvSpPr>
        <p:spPr>
          <a:xfrm>
            <a:off x="357158" y="1000108"/>
            <a:ext cx="8572560" cy="5857892"/>
          </a:xfrm>
        </p:spPr>
        <p:txBody>
          <a:bodyPr>
            <a:noAutofit/>
          </a:bodyPr>
          <a:lstStyle/>
          <a:p>
            <a:pPr algn="r">
              <a:buNone/>
            </a:pPr>
            <a:r>
              <a:rPr lang="ar-SA" sz="3600" b="1" dirty="0" smtClean="0">
                <a:cs typeface="Simplified Arabic" pitchFamily="2" charset="-78"/>
              </a:rPr>
              <a:t>1</a:t>
            </a:r>
            <a:r>
              <a:rPr lang="ar-SA" sz="3600" b="1" dirty="0" smtClean="0">
                <a:solidFill>
                  <a:srgbClr val="FFFF00"/>
                </a:solidFill>
                <a:cs typeface="Simplified Arabic" pitchFamily="2" charset="-78"/>
              </a:rPr>
              <a:t>. البيانات الالزامية : </a:t>
            </a:r>
          </a:p>
          <a:p>
            <a:pPr algn="r">
              <a:buNone/>
            </a:pPr>
            <a:r>
              <a:rPr lang="ar-SA" sz="3600" b="1" dirty="0" smtClean="0">
                <a:solidFill>
                  <a:srgbClr val="FFFF00"/>
                </a:solidFill>
                <a:cs typeface="Simplified Arabic" pitchFamily="2" charset="-78"/>
              </a:rPr>
              <a:t>    - الكتابة : ادفعوا لامر فلان . </a:t>
            </a:r>
          </a:p>
          <a:p>
            <a:pPr algn="r">
              <a:buNone/>
            </a:pPr>
            <a:r>
              <a:rPr lang="ar-SA" sz="3600" b="1" dirty="0" smtClean="0">
                <a:solidFill>
                  <a:srgbClr val="FFFF00"/>
                </a:solidFill>
                <a:cs typeface="Simplified Arabic" pitchFamily="2" charset="-78"/>
              </a:rPr>
              <a:t>    - التوقيع: يجب على المظهر أن يوقع على                 السفتجة و يوقع على المبلغ كله.</a:t>
            </a:r>
          </a:p>
          <a:p>
            <a:pPr algn="r">
              <a:buNone/>
            </a:pPr>
            <a:r>
              <a:rPr lang="ar-SA" sz="3600" b="1" dirty="0" smtClean="0">
                <a:solidFill>
                  <a:srgbClr val="FFFF00"/>
                </a:solidFill>
                <a:cs typeface="Simplified Arabic" pitchFamily="2" charset="-78"/>
              </a:rPr>
              <a:t>    - تاريخ التظهير :ذكر تاريخ التظهير أو عدمه لا          يؤثر على شكل السفتجة . </a:t>
            </a:r>
          </a:p>
          <a:p>
            <a:pPr algn="r">
              <a:buNone/>
            </a:pPr>
            <a:r>
              <a:rPr lang="ar-SA" sz="3600" b="1" dirty="0" smtClean="0">
                <a:solidFill>
                  <a:srgbClr val="FFFF00"/>
                </a:solidFill>
                <a:cs typeface="Simplified Arabic" pitchFamily="2" charset="-78"/>
              </a:rPr>
              <a:t> </a:t>
            </a:r>
            <a:r>
              <a:rPr lang="ar-SA" sz="3600" b="1" dirty="0" smtClean="0">
                <a:cs typeface="Simplified Arabic" pitchFamily="2" charset="-78"/>
              </a:rPr>
              <a:t>2</a:t>
            </a:r>
            <a:r>
              <a:rPr lang="ar-SA" sz="3600" b="1" dirty="0" smtClean="0">
                <a:solidFill>
                  <a:srgbClr val="FFFF00"/>
                </a:solidFill>
                <a:cs typeface="Simplified Arabic" pitchFamily="2" charset="-78"/>
              </a:rPr>
              <a:t>. البيانات الاختيارية : </a:t>
            </a:r>
          </a:p>
          <a:p>
            <a:pPr algn="r">
              <a:buNone/>
            </a:pPr>
            <a:r>
              <a:rPr lang="ar-SA" sz="3600" b="1" dirty="0" smtClean="0">
                <a:solidFill>
                  <a:srgbClr val="FFFF00"/>
                </a:solidFill>
                <a:cs typeface="Simplified Arabic" pitchFamily="2" charset="-78"/>
              </a:rPr>
              <a:t>     - عدم ذكر شرط لأمر أو لأذن</a:t>
            </a:r>
          </a:p>
          <a:p>
            <a:pPr algn="r">
              <a:buNone/>
            </a:pPr>
            <a:r>
              <a:rPr lang="ar-SA" sz="3600" b="1" dirty="0" smtClean="0">
                <a:solidFill>
                  <a:srgbClr val="FFFF00"/>
                </a:solidFill>
                <a:cs typeface="Simplified Arabic" pitchFamily="2" charset="-78"/>
              </a:rPr>
              <a:t>      - شرط عدم الضمان </a:t>
            </a:r>
          </a:p>
          <a:p>
            <a:pPr algn="r">
              <a:buNone/>
            </a:pPr>
            <a:r>
              <a:rPr lang="ar-SA" sz="3600" b="1" dirty="0" smtClean="0">
                <a:solidFill>
                  <a:srgbClr val="FFFF00"/>
                </a:solidFill>
                <a:cs typeface="Simplified Arabic" pitchFamily="2" charset="-78"/>
              </a:rPr>
              <a:t>        </a:t>
            </a:r>
            <a:endParaRPr lang="tr-TR" sz="3600" b="1" dirty="0">
              <a:solidFill>
                <a:srgbClr val="FFFF00"/>
              </a:solidFill>
              <a:cs typeface="Simplified Arabic" pitchFamily="2" charset="-78"/>
            </a:endParaRPr>
          </a:p>
        </p:txBody>
      </p:sp>
      <p:sp>
        <p:nvSpPr>
          <p:cNvPr id="4" name="Slide Number Placeholder 3"/>
          <p:cNvSpPr>
            <a:spLocks noGrp="1"/>
          </p:cNvSpPr>
          <p:nvPr>
            <p:ph type="sldNum" sz="quarter" idx="12"/>
          </p:nvPr>
        </p:nvSpPr>
        <p:spPr/>
        <p:txBody>
          <a:bodyPr>
            <a:normAutofit/>
          </a:bodyPr>
          <a:lstStyle/>
          <a:p>
            <a:fld id="{6D2F594B-BE77-451F-973A-50648685DA73}" type="slidenum">
              <a:rPr lang="tr-TR" smtClean="0"/>
              <a:pPr/>
              <a:t>10</a:t>
            </a:fld>
            <a:endParaRPr lang="tr-T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14290"/>
            <a:ext cx="7772400" cy="1000132"/>
          </a:xfrm>
        </p:spPr>
        <p:txBody>
          <a:bodyPr>
            <a:normAutofit fontScale="90000"/>
          </a:bodyPr>
          <a:lstStyle/>
          <a:p>
            <a:pPr algn="r"/>
            <a:r>
              <a:rPr lang="ar-SA" sz="6000" b="1" u="sng" dirty="0" smtClean="0">
                <a:latin typeface="Arabic Typesetting" pitchFamily="66" charset="-78"/>
                <a:cs typeface="Arabic Typesetting" pitchFamily="66" charset="-78"/>
              </a:rPr>
              <a:t>اشكال التظهير :  </a:t>
            </a:r>
            <a:endParaRPr lang="tr-TR" sz="6000" b="1" u="sng" dirty="0">
              <a:latin typeface="Arabic Typesetting" pitchFamily="66" charset="-78"/>
              <a:cs typeface="Arabic Typesetting" pitchFamily="66" charset="-78"/>
            </a:endParaRPr>
          </a:p>
        </p:txBody>
      </p:sp>
      <p:sp>
        <p:nvSpPr>
          <p:cNvPr id="3" name="Content Placeholder 2"/>
          <p:cNvSpPr>
            <a:spLocks noGrp="1"/>
          </p:cNvSpPr>
          <p:nvPr>
            <p:ph idx="1"/>
          </p:nvPr>
        </p:nvSpPr>
        <p:spPr>
          <a:xfrm>
            <a:off x="214282" y="1214422"/>
            <a:ext cx="8929718" cy="5429288"/>
          </a:xfrm>
        </p:spPr>
        <p:txBody>
          <a:bodyPr>
            <a:noAutofit/>
          </a:bodyPr>
          <a:lstStyle/>
          <a:p>
            <a:pPr algn="r">
              <a:buNone/>
            </a:pPr>
            <a:r>
              <a:rPr lang="ar-SA" sz="2800" b="1" dirty="0" smtClean="0">
                <a:solidFill>
                  <a:srgbClr val="FFFF00"/>
                </a:solidFill>
                <a:cs typeface="Simplified Arabic" pitchFamily="2" charset="-78"/>
              </a:rPr>
              <a:t>اولا : التظهير  على بياض</a:t>
            </a:r>
          </a:p>
          <a:p>
            <a:pPr algn="r">
              <a:buNone/>
            </a:pPr>
            <a:r>
              <a:rPr lang="ar-SA" sz="2800" b="1" dirty="0" smtClean="0">
                <a:solidFill>
                  <a:srgbClr val="FFFF00"/>
                </a:solidFill>
                <a:cs typeface="Simplified Arabic" pitchFamily="2" charset="-78"/>
              </a:rPr>
              <a:t>يعد التظهير على بياض اذا اقتصر على توقيع المظهر دون ان يرد اسم المظهر اليه ،و</a:t>
            </a:r>
            <a:r>
              <a:rPr lang="ar-JO" sz="2800" b="1" dirty="0" smtClean="0">
                <a:solidFill>
                  <a:srgbClr val="FFFF00"/>
                </a:solidFill>
                <a:cs typeface="Simplified Arabic" pitchFamily="2" charset="-78"/>
              </a:rPr>
              <a:t>ف</a:t>
            </a:r>
            <a:r>
              <a:rPr lang="ar-SA" sz="2800" b="1" dirty="0" smtClean="0">
                <a:solidFill>
                  <a:srgbClr val="FFFF00"/>
                </a:solidFill>
                <a:cs typeface="Simplified Arabic" pitchFamily="2" charset="-78"/>
              </a:rPr>
              <a:t>ي هذه الحالة قد يكتب التظهير على ظهر السند او على ورقة متصلة به .</a:t>
            </a:r>
          </a:p>
          <a:p>
            <a:pPr algn="ctr">
              <a:buNone/>
            </a:pPr>
            <a:r>
              <a:rPr lang="ar-SA" sz="2800" b="1" dirty="0" smtClean="0">
                <a:solidFill>
                  <a:schemeClr val="accent2"/>
                </a:solidFill>
                <a:cs typeface="Simplified Arabic" pitchFamily="2" charset="-78"/>
              </a:rPr>
              <a:t> </a:t>
            </a:r>
            <a:r>
              <a:rPr lang="ar-SA" sz="2800" b="1" dirty="0" smtClean="0">
                <a:solidFill>
                  <a:srgbClr val="FFFF00"/>
                </a:solidFill>
                <a:cs typeface="Simplified Arabic" pitchFamily="2" charset="-78"/>
              </a:rPr>
              <a:t>      </a:t>
            </a:r>
            <a:endParaRPr lang="tr-TR" sz="2800" b="1" dirty="0">
              <a:solidFill>
                <a:srgbClr val="FFFF00"/>
              </a:solidFill>
              <a:cs typeface="Simplified Arabic" pitchFamily="2" charset="-78"/>
            </a:endParaRPr>
          </a:p>
        </p:txBody>
      </p:sp>
      <p:sp>
        <p:nvSpPr>
          <p:cNvPr id="4" name="Slide Number Placeholder 3"/>
          <p:cNvSpPr>
            <a:spLocks noGrp="1"/>
          </p:cNvSpPr>
          <p:nvPr>
            <p:ph type="sldNum" sz="quarter" idx="12"/>
          </p:nvPr>
        </p:nvSpPr>
        <p:spPr/>
        <p:txBody>
          <a:bodyPr>
            <a:normAutofit/>
          </a:bodyPr>
          <a:lstStyle/>
          <a:p>
            <a:fld id="{6D2F594B-BE77-451F-973A-50648685DA73}" type="slidenum">
              <a:rPr lang="tr-TR" smtClean="0"/>
              <a:pPr/>
              <a:t>11</a:t>
            </a:fld>
            <a:endParaRPr lang="tr-T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85728"/>
            <a:ext cx="7772400" cy="785818"/>
          </a:xfrm>
        </p:spPr>
        <p:txBody>
          <a:bodyPr>
            <a:normAutofit fontScale="90000"/>
          </a:bodyPr>
          <a:lstStyle/>
          <a:p>
            <a:pPr algn="r"/>
            <a:r>
              <a:rPr lang="ar-SA" sz="3200" b="1" u="sng" dirty="0" smtClean="0">
                <a:effectLst>
                  <a:outerShdw blurRad="38100" dist="38100" dir="2700000" algn="tl">
                    <a:srgbClr val="000000">
                      <a:alpha val="43137"/>
                    </a:srgbClr>
                  </a:outerShdw>
                </a:effectLst>
                <a:cs typeface="Simplified Arabic" pitchFamily="2" charset="-78"/>
              </a:rPr>
              <a:t>س: ما هي الحلول القانونية عند كتابة التظهير على بياض</a:t>
            </a:r>
            <a:r>
              <a:rPr lang="en-US" sz="3200" b="1" u="sng" dirty="0" smtClean="0">
                <a:effectLst>
                  <a:outerShdw blurRad="38100" dist="38100" dir="2700000" algn="tl">
                    <a:srgbClr val="000000">
                      <a:alpha val="43137"/>
                    </a:srgbClr>
                  </a:outerShdw>
                </a:effectLst>
                <a:cs typeface="Simplified Arabic" pitchFamily="2" charset="-78"/>
              </a:rPr>
              <a:t>)</a:t>
            </a:r>
            <a:r>
              <a:rPr lang="ar-SA" sz="3200" b="1" u="sng" dirty="0" smtClean="0">
                <a:effectLst>
                  <a:outerShdw blurRad="38100" dist="38100" dir="2700000" algn="tl">
                    <a:srgbClr val="000000">
                      <a:alpha val="43137"/>
                    </a:srgbClr>
                  </a:outerShdw>
                </a:effectLst>
                <a:cs typeface="Simplified Arabic" pitchFamily="2" charset="-78"/>
              </a:rPr>
              <a:t> </a:t>
            </a:r>
            <a:r>
              <a:rPr lang="ar-JO" sz="3200" b="1" u="sng" dirty="0" smtClean="0">
                <a:effectLst>
                  <a:outerShdw blurRad="38100" dist="38100" dir="2700000" algn="tl">
                    <a:srgbClr val="000000">
                      <a:alpha val="43137"/>
                    </a:srgbClr>
                  </a:outerShdw>
                </a:effectLst>
                <a:cs typeface="Simplified Arabic" pitchFamily="2" charset="-78"/>
              </a:rPr>
              <a:t>144)</a:t>
            </a:r>
            <a:r>
              <a:rPr lang="ar-SA" sz="3200" b="1" u="sng" dirty="0" smtClean="0">
                <a:effectLst>
                  <a:outerShdw blurRad="38100" dist="38100" dir="2700000" algn="tl">
                    <a:srgbClr val="000000">
                      <a:alpha val="43137"/>
                    </a:srgbClr>
                  </a:outerShdw>
                </a:effectLst>
                <a:cs typeface="Simplified Arabic" pitchFamily="2" charset="-78"/>
              </a:rPr>
              <a:t>؟ </a:t>
            </a:r>
            <a:endParaRPr lang="tr-TR" sz="3200" b="1" u="sng" dirty="0">
              <a:effectLst>
                <a:outerShdw blurRad="38100" dist="38100" dir="2700000" algn="tl">
                  <a:srgbClr val="000000">
                    <a:alpha val="43137"/>
                  </a:srgbClr>
                </a:outerShdw>
              </a:effectLst>
              <a:cs typeface="Simplified Arabic" pitchFamily="2" charset="-78"/>
            </a:endParaRPr>
          </a:p>
        </p:txBody>
      </p:sp>
      <p:sp>
        <p:nvSpPr>
          <p:cNvPr id="3" name="Content Placeholder 2"/>
          <p:cNvSpPr>
            <a:spLocks noGrp="1"/>
          </p:cNvSpPr>
          <p:nvPr>
            <p:ph idx="1"/>
          </p:nvPr>
        </p:nvSpPr>
        <p:spPr>
          <a:xfrm>
            <a:off x="0" y="928670"/>
            <a:ext cx="9144000" cy="5929330"/>
          </a:xfrm>
        </p:spPr>
        <p:txBody>
          <a:bodyPr>
            <a:normAutofit/>
          </a:bodyPr>
          <a:lstStyle/>
          <a:p>
            <a:pPr algn="r">
              <a:buNone/>
            </a:pPr>
            <a:r>
              <a:rPr lang="ar-SA" b="1" dirty="0" smtClean="0">
                <a:cs typeface="Simplified Arabic" pitchFamily="2" charset="-78"/>
              </a:rPr>
              <a:t>1</a:t>
            </a:r>
            <a:r>
              <a:rPr lang="ar-SA" b="1" dirty="0" smtClean="0">
                <a:solidFill>
                  <a:srgbClr val="FFFF00"/>
                </a:solidFill>
                <a:cs typeface="Simplified Arabic" pitchFamily="2" charset="-78"/>
              </a:rPr>
              <a:t>. ملء البياض بكتابة اسمه على السند فيصبح هو المظهر اليه            وهنا يعطي له القانون حق اعادة تظهير السند .</a:t>
            </a:r>
          </a:p>
          <a:p>
            <a:pPr algn="r">
              <a:buNone/>
            </a:pPr>
            <a:r>
              <a:rPr lang="ar-SA" b="1" dirty="0" smtClean="0">
                <a:cs typeface="Simplified Arabic" pitchFamily="2" charset="-78"/>
              </a:rPr>
              <a:t>2</a:t>
            </a:r>
            <a:r>
              <a:rPr lang="ar-SA" b="1" dirty="0" smtClean="0">
                <a:solidFill>
                  <a:srgbClr val="FFFF00"/>
                </a:solidFill>
                <a:cs typeface="Simplified Arabic" pitchFamily="2" charset="-78"/>
              </a:rPr>
              <a:t>. ان يملىء اسم شخص اخر ، حيث يعفى هو من الالتزام                 الصرفي استنادا الى انه لم يضع اسمه على هذا السند.</a:t>
            </a:r>
          </a:p>
          <a:p>
            <a:pPr algn="r">
              <a:buNone/>
            </a:pPr>
            <a:r>
              <a:rPr lang="ar-SA" b="1" dirty="0" smtClean="0">
                <a:cs typeface="Simplified Arabic" pitchFamily="2" charset="-78"/>
              </a:rPr>
              <a:t>3</a:t>
            </a:r>
            <a:r>
              <a:rPr lang="ar-SA" b="1" dirty="0" smtClean="0">
                <a:solidFill>
                  <a:srgbClr val="FFFF00"/>
                </a:solidFill>
                <a:cs typeface="Simplified Arabic" pitchFamily="2" charset="-78"/>
              </a:rPr>
              <a:t>. ان يظهر السند م</a:t>
            </a:r>
            <a:r>
              <a:rPr lang="ar-JO" b="1" dirty="0" smtClean="0">
                <a:solidFill>
                  <a:srgbClr val="FFFF00"/>
                </a:solidFill>
                <a:cs typeface="Simplified Arabic" pitchFamily="2" charset="-78"/>
              </a:rPr>
              <a:t>ج</a:t>
            </a:r>
            <a:r>
              <a:rPr lang="ar-SA" b="1" dirty="0" err="1" smtClean="0">
                <a:solidFill>
                  <a:srgbClr val="FFFF00"/>
                </a:solidFill>
                <a:cs typeface="Simplified Arabic" pitchFamily="2" charset="-78"/>
              </a:rPr>
              <a:t>ددا</a:t>
            </a:r>
            <a:r>
              <a:rPr lang="ar-SA" b="1" dirty="0" smtClean="0">
                <a:solidFill>
                  <a:srgbClr val="FFFF00"/>
                </a:solidFill>
                <a:cs typeface="Simplified Arabic" pitchFamily="2" charset="-78"/>
              </a:rPr>
              <a:t> ويكون ذلك على بياض او الى شخص            اخر ، فاذا ظهره مجددا على بياض فيدخل في الالتزام الصرفي    لانه وضع اسمه على ظهر السند وتوقيعه على ظهر السند وللحامل     الجديد الخيار.</a:t>
            </a:r>
          </a:p>
          <a:p>
            <a:pPr algn="r">
              <a:buNone/>
            </a:pPr>
            <a:r>
              <a:rPr lang="ar-SA" b="1" dirty="0" smtClean="0">
                <a:cs typeface="Simplified Arabic" pitchFamily="2" charset="-78"/>
              </a:rPr>
              <a:t>4</a:t>
            </a:r>
            <a:r>
              <a:rPr lang="ar-SA" b="1" dirty="0" smtClean="0">
                <a:solidFill>
                  <a:srgbClr val="FFFF00"/>
                </a:solidFill>
                <a:cs typeface="Simplified Arabic" pitchFamily="2" charset="-78"/>
              </a:rPr>
              <a:t>. ان يسلمه كما هو لأي شخص اخر بغير ان يملىء البياض او ينقله      عن طريق المناوله ، وهنا لا يدخل في الالتزام الصرفي .  </a:t>
            </a:r>
            <a:endParaRPr lang="tr-TR" b="1" dirty="0">
              <a:solidFill>
                <a:srgbClr val="FFFF00"/>
              </a:solidFill>
              <a:cs typeface="Simplified Arabic" pitchFamily="2" charset="-78"/>
            </a:endParaRPr>
          </a:p>
        </p:txBody>
      </p:sp>
      <p:sp>
        <p:nvSpPr>
          <p:cNvPr id="4" name="Slide Number Placeholder 3"/>
          <p:cNvSpPr>
            <a:spLocks noGrp="1"/>
          </p:cNvSpPr>
          <p:nvPr>
            <p:ph type="sldNum" sz="quarter" idx="12"/>
          </p:nvPr>
        </p:nvSpPr>
        <p:spPr/>
        <p:txBody>
          <a:bodyPr>
            <a:normAutofit/>
          </a:bodyPr>
          <a:lstStyle/>
          <a:p>
            <a:fld id="{6D2F594B-BE77-451F-973A-50648685DA73}" type="slidenum">
              <a:rPr lang="tr-TR" smtClean="0"/>
              <a:pPr/>
              <a:t>12</a:t>
            </a:fld>
            <a:endParaRPr lang="tr-T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2924944"/>
            <a:ext cx="7470648" cy="1143000"/>
          </a:xfrm>
        </p:spPr>
        <p:txBody>
          <a:bodyPr>
            <a:normAutofit fontScale="90000"/>
          </a:bodyPr>
          <a:lstStyle/>
          <a:p>
            <a:pPr algn="ctr"/>
            <a:r>
              <a:rPr lang="ar-SA" b="1" dirty="0" smtClean="0">
                <a:cs typeface="Simplified Arabic" pitchFamily="2" charset="-78"/>
              </a:rPr>
              <a:t>ثانيا : التظهير الاسمي</a:t>
            </a:r>
            <a:br>
              <a:rPr lang="ar-SA" b="1" dirty="0" smtClean="0">
                <a:cs typeface="Simplified Arabic" pitchFamily="2" charset="-78"/>
              </a:rPr>
            </a:br>
            <a:r>
              <a:rPr lang="ar-SA" b="1" dirty="0" smtClean="0">
                <a:solidFill>
                  <a:srgbClr val="FFFF00"/>
                </a:solidFill>
                <a:cs typeface="Simplified Arabic" pitchFamily="2" charset="-78"/>
              </a:rPr>
              <a:t/>
            </a:r>
            <a:br>
              <a:rPr lang="ar-SA" b="1" dirty="0" smtClean="0">
                <a:solidFill>
                  <a:srgbClr val="FFFF00"/>
                </a:solidFill>
                <a:cs typeface="Simplified Arabic" pitchFamily="2" charset="-78"/>
              </a:rPr>
            </a:br>
            <a:r>
              <a:rPr lang="ar-SA" sz="3600" b="1" dirty="0" smtClean="0">
                <a:solidFill>
                  <a:srgbClr val="FFFF00"/>
                </a:solidFill>
                <a:cs typeface="Simplified Arabic" pitchFamily="2" charset="-78"/>
              </a:rPr>
              <a:t>التظهير الذي يتضمن توقيع المظهر واسم المظهر اليه ، وتكون صياغته بالعبارة التالية :</a:t>
            </a:r>
            <a:br>
              <a:rPr lang="ar-SA" sz="3600" b="1" dirty="0" smtClean="0">
                <a:solidFill>
                  <a:srgbClr val="FFFF00"/>
                </a:solidFill>
                <a:cs typeface="Simplified Arabic" pitchFamily="2" charset="-78"/>
              </a:rPr>
            </a:br>
            <a:r>
              <a:rPr lang="ar-SA" sz="3600" b="1" dirty="0" smtClean="0">
                <a:solidFill>
                  <a:srgbClr val="FFFF00"/>
                </a:solidFill>
                <a:cs typeface="Simplified Arabic" pitchFamily="2" charset="-78"/>
              </a:rPr>
              <a:t>    </a:t>
            </a:r>
            <a:r>
              <a:rPr lang="ar-SA" sz="3600" b="1" u="sng" dirty="0" smtClean="0">
                <a:solidFill>
                  <a:schemeClr val="accent2"/>
                </a:solidFill>
                <a:cs typeface="Simplified Arabic" pitchFamily="2" charset="-78"/>
              </a:rPr>
              <a:t>” ادفعوا لفلان او لامر فلان ” </a:t>
            </a:r>
            <a:r>
              <a:rPr lang="ar-SA" sz="3600" b="1" dirty="0" smtClean="0">
                <a:solidFill>
                  <a:srgbClr val="FFFF00"/>
                </a:solidFill>
                <a:cs typeface="Simplified Arabic" pitchFamily="2" charset="-78"/>
              </a:rPr>
              <a:t/>
            </a:r>
            <a:br>
              <a:rPr lang="ar-SA" sz="3600" b="1" dirty="0" smtClean="0">
                <a:solidFill>
                  <a:srgbClr val="FFFF00"/>
                </a:solidFill>
                <a:cs typeface="Simplified Arabic" pitchFamily="2" charset="-78"/>
              </a:rPr>
            </a:br>
            <a:r>
              <a:rPr lang="ar-SA" sz="3600" b="1" dirty="0" smtClean="0">
                <a:solidFill>
                  <a:srgbClr val="FFFF00"/>
                </a:solidFill>
                <a:cs typeface="Simplified Arabic" pitchFamily="2" charset="-78"/>
              </a:rPr>
              <a:t>ومن ثم يضع المظهر توقيعه ت</a:t>
            </a:r>
            <a:r>
              <a:rPr lang="ar-JO" sz="3600" b="1" dirty="0" smtClean="0">
                <a:solidFill>
                  <a:srgbClr val="FFFF00"/>
                </a:solidFill>
                <a:cs typeface="Simplified Arabic" pitchFamily="2" charset="-78"/>
              </a:rPr>
              <a:t>ح</a:t>
            </a:r>
            <a:r>
              <a:rPr lang="ar-SA" sz="3600" b="1" dirty="0" smtClean="0">
                <a:solidFill>
                  <a:srgbClr val="FFFF00"/>
                </a:solidFill>
                <a:cs typeface="Simplified Arabic" pitchFamily="2" charset="-78"/>
              </a:rPr>
              <a:t>ت هذه العبارة ، ويكون التظهير اما على ظهر الورقة ، او على صدره او على ورقة متصلة به .  </a:t>
            </a:r>
            <a:br>
              <a:rPr lang="ar-SA" sz="3600" b="1" dirty="0" smtClean="0">
                <a:solidFill>
                  <a:srgbClr val="FFFF00"/>
                </a:solidFill>
                <a:cs typeface="Simplified Arabic" pitchFamily="2" charset="-78"/>
              </a:rPr>
            </a:br>
            <a:r>
              <a:rPr lang="ar-SA" b="1" dirty="0" smtClean="0">
                <a:solidFill>
                  <a:srgbClr val="FFFF00"/>
                </a:solidFill>
                <a:cs typeface="Simplified Arabic" pitchFamily="2" charset="-78"/>
              </a:rPr>
              <a:t/>
            </a:r>
            <a:br>
              <a:rPr lang="ar-SA" b="1" dirty="0" smtClean="0">
                <a:solidFill>
                  <a:srgbClr val="FFFF00"/>
                </a:solidFill>
                <a:cs typeface="Simplified Arabic" pitchFamily="2" charset="-78"/>
              </a:rPr>
            </a:br>
            <a:endParaRPr lang="tr-TR" b="1" dirty="0">
              <a:solidFill>
                <a:srgbClr val="FFFF00"/>
              </a:solidFill>
              <a:cs typeface="Simplified Arabic" pitchFamily="2" charset="-78"/>
            </a:endParaRPr>
          </a:p>
        </p:txBody>
      </p:sp>
      <p:sp>
        <p:nvSpPr>
          <p:cNvPr id="3" name="Slide Number Placeholder 2"/>
          <p:cNvSpPr>
            <a:spLocks noGrp="1"/>
          </p:cNvSpPr>
          <p:nvPr>
            <p:ph type="sldNum" sz="quarter" idx="11"/>
          </p:nvPr>
        </p:nvSpPr>
        <p:spPr/>
        <p:txBody>
          <a:bodyPr>
            <a:normAutofit/>
          </a:bodyPr>
          <a:lstStyle/>
          <a:p>
            <a:fld id="{6D2F594B-BE77-451F-973A-50648685DA73}" type="slidenum">
              <a:rPr lang="tr-TR" smtClean="0"/>
              <a:pPr/>
              <a:t>13</a:t>
            </a:fld>
            <a:endParaRPr lang="tr-T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924944"/>
            <a:ext cx="7470648" cy="1143000"/>
          </a:xfrm>
        </p:spPr>
        <p:txBody>
          <a:bodyPr>
            <a:normAutofit fontScale="90000"/>
          </a:bodyPr>
          <a:lstStyle/>
          <a:p>
            <a:pPr algn="ctr" rtl="1"/>
            <a:r>
              <a:rPr lang="ar-SA" b="1" dirty="0" smtClean="0">
                <a:cs typeface="Simplified Arabic" pitchFamily="2" charset="-78"/>
              </a:rPr>
              <a:t>ثالثا : التظهير  للحامل </a:t>
            </a:r>
            <a:r>
              <a:rPr lang="ar-SA" b="1" dirty="0" smtClean="0">
                <a:solidFill>
                  <a:srgbClr val="FFFF00"/>
                </a:solidFill>
                <a:cs typeface="Simplified Arabic" pitchFamily="2" charset="-78"/>
              </a:rPr>
              <a:t/>
            </a:r>
            <a:br>
              <a:rPr lang="ar-SA" b="1" dirty="0" smtClean="0">
                <a:solidFill>
                  <a:srgbClr val="FFFF00"/>
                </a:solidFill>
                <a:cs typeface="Simplified Arabic" pitchFamily="2" charset="-78"/>
              </a:rPr>
            </a:br>
            <a:r>
              <a:rPr lang="ar-SA" b="1" dirty="0" smtClean="0">
                <a:solidFill>
                  <a:srgbClr val="FFFF00"/>
                </a:solidFill>
                <a:cs typeface="Simplified Arabic" pitchFamily="2" charset="-78"/>
              </a:rPr>
              <a:t/>
            </a:r>
            <a:br>
              <a:rPr lang="ar-SA" b="1" dirty="0" smtClean="0">
                <a:solidFill>
                  <a:srgbClr val="FFFF00"/>
                </a:solidFill>
                <a:cs typeface="Simplified Arabic" pitchFamily="2" charset="-78"/>
              </a:rPr>
            </a:br>
            <a:r>
              <a:rPr lang="ar-SA" b="1" dirty="0" smtClean="0">
                <a:solidFill>
                  <a:srgbClr val="FFFF00"/>
                </a:solidFill>
                <a:cs typeface="Simplified Arabic" pitchFamily="2" charset="-78"/>
              </a:rPr>
              <a:t>يعد هذا التظهير بمثابة تظهير على بياض ويمكن للمستفيد ان يظهر السند من جديد على بياض او للحامل او لشخص اخر او يسلمه للغير دون تظهير ،مع ان المشرع لا يجيز انشاء سند سحب لحامله لقلة الضمان وسهولة التحايل على نصوص القانون . </a:t>
            </a:r>
            <a:br>
              <a:rPr lang="ar-SA" b="1" dirty="0" smtClean="0">
                <a:solidFill>
                  <a:srgbClr val="FFFF00"/>
                </a:solidFill>
                <a:cs typeface="Simplified Arabic" pitchFamily="2" charset="-78"/>
              </a:rPr>
            </a:br>
            <a:r>
              <a:rPr lang="ar-SA" b="1" dirty="0" smtClean="0">
                <a:solidFill>
                  <a:schemeClr val="accent2"/>
                </a:solidFill>
                <a:cs typeface="Simplified Arabic" pitchFamily="2" charset="-78"/>
              </a:rPr>
              <a:t>” اظهر الورقة لحاملها ” </a:t>
            </a:r>
            <a:r>
              <a:rPr lang="ar-SA" b="1" dirty="0" smtClean="0">
                <a:solidFill>
                  <a:srgbClr val="FFFF00"/>
                </a:solidFill>
                <a:cs typeface="Simplified Arabic" pitchFamily="2" charset="-78"/>
              </a:rPr>
              <a:t/>
            </a:r>
            <a:br>
              <a:rPr lang="ar-SA" b="1" dirty="0" smtClean="0">
                <a:solidFill>
                  <a:srgbClr val="FFFF00"/>
                </a:solidFill>
                <a:cs typeface="Simplified Arabic" pitchFamily="2" charset="-78"/>
              </a:rPr>
            </a:br>
            <a:endParaRPr lang="tr-TR" b="1" dirty="0">
              <a:solidFill>
                <a:srgbClr val="FFFF00"/>
              </a:solidFill>
              <a:cs typeface="Simplified Arabic" pitchFamily="2" charset="-78"/>
            </a:endParaRPr>
          </a:p>
        </p:txBody>
      </p:sp>
      <p:sp>
        <p:nvSpPr>
          <p:cNvPr id="3" name="Slide Number Placeholder 2"/>
          <p:cNvSpPr>
            <a:spLocks noGrp="1"/>
          </p:cNvSpPr>
          <p:nvPr>
            <p:ph type="sldNum" sz="quarter" idx="11"/>
          </p:nvPr>
        </p:nvSpPr>
        <p:spPr/>
        <p:txBody>
          <a:bodyPr>
            <a:normAutofit/>
          </a:bodyPr>
          <a:lstStyle/>
          <a:p>
            <a:fld id="{6D2F594B-BE77-451F-973A-50648685DA73}" type="slidenum">
              <a:rPr lang="tr-TR" smtClean="0"/>
              <a:pPr/>
              <a:t>14</a:t>
            </a:fld>
            <a:endParaRPr lang="tr-T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0"/>
            <a:ext cx="7467600" cy="1143000"/>
          </a:xfrm>
        </p:spPr>
        <p:txBody>
          <a:bodyPr/>
          <a:lstStyle/>
          <a:p>
            <a:pPr algn="ctr"/>
            <a:r>
              <a:rPr lang="ar-SA" sz="4800" b="1" dirty="0" smtClean="0">
                <a:cs typeface="Simplified Arabic" pitchFamily="2" charset="-78"/>
              </a:rPr>
              <a:t>بيان التاريخ : </a:t>
            </a:r>
            <a:endParaRPr lang="tr-TR" sz="4800" b="1" dirty="0">
              <a:cs typeface="Simplified Arabic" pitchFamily="2" charset="-78"/>
            </a:endParaRPr>
          </a:p>
        </p:txBody>
      </p:sp>
      <p:sp>
        <p:nvSpPr>
          <p:cNvPr id="3" name="Content Placeholder 2"/>
          <p:cNvSpPr>
            <a:spLocks noGrp="1"/>
          </p:cNvSpPr>
          <p:nvPr>
            <p:ph idx="1"/>
          </p:nvPr>
        </p:nvSpPr>
        <p:spPr>
          <a:xfrm>
            <a:off x="357158" y="1357298"/>
            <a:ext cx="8786842" cy="5357850"/>
          </a:xfrm>
        </p:spPr>
        <p:txBody>
          <a:bodyPr/>
          <a:lstStyle/>
          <a:p>
            <a:pPr algn="r">
              <a:buNone/>
            </a:pPr>
            <a:r>
              <a:rPr lang="ar-SA" b="1" dirty="0" smtClean="0">
                <a:solidFill>
                  <a:srgbClr val="FFFF00"/>
                </a:solidFill>
                <a:cs typeface="Simplified Arabic" pitchFamily="2" charset="-78"/>
              </a:rPr>
              <a:t>لا يشترط المشرع لصحة التظهير  بيان تاريخ التظهير ، مع ان المشرع افاد بذكر التاريخ وذلك لتحديد اهلية المظهر وقت التظهير ، ومعرفة ما اذا كان التظهير في فترة ريبة او لا في حالة افلاس المظهر ، وكذلك التاكد من التظهير وقع بعد تاريخ الاستحقاق وقبل عمل احتجاج عدم الوفاء .</a:t>
            </a:r>
          </a:p>
          <a:p>
            <a:pPr algn="r">
              <a:buNone/>
            </a:pPr>
            <a:r>
              <a:rPr lang="ar-SA" b="1" dirty="0" smtClean="0">
                <a:solidFill>
                  <a:srgbClr val="FFFF00"/>
                </a:solidFill>
                <a:cs typeface="Simplified Arabic" pitchFamily="2" charset="-78"/>
              </a:rPr>
              <a:t>ومتى حدد تاريخ التظهير وجب ان يكون صحيحا ، و</a:t>
            </a:r>
            <a:r>
              <a:rPr lang="ar-JO" b="1" dirty="0" smtClean="0">
                <a:solidFill>
                  <a:srgbClr val="FFFF00"/>
                </a:solidFill>
                <a:cs typeface="Simplified Arabic" pitchFamily="2" charset="-78"/>
              </a:rPr>
              <a:t>ي</a:t>
            </a:r>
            <a:r>
              <a:rPr lang="ar-SA" b="1" dirty="0" smtClean="0">
                <a:solidFill>
                  <a:srgbClr val="FFFF00"/>
                </a:solidFill>
                <a:cs typeface="Simplified Arabic" pitchFamily="2" charset="-78"/>
              </a:rPr>
              <a:t>عد تقديم تاريخ التظهير جريمة تزوير يخضع للعقوبة المقررة للتزوير .  </a:t>
            </a:r>
          </a:p>
          <a:p>
            <a:pPr algn="ctr">
              <a:buNone/>
            </a:pPr>
            <a:endParaRPr lang="tr-TR" b="1" dirty="0">
              <a:solidFill>
                <a:srgbClr val="FFFF00"/>
              </a:solidFill>
              <a:cs typeface="Simplified Arabic" pitchFamily="2" charset="-78"/>
            </a:endParaRPr>
          </a:p>
        </p:txBody>
      </p:sp>
      <p:sp>
        <p:nvSpPr>
          <p:cNvPr id="4" name="Slide Number Placeholder 3"/>
          <p:cNvSpPr>
            <a:spLocks noGrp="1"/>
          </p:cNvSpPr>
          <p:nvPr>
            <p:ph type="sldNum" sz="quarter" idx="12"/>
          </p:nvPr>
        </p:nvSpPr>
        <p:spPr/>
        <p:txBody>
          <a:bodyPr>
            <a:normAutofit/>
          </a:bodyPr>
          <a:lstStyle/>
          <a:p>
            <a:fld id="{6D2F594B-BE77-451F-973A-50648685DA73}" type="slidenum">
              <a:rPr lang="tr-TR" smtClean="0"/>
              <a:pPr/>
              <a:t>15</a:t>
            </a:fld>
            <a:endParaRPr lang="tr-T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ar-SA" sz="4400" b="1" u="sng" dirty="0" smtClean="0">
                <a:cs typeface="Simplified Arabic" pitchFamily="2" charset="-78"/>
              </a:rPr>
              <a:t>اثار التظهير الناقل للملكية : </a:t>
            </a:r>
            <a:endParaRPr lang="tr-TR" sz="4400" b="1" u="sng" dirty="0">
              <a:cs typeface="Simplified Arabic" pitchFamily="2" charset="-78"/>
            </a:endParaRPr>
          </a:p>
        </p:txBody>
      </p:sp>
      <p:sp>
        <p:nvSpPr>
          <p:cNvPr id="3" name="Content Placeholder 2"/>
          <p:cNvSpPr>
            <a:spLocks noGrp="1"/>
          </p:cNvSpPr>
          <p:nvPr>
            <p:ph idx="1"/>
          </p:nvPr>
        </p:nvSpPr>
        <p:spPr>
          <a:xfrm>
            <a:off x="357158" y="1783560"/>
            <a:ext cx="8572560" cy="4572000"/>
          </a:xfrm>
        </p:spPr>
        <p:txBody>
          <a:bodyPr>
            <a:normAutofit/>
          </a:bodyPr>
          <a:lstStyle/>
          <a:p>
            <a:pPr algn="r" rtl="1">
              <a:buNone/>
            </a:pPr>
            <a:r>
              <a:rPr lang="ar-SA" b="1" dirty="0" smtClean="0">
                <a:solidFill>
                  <a:srgbClr val="FFFF00"/>
                </a:solidFill>
                <a:cs typeface="Simplified Arabic" pitchFamily="2" charset="-78"/>
              </a:rPr>
              <a:t> </a:t>
            </a:r>
            <a:r>
              <a:rPr lang="ar-SA" sz="3600" b="1" dirty="0" smtClean="0">
                <a:cs typeface="Simplified Arabic" pitchFamily="2" charset="-78"/>
              </a:rPr>
              <a:t>اولا</a:t>
            </a:r>
            <a:r>
              <a:rPr lang="ar-SA" b="1" dirty="0" smtClean="0">
                <a:solidFill>
                  <a:srgbClr val="FFFF00"/>
                </a:solidFill>
                <a:cs typeface="Simplified Arabic" pitchFamily="2" charset="-78"/>
              </a:rPr>
              <a:t> : نقل ملكية الحقوق الناشئة عن السند الى المظهر اليه </a:t>
            </a:r>
            <a:endParaRPr lang="ar-JO" b="1" dirty="0" smtClean="0">
              <a:solidFill>
                <a:srgbClr val="FFFF00"/>
              </a:solidFill>
              <a:cs typeface="Simplified Arabic" pitchFamily="2" charset="-78"/>
            </a:endParaRPr>
          </a:p>
          <a:p>
            <a:pPr algn="r" rtl="1">
              <a:buNone/>
            </a:pPr>
            <a:endParaRPr lang="ar-JO" b="1" dirty="0" smtClean="0">
              <a:solidFill>
                <a:srgbClr val="FFFF00"/>
              </a:solidFill>
              <a:cs typeface="Simplified Arabic" pitchFamily="2" charset="-78"/>
            </a:endParaRPr>
          </a:p>
          <a:p>
            <a:pPr>
              <a:buNone/>
            </a:pPr>
            <a:r>
              <a:rPr lang="tr-TR" sz="2800" b="1" dirty="0">
                <a:cs typeface="Simplified Arabic" pitchFamily="2" charset="-78"/>
              </a:rPr>
              <a:t> </a:t>
            </a:r>
            <a:r>
              <a:rPr lang="ar-SA" sz="3200" b="1" dirty="0">
                <a:cs typeface="Simplified Arabic" pitchFamily="2" charset="-78"/>
              </a:rPr>
              <a:t>ثانيا</a:t>
            </a:r>
            <a:r>
              <a:rPr lang="ar-SA" sz="2800" b="1" dirty="0">
                <a:cs typeface="Simplified Arabic" pitchFamily="2" charset="-78"/>
              </a:rPr>
              <a:t> : </a:t>
            </a:r>
            <a:r>
              <a:rPr lang="ar-SA" sz="3200" b="1" dirty="0">
                <a:solidFill>
                  <a:srgbClr val="FFFF00"/>
                </a:solidFill>
                <a:cs typeface="Simplified Arabic" pitchFamily="2" charset="-78"/>
              </a:rPr>
              <a:t>التزام المظهر بضمان القبول </a:t>
            </a:r>
            <a:r>
              <a:rPr lang="ar-SA" sz="3200" b="1" dirty="0" smtClean="0">
                <a:solidFill>
                  <a:srgbClr val="FFFF00"/>
                </a:solidFill>
                <a:cs typeface="Simplified Arabic" pitchFamily="2" charset="-78"/>
              </a:rPr>
              <a:t>والوفاء</a:t>
            </a:r>
            <a:endParaRPr lang="ar-JO" sz="3200" b="1" dirty="0" smtClean="0">
              <a:solidFill>
                <a:srgbClr val="FFFF00"/>
              </a:solidFill>
              <a:cs typeface="Simplified Arabic" pitchFamily="2" charset="-78"/>
            </a:endParaRPr>
          </a:p>
          <a:p>
            <a:pPr>
              <a:buNone/>
            </a:pPr>
            <a:endParaRPr lang="ar-JO" sz="3200" dirty="0" smtClean="0">
              <a:latin typeface="Simplified Arabic" pitchFamily="18" charset="-78"/>
              <a:cs typeface="Simplified Arabic" pitchFamily="18" charset="-78"/>
            </a:endParaRPr>
          </a:p>
          <a:p>
            <a:pPr>
              <a:buNone/>
            </a:pPr>
            <a:r>
              <a:rPr lang="ar-JO" sz="3200" dirty="0" smtClean="0">
                <a:latin typeface="Simplified Arabic" pitchFamily="18" charset="-78"/>
                <a:cs typeface="Simplified Arabic" pitchFamily="18" charset="-78"/>
              </a:rPr>
              <a:t>ثالثا </a:t>
            </a:r>
            <a:r>
              <a:rPr lang="ar-JO" sz="3200" dirty="0">
                <a:latin typeface="Simplified Arabic" pitchFamily="18" charset="-78"/>
                <a:cs typeface="Simplified Arabic" pitchFamily="18" charset="-78"/>
              </a:rPr>
              <a:t>: </a:t>
            </a:r>
            <a:r>
              <a:rPr lang="ar-JO" sz="3200" dirty="0">
                <a:solidFill>
                  <a:srgbClr val="FFFF00"/>
                </a:solidFill>
                <a:latin typeface="Simplified Arabic" pitchFamily="18" charset="-78"/>
                <a:cs typeface="Simplified Arabic" pitchFamily="18" charset="-78"/>
              </a:rPr>
              <a:t>التظهير يطهر السند من الدفوع</a:t>
            </a:r>
            <a:endParaRPr lang="ar-SA" b="1" dirty="0" smtClean="0">
              <a:solidFill>
                <a:srgbClr val="FFFF00"/>
              </a:solidFill>
              <a:cs typeface="Simplified Arabic" pitchFamily="2" charset="-78"/>
            </a:endParaRPr>
          </a:p>
          <a:p>
            <a:pPr algn="r" rtl="1">
              <a:buNone/>
            </a:pPr>
            <a:endParaRPr lang="ar-SA" b="1" dirty="0" smtClean="0">
              <a:solidFill>
                <a:srgbClr val="FFFF00"/>
              </a:solidFill>
              <a:cs typeface="Simplified Arabic" pitchFamily="2" charset="-78"/>
            </a:endParaRPr>
          </a:p>
          <a:p>
            <a:pPr algn="r" rtl="1">
              <a:buNone/>
            </a:pPr>
            <a:endParaRPr lang="tr-TR" b="1" dirty="0">
              <a:solidFill>
                <a:srgbClr val="FFFF00"/>
              </a:solidFill>
              <a:cs typeface="Simplified Arabic" pitchFamily="2" charset="-78"/>
            </a:endParaRPr>
          </a:p>
        </p:txBody>
      </p:sp>
      <p:sp>
        <p:nvSpPr>
          <p:cNvPr id="4" name="Slide Number Placeholder 3"/>
          <p:cNvSpPr>
            <a:spLocks noGrp="1"/>
          </p:cNvSpPr>
          <p:nvPr>
            <p:ph type="sldNum" sz="quarter" idx="12"/>
          </p:nvPr>
        </p:nvSpPr>
        <p:spPr/>
        <p:txBody>
          <a:bodyPr>
            <a:normAutofit/>
          </a:bodyPr>
          <a:lstStyle/>
          <a:p>
            <a:fld id="{6D2F594B-BE77-451F-973A-50648685DA73}" type="slidenum">
              <a:rPr lang="tr-TR" smtClean="0"/>
              <a:pPr/>
              <a:t>16</a:t>
            </a:fld>
            <a:endParaRPr lang="tr-T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ar-SA" sz="4400" b="1" u="sng" dirty="0" smtClean="0">
                <a:cs typeface="Simplified Arabic" pitchFamily="2" charset="-78"/>
              </a:rPr>
              <a:t>اثار التظهير الناقل للملكية : </a:t>
            </a:r>
            <a:endParaRPr lang="tr-TR" sz="4400" b="1" u="sng" dirty="0">
              <a:cs typeface="Simplified Arabic" pitchFamily="2" charset="-78"/>
            </a:endParaRPr>
          </a:p>
        </p:txBody>
      </p:sp>
      <p:sp>
        <p:nvSpPr>
          <p:cNvPr id="3" name="Content Placeholder 2"/>
          <p:cNvSpPr>
            <a:spLocks noGrp="1"/>
          </p:cNvSpPr>
          <p:nvPr>
            <p:ph idx="1"/>
          </p:nvPr>
        </p:nvSpPr>
        <p:spPr>
          <a:xfrm>
            <a:off x="357158" y="1783560"/>
            <a:ext cx="8572560" cy="4572000"/>
          </a:xfrm>
        </p:spPr>
        <p:txBody>
          <a:bodyPr>
            <a:normAutofit/>
          </a:bodyPr>
          <a:lstStyle/>
          <a:p>
            <a:pPr algn="r" rtl="1">
              <a:buNone/>
            </a:pPr>
            <a:r>
              <a:rPr lang="ar-SA" b="1" dirty="0" smtClean="0">
                <a:solidFill>
                  <a:srgbClr val="FFFF00"/>
                </a:solidFill>
                <a:cs typeface="Simplified Arabic" pitchFamily="2" charset="-78"/>
              </a:rPr>
              <a:t> </a:t>
            </a:r>
            <a:r>
              <a:rPr lang="ar-SA" sz="3600" b="1" dirty="0" smtClean="0">
                <a:cs typeface="Simplified Arabic" pitchFamily="2" charset="-78"/>
              </a:rPr>
              <a:t>اولا</a:t>
            </a:r>
            <a:r>
              <a:rPr lang="ar-SA" b="1" dirty="0" smtClean="0">
                <a:solidFill>
                  <a:srgbClr val="FFFF00"/>
                </a:solidFill>
                <a:cs typeface="Simplified Arabic" pitchFamily="2" charset="-78"/>
              </a:rPr>
              <a:t> : نقل ملكية الحقوق الناشئة عن السند الى المظهر اليه </a:t>
            </a:r>
          </a:p>
          <a:p>
            <a:pPr algn="r" rtl="1">
              <a:buNone/>
            </a:pPr>
            <a:endParaRPr lang="ar-SA" b="1" dirty="0" smtClean="0">
              <a:solidFill>
                <a:srgbClr val="FFFF00"/>
              </a:solidFill>
              <a:cs typeface="Simplified Arabic" pitchFamily="2" charset="-78"/>
            </a:endParaRPr>
          </a:p>
          <a:p>
            <a:pPr algn="r" rtl="1"/>
            <a:r>
              <a:rPr lang="ar-SA" b="1" dirty="0" smtClean="0">
                <a:solidFill>
                  <a:srgbClr val="FFFF00"/>
                </a:solidFill>
                <a:cs typeface="Simplified Arabic" pitchFamily="2" charset="-78"/>
              </a:rPr>
              <a:t>بمعنى أن التظهير ينقل جميع الحقوق الناشئة عن السفتجة من المظهر إلى المظهر إليه و هذه الحقوق تكون مستقلة و أصلية ناشئة عن ملكية السفتجة ذاتها و لهذا حظر المشرع التظهير الجزئي</a:t>
            </a:r>
            <a:r>
              <a:rPr lang="tr-TR" b="1" dirty="0" smtClean="0">
                <a:solidFill>
                  <a:srgbClr val="FFFF00"/>
                </a:solidFill>
                <a:cs typeface="Simplified Arabic" pitchFamily="2" charset="-78"/>
              </a:rPr>
              <a:t>.</a:t>
            </a:r>
          </a:p>
          <a:p>
            <a:pPr algn="r" rtl="1"/>
            <a:r>
              <a:rPr lang="tr-TR" b="1" dirty="0" smtClean="0">
                <a:solidFill>
                  <a:srgbClr val="FFFF00"/>
                </a:solidFill>
                <a:cs typeface="Simplified Arabic" pitchFamily="2" charset="-78"/>
              </a:rPr>
              <a:t>* </a:t>
            </a:r>
            <a:r>
              <a:rPr lang="ar-SA" b="1" dirty="0" smtClean="0">
                <a:solidFill>
                  <a:srgbClr val="FFFF00"/>
                </a:solidFill>
                <a:cs typeface="Simplified Arabic" pitchFamily="2" charset="-78"/>
              </a:rPr>
              <a:t>كما تنتقل الحقوق الناشئة عن السفتجة للمظهر إليه يصبح هذا الأخير مالكا لمقابل الوفاء الموجود عند المسحوب عليه و له مطالبة هذا الأخير بالقبول أو الوفاء بتاريخ الاستحقاق</a:t>
            </a:r>
            <a:r>
              <a:rPr lang="tr-TR" b="1" dirty="0" smtClean="0">
                <a:solidFill>
                  <a:srgbClr val="FFFF00"/>
                </a:solidFill>
                <a:cs typeface="Simplified Arabic" pitchFamily="2" charset="-78"/>
              </a:rPr>
              <a:t>.</a:t>
            </a:r>
          </a:p>
          <a:p>
            <a:pPr algn="r" rtl="1">
              <a:buNone/>
            </a:pPr>
            <a:endParaRPr lang="tr-TR" b="1" dirty="0">
              <a:solidFill>
                <a:srgbClr val="FFFF00"/>
              </a:solidFill>
              <a:cs typeface="Simplified Arabic" pitchFamily="2" charset="-78"/>
            </a:endParaRPr>
          </a:p>
        </p:txBody>
      </p:sp>
      <p:sp>
        <p:nvSpPr>
          <p:cNvPr id="4" name="Slide Number Placeholder 3"/>
          <p:cNvSpPr>
            <a:spLocks noGrp="1"/>
          </p:cNvSpPr>
          <p:nvPr>
            <p:ph type="sldNum" sz="quarter" idx="12"/>
          </p:nvPr>
        </p:nvSpPr>
        <p:spPr/>
        <p:txBody>
          <a:bodyPr>
            <a:normAutofit/>
          </a:bodyPr>
          <a:lstStyle/>
          <a:p>
            <a:fld id="{6D2F594B-BE77-451F-973A-50648685DA73}" type="slidenum">
              <a:rPr lang="tr-TR" smtClean="0"/>
              <a:pPr/>
              <a:t>17</a:t>
            </a:fld>
            <a:endParaRPr lang="tr-TR"/>
          </a:p>
        </p:txBody>
      </p:sp>
    </p:spTree>
    <p:extLst>
      <p:ext uri="{BB962C8B-B14F-4D97-AF65-F5344CB8AC3E}">
        <p14:creationId xmlns:p14="http://schemas.microsoft.com/office/powerpoint/2010/main" val="8260657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036496" cy="6858000"/>
          </a:xfrm>
        </p:spPr>
        <p:txBody>
          <a:bodyPr>
            <a:normAutofit fontScale="90000"/>
          </a:bodyPr>
          <a:lstStyle/>
          <a:p>
            <a:pPr algn="r"/>
            <a:r>
              <a:rPr lang="ar-SA" sz="3200" b="1" dirty="0" smtClean="0">
                <a:solidFill>
                  <a:srgbClr val="FFFF00"/>
                </a:solidFill>
                <a:cs typeface="Simplified Arabic" pitchFamily="2" charset="-78"/>
              </a:rPr>
              <a:t/>
            </a:r>
            <a:br>
              <a:rPr lang="ar-SA" sz="3200" b="1" dirty="0" smtClean="0">
                <a:solidFill>
                  <a:srgbClr val="FFFF00"/>
                </a:solidFill>
                <a:cs typeface="Simplified Arabic" pitchFamily="2" charset="-78"/>
              </a:rPr>
            </a:br>
            <a:r>
              <a:rPr lang="ar-SA" sz="3200" b="1" dirty="0" smtClean="0">
                <a:solidFill>
                  <a:srgbClr val="FFFF00"/>
                </a:solidFill>
                <a:cs typeface="Simplified Arabic" pitchFamily="2" charset="-78"/>
              </a:rPr>
              <a:t>- يكون من حق المظهر اليه ان يظهر السند مرة اخرى تظهيرا ناقلا للملكية او على سبيل التوكيل او الضمان ،ينتقل الحق الثابت في السند مع توابعه بما فيها من تأمينات ، لانها تتقرر لضمان الحقوق الثابتة .</a:t>
            </a:r>
            <a:br>
              <a:rPr lang="ar-SA" sz="3200" b="1" dirty="0" smtClean="0">
                <a:solidFill>
                  <a:srgbClr val="FFFF00"/>
                </a:solidFill>
                <a:cs typeface="Simplified Arabic" pitchFamily="2" charset="-78"/>
              </a:rPr>
            </a:br>
            <a:r>
              <a:rPr lang="ar-SA" sz="3200" b="1" dirty="0" smtClean="0">
                <a:solidFill>
                  <a:srgbClr val="FFFF00"/>
                </a:solidFill>
                <a:cs typeface="Simplified Arabic" pitchFamily="2" charset="-78"/>
              </a:rPr>
              <a:t>في السند .</a:t>
            </a:r>
            <a:br>
              <a:rPr lang="ar-SA" sz="3200" b="1" dirty="0" smtClean="0">
                <a:solidFill>
                  <a:srgbClr val="FFFF00"/>
                </a:solidFill>
                <a:cs typeface="Simplified Arabic" pitchFamily="2" charset="-78"/>
              </a:rPr>
            </a:br>
            <a:r>
              <a:rPr lang="ar-SA" sz="3200" b="1" dirty="0" smtClean="0">
                <a:solidFill>
                  <a:srgbClr val="FFFF00"/>
                </a:solidFill>
                <a:cs typeface="Simplified Arabic" pitchFamily="2" charset="-78"/>
              </a:rPr>
              <a:t/>
            </a:r>
            <a:br>
              <a:rPr lang="ar-SA" sz="3200" b="1" dirty="0" smtClean="0">
                <a:solidFill>
                  <a:srgbClr val="FFFF00"/>
                </a:solidFill>
                <a:cs typeface="Simplified Arabic" pitchFamily="2" charset="-78"/>
              </a:rPr>
            </a:br>
            <a:r>
              <a:rPr lang="ar-SA" sz="3200" b="1" dirty="0" smtClean="0">
                <a:solidFill>
                  <a:srgbClr val="FFFF00"/>
                </a:solidFill>
                <a:cs typeface="Simplified Arabic" pitchFamily="2" charset="-78"/>
              </a:rPr>
              <a:t> -اذا كان السند مضمونا برهن على البضاعة لمصلحة المستفيد ، ثم قام المستفيد بتظهير السند فان الحق الثابت ينتقل الى المظهر اليه مضمونا برهن البضاعة دون ان يخالف لمبدأ الكفاية الذاتية الذي يحكم الورقة التجارية .</a:t>
            </a:r>
            <a:br>
              <a:rPr lang="ar-SA" sz="3200" b="1" dirty="0" smtClean="0">
                <a:solidFill>
                  <a:srgbClr val="FFFF00"/>
                </a:solidFill>
                <a:cs typeface="Simplified Arabic" pitchFamily="2" charset="-78"/>
              </a:rPr>
            </a:br>
            <a:r>
              <a:rPr lang="en-US" sz="3200" b="1" dirty="0" smtClean="0">
                <a:solidFill>
                  <a:srgbClr val="FFFF00"/>
                </a:solidFill>
                <a:cs typeface="Simplified Arabic" pitchFamily="2" charset="-78"/>
              </a:rPr>
              <a:t/>
            </a:r>
            <a:br>
              <a:rPr lang="en-US" sz="3200" b="1" dirty="0" smtClean="0">
                <a:solidFill>
                  <a:srgbClr val="FFFF00"/>
                </a:solidFill>
                <a:cs typeface="Simplified Arabic" pitchFamily="2" charset="-78"/>
              </a:rPr>
            </a:br>
            <a:r>
              <a:rPr lang="ar-SA" sz="3200" dirty="0" smtClean="0"/>
              <a:t> </a:t>
            </a:r>
            <a:r>
              <a:rPr lang="ar-SA" sz="3200" b="1" dirty="0" smtClean="0">
                <a:solidFill>
                  <a:srgbClr val="FFFF00"/>
                </a:solidFill>
                <a:cs typeface="Simplified Arabic" pitchFamily="2" charset="-78"/>
              </a:rPr>
              <a:t>- اذا كان الحق الثابت في السند مضمونا برهن تاميني لا ينتقل الى المظهر اليه الا اذا قيد الرهن في السجل العقاري .</a:t>
            </a:r>
            <a:br>
              <a:rPr lang="ar-SA" sz="3200" b="1" dirty="0" smtClean="0">
                <a:solidFill>
                  <a:srgbClr val="FFFF00"/>
                </a:solidFill>
                <a:cs typeface="Simplified Arabic" pitchFamily="2" charset="-78"/>
              </a:rPr>
            </a:br>
            <a:r>
              <a:rPr lang="ar-SA" sz="3200" b="1" dirty="0" smtClean="0">
                <a:solidFill>
                  <a:srgbClr val="FFFF00"/>
                </a:solidFill>
                <a:cs typeface="Simplified Arabic" pitchFamily="2" charset="-78"/>
              </a:rPr>
              <a:t>  </a:t>
            </a:r>
            <a:br>
              <a:rPr lang="ar-SA" sz="3200" b="1" dirty="0" smtClean="0">
                <a:solidFill>
                  <a:srgbClr val="FFFF00"/>
                </a:solidFill>
                <a:cs typeface="Simplified Arabic" pitchFamily="2" charset="-78"/>
              </a:rPr>
            </a:br>
            <a:endParaRPr lang="tr-TR" sz="3200" b="1" dirty="0">
              <a:solidFill>
                <a:srgbClr val="FFFF00"/>
              </a:solidFill>
              <a:cs typeface="Simplified Arabic" pitchFamily="2" charset="-78"/>
            </a:endParaRPr>
          </a:p>
        </p:txBody>
      </p:sp>
      <p:sp>
        <p:nvSpPr>
          <p:cNvPr id="3" name="Slide Number Placeholder 2"/>
          <p:cNvSpPr>
            <a:spLocks noGrp="1"/>
          </p:cNvSpPr>
          <p:nvPr>
            <p:ph type="sldNum" sz="quarter" idx="11"/>
          </p:nvPr>
        </p:nvSpPr>
        <p:spPr/>
        <p:txBody>
          <a:bodyPr>
            <a:normAutofit/>
          </a:bodyPr>
          <a:lstStyle/>
          <a:p>
            <a:fld id="{6D2F594B-BE77-451F-973A-50648685DA73}" type="slidenum">
              <a:rPr lang="tr-TR" smtClean="0"/>
              <a:pPr/>
              <a:t>18</a:t>
            </a:fld>
            <a:endParaRPr lang="tr-T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512064"/>
            <a:ext cx="8329642" cy="5988770"/>
          </a:xfrm>
        </p:spPr>
        <p:txBody>
          <a:bodyPr>
            <a:normAutofit fontScale="90000"/>
          </a:bodyPr>
          <a:lstStyle/>
          <a:p>
            <a:pPr algn="r"/>
            <a:r>
              <a:rPr lang="tr-TR" sz="3200" b="1" dirty="0" smtClean="0">
                <a:cs typeface="Simplified Arabic" pitchFamily="2" charset="-78"/>
              </a:rPr>
              <a:t> </a:t>
            </a:r>
            <a:r>
              <a:rPr lang="ar-SA" sz="3600" b="1" dirty="0" smtClean="0">
                <a:cs typeface="Simplified Arabic" pitchFamily="2" charset="-78"/>
              </a:rPr>
              <a:t>ثانيا</a:t>
            </a:r>
            <a:r>
              <a:rPr lang="ar-SA" sz="3200" b="1" dirty="0" smtClean="0">
                <a:cs typeface="Simplified Arabic" pitchFamily="2" charset="-78"/>
              </a:rPr>
              <a:t> : </a:t>
            </a:r>
            <a:r>
              <a:rPr lang="ar-SA" sz="3600" b="1" dirty="0" smtClean="0">
                <a:cs typeface="Simplified Arabic" pitchFamily="2" charset="-78"/>
              </a:rPr>
              <a:t>التزام المظهر بضمان القبول والوفاء</a:t>
            </a:r>
            <a:r>
              <a:rPr lang="ar-SA" sz="3600" b="1" dirty="0" smtClean="0">
                <a:solidFill>
                  <a:srgbClr val="FFFF00"/>
                </a:solidFill>
                <a:cs typeface="Simplified Arabic" pitchFamily="2" charset="-78"/>
              </a:rPr>
              <a:t/>
            </a:r>
            <a:br>
              <a:rPr lang="ar-SA" sz="3600" b="1" dirty="0" smtClean="0">
                <a:solidFill>
                  <a:srgbClr val="FFFF00"/>
                </a:solidFill>
                <a:cs typeface="Simplified Arabic" pitchFamily="2" charset="-78"/>
              </a:rPr>
            </a:br>
            <a:r>
              <a:rPr lang="ar-SA" sz="3600" b="1" dirty="0" smtClean="0">
                <a:solidFill>
                  <a:srgbClr val="FFFF00"/>
                </a:solidFill>
                <a:cs typeface="Simplified Arabic" pitchFamily="2" charset="-78"/>
              </a:rPr>
              <a:t/>
            </a:r>
            <a:br>
              <a:rPr lang="ar-SA" sz="3600" b="1" dirty="0" smtClean="0">
                <a:solidFill>
                  <a:srgbClr val="FFFF00"/>
                </a:solidFill>
                <a:cs typeface="Simplified Arabic" pitchFamily="2" charset="-78"/>
              </a:rPr>
            </a:br>
            <a:r>
              <a:rPr lang="ar-SA" sz="3600" b="1" dirty="0" smtClean="0">
                <a:solidFill>
                  <a:schemeClr val="tx1"/>
                </a:solidFill>
                <a:cs typeface="Simplified Arabic" pitchFamily="2" charset="-78"/>
              </a:rPr>
              <a:t>-</a:t>
            </a:r>
            <a:r>
              <a:rPr lang="ar-SA" sz="3600" b="1" dirty="0" smtClean="0">
                <a:cs typeface="Simplified Arabic" pitchFamily="2" charset="-78"/>
              </a:rPr>
              <a:t> </a:t>
            </a:r>
            <a:r>
              <a:rPr lang="ar-SA" sz="3600" b="1" dirty="0" smtClean="0">
                <a:solidFill>
                  <a:srgbClr val="FFFF00"/>
                </a:solidFill>
                <a:cs typeface="Simplified Arabic" pitchFamily="2" charset="-78"/>
              </a:rPr>
              <a:t>المظهر ضامن </a:t>
            </a:r>
            <a:r>
              <a:rPr lang="ar-SA" sz="3600" b="1" u="sng" dirty="0" smtClean="0">
                <a:solidFill>
                  <a:srgbClr val="FFFF00"/>
                </a:solidFill>
                <a:cs typeface="Simplified Arabic" pitchFamily="2" charset="-78"/>
              </a:rPr>
              <a:t>قبول السند ووفاءه </a:t>
            </a:r>
            <a:r>
              <a:rPr lang="ar-SA" sz="3600" b="1" dirty="0" smtClean="0">
                <a:solidFill>
                  <a:srgbClr val="FFFF00"/>
                </a:solidFill>
                <a:cs typeface="Simplified Arabic" pitchFamily="2" charset="-78"/>
              </a:rPr>
              <a:t>في ميعاد الاستحقاق     ما لم يشترط خلاف ذلك </a:t>
            </a:r>
            <a:br>
              <a:rPr lang="ar-SA" sz="3600" b="1" dirty="0" smtClean="0">
                <a:solidFill>
                  <a:srgbClr val="FFFF00"/>
                </a:solidFill>
                <a:cs typeface="Simplified Arabic" pitchFamily="2" charset="-78"/>
              </a:rPr>
            </a:br>
            <a:r>
              <a:rPr lang="ar-SA" sz="3600" b="1" dirty="0" smtClean="0">
                <a:solidFill>
                  <a:srgbClr val="FFFF00"/>
                </a:solidFill>
                <a:cs typeface="Simplified Arabic" pitchFamily="2" charset="-78"/>
              </a:rPr>
              <a:t>- التزام المظهر بالضمان يكون على وجه التضامن مع       باقي الموقعين على السند كالساحب والقابل والضامن       الاحتياطي وعلى ذلك يجوز مطالبتهم مجتمعين او          منفردين . فالمظهر لا تبرا ذمته من الالتزام الصرفي       بمجرد تظهير السند الى المظهر اليه وانما يكون ضامنا     بوفاء قيمته في ميعاد الاستحقاق .</a:t>
            </a:r>
            <a:r>
              <a:rPr lang="ar-SA" sz="3600" b="1" dirty="0" smtClean="0">
                <a:cs typeface="Simplified Arabic" pitchFamily="2" charset="-78"/>
              </a:rPr>
              <a:t/>
            </a:r>
            <a:br>
              <a:rPr lang="ar-SA" sz="3600" b="1" dirty="0" smtClean="0">
                <a:cs typeface="Simplified Arabic" pitchFamily="2" charset="-78"/>
              </a:rPr>
            </a:br>
            <a:r>
              <a:rPr lang="ar-SA" sz="3200" b="1" dirty="0" smtClean="0">
                <a:cs typeface="Simplified Arabic" pitchFamily="2" charset="-78"/>
              </a:rPr>
              <a:t/>
            </a:r>
            <a:br>
              <a:rPr lang="ar-SA" sz="3200" b="1" dirty="0" smtClean="0">
                <a:cs typeface="Simplified Arabic" pitchFamily="2" charset="-78"/>
              </a:rPr>
            </a:br>
            <a:r>
              <a:rPr lang="tr-TR" sz="3200" b="1" dirty="0" smtClean="0">
                <a:cs typeface="Simplified Arabic" pitchFamily="2" charset="-78"/>
              </a:rPr>
              <a:t/>
            </a:r>
            <a:br>
              <a:rPr lang="tr-TR" sz="3200" b="1" dirty="0" smtClean="0">
                <a:cs typeface="Simplified Arabic" pitchFamily="2" charset="-78"/>
              </a:rPr>
            </a:br>
            <a:endParaRPr lang="tr-TR" sz="3200" b="1" dirty="0">
              <a:cs typeface="Simplified Arabic" pitchFamily="2" charset="-78"/>
            </a:endParaRPr>
          </a:p>
        </p:txBody>
      </p:sp>
      <p:sp>
        <p:nvSpPr>
          <p:cNvPr id="3" name="Slide Number Placeholder 2"/>
          <p:cNvSpPr>
            <a:spLocks noGrp="1"/>
          </p:cNvSpPr>
          <p:nvPr>
            <p:ph type="sldNum" sz="quarter" idx="11"/>
          </p:nvPr>
        </p:nvSpPr>
        <p:spPr/>
        <p:txBody>
          <a:bodyPr>
            <a:normAutofit/>
          </a:bodyPr>
          <a:lstStyle/>
          <a:p>
            <a:fld id="{6D2F594B-BE77-451F-973A-50648685DA73}" type="slidenum">
              <a:rPr lang="tr-TR" smtClean="0"/>
              <a:pPr/>
              <a:t>19</a:t>
            </a:fld>
            <a:endParaRPr lang="tr-T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رقم الشريحة 1"/>
          <p:cNvSpPr>
            <a:spLocks noGrp="1"/>
          </p:cNvSpPr>
          <p:nvPr>
            <p:ph type="sldNum" sz="quarter" idx="12"/>
          </p:nvPr>
        </p:nvSpPr>
        <p:spPr>
          <a:xfrm>
            <a:off x="7827565" y="6422064"/>
            <a:ext cx="1275861" cy="365125"/>
          </a:xfrm>
        </p:spPr>
        <p:txBody>
          <a:bodyPr/>
          <a:lstStyle/>
          <a:p>
            <a:fld id="{6D2F594B-BE77-451F-973A-50648685DA73}" type="slidenum">
              <a:rPr lang="tr-TR" sz="1100" b="1" smtClean="0"/>
              <a:pPr/>
              <a:t>2</a:t>
            </a:fld>
            <a:endParaRPr lang="tr-TR" sz="1100" b="1"/>
          </a:p>
        </p:txBody>
      </p:sp>
      <p:sp>
        <p:nvSpPr>
          <p:cNvPr id="3" name="مربع نص 2"/>
          <p:cNvSpPr txBox="1"/>
          <p:nvPr/>
        </p:nvSpPr>
        <p:spPr>
          <a:xfrm>
            <a:off x="-21263" y="723035"/>
            <a:ext cx="9144000" cy="5509200"/>
          </a:xfrm>
          <a:prstGeom prst="rect">
            <a:avLst/>
          </a:prstGeom>
          <a:noFill/>
        </p:spPr>
        <p:txBody>
          <a:bodyPr wrap="square" rtlCol="1">
            <a:spAutoFit/>
          </a:bodyPr>
          <a:lstStyle/>
          <a:p>
            <a:pPr algn="ctr" rtl="1"/>
            <a:r>
              <a:rPr lang="ar-JO" sz="3200" b="1" dirty="0" smtClean="0"/>
              <a:t>الفصل الثالث  من قانون التجارة الفلسطيني</a:t>
            </a:r>
          </a:p>
          <a:p>
            <a:pPr algn="ctr" rtl="1"/>
            <a:endParaRPr lang="ar-JO" sz="3200" b="1" dirty="0" smtClean="0"/>
          </a:p>
          <a:p>
            <a:pPr algn="ctr" rtl="1"/>
            <a:endParaRPr lang="ar-JO" sz="3200" b="1" dirty="0" smtClean="0"/>
          </a:p>
          <a:p>
            <a:pPr algn="ctr" rtl="1"/>
            <a:r>
              <a:rPr lang="ar-JO" sz="3200" b="1" dirty="0" smtClean="0"/>
              <a:t>تداول </a:t>
            </a:r>
            <a:r>
              <a:rPr lang="ar-JO" sz="3200" b="1" dirty="0"/>
              <a:t>سند السحب (السفتجة)</a:t>
            </a:r>
            <a:endParaRPr lang="en-US" sz="3200" b="1" dirty="0"/>
          </a:p>
          <a:p>
            <a:pPr algn="ctr" rtl="1"/>
            <a:endParaRPr lang="ar-JO" sz="3200" b="1" dirty="0" smtClean="0"/>
          </a:p>
          <a:p>
            <a:pPr algn="ctr" rtl="1"/>
            <a:r>
              <a:rPr lang="ar-JO" sz="3200" dirty="0"/>
              <a:t>(</a:t>
            </a:r>
            <a:r>
              <a:rPr lang="ar-JO" sz="3200" b="1" dirty="0"/>
              <a:t>التظهير</a:t>
            </a:r>
            <a:r>
              <a:rPr lang="en-US" sz="3200" b="1" dirty="0"/>
              <a:t>(</a:t>
            </a:r>
            <a:endParaRPr lang="ar-JO" sz="3200" b="1" dirty="0"/>
          </a:p>
          <a:p>
            <a:pPr algn="ctr" rtl="1"/>
            <a:endParaRPr lang="ar-JO" sz="3200" b="1" dirty="0" smtClean="0"/>
          </a:p>
          <a:p>
            <a:pPr algn="ctr" rtl="1"/>
            <a:endParaRPr lang="ar-JO" sz="3200" b="1" dirty="0" smtClean="0"/>
          </a:p>
          <a:p>
            <a:pPr algn="ctr" rtl="1"/>
            <a:r>
              <a:rPr lang="ar-JO" sz="3200" b="1" dirty="0"/>
              <a:t>المادة 141- </a:t>
            </a:r>
            <a:r>
              <a:rPr lang="ar-JO" sz="3200" b="1" dirty="0" smtClean="0"/>
              <a:t>151 </a:t>
            </a:r>
            <a:endParaRPr lang="ar-JO" sz="3200" b="1" dirty="0"/>
          </a:p>
          <a:p>
            <a:pPr algn="ctr" rtl="1"/>
            <a:endParaRPr lang="ar-JO" sz="3200" b="1" dirty="0"/>
          </a:p>
          <a:p>
            <a:pPr algn="ctr" rtl="1"/>
            <a:endParaRPr lang="ar-JO" sz="3200" b="1" dirty="0"/>
          </a:p>
        </p:txBody>
      </p:sp>
    </p:spTree>
    <p:extLst>
      <p:ext uri="{BB962C8B-B14F-4D97-AF65-F5344CB8AC3E}">
        <p14:creationId xmlns:p14="http://schemas.microsoft.com/office/powerpoint/2010/main" val="32727788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6"/>
            <a:ext cx="8329642" cy="6345936"/>
          </a:xfrm>
        </p:spPr>
        <p:txBody>
          <a:bodyPr>
            <a:normAutofit fontScale="90000"/>
          </a:bodyPr>
          <a:lstStyle/>
          <a:p>
            <a:pPr algn="r"/>
            <a:r>
              <a:rPr lang="ar-SA" sz="3600" b="1" dirty="0" smtClean="0">
                <a:solidFill>
                  <a:srgbClr val="FFFF00"/>
                </a:solidFill>
                <a:cs typeface="Simplified Arabic" pitchFamily="2" charset="-78"/>
              </a:rPr>
              <a:t> </a:t>
            </a:r>
            <a:r>
              <a:rPr lang="ar-SA" sz="3600" b="1" dirty="0" smtClean="0">
                <a:cs typeface="Simplified Arabic" pitchFamily="2" charset="-78"/>
              </a:rPr>
              <a:t>شرط عدم الضمان : </a:t>
            </a:r>
            <a:r>
              <a:rPr lang="ar-JO" sz="3600" b="1" dirty="0" smtClean="0">
                <a:cs typeface="Simplified Arabic" pitchFamily="2" charset="-78"/>
              </a:rPr>
              <a:t>(شرط اختياري)</a:t>
            </a:r>
            <a:r>
              <a:rPr lang="ar-SA" sz="3600" b="1" dirty="0" smtClean="0">
                <a:cs typeface="Simplified Arabic" pitchFamily="2" charset="-78"/>
              </a:rPr>
              <a:t/>
            </a:r>
            <a:br>
              <a:rPr lang="ar-SA" sz="3600" b="1" dirty="0" smtClean="0">
                <a:cs typeface="Simplified Arabic" pitchFamily="2" charset="-78"/>
              </a:rPr>
            </a:br>
            <a:r>
              <a:rPr lang="ar-SA" sz="3600" b="1" dirty="0" smtClean="0">
                <a:solidFill>
                  <a:srgbClr val="FFFF00"/>
                </a:solidFill>
                <a:cs typeface="Simplified Arabic" pitchFamily="2" charset="-78"/>
              </a:rPr>
              <a:t>- يمكن التخلص من هذا الضمان وذلك  باتفاق المظهر</a:t>
            </a:r>
            <a:r>
              <a:rPr lang="ar-JO" sz="3600" b="1" dirty="0" smtClean="0">
                <a:solidFill>
                  <a:srgbClr val="FFFF00"/>
                </a:solidFill>
                <a:cs typeface="Simplified Arabic" pitchFamily="2" charset="-78"/>
              </a:rPr>
              <a:t> </a:t>
            </a:r>
            <a:r>
              <a:rPr lang="ar-SA" sz="3600" b="1" dirty="0" smtClean="0">
                <a:solidFill>
                  <a:srgbClr val="FFFF00"/>
                </a:solidFill>
                <a:cs typeface="Simplified Arabic" pitchFamily="2" charset="-78"/>
              </a:rPr>
              <a:t>مع المظهر اليه من خلال وضع شرط عدم الضمان</a:t>
            </a:r>
            <a:r>
              <a:rPr lang="ar-JO" sz="3600" b="1" dirty="0" smtClean="0">
                <a:solidFill>
                  <a:srgbClr val="FFFF00"/>
                </a:solidFill>
                <a:cs typeface="Simplified Arabic" pitchFamily="2" charset="-78"/>
              </a:rPr>
              <a:t> ولا يستفيد من هذا الشرط الا المظهر الذي اشترطه دون المظهرين الاخرين السابقين او اللاحقين</a:t>
            </a:r>
            <a:r>
              <a:rPr lang="ar-SA" sz="3600" b="1" dirty="0" smtClean="0">
                <a:solidFill>
                  <a:srgbClr val="FFFF00"/>
                </a:solidFill>
                <a:cs typeface="Simplified Arabic" pitchFamily="2" charset="-78"/>
              </a:rPr>
              <a:t> وفقا لمبدأ استقلال التوقيعات ، ويترتب على ذلك اعفاؤه من الالتزام بالضمان . </a:t>
            </a:r>
            <a:br>
              <a:rPr lang="ar-SA" sz="3600" b="1" dirty="0" smtClean="0">
                <a:solidFill>
                  <a:srgbClr val="FFFF00"/>
                </a:solidFill>
                <a:cs typeface="Simplified Arabic" pitchFamily="2" charset="-78"/>
              </a:rPr>
            </a:br>
            <a:r>
              <a:rPr lang="ar-SA" sz="3600" b="1" dirty="0" smtClean="0">
                <a:solidFill>
                  <a:srgbClr val="FFFF00"/>
                </a:solidFill>
                <a:cs typeface="Simplified Arabic" pitchFamily="2" charset="-78"/>
              </a:rPr>
              <a:t>- اذا اتضح عدم وجود الحق وقت التظهير </a:t>
            </a:r>
            <a:r>
              <a:rPr lang="ar-SA" sz="3200" dirty="0"/>
              <a:t>بمعنى أن الشرط يقتصر على تخفيض الضمان إلى حدوده في الحوالة المدنية </a:t>
            </a:r>
            <a:r>
              <a:rPr lang="ar-SA" sz="3600" b="1" dirty="0" smtClean="0">
                <a:solidFill>
                  <a:srgbClr val="FFFF00"/>
                </a:solidFill>
                <a:cs typeface="Simplified Arabic" pitchFamily="2" charset="-78"/>
              </a:rPr>
              <a:t>فان للمظهر اليه الرجوع على المظهر ومطالبته بالوفاء بالرغم من وجود عدم الضمان .</a:t>
            </a:r>
            <a:r>
              <a:rPr lang="ar-JO" sz="3600" b="1" dirty="0" smtClean="0">
                <a:solidFill>
                  <a:srgbClr val="FFFF00"/>
                </a:solidFill>
                <a:cs typeface="Simplified Arabic" pitchFamily="2" charset="-78"/>
              </a:rPr>
              <a:t>؟؟؟؟</a:t>
            </a:r>
            <a:r>
              <a:rPr lang="ar-SA" sz="3600" b="1" dirty="0" smtClean="0">
                <a:solidFill>
                  <a:srgbClr val="FFFF00"/>
                </a:solidFill>
                <a:cs typeface="Simplified Arabic" pitchFamily="2" charset="-78"/>
              </a:rPr>
              <a:t/>
            </a:r>
            <a:br>
              <a:rPr lang="ar-SA" sz="3600" b="1" dirty="0" smtClean="0">
                <a:solidFill>
                  <a:srgbClr val="FFFF00"/>
                </a:solidFill>
                <a:cs typeface="Simplified Arabic" pitchFamily="2" charset="-78"/>
              </a:rPr>
            </a:br>
            <a:r>
              <a:rPr lang="ar-SA" sz="3600" b="1" dirty="0" smtClean="0">
                <a:solidFill>
                  <a:srgbClr val="FFFF00"/>
                </a:solidFill>
                <a:cs typeface="Simplified Arabic" pitchFamily="2" charset="-78"/>
              </a:rPr>
              <a:t>- يجوز للساحب ان يضع شرط عدم ضمان القبول .  </a:t>
            </a:r>
            <a:br>
              <a:rPr lang="ar-SA" sz="3600" b="1" dirty="0" smtClean="0">
                <a:solidFill>
                  <a:srgbClr val="FFFF00"/>
                </a:solidFill>
                <a:cs typeface="Simplified Arabic" pitchFamily="2" charset="-78"/>
              </a:rPr>
            </a:br>
            <a:endParaRPr lang="tr-TR" sz="3600" b="1" dirty="0">
              <a:solidFill>
                <a:srgbClr val="FFFF00"/>
              </a:solidFill>
              <a:cs typeface="Simplified Arabic" pitchFamily="2" charset="-78"/>
            </a:endParaRPr>
          </a:p>
        </p:txBody>
      </p:sp>
      <p:sp>
        <p:nvSpPr>
          <p:cNvPr id="3" name="Slide Number Placeholder 2"/>
          <p:cNvSpPr>
            <a:spLocks noGrp="1"/>
          </p:cNvSpPr>
          <p:nvPr>
            <p:ph type="sldNum" sz="quarter" idx="11"/>
          </p:nvPr>
        </p:nvSpPr>
        <p:spPr/>
        <p:txBody>
          <a:bodyPr>
            <a:normAutofit/>
          </a:bodyPr>
          <a:lstStyle/>
          <a:p>
            <a:fld id="{6D2F594B-BE77-451F-973A-50648685DA73}" type="slidenum">
              <a:rPr lang="tr-TR" smtClean="0"/>
              <a:pPr/>
              <a:t>20</a:t>
            </a:fld>
            <a:endParaRPr lang="tr-T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142852"/>
            <a:ext cx="8643998" cy="6715148"/>
          </a:xfrm>
        </p:spPr>
        <p:txBody>
          <a:bodyPr>
            <a:normAutofit/>
          </a:bodyPr>
          <a:lstStyle/>
          <a:p>
            <a:pPr algn="r"/>
            <a:r>
              <a:rPr lang="ar-JO" sz="4800" b="1" dirty="0" smtClean="0">
                <a:cs typeface="Simplified Arabic" pitchFamily="2" charset="-78"/>
              </a:rPr>
              <a:t>سؤال</a:t>
            </a:r>
            <a:r>
              <a:rPr lang="ar-SA" sz="4400" b="1" dirty="0" smtClean="0">
                <a:solidFill>
                  <a:schemeClr val="accent2"/>
                </a:solidFill>
                <a:cs typeface="Simplified Arabic" pitchFamily="2" charset="-78"/>
              </a:rPr>
              <a:t>: </a:t>
            </a:r>
            <a:r>
              <a:rPr lang="ar-JO" sz="4400" b="1" dirty="0" smtClean="0">
                <a:solidFill>
                  <a:schemeClr val="accent2"/>
                </a:solidFill>
                <a:cs typeface="Simplified Arabic" pitchFamily="2" charset="-78"/>
              </a:rPr>
              <a:t> </a:t>
            </a:r>
            <a:r>
              <a:rPr lang="ar-JO" sz="4400" b="1" dirty="0" smtClean="0">
                <a:solidFill>
                  <a:srgbClr val="FFFF00"/>
                </a:solidFill>
                <a:cs typeface="Simplified Arabic" pitchFamily="2" charset="-78"/>
              </a:rPr>
              <a:t>هل </a:t>
            </a:r>
            <a:r>
              <a:rPr lang="ar-SA" sz="4400" b="1" dirty="0" smtClean="0">
                <a:solidFill>
                  <a:srgbClr val="FFFF00"/>
                </a:solidFill>
                <a:cs typeface="Simplified Arabic" pitchFamily="2" charset="-78"/>
              </a:rPr>
              <a:t>يجوز تظهير السند</a:t>
            </a:r>
            <a:r>
              <a:rPr lang="ar-JO" sz="4400" b="1" dirty="0" smtClean="0">
                <a:solidFill>
                  <a:srgbClr val="FFFF00"/>
                </a:solidFill>
                <a:cs typeface="Simplified Arabic" pitchFamily="2" charset="-78"/>
              </a:rPr>
              <a:t> الى </a:t>
            </a:r>
            <a:r>
              <a:rPr lang="ar-SA" sz="4400" b="1" dirty="0" smtClean="0">
                <a:solidFill>
                  <a:srgbClr val="FFFF00"/>
                </a:solidFill>
                <a:cs typeface="Simplified Arabic" pitchFamily="2" charset="-78"/>
              </a:rPr>
              <a:t>الساحب</a:t>
            </a:r>
            <a:r>
              <a:rPr lang="ar-JO" sz="4400" b="1" dirty="0" smtClean="0">
                <a:solidFill>
                  <a:srgbClr val="FFFF00"/>
                </a:solidFill>
                <a:cs typeface="Simplified Arabic" pitchFamily="2" charset="-78"/>
              </a:rPr>
              <a:t> و</a:t>
            </a:r>
            <a:r>
              <a:rPr lang="ar-SA" sz="4400" b="1" dirty="0" smtClean="0">
                <a:solidFill>
                  <a:srgbClr val="FFFF00"/>
                </a:solidFill>
                <a:cs typeface="Simplified Arabic" pitchFamily="2" charset="-78"/>
              </a:rPr>
              <a:t> الى المسحوب عليه والى المظهر </a:t>
            </a:r>
            <a:r>
              <a:rPr lang="ar-JO" sz="4400" b="1" dirty="0" smtClean="0">
                <a:solidFill>
                  <a:srgbClr val="FFFF00"/>
                </a:solidFill>
                <a:cs typeface="Simplified Arabic" pitchFamily="2" charset="-78"/>
              </a:rPr>
              <a:t>؟  وما هي التبعات القانونية لذلك ؟؟؟؟</a:t>
            </a:r>
            <a:r>
              <a:rPr lang="ar-SA" sz="4400" b="1" dirty="0" smtClean="0">
                <a:solidFill>
                  <a:srgbClr val="FFFF00"/>
                </a:solidFill>
                <a:cs typeface="Simplified Arabic" pitchFamily="2" charset="-78"/>
              </a:rPr>
              <a:t/>
            </a:r>
            <a:br>
              <a:rPr lang="ar-SA" sz="4400" b="1" dirty="0" smtClean="0">
                <a:solidFill>
                  <a:srgbClr val="FFFF00"/>
                </a:solidFill>
                <a:cs typeface="Simplified Arabic" pitchFamily="2" charset="-78"/>
              </a:rPr>
            </a:br>
            <a:r>
              <a:rPr lang="tr-TR" sz="4400" b="1" dirty="0" smtClean="0">
                <a:solidFill>
                  <a:schemeClr val="accent2"/>
                </a:solidFill>
                <a:cs typeface="Simplified Arabic" pitchFamily="2" charset="-78"/>
              </a:rPr>
              <a:t> </a:t>
            </a:r>
            <a:r>
              <a:rPr lang="ar-SA" sz="4800" b="1" dirty="0" smtClean="0">
                <a:solidFill>
                  <a:srgbClr val="FFFF00"/>
                </a:solidFill>
                <a:cs typeface="Simplified Arabic" pitchFamily="2" charset="-78"/>
              </a:rPr>
              <a:t/>
            </a:r>
            <a:br>
              <a:rPr lang="ar-SA" sz="4800" b="1" dirty="0" smtClean="0">
                <a:solidFill>
                  <a:srgbClr val="FFFF00"/>
                </a:solidFill>
                <a:cs typeface="Simplified Arabic" pitchFamily="2" charset="-78"/>
              </a:rPr>
            </a:br>
            <a:r>
              <a:rPr lang="ar-SA" sz="4800" b="1" dirty="0" smtClean="0">
                <a:solidFill>
                  <a:srgbClr val="FFFF00"/>
                </a:solidFill>
                <a:cs typeface="Simplified Arabic" pitchFamily="2" charset="-78"/>
              </a:rPr>
              <a:t/>
            </a:r>
            <a:br>
              <a:rPr lang="ar-SA" sz="4800" b="1" dirty="0" smtClean="0">
                <a:solidFill>
                  <a:srgbClr val="FFFF00"/>
                </a:solidFill>
                <a:cs typeface="Simplified Arabic" pitchFamily="2" charset="-78"/>
              </a:rPr>
            </a:br>
            <a:r>
              <a:rPr lang="ar-SA" sz="4800" b="1" dirty="0" smtClean="0">
                <a:solidFill>
                  <a:srgbClr val="B8BB45"/>
                </a:solidFill>
              </a:rPr>
              <a:t> </a:t>
            </a:r>
            <a:endParaRPr lang="tr-TR" sz="4800" b="1" dirty="0">
              <a:solidFill>
                <a:schemeClr val="accent3"/>
              </a:solidFill>
              <a:cs typeface="Simplified Arabic" pitchFamily="2" charset="-78"/>
            </a:endParaRPr>
          </a:p>
        </p:txBody>
      </p:sp>
      <p:sp>
        <p:nvSpPr>
          <p:cNvPr id="3" name="Slide Number Placeholder 2"/>
          <p:cNvSpPr>
            <a:spLocks noGrp="1"/>
          </p:cNvSpPr>
          <p:nvPr>
            <p:ph type="sldNum" sz="quarter" idx="11"/>
          </p:nvPr>
        </p:nvSpPr>
        <p:spPr/>
        <p:txBody>
          <a:bodyPr>
            <a:normAutofit/>
          </a:bodyPr>
          <a:lstStyle/>
          <a:p>
            <a:fld id="{6D2F594B-BE77-451F-973A-50648685DA73}" type="slidenum">
              <a:rPr lang="tr-TR" smtClean="0"/>
              <a:pPr/>
              <a:t>21</a:t>
            </a:fld>
            <a:endParaRPr lang="tr-T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رقم الشريحة 2"/>
          <p:cNvSpPr>
            <a:spLocks noGrp="1"/>
          </p:cNvSpPr>
          <p:nvPr>
            <p:ph type="sldNum" sz="quarter" idx="11"/>
          </p:nvPr>
        </p:nvSpPr>
        <p:spPr/>
        <p:txBody>
          <a:bodyPr/>
          <a:lstStyle/>
          <a:p>
            <a:fld id="{6D2F594B-BE77-451F-973A-50648685DA73}" type="slidenum">
              <a:rPr lang="tr-TR" smtClean="0"/>
              <a:pPr/>
              <a:t>22</a:t>
            </a:fld>
            <a:endParaRPr lang="tr-TR"/>
          </a:p>
        </p:txBody>
      </p:sp>
      <p:sp>
        <p:nvSpPr>
          <p:cNvPr id="4" name="مستطيل 3"/>
          <p:cNvSpPr/>
          <p:nvPr/>
        </p:nvSpPr>
        <p:spPr>
          <a:xfrm>
            <a:off x="899592" y="260648"/>
            <a:ext cx="7920880" cy="5755422"/>
          </a:xfrm>
          <a:prstGeom prst="rect">
            <a:avLst/>
          </a:prstGeom>
        </p:spPr>
        <p:txBody>
          <a:bodyPr wrap="square">
            <a:spAutoFit/>
          </a:bodyPr>
          <a:lstStyle/>
          <a:p>
            <a:pPr algn="r"/>
            <a:r>
              <a:rPr lang="ar-SA" sz="4000" b="1" u="sng" dirty="0">
                <a:cs typeface="Simplified Arabic" pitchFamily="2" charset="-78"/>
              </a:rPr>
              <a:t>الحالة الأولى: حالة تظهير السند للساحب</a:t>
            </a:r>
            <a:r>
              <a:rPr lang="ar-SA" sz="4000" b="1" dirty="0">
                <a:solidFill>
                  <a:srgbClr val="B8BB45"/>
                </a:solidFill>
              </a:rPr>
              <a:t/>
            </a:r>
            <a:br>
              <a:rPr lang="ar-SA" sz="4000" b="1" dirty="0">
                <a:solidFill>
                  <a:srgbClr val="B8BB45"/>
                </a:solidFill>
              </a:rPr>
            </a:br>
            <a:r>
              <a:rPr lang="ar-SA" sz="3600" b="1" dirty="0">
                <a:solidFill>
                  <a:srgbClr val="FFFF00"/>
                </a:solidFill>
                <a:cs typeface="Simplified Arabic" pitchFamily="2" charset="-78"/>
              </a:rPr>
              <a:t>في حالة امتناع المسحوب عليه بالدفع عند ميعاد الاستحقاق فلا يجوز للساحب أن يرجع بالضمان على مظهره أو على المظهرين السابقين بسبب كونه منشأ لسند السحب وهذه الصفة تجعله ملتزما بالضمان قبل الجميع فتكون الدعوى فقط على المسحوب عليه </a:t>
            </a:r>
            <a:r>
              <a:rPr lang="ar-SA" sz="3600" b="1" dirty="0" smtClean="0">
                <a:solidFill>
                  <a:srgbClr val="FFFF00"/>
                </a:solidFill>
                <a:cs typeface="Simplified Arabic" pitchFamily="2" charset="-78"/>
              </a:rPr>
              <a:t>القابل. أما </a:t>
            </a:r>
            <a:r>
              <a:rPr lang="ar-SA" sz="3600" b="1" dirty="0">
                <a:solidFill>
                  <a:srgbClr val="FFFF00"/>
                </a:solidFill>
                <a:cs typeface="Simplified Arabic" pitchFamily="2" charset="-78"/>
              </a:rPr>
              <a:t>أذا قام الساحب الذي ظهرت له الورقة بتظهيرها من جديد فيكون للحامل حق الرجوع لجميع الموقعين السابقين. </a:t>
            </a:r>
            <a:r>
              <a:rPr lang="ar-SA" sz="3600" b="1" dirty="0">
                <a:solidFill>
                  <a:schemeClr val="accent3"/>
                </a:solidFill>
                <a:cs typeface="Simplified Arabic" pitchFamily="2" charset="-78"/>
              </a:rPr>
              <a:t/>
            </a:r>
            <a:br>
              <a:rPr lang="ar-SA" sz="3600" b="1" dirty="0">
                <a:solidFill>
                  <a:schemeClr val="accent3"/>
                </a:solidFill>
                <a:cs typeface="Simplified Arabic" pitchFamily="2" charset="-78"/>
              </a:rPr>
            </a:br>
            <a:r>
              <a:rPr lang="ar-SA" sz="4000" b="1" dirty="0">
                <a:solidFill>
                  <a:schemeClr val="accent3"/>
                </a:solidFill>
                <a:cs typeface="Simplified Arabic" pitchFamily="2" charset="-78"/>
              </a:rPr>
              <a:t> </a:t>
            </a:r>
            <a:endParaRPr lang="ar-JO" sz="3600" dirty="0"/>
          </a:p>
        </p:txBody>
      </p:sp>
    </p:spTree>
    <p:extLst>
      <p:ext uri="{BB962C8B-B14F-4D97-AF65-F5344CB8AC3E}">
        <p14:creationId xmlns:p14="http://schemas.microsoft.com/office/powerpoint/2010/main" val="10030285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428604"/>
            <a:ext cx="8572560" cy="5643602"/>
          </a:xfrm>
        </p:spPr>
        <p:txBody>
          <a:bodyPr/>
          <a:lstStyle/>
          <a:p>
            <a:pPr algn="r"/>
            <a:r>
              <a:rPr lang="ar-SA" sz="3600" b="1" u="sng" dirty="0" smtClean="0">
                <a:cs typeface="Simplified Arabic" pitchFamily="2" charset="-78"/>
              </a:rPr>
              <a:t>الحالة الثانية : التظهير الى المسحوب عليه</a:t>
            </a:r>
            <a:r>
              <a:rPr lang="ar-SA" sz="3600" b="1" u="sng" dirty="0" smtClean="0">
                <a:solidFill>
                  <a:srgbClr val="FFFF00"/>
                </a:solidFill>
                <a:cs typeface="Simplified Arabic" pitchFamily="2" charset="-78"/>
              </a:rPr>
              <a:t/>
            </a:r>
            <a:br>
              <a:rPr lang="ar-SA" sz="3600" b="1" u="sng" dirty="0" smtClean="0">
                <a:solidFill>
                  <a:srgbClr val="FFFF00"/>
                </a:solidFill>
                <a:cs typeface="Simplified Arabic" pitchFamily="2" charset="-78"/>
              </a:rPr>
            </a:br>
            <a:r>
              <a:rPr lang="ar-SA" sz="3600" b="1" u="sng" dirty="0" smtClean="0">
                <a:solidFill>
                  <a:srgbClr val="FFFF00"/>
                </a:solidFill>
                <a:cs typeface="Simplified Arabic" pitchFamily="2" charset="-78"/>
              </a:rPr>
              <a:t/>
            </a:r>
            <a:br>
              <a:rPr lang="ar-SA" sz="3600" b="1" u="sng" dirty="0" smtClean="0">
                <a:solidFill>
                  <a:srgbClr val="FFFF00"/>
                </a:solidFill>
                <a:cs typeface="Simplified Arabic" pitchFamily="2" charset="-78"/>
              </a:rPr>
            </a:br>
            <a:r>
              <a:rPr lang="ar-SA" sz="3600" b="1" dirty="0" smtClean="0">
                <a:solidFill>
                  <a:srgbClr val="FFFF00"/>
                </a:solidFill>
                <a:cs typeface="Simplified Arabic" pitchFamily="2" charset="-78"/>
              </a:rPr>
              <a:t> يجوز التظهير الى المسحوب عليه ، الجدير بالذكر ان المسحوب عليه  فيصبح هو المستفيد من قيمة السند بالوقت الذي يكون هو ملزم فيه بالوفاء بقيمه السند فتتحد ذمته كدائن ومدين ، وهنا يستطيع الرجوع على كافة المظهرين بمن فيهم الساحب ،الضامن الاحتياطي ، وبقية المظهرين .  </a:t>
            </a:r>
            <a:r>
              <a:rPr lang="tr-TR" sz="3600" b="1" dirty="0" smtClean="0">
                <a:solidFill>
                  <a:srgbClr val="FFFF00"/>
                </a:solidFill>
                <a:cs typeface="Simplified Arabic" pitchFamily="2" charset="-78"/>
              </a:rPr>
              <a:t/>
            </a:r>
            <a:br>
              <a:rPr lang="tr-TR" sz="3600" b="1" dirty="0" smtClean="0">
                <a:solidFill>
                  <a:srgbClr val="FFFF00"/>
                </a:solidFill>
                <a:cs typeface="Simplified Arabic" pitchFamily="2" charset="-78"/>
              </a:rPr>
            </a:br>
            <a:endParaRPr lang="tr-TR" sz="2800" b="1" u="sng" dirty="0">
              <a:solidFill>
                <a:srgbClr val="FFFF00"/>
              </a:solidFill>
              <a:cs typeface="Simplified Arabic" pitchFamily="2" charset="-78"/>
            </a:endParaRPr>
          </a:p>
        </p:txBody>
      </p:sp>
      <p:sp>
        <p:nvSpPr>
          <p:cNvPr id="3" name="Slide Number Placeholder 2"/>
          <p:cNvSpPr>
            <a:spLocks noGrp="1"/>
          </p:cNvSpPr>
          <p:nvPr>
            <p:ph type="sldNum" sz="quarter" idx="11"/>
          </p:nvPr>
        </p:nvSpPr>
        <p:spPr/>
        <p:txBody>
          <a:bodyPr>
            <a:normAutofit/>
          </a:bodyPr>
          <a:lstStyle/>
          <a:p>
            <a:fld id="{6D2F594B-BE77-451F-973A-50648685DA73}" type="slidenum">
              <a:rPr lang="tr-TR" smtClean="0"/>
              <a:pPr/>
              <a:t>23</a:t>
            </a:fld>
            <a:endParaRPr lang="tr-T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571480"/>
            <a:ext cx="8572560" cy="6286520"/>
          </a:xfrm>
        </p:spPr>
        <p:txBody>
          <a:bodyPr>
            <a:normAutofit fontScale="90000"/>
          </a:bodyPr>
          <a:lstStyle/>
          <a:p>
            <a:pPr algn="r" rtl="1"/>
            <a:r>
              <a:rPr lang="ar-SA" sz="3600" b="1" u="sng" dirty="0" smtClean="0">
                <a:cs typeface="Simplified Arabic" pitchFamily="2" charset="-78"/>
              </a:rPr>
              <a:t>الحالة الثالثة : التظهير من مظهر الى مظهر</a:t>
            </a:r>
            <a:r>
              <a:rPr lang="ar-SA" sz="3600" b="1" u="sng" dirty="0" smtClean="0">
                <a:solidFill>
                  <a:srgbClr val="FFFF00"/>
                </a:solidFill>
                <a:cs typeface="Simplified Arabic" pitchFamily="2" charset="-78"/>
              </a:rPr>
              <a:t/>
            </a:r>
            <a:br>
              <a:rPr lang="ar-SA" sz="3600" b="1" u="sng" dirty="0" smtClean="0">
                <a:solidFill>
                  <a:srgbClr val="FFFF00"/>
                </a:solidFill>
                <a:cs typeface="Simplified Arabic" pitchFamily="2" charset="-78"/>
              </a:rPr>
            </a:br>
            <a:r>
              <a:rPr lang="ar-SA" sz="3600" b="1" u="sng" dirty="0" smtClean="0">
                <a:solidFill>
                  <a:srgbClr val="FFFF00"/>
                </a:solidFill>
                <a:cs typeface="Simplified Arabic" pitchFamily="2" charset="-78"/>
              </a:rPr>
              <a:t> </a:t>
            </a:r>
            <a:br>
              <a:rPr lang="ar-SA" sz="3600" b="1" u="sng" dirty="0" smtClean="0">
                <a:solidFill>
                  <a:srgbClr val="FFFF00"/>
                </a:solidFill>
                <a:cs typeface="Simplified Arabic" pitchFamily="2" charset="-78"/>
              </a:rPr>
            </a:br>
            <a:r>
              <a:rPr lang="ar-SA" sz="3600" b="1" dirty="0" smtClean="0">
                <a:solidFill>
                  <a:srgbClr val="FFFF00"/>
                </a:solidFill>
              </a:rPr>
              <a:t> </a:t>
            </a:r>
            <a:r>
              <a:rPr lang="ar-SA" sz="3200" b="1" dirty="0" smtClean="0">
                <a:solidFill>
                  <a:srgbClr val="FFFF00"/>
                </a:solidFill>
                <a:cs typeface="Simplified Arabic" pitchFamily="2" charset="-78"/>
              </a:rPr>
              <a:t>يقع احيانا ان يعود تظهير السند الى مظهر سابق فيصبح الحامل الجديد دائم بقيمه السند ، وهنا نميز</a:t>
            </a:r>
            <a:r>
              <a:rPr lang="tr-TR" sz="3200" b="1" dirty="0" smtClean="0">
                <a:solidFill>
                  <a:srgbClr val="FFFF00"/>
                </a:solidFill>
                <a:cs typeface="Simplified Arabic" pitchFamily="2" charset="-78"/>
              </a:rPr>
              <a:t> : </a:t>
            </a:r>
            <a:r>
              <a:rPr lang="tr-TR" sz="3200" dirty="0" smtClean="0">
                <a:solidFill>
                  <a:srgbClr val="FFFF00"/>
                </a:solidFill>
                <a:cs typeface="Simplified Arabic" pitchFamily="2" charset="-78"/>
              </a:rPr>
              <a:t/>
            </a:r>
            <a:br>
              <a:rPr lang="tr-TR" sz="3200" dirty="0" smtClean="0">
                <a:solidFill>
                  <a:srgbClr val="FFFF00"/>
                </a:solidFill>
                <a:cs typeface="Simplified Arabic" pitchFamily="2" charset="-78"/>
              </a:rPr>
            </a:br>
            <a:r>
              <a:rPr lang="tr-TR" sz="3600" b="1" dirty="0" smtClean="0">
                <a:solidFill>
                  <a:srgbClr val="FFFF00"/>
                </a:solidFill>
              </a:rPr>
              <a:t> </a:t>
            </a:r>
            <a:r>
              <a:rPr lang="tr-TR" sz="3600" dirty="0" smtClean="0">
                <a:solidFill>
                  <a:srgbClr val="FFFF00"/>
                </a:solidFill>
              </a:rPr>
              <a:t/>
            </a:r>
            <a:br>
              <a:rPr lang="tr-TR" sz="3600" dirty="0" smtClean="0">
                <a:solidFill>
                  <a:srgbClr val="FFFF00"/>
                </a:solidFill>
              </a:rPr>
            </a:br>
            <a:r>
              <a:rPr lang="ar-SA" sz="2800" b="1" dirty="0" smtClean="0">
                <a:solidFill>
                  <a:srgbClr val="FFFF00"/>
                </a:solidFill>
                <a:cs typeface="Simplified Arabic" pitchFamily="2" charset="-78"/>
              </a:rPr>
              <a:t>1. </a:t>
            </a:r>
            <a:r>
              <a:rPr lang="tr-TR" sz="2800" b="1" dirty="0" smtClean="0">
                <a:solidFill>
                  <a:srgbClr val="FFFF00"/>
                </a:solidFill>
                <a:cs typeface="Simplified Arabic" pitchFamily="2" charset="-78"/>
              </a:rPr>
              <a:t> </a:t>
            </a:r>
            <a:r>
              <a:rPr lang="ar-SA" sz="2800" b="1" dirty="0" smtClean="0">
                <a:solidFill>
                  <a:srgbClr val="FFFF00"/>
                </a:solidFill>
                <a:cs typeface="Simplified Arabic" pitchFamily="2" charset="-78"/>
              </a:rPr>
              <a:t>باعتباره حامل لهذا السند فانه يستطع العوده على كافه المظهرين الذين قاموا بتظهير السند وصولا اليه اعتبارا من تاريخ التظهير الأول</a:t>
            </a:r>
            <a:r>
              <a:rPr lang="tr-TR" sz="2800" b="1" dirty="0" smtClean="0">
                <a:solidFill>
                  <a:srgbClr val="FFFF00"/>
                </a:solidFill>
                <a:cs typeface="Simplified Arabic" pitchFamily="2" charset="-78"/>
              </a:rPr>
              <a:t> . </a:t>
            </a:r>
            <a:r>
              <a:rPr lang="tr-TR" sz="2800" dirty="0" smtClean="0">
                <a:solidFill>
                  <a:srgbClr val="FFFF00"/>
                </a:solidFill>
                <a:cs typeface="Simplified Arabic" pitchFamily="2" charset="-78"/>
              </a:rPr>
              <a:t/>
            </a:r>
            <a:br>
              <a:rPr lang="tr-TR" sz="2800" dirty="0" smtClean="0">
                <a:solidFill>
                  <a:srgbClr val="FFFF00"/>
                </a:solidFill>
                <a:cs typeface="Simplified Arabic" pitchFamily="2" charset="-78"/>
              </a:rPr>
            </a:br>
            <a:r>
              <a:rPr lang="tr-TR" sz="2800" b="1" dirty="0" smtClean="0">
                <a:solidFill>
                  <a:srgbClr val="FFFF00"/>
                </a:solidFill>
                <a:cs typeface="Simplified Arabic" pitchFamily="2" charset="-78"/>
              </a:rPr>
              <a:t> </a:t>
            </a:r>
            <a:r>
              <a:rPr lang="tr-TR" sz="2800" dirty="0" smtClean="0">
                <a:solidFill>
                  <a:srgbClr val="FFFF00"/>
                </a:solidFill>
                <a:cs typeface="Simplified Arabic" pitchFamily="2" charset="-78"/>
              </a:rPr>
              <a:t/>
            </a:r>
            <a:br>
              <a:rPr lang="tr-TR" sz="2800" dirty="0" smtClean="0">
                <a:solidFill>
                  <a:srgbClr val="FFFF00"/>
                </a:solidFill>
                <a:cs typeface="Simplified Arabic" pitchFamily="2" charset="-78"/>
              </a:rPr>
            </a:br>
            <a:r>
              <a:rPr lang="ar-SA" sz="2800" b="1" dirty="0" smtClean="0">
                <a:solidFill>
                  <a:srgbClr val="FFFF00"/>
                </a:solidFill>
                <a:cs typeface="Simplified Arabic" pitchFamily="2" charset="-78"/>
              </a:rPr>
              <a:t>2. </a:t>
            </a:r>
            <a:r>
              <a:rPr lang="tr-TR" sz="2800" b="1" dirty="0" smtClean="0">
                <a:solidFill>
                  <a:srgbClr val="FFFF00"/>
                </a:solidFill>
                <a:cs typeface="Simplified Arabic" pitchFamily="2" charset="-78"/>
              </a:rPr>
              <a:t> </a:t>
            </a:r>
            <a:r>
              <a:rPr lang="ar-SA" sz="2800" b="1" dirty="0" smtClean="0">
                <a:solidFill>
                  <a:srgbClr val="FFFF00"/>
                </a:solidFill>
                <a:cs typeface="Simplified Arabic" pitchFamily="2" charset="-78"/>
              </a:rPr>
              <a:t>يستطيع العوده على الساحب والمسحوب عليه للوفاء في حال تعذر على المظهرين الوفاء بقيمته، اما كملتزم بقيمه السند فيبقى ملتزما في مواجهة كافة المظهر اليهم من تاريخ التظهير الأول</a:t>
            </a:r>
            <a:r>
              <a:rPr lang="ar-SA" sz="3600" b="1" dirty="0" smtClean="0">
                <a:solidFill>
                  <a:srgbClr val="FFFF00"/>
                </a:solidFill>
                <a:cs typeface="Simplified Arabic" pitchFamily="2" charset="-78"/>
              </a:rPr>
              <a:t> . </a:t>
            </a:r>
            <a:r>
              <a:rPr lang="tr-TR" sz="3600" b="1" dirty="0" smtClean="0">
                <a:solidFill>
                  <a:srgbClr val="FFFF00"/>
                </a:solidFill>
              </a:rPr>
              <a:t> </a:t>
            </a:r>
            <a:r>
              <a:rPr lang="tr-TR" sz="3600" dirty="0" smtClean="0">
                <a:solidFill>
                  <a:srgbClr val="FFFF00"/>
                </a:solidFill>
              </a:rPr>
              <a:t/>
            </a:r>
            <a:br>
              <a:rPr lang="tr-TR" sz="3600" dirty="0" smtClean="0">
                <a:solidFill>
                  <a:srgbClr val="FFFF00"/>
                </a:solidFill>
              </a:rPr>
            </a:br>
            <a:r>
              <a:rPr lang="ar-SA" sz="3600" b="1" u="sng" dirty="0" smtClean="0">
                <a:solidFill>
                  <a:srgbClr val="FFFF00"/>
                </a:solidFill>
                <a:cs typeface="Simplified Arabic" pitchFamily="2" charset="-78"/>
              </a:rPr>
              <a:t/>
            </a:r>
            <a:br>
              <a:rPr lang="ar-SA" sz="3600" b="1" u="sng" dirty="0" smtClean="0">
                <a:solidFill>
                  <a:srgbClr val="FFFF00"/>
                </a:solidFill>
                <a:cs typeface="Simplified Arabic" pitchFamily="2" charset="-78"/>
              </a:rPr>
            </a:br>
            <a:endParaRPr lang="tr-TR" sz="3600" b="1" u="sng" dirty="0">
              <a:solidFill>
                <a:srgbClr val="FFFF00"/>
              </a:solidFill>
              <a:cs typeface="Simplified Arabic" pitchFamily="2" charset="-78"/>
            </a:endParaRPr>
          </a:p>
        </p:txBody>
      </p:sp>
      <p:sp>
        <p:nvSpPr>
          <p:cNvPr id="3" name="Slide Number Placeholder 2"/>
          <p:cNvSpPr>
            <a:spLocks noGrp="1"/>
          </p:cNvSpPr>
          <p:nvPr>
            <p:ph type="sldNum" sz="quarter" idx="11"/>
          </p:nvPr>
        </p:nvSpPr>
        <p:spPr/>
        <p:txBody>
          <a:bodyPr>
            <a:normAutofit/>
          </a:bodyPr>
          <a:lstStyle/>
          <a:p>
            <a:fld id="{6D2F594B-BE77-451F-973A-50648685DA73}" type="slidenum">
              <a:rPr lang="tr-TR" smtClean="0"/>
              <a:pPr/>
              <a:t>24</a:t>
            </a:fld>
            <a:endParaRPr lang="tr-T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512064"/>
            <a:ext cx="8572560" cy="6345936"/>
          </a:xfrm>
        </p:spPr>
        <p:txBody>
          <a:bodyPr>
            <a:normAutofit/>
          </a:bodyPr>
          <a:lstStyle/>
          <a:p>
            <a:pPr algn="r"/>
            <a:r>
              <a:rPr lang="ar-SA" sz="3600" b="1" dirty="0" smtClean="0">
                <a:cs typeface="Simplified Arabic" pitchFamily="2" charset="-78"/>
              </a:rPr>
              <a:t>* شرط عدم التظهير :</a:t>
            </a:r>
            <a:r>
              <a:rPr lang="ar-SA" sz="3600" b="1" dirty="0" smtClean="0">
                <a:solidFill>
                  <a:srgbClr val="FFFF00"/>
                </a:solidFill>
                <a:cs typeface="Simplified Arabic" pitchFamily="2" charset="-78"/>
              </a:rPr>
              <a:t/>
            </a:r>
            <a:br>
              <a:rPr lang="ar-SA" sz="3600" b="1" dirty="0" smtClean="0">
                <a:solidFill>
                  <a:srgbClr val="FFFF00"/>
                </a:solidFill>
                <a:cs typeface="Simplified Arabic" pitchFamily="2" charset="-78"/>
              </a:rPr>
            </a:br>
            <a:r>
              <a:rPr lang="ar-JO" sz="3600" b="1" dirty="0" smtClean="0">
                <a:solidFill>
                  <a:srgbClr val="FFFF00"/>
                </a:solidFill>
                <a:cs typeface="Simplified Arabic" pitchFamily="2" charset="-78"/>
              </a:rPr>
              <a:t/>
            </a:r>
            <a:br>
              <a:rPr lang="ar-JO" sz="3600" b="1" dirty="0" smtClean="0">
                <a:solidFill>
                  <a:srgbClr val="FFFF00"/>
                </a:solidFill>
                <a:cs typeface="Simplified Arabic" pitchFamily="2" charset="-78"/>
              </a:rPr>
            </a:br>
            <a:r>
              <a:rPr lang="ar-SA" sz="3600" b="1" dirty="0" smtClean="0">
                <a:solidFill>
                  <a:srgbClr val="FFFF00"/>
                </a:solidFill>
                <a:cs typeface="Simplified Arabic" pitchFamily="2" charset="-78"/>
              </a:rPr>
              <a:t> من البيانات الاختيارية التي قد تقترن بصيغة التظهير ، ويتم ذلك بذكر عبارة </a:t>
            </a:r>
            <a:r>
              <a:rPr lang="ar-JO" sz="3600" b="1" dirty="0" smtClean="0">
                <a:solidFill>
                  <a:srgbClr val="FFFF00"/>
                </a:solidFill>
                <a:cs typeface="Simplified Arabic" pitchFamily="2" charset="-78"/>
              </a:rPr>
              <a:t>مثلا </a:t>
            </a:r>
            <a:r>
              <a:rPr lang="ar-SA" sz="3600" b="1" dirty="0" smtClean="0">
                <a:solidFill>
                  <a:srgbClr val="FFFF00"/>
                </a:solidFill>
                <a:cs typeface="Simplified Arabic" pitchFamily="2" charset="-78"/>
              </a:rPr>
              <a:t>” لا يجوز اعتبارا من الان تظهير السند ” </a:t>
            </a:r>
            <a:br>
              <a:rPr lang="ar-SA" sz="3600" b="1" dirty="0" smtClean="0">
                <a:solidFill>
                  <a:srgbClr val="FFFF00"/>
                </a:solidFill>
                <a:cs typeface="Simplified Arabic" pitchFamily="2" charset="-78"/>
              </a:rPr>
            </a:br>
            <a:r>
              <a:rPr lang="ar-SA" sz="3600" b="1" dirty="0" smtClean="0">
                <a:solidFill>
                  <a:srgbClr val="FFFF00"/>
                </a:solidFill>
                <a:cs typeface="Simplified Arabic" pitchFamily="2" charset="-78"/>
              </a:rPr>
              <a:t>فيترتب على هذا الشرط منع المظهر اليه من اعادة تظهير السند ، فاذا خالف هذا الشرط وقام بتظهير السند فلا يبطل التظهير وما يتبعه من تظهيرات اخرى بل يعفى المظهر</a:t>
            </a:r>
            <a:r>
              <a:rPr lang="ar-JO" sz="3600" b="1" dirty="0" smtClean="0">
                <a:solidFill>
                  <a:srgbClr val="FFFF00"/>
                </a:solidFill>
                <a:cs typeface="Simplified Arabic" pitchFamily="2" charset="-78"/>
              </a:rPr>
              <a:t> الذي وضع الشرط من </a:t>
            </a:r>
            <a:r>
              <a:rPr lang="ar-SA" sz="3600" b="1" dirty="0" smtClean="0">
                <a:solidFill>
                  <a:srgbClr val="FFFF00"/>
                </a:solidFill>
                <a:cs typeface="Simplified Arabic" pitchFamily="2" charset="-78"/>
              </a:rPr>
              <a:t>ضمان القبول والوفاء في مواجهة من انتقل اليهم السند</a:t>
            </a:r>
            <a:r>
              <a:rPr lang="ar-JO" sz="3600" b="1" dirty="0" smtClean="0">
                <a:solidFill>
                  <a:srgbClr val="FFFF00"/>
                </a:solidFill>
                <a:cs typeface="Simplified Arabic" pitchFamily="2" charset="-78"/>
              </a:rPr>
              <a:t>. </a:t>
            </a:r>
            <a:r>
              <a:rPr lang="ar-SA" sz="3600" b="1" dirty="0" smtClean="0">
                <a:solidFill>
                  <a:srgbClr val="FFFF00"/>
                </a:solidFill>
                <a:cs typeface="Simplified Arabic" pitchFamily="2" charset="-78"/>
              </a:rPr>
              <a:t/>
            </a:r>
            <a:br>
              <a:rPr lang="ar-SA" sz="3600" b="1" dirty="0" smtClean="0">
                <a:solidFill>
                  <a:srgbClr val="FFFF00"/>
                </a:solidFill>
                <a:cs typeface="Simplified Arabic" pitchFamily="2" charset="-78"/>
              </a:rPr>
            </a:br>
            <a:r>
              <a:rPr lang="ar-SA" sz="3600" b="1" dirty="0" smtClean="0">
                <a:solidFill>
                  <a:srgbClr val="FFFF00"/>
                </a:solidFill>
                <a:cs typeface="Simplified Arabic" pitchFamily="2" charset="-78"/>
              </a:rPr>
              <a:t>      </a:t>
            </a:r>
            <a:endParaRPr lang="tr-TR" sz="3600" b="1" dirty="0">
              <a:solidFill>
                <a:srgbClr val="FFFF00"/>
              </a:solidFill>
              <a:cs typeface="Simplified Arabic" pitchFamily="2" charset="-78"/>
            </a:endParaRPr>
          </a:p>
        </p:txBody>
      </p:sp>
      <p:sp>
        <p:nvSpPr>
          <p:cNvPr id="3" name="Slide Number Placeholder 2"/>
          <p:cNvSpPr>
            <a:spLocks noGrp="1"/>
          </p:cNvSpPr>
          <p:nvPr>
            <p:ph type="sldNum" sz="quarter" idx="11"/>
          </p:nvPr>
        </p:nvSpPr>
        <p:spPr/>
        <p:txBody>
          <a:bodyPr>
            <a:normAutofit/>
          </a:bodyPr>
          <a:lstStyle/>
          <a:p>
            <a:fld id="{6D2F594B-BE77-451F-973A-50648685DA73}" type="slidenum">
              <a:rPr lang="tr-TR" smtClean="0"/>
              <a:pPr/>
              <a:t>25</a:t>
            </a:fld>
            <a:endParaRPr lang="tr-TR"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852936"/>
            <a:ext cx="7470648" cy="1143000"/>
          </a:xfrm>
        </p:spPr>
        <p:txBody>
          <a:bodyPr>
            <a:normAutofit fontScale="90000"/>
          </a:bodyPr>
          <a:lstStyle/>
          <a:p>
            <a:pPr algn="r"/>
            <a:r>
              <a:rPr lang="ar-JO" sz="4400" dirty="0" smtClean="0">
                <a:effectLst>
                  <a:outerShdw blurRad="38100" dist="38100" dir="2700000" algn="tl">
                    <a:srgbClr val="000000">
                      <a:alpha val="43137"/>
                    </a:srgbClr>
                  </a:outerShdw>
                </a:effectLst>
                <a:latin typeface="Simplified Arabic" pitchFamily="18" charset="-78"/>
                <a:cs typeface="Simplified Arabic" pitchFamily="18" charset="-78"/>
              </a:rPr>
              <a:t>ثالثا</a:t>
            </a:r>
            <a:r>
              <a:rPr lang="ar-JO" sz="4400" dirty="0" smtClean="0">
                <a:latin typeface="Simplified Arabic" pitchFamily="18" charset="-78"/>
                <a:cs typeface="Simplified Arabic" pitchFamily="18" charset="-78"/>
              </a:rPr>
              <a:t> : التظهير يطهر السند من الدفوع</a:t>
            </a:r>
            <a:r>
              <a:rPr lang="en-US" sz="3600" dirty="0" smtClean="0">
                <a:solidFill>
                  <a:srgbClr val="FFFF00"/>
                </a:solidFill>
                <a:cs typeface="Simplified Arabic" pitchFamily="2" charset="-78"/>
              </a:rPr>
              <a:t/>
            </a:r>
            <a:br>
              <a:rPr lang="en-US" sz="3600" dirty="0" smtClean="0">
                <a:solidFill>
                  <a:srgbClr val="FFFF00"/>
                </a:solidFill>
                <a:cs typeface="Simplified Arabic" pitchFamily="2" charset="-78"/>
              </a:rPr>
            </a:br>
            <a:r>
              <a:rPr lang="ar-SA" sz="3600" dirty="0" smtClean="0">
                <a:solidFill>
                  <a:srgbClr val="FFFF00"/>
                </a:solidFill>
                <a:cs typeface="Simplified Arabic" pitchFamily="2" charset="-78"/>
              </a:rPr>
              <a:t>  </a:t>
            </a:r>
            <a:br>
              <a:rPr lang="ar-SA" sz="3600" dirty="0" smtClean="0">
                <a:solidFill>
                  <a:srgbClr val="FFFF00"/>
                </a:solidFill>
                <a:cs typeface="Simplified Arabic" pitchFamily="2" charset="-78"/>
              </a:rPr>
            </a:br>
            <a:r>
              <a:rPr lang="ar-SA" sz="3600" dirty="0" smtClean="0">
                <a:solidFill>
                  <a:srgbClr val="FFFF00"/>
                </a:solidFill>
                <a:latin typeface="Simplified Arabic" pitchFamily="18" charset="-78"/>
                <a:cs typeface="Simplified Arabic" pitchFamily="18" charset="-78"/>
              </a:rPr>
              <a:t> </a:t>
            </a:r>
            <a:r>
              <a:rPr lang="ar-JO" sz="3600" dirty="0" smtClean="0">
                <a:solidFill>
                  <a:srgbClr val="FFFF00"/>
                </a:solidFill>
                <a:latin typeface="Simplified Arabic" pitchFamily="18" charset="-78"/>
                <a:cs typeface="Simplified Arabic" pitchFamily="18" charset="-78"/>
              </a:rPr>
              <a:t>ومؤدى هذه القاعدة ان المدين في السند لا يستطيع أن يحتج على حامله بالدفوع التي كان له أن يتمسك بها في مواجهة الساحب او الحملة السابقين (</a:t>
            </a:r>
            <a:r>
              <a:rPr lang="ar-SA" sz="3600" dirty="0" smtClean="0">
                <a:solidFill>
                  <a:srgbClr val="FFFF00"/>
                </a:solidFill>
                <a:latin typeface="Simplified Arabic" pitchFamily="18" charset="-78"/>
                <a:cs typeface="Simplified Arabic" pitchFamily="18" charset="-78"/>
              </a:rPr>
              <a:t>والمقصود هنا الدفوع التي تنشأ بسب العلاقات الشخصية بين المدين والموقعين الآخرين)فاذا كان التزام المدين باطلا لعيب في رضائه او لعدم مشروعية سبب التزامه, فإن إنتقال السند بالتظهير الى حامل حسن النية يمنع المدين من الاحتجاج في مواجهته بالبطلان , لان التظهير بمثابة مطهر لسبب البطلان</a:t>
            </a:r>
            <a:r>
              <a:rPr lang="ar-SA" sz="3600" dirty="0" smtClean="0">
                <a:latin typeface="Simplified Arabic" pitchFamily="18" charset="-78"/>
                <a:cs typeface="Simplified Arabic" pitchFamily="18" charset="-78"/>
              </a:rPr>
              <a:t>.</a:t>
            </a:r>
            <a:r>
              <a:rPr lang="en-US" sz="3600" dirty="0" smtClean="0">
                <a:latin typeface="Simplified Arabic" pitchFamily="18" charset="-78"/>
                <a:cs typeface="Simplified Arabic" pitchFamily="18" charset="-78"/>
              </a:rPr>
              <a:t/>
            </a:r>
            <a:br>
              <a:rPr lang="en-US" sz="3600" dirty="0" smtClean="0">
                <a:latin typeface="Simplified Arabic" pitchFamily="18" charset="-78"/>
                <a:cs typeface="Simplified Arabic" pitchFamily="18" charset="-78"/>
              </a:rPr>
            </a:br>
            <a:r>
              <a:rPr lang="ar-SA" sz="3600" dirty="0" smtClean="0">
                <a:solidFill>
                  <a:srgbClr val="FFFF00"/>
                </a:solidFill>
                <a:cs typeface="Simplified Arabic" pitchFamily="2" charset="-78"/>
              </a:rPr>
              <a:t>  </a:t>
            </a:r>
            <a:endParaRPr lang="tr-TR" sz="3600" dirty="0">
              <a:solidFill>
                <a:srgbClr val="FFFF00"/>
              </a:solidFill>
              <a:cs typeface="Simplified Arabic" pitchFamily="2" charset="-78"/>
            </a:endParaRPr>
          </a:p>
        </p:txBody>
      </p:sp>
      <p:sp>
        <p:nvSpPr>
          <p:cNvPr id="3" name="Slide Number Placeholder 2"/>
          <p:cNvSpPr>
            <a:spLocks noGrp="1"/>
          </p:cNvSpPr>
          <p:nvPr>
            <p:ph type="sldNum" sz="quarter" idx="11"/>
          </p:nvPr>
        </p:nvSpPr>
        <p:spPr/>
        <p:txBody>
          <a:bodyPr>
            <a:normAutofit/>
          </a:bodyPr>
          <a:lstStyle/>
          <a:p>
            <a:fld id="{6D2F594B-BE77-451F-973A-50648685DA73}" type="slidenum">
              <a:rPr lang="tr-TR" smtClean="0"/>
              <a:pPr/>
              <a:t>26</a:t>
            </a:fld>
            <a:endParaRPr lang="tr-T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6"/>
            <a:ext cx="8643998" cy="914400"/>
          </a:xfrm>
        </p:spPr>
        <p:txBody>
          <a:bodyPr>
            <a:normAutofit fontScale="90000"/>
          </a:bodyPr>
          <a:lstStyle/>
          <a:p>
            <a:pPr algn="r"/>
            <a:r>
              <a:rPr lang="ar-SA" sz="3600" b="1" dirty="0" smtClean="0">
                <a:latin typeface="Simplified Arabic" pitchFamily="18" charset="-78"/>
                <a:cs typeface="Simplified Arabic" pitchFamily="18" charset="-78"/>
              </a:rPr>
              <a:t>والتظهير لا يطهر السند من الدفوع الا بتوفر ثلاثة شروط هي</a:t>
            </a:r>
            <a:r>
              <a:rPr lang="ar-JO" sz="3600" b="1" dirty="0" smtClean="0">
                <a:latin typeface="Simplified Arabic" pitchFamily="18" charset="-78"/>
                <a:cs typeface="Simplified Arabic" pitchFamily="18" charset="-78"/>
              </a:rPr>
              <a:t>:</a:t>
            </a:r>
            <a:r>
              <a:rPr lang="ar-SA" sz="3600" b="1" dirty="0" smtClean="0">
                <a:latin typeface="Simplified Arabic" pitchFamily="18" charset="-78"/>
                <a:cs typeface="Simplified Arabic" pitchFamily="18" charset="-78"/>
              </a:rPr>
              <a:t> </a:t>
            </a:r>
            <a:r>
              <a:rPr lang="ar-JO" sz="3600" b="1" dirty="0" smtClean="0">
                <a:latin typeface="Simplified Arabic" pitchFamily="18" charset="-78"/>
                <a:cs typeface="Simplified Arabic" pitchFamily="18" charset="-78"/>
              </a:rPr>
              <a:t>                                                  </a:t>
            </a:r>
            <a:r>
              <a:rPr lang="en-US" sz="3600" b="1" dirty="0" smtClean="0">
                <a:latin typeface="Simplified Arabic" pitchFamily="18" charset="-78"/>
                <a:cs typeface="Simplified Arabic" pitchFamily="18" charset="-78"/>
              </a:rPr>
              <a:t/>
            </a:r>
            <a:br>
              <a:rPr lang="en-US" sz="3600" b="1" dirty="0" smtClean="0">
                <a:latin typeface="Simplified Arabic" pitchFamily="18" charset="-78"/>
                <a:cs typeface="Simplified Arabic" pitchFamily="18" charset="-78"/>
              </a:rPr>
            </a:br>
            <a:endParaRPr lang="ar-JO" sz="3600" b="1" dirty="0">
              <a:latin typeface="Simplified Arabic" pitchFamily="18" charset="-78"/>
              <a:cs typeface="Simplified Arabic" pitchFamily="18" charset="-78"/>
            </a:endParaRPr>
          </a:p>
        </p:txBody>
      </p:sp>
      <p:sp>
        <p:nvSpPr>
          <p:cNvPr id="3" name="Content Placeholder 2"/>
          <p:cNvSpPr>
            <a:spLocks noGrp="1"/>
          </p:cNvSpPr>
          <p:nvPr>
            <p:ph idx="1"/>
          </p:nvPr>
        </p:nvSpPr>
        <p:spPr>
          <a:xfrm>
            <a:off x="357158" y="1783560"/>
            <a:ext cx="8572560" cy="4931588"/>
          </a:xfrm>
        </p:spPr>
        <p:txBody>
          <a:bodyPr>
            <a:normAutofit fontScale="25000" lnSpcReduction="20000"/>
          </a:bodyPr>
          <a:lstStyle/>
          <a:p>
            <a:pPr algn="r" rtl="1">
              <a:buNone/>
            </a:pPr>
            <a:r>
              <a:rPr lang="ar-SA" sz="11200" b="1" u="sng" dirty="0" smtClean="0">
                <a:solidFill>
                  <a:srgbClr val="FFFF00"/>
                </a:solidFill>
                <a:latin typeface="Simplified Arabic" pitchFamily="18" charset="-78"/>
                <a:cs typeface="Simplified Arabic" pitchFamily="18" charset="-78"/>
              </a:rPr>
              <a:t>الشرط الاول :</a:t>
            </a:r>
            <a:endParaRPr lang="en-US" sz="11200" b="1" dirty="0" smtClean="0">
              <a:solidFill>
                <a:srgbClr val="FFFF00"/>
              </a:solidFill>
              <a:latin typeface="Simplified Arabic" pitchFamily="18" charset="-78"/>
              <a:cs typeface="Simplified Arabic" pitchFamily="18" charset="-78"/>
            </a:endParaRPr>
          </a:p>
          <a:p>
            <a:pPr algn="r" rtl="1">
              <a:buNone/>
            </a:pPr>
            <a:r>
              <a:rPr lang="ar-JO" sz="11200" b="1" dirty="0" smtClean="0">
                <a:solidFill>
                  <a:srgbClr val="FFFF00"/>
                </a:solidFill>
                <a:latin typeface="Simplified Arabic" pitchFamily="18" charset="-78"/>
                <a:cs typeface="Simplified Arabic" pitchFamily="18" charset="-78"/>
              </a:rPr>
              <a:t>أ</a:t>
            </a:r>
            <a:r>
              <a:rPr lang="ar-SA" sz="11200" b="1" dirty="0" smtClean="0">
                <a:solidFill>
                  <a:srgbClr val="FFFF00"/>
                </a:solidFill>
                <a:latin typeface="Simplified Arabic" pitchFamily="18" charset="-78"/>
                <a:cs typeface="Simplified Arabic" pitchFamily="18" charset="-78"/>
              </a:rPr>
              <a:t>ن يكون الحامل قد اكتسب السند عن طريق تظهير ناقل للملكية . </a:t>
            </a:r>
            <a:endParaRPr lang="ar-JO" sz="11200" b="1" dirty="0" smtClean="0">
              <a:solidFill>
                <a:srgbClr val="FFFF00"/>
              </a:solidFill>
              <a:latin typeface="Simplified Arabic" pitchFamily="18" charset="-78"/>
              <a:cs typeface="Simplified Arabic" pitchFamily="18" charset="-78"/>
            </a:endParaRPr>
          </a:p>
          <a:p>
            <a:pPr algn="r" rtl="1">
              <a:buNone/>
            </a:pPr>
            <a:r>
              <a:rPr lang="ar-SA" sz="11200" b="1" dirty="0" smtClean="0">
                <a:solidFill>
                  <a:srgbClr val="FFFF00"/>
                </a:solidFill>
                <a:latin typeface="Simplified Arabic" pitchFamily="18" charset="-78"/>
                <a:cs typeface="Simplified Arabic" pitchFamily="18" charset="-78"/>
              </a:rPr>
              <a:t>ولاتسري هذه القاعدة في الحالات التالية-</a:t>
            </a:r>
            <a:endParaRPr lang="en-US" sz="11200" b="1" dirty="0" smtClean="0">
              <a:solidFill>
                <a:srgbClr val="FFFF00"/>
              </a:solidFill>
              <a:latin typeface="Simplified Arabic" pitchFamily="18" charset="-78"/>
              <a:cs typeface="Simplified Arabic" pitchFamily="18" charset="-78"/>
            </a:endParaRPr>
          </a:p>
          <a:p>
            <a:pPr lvl="0" algn="r" rtl="1"/>
            <a:r>
              <a:rPr lang="ar-SA" sz="11200" b="1" dirty="0" smtClean="0">
                <a:solidFill>
                  <a:srgbClr val="FFFF00"/>
                </a:solidFill>
                <a:latin typeface="Simplified Arabic" pitchFamily="18" charset="-78"/>
                <a:cs typeface="Simplified Arabic" pitchFamily="18" charset="-78"/>
              </a:rPr>
              <a:t>في حال انتقال السند إلى الحامل بطريقة حوالة الحق المدنية (لأن الحق ينتقل إلى المحال له بجميع ما يشوبه من عيوب ودفوع.</a:t>
            </a:r>
          </a:p>
          <a:p>
            <a:pPr lvl="0" algn="r" rtl="1">
              <a:buNone/>
            </a:pPr>
            <a:endParaRPr lang="en-US" sz="11200" b="1" dirty="0" smtClean="0">
              <a:solidFill>
                <a:srgbClr val="FFFF00"/>
              </a:solidFill>
              <a:latin typeface="Simplified Arabic" pitchFamily="18" charset="-78"/>
              <a:cs typeface="Simplified Arabic" pitchFamily="18" charset="-78"/>
            </a:endParaRPr>
          </a:p>
          <a:p>
            <a:pPr lvl="0" algn="r" rtl="1"/>
            <a:r>
              <a:rPr lang="ar-SA" sz="11200" b="1" dirty="0" smtClean="0">
                <a:solidFill>
                  <a:srgbClr val="FFFF00"/>
                </a:solidFill>
                <a:latin typeface="Simplified Arabic" pitchFamily="18" charset="-78"/>
                <a:cs typeface="Simplified Arabic" pitchFamily="18" charset="-78"/>
              </a:rPr>
              <a:t>في حال انتقال السند إلى الحامل بطريقة الوصية أو الميراث (لان الوارث يعتبر خلفا عاما ويمكن التمسك قبله بالدفوع التي يحتج بها بالنسبة للوارث أو الموصي) </a:t>
            </a:r>
          </a:p>
          <a:p>
            <a:pPr lvl="0" algn="r" rtl="1">
              <a:buNone/>
            </a:pPr>
            <a:endParaRPr lang="en-US" sz="11200" b="1" dirty="0" smtClean="0">
              <a:solidFill>
                <a:srgbClr val="FFFF00"/>
              </a:solidFill>
              <a:latin typeface="Simplified Arabic" pitchFamily="18" charset="-78"/>
              <a:cs typeface="Simplified Arabic" pitchFamily="18" charset="-78"/>
            </a:endParaRPr>
          </a:p>
          <a:p>
            <a:pPr lvl="0" algn="r" rtl="1"/>
            <a:r>
              <a:rPr lang="ar-JO" sz="11200" b="1" dirty="0" smtClean="0">
                <a:solidFill>
                  <a:srgbClr val="FFFF00"/>
                </a:solidFill>
                <a:latin typeface="Simplified Arabic" pitchFamily="18" charset="-78"/>
                <a:cs typeface="Simplified Arabic" pitchFamily="18" charset="-78"/>
              </a:rPr>
              <a:t>التظهير التوكيلي ,لأن المظهر اليه يعد وكيلا عن المظهر في قبض قيمة السند ,وبالتالي يجوز للمدين ان يتمسك في مواجهته بالدفوع التي يستطيع التمسك بها في مواجهة المظهر.</a:t>
            </a:r>
            <a:endParaRPr lang="en-US" sz="11200" b="1" dirty="0" smtClean="0">
              <a:solidFill>
                <a:srgbClr val="FFFF00"/>
              </a:solidFill>
              <a:latin typeface="Simplified Arabic" pitchFamily="18" charset="-78"/>
              <a:cs typeface="Simplified Arabic" pitchFamily="18" charset="-78"/>
            </a:endParaRPr>
          </a:p>
          <a:p>
            <a:pPr algn="r" rtl="1">
              <a:buNone/>
            </a:pPr>
            <a:r>
              <a:rPr lang="ar-JO" sz="11200" b="1" dirty="0" smtClean="0">
                <a:solidFill>
                  <a:srgbClr val="FFFF00"/>
                </a:solidFill>
                <a:latin typeface="Simplified Arabic" pitchFamily="18" charset="-78"/>
                <a:cs typeface="Simplified Arabic" pitchFamily="18" charset="-78"/>
              </a:rPr>
              <a:t> </a:t>
            </a:r>
            <a:endParaRPr lang="en-US" sz="11200" b="1" dirty="0" smtClean="0">
              <a:solidFill>
                <a:srgbClr val="FFFF00"/>
              </a:solidFill>
              <a:latin typeface="Simplified Arabic" pitchFamily="18" charset="-78"/>
              <a:cs typeface="Simplified Arabic" pitchFamily="18" charset="-78"/>
            </a:endParaRPr>
          </a:p>
          <a:p>
            <a:pPr algn="r"/>
            <a:endParaRPr lang="ar-JO" b="1" dirty="0"/>
          </a:p>
        </p:txBody>
      </p:sp>
      <p:sp>
        <p:nvSpPr>
          <p:cNvPr id="4" name="Slide Number Placeholder 3"/>
          <p:cNvSpPr>
            <a:spLocks noGrp="1"/>
          </p:cNvSpPr>
          <p:nvPr>
            <p:ph type="sldNum" sz="quarter" idx="12"/>
          </p:nvPr>
        </p:nvSpPr>
        <p:spPr/>
        <p:txBody>
          <a:bodyPr>
            <a:normAutofit/>
          </a:bodyPr>
          <a:lstStyle/>
          <a:p>
            <a:fld id="{6D2F594B-BE77-451F-973A-50648685DA73}" type="slidenum">
              <a:rPr lang="tr-TR" smtClean="0"/>
              <a:pPr/>
              <a:t>27</a:t>
            </a:fld>
            <a:endParaRPr lang="tr-T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571480"/>
            <a:ext cx="7772400" cy="5784080"/>
          </a:xfrm>
        </p:spPr>
        <p:txBody>
          <a:bodyPr>
            <a:normAutofit/>
          </a:bodyPr>
          <a:lstStyle/>
          <a:p>
            <a:pPr algn="r" rtl="1">
              <a:buNone/>
            </a:pPr>
            <a:r>
              <a:rPr lang="ar-JO" sz="2800" b="1" u="sng" dirty="0" smtClean="0">
                <a:latin typeface="Simplified Arabic" pitchFamily="18" charset="-78"/>
                <a:cs typeface="Simplified Arabic" pitchFamily="18" charset="-78"/>
              </a:rPr>
              <a:t>الشرط الثاني :</a:t>
            </a:r>
          </a:p>
          <a:p>
            <a:pPr algn="r" rtl="1">
              <a:buNone/>
            </a:pPr>
            <a:r>
              <a:rPr lang="ar-JO" sz="2800" b="1" dirty="0" smtClean="0">
                <a:solidFill>
                  <a:srgbClr val="FFFF00"/>
                </a:solidFill>
                <a:latin typeface="Simplified Arabic" pitchFamily="18" charset="-78"/>
                <a:cs typeface="Simplified Arabic" pitchFamily="18" charset="-78"/>
              </a:rPr>
              <a:t>    أن يكون الحامل حسن النية.</a:t>
            </a:r>
            <a:endParaRPr lang="en-US" sz="2800" b="1" dirty="0" smtClean="0">
              <a:solidFill>
                <a:srgbClr val="FFFF00"/>
              </a:solidFill>
              <a:latin typeface="Simplified Arabic" pitchFamily="18" charset="-78"/>
              <a:cs typeface="Simplified Arabic" pitchFamily="18" charset="-78"/>
            </a:endParaRPr>
          </a:p>
          <a:p>
            <a:pPr algn="r" rtl="1">
              <a:buNone/>
            </a:pPr>
            <a:r>
              <a:rPr lang="ar-JO" sz="2800" b="1" dirty="0" smtClean="0">
                <a:solidFill>
                  <a:srgbClr val="FFFF00"/>
                </a:solidFill>
                <a:latin typeface="Simplified Arabic" pitchFamily="18" charset="-78"/>
                <a:cs typeface="Simplified Arabic" pitchFamily="18" charset="-78"/>
              </a:rPr>
              <a:t>   وذلك لحماية حق الحامل حسن النية حتى لايفاجأ بدفوع يجهلها مستمدة من علاقة المدين بأحد الموقعين السابقين. ولقد اختلف الفقه والقضاء حول المقصود بسوء النية الذي يؤدي الى تعطيل قاعدة تطهير الدفوع.</a:t>
            </a:r>
            <a:endParaRPr lang="en-US" sz="2800" b="1" dirty="0" smtClean="0">
              <a:solidFill>
                <a:srgbClr val="FFFF00"/>
              </a:solidFill>
              <a:latin typeface="Simplified Arabic" pitchFamily="18" charset="-78"/>
              <a:cs typeface="Simplified Arabic" pitchFamily="18" charset="-78"/>
            </a:endParaRPr>
          </a:p>
          <a:p>
            <a:pPr algn="r" rtl="1"/>
            <a:r>
              <a:rPr lang="ar-JO" sz="2800" b="1" dirty="0" smtClean="0">
                <a:solidFill>
                  <a:srgbClr val="FFFF00"/>
                </a:solidFill>
                <a:latin typeface="Simplified Arabic" pitchFamily="18" charset="-78"/>
                <a:cs typeface="Simplified Arabic" pitchFamily="18" charset="-78"/>
              </a:rPr>
              <a:t>1- فذهب راي إلى اشتراط تواطؤ المظهر إليه على الإضرار بالمدين بحرمانه من الدفوع التي يجوز له توجيهها الى المظهر.</a:t>
            </a:r>
            <a:endParaRPr lang="en-US" sz="2800" b="1" dirty="0" smtClean="0">
              <a:solidFill>
                <a:srgbClr val="FFFF00"/>
              </a:solidFill>
              <a:latin typeface="Simplified Arabic" pitchFamily="18" charset="-78"/>
              <a:cs typeface="Simplified Arabic" pitchFamily="18" charset="-78"/>
            </a:endParaRPr>
          </a:p>
          <a:p>
            <a:pPr algn="r" rtl="1"/>
            <a:r>
              <a:rPr lang="ar-JO" sz="2800" b="1" dirty="0" smtClean="0">
                <a:solidFill>
                  <a:srgbClr val="FFFF00"/>
                </a:solidFill>
                <a:latin typeface="Simplified Arabic" pitchFamily="18" charset="-78"/>
                <a:cs typeface="Simplified Arabic" pitchFamily="18" charset="-78"/>
              </a:rPr>
              <a:t>2-اما الراي الاخر فيكتفي بإعتبار الحامل سئ النية بمجرد علمه بالدفع وقت تظهير السند اليه, بحيث يعد الحامل حسن النية اذا كان وقت التظهير جاهلا بالدفع, ولو علم به بعد ذلك.</a:t>
            </a:r>
            <a:endParaRPr lang="en-US" sz="2800" b="1" dirty="0" smtClean="0">
              <a:solidFill>
                <a:srgbClr val="FFFF00"/>
              </a:solidFill>
              <a:latin typeface="Simplified Arabic" pitchFamily="18" charset="-78"/>
              <a:cs typeface="Simplified Arabic" pitchFamily="18" charset="-78"/>
            </a:endParaRPr>
          </a:p>
          <a:p>
            <a:pPr algn="l" rtl="1"/>
            <a:endParaRPr lang="ar-JO" sz="2800" b="1" dirty="0"/>
          </a:p>
        </p:txBody>
      </p:sp>
      <p:sp>
        <p:nvSpPr>
          <p:cNvPr id="4" name="Slide Number Placeholder 3"/>
          <p:cNvSpPr>
            <a:spLocks noGrp="1"/>
          </p:cNvSpPr>
          <p:nvPr>
            <p:ph type="sldNum" sz="quarter" idx="12"/>
          </p:nvPr>
        </p:nvSpPr>
        <p:spPr/>
        <p:txBody>
          <a:bodyPr>
            <a:normAutofit/>
          </a:bodyPr>
          <a:lstStyle/>
          <a:p>
            <a:fld id="{6D2F594B-BE77-451F-973A-50648685DA73}" type="slidenum">
              <a:rPr lang="tr-TR" smtClean="0"/>
              <a:pPr/>
              <a:t>28</a:t>
            </a:fld>
            <a:endParaRPr lang="tr-T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r" rtl="1">
              <a:buNone/>
            </a:pPr>
            <a:r>
              <a:rPr lang="ar-JO" b="1" u="sng" dirty="0" smtClean="0">
                <a:solidFill>
                  <a:srgbClr val="FFFF00"/>
                </a:solidFill>
              </a:rPr>
              <a:t>الشرط الثالث:</a:t>
            </a:r>
            <a:endParaRPr lang="ar-SA" b="1" u="sng" dirty="0" smtClean="0">
              <a:solidFill>
                <a:srgbClr val="FFFF00"/>
              </a:solidFill>
            </a:endParaRPr>
          </a:p>
          <a:p>
            <a:pPr algn="r" rtl="1">
              <a:buNone/>
            </a:pPr>
            <a:endParaRPr lang="en-US" sz="2800" b="1" dirty="0" smtClean="0">
              <a:solidFill>
                <a:srgbClr val="FFFF00"/>
              </a:solidFill>
              <a:latin typeface="Simplified Arabic" pitchFamily="18" charset="-78"/>
              <a:cs typeface="Simplified Arabic" pitchFamily="18" charset="-78"/>
            </a:endParaRPr>
          </a:p>
          <a:p>
            <a:pPr algn="r" rtl="1">
              <a:buNone/>
            </a:pPr>
            <a:r>
              <a:rPr lang="ar-JO" sz="2800" b="1" dirty="0" smtClean="0">
                <a:solidFill>
                  <a:srgbClr val="FFFF00"/>
                </a:solidFill>
                <a:latin typeface="Simplified Arabic" pitchFamily="18" charset="-78"/>
                <a:cs typeface="Simplified Arabic" pitchFamily="18" charset="-78"/>
              </a:rPr>
              <a:t>ان يكون الدفع من الدفوع التي يطهرها التظهير , ذلك أن هناك دفوعا لا يطهرها التظهير ولو كان الحامل حسن النية.</a:t>
            </a:r>
            <a:endParaRPr lang="en-US" sz="2800" b="1" dirty="0" smtClean="0">
              <a:solidFill>
                <a:srgbClr val="FFFF00"/>
              </a:solidFill>
              <a:latin typeface="Simplified Arabic" pitchFamily="18" charset="-78"/>
              <a:cs typeface="Simplified Arabic" pitchFamily="18" charset="-78"/>
            </a:endParaRPr>
          </a:p>
          <a:p>
            <a:pPr algn="r">
              <a:buNone/>
            </a:pPr>
            <a:endParaRPr lang="ar-JO" sz="2800" b="1" dirty="0">
              <a:solidFill>
                <a:srgbClr val="FFFF00"/>
              </a:solidFill>
              <a:latin typeface="Simplified Arabic" pitchFamily="18" charset="-78"/>
              <a:cs typeface="Simplified Arabic" pitchFamily="18" charset="-78"/>
            </a:endParaRPr>
          </a:p>
        </p:txBody>
      </p:sp>
      <p:sp>
        <p:nvSpPr>
          <p:cNvPr id="4" name="Slide Number Placeholder 3"/>
          <p:cNvSpPr>
            <a:spLocks noGrp="1"/>
          </p:cNvSpPr>
          <p:nvPr>
            <p:ph type="sldNum" sz="quarter" idx="12"/>
          </p:nvPr>
        </p:nvSpPr>
        <p:spPr/>
        <p:txBody>
          <a:bodyPr>
            <a:normAutofit/>
          </a:bodyPr>
          <a:lstStyle/>
          <a:p>
            <a:fld id="{6D2F594B-BE77-451F-973A-50648685DA73}" type="slidenum">
              <a:rPr lang="tr-TR" smtClean="0"/>
              <a:pPr/>
              <a:t>29</a:t>
            </a:fld>
            <a:endParaRPr lang="tr-T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ar-SA" sz="6600" b="1" u="sng" dirty="0" smtClean="0">
                <a:effectLst>
                  <a:outerShdw blurRad="38100" dist="38100" dir="2700000" algn="tl">
                    <a:srgbClr val="000000">
                      <a:alpha val="43137"/>
                    </a:srgbClr>
                  </a:outerShdw>
                </a:effectLst>
                <a:cs typeface="Simplified Arabic" pitchFamily="2" charset="-78"/>
              </a:rPr>
              <a:t>ماهية التظهير : </a:t>
            </a:r>
            <a:endParaRPr lang="tr-TR" sz="6600" b="1" u="sng" dirty="0">
              <a:effectLst>
                <a:outerShdw blurRad="38100" dist="38100" dir="2700000" algn="tl">
                  <a:srgbClr val="000000">
                    <a:alpha val="43137"/>
                  </a:srgbClr>
                </a:outerShdw>
              </a:effectLst>
              <a:cs typeface="Simplified Arabic" pitchFamily="2" charset="-78"/>
            </a:endParaRPr>
          </a:p>
        </p:txBody>
      </p:sp>
      <p:sp>
        <p:nvSpPr>
          <p:cNvPr id="3" name="Content Placeholder 2"/>
          <p:cNvSpPr>
            <a:spLocks noGrp="1"/>
          </p:cNvSpPr>
          <p:nvPr>
            <p:ph idx="1"/>
          </p:nvPr>
        </p:nvSpPr>
        <p:spPr>
          <a:xfrm>
            <a:off x="0" y="1783560"/>
            <a:ext cx="8929718" cy="4572000"/>
          </a:xfrm>
        </p:spPr>
        <p:txBody>
          <a:bodyPr>
            <a:normAutofit lnSpcReduction="10000"/>
          </a:bodyPr>
          <a:lstStyle/>
          <a:p>
            <a:pPr algn="r">
              <a:buNone/>
            </a:pPr>
            <a:endParaRPr lang="ar-SA" sz="4000" b="1" dirty="0" smtClean="0">
              <a:solidFill>
                <a:srgbClr val="FFFF00"/>
              </a:solidFill>
              <a:cs typeface="Simplified Arabic" pitchFamily="2" charset="-78"/>
            </a:endParaRPr>
          </a:p>
          <a:p>
            <a:pPr algn="r">
              <a:buNone/>
            </a:pPr>
            <a:r>
              <a:rPr lang="ar-SA" sz="4000" b="1" dirty="0" smtClean="0">
                <a:solidFill>
                  <a:srgbClr val="FFFF00"/>
                </a:solidFill>
                <a:cs typeface="Simplified Arabic" pitchFamily="2" charset="-78"/>
              </a:rPr>
              <a:t>التظهير : تصرف قانوني يتم بارادة المظهر ينتقل بموجب الحق الثابت في السند ، وهو مبلغ من </a:t>
            </a:r>
          </a:p>
          <a:p>
            <a:pPr algn="r">
              <a:buNone/>
            </a:pPr>
            <a:r>
              <a:rPr lang="ar-SA" sz="4000" b="1" dirty="0" smtClean="0">
                <a:solidFill>
                  <a:srgbClr val="FFFF00"/>
                </a:solidFill>
                <a:cs typeface="Simplified Arabic" pitchFamily="2" charset="-78"/>
              </a:rPr>
              <a:t>النقود من المظهر الى المظهر اليه .</a:t>
            </a:r>
          </a:p>
          <a:p>
            <a:pPr algn="r">
              <a:buNone/>
            </a:pPr>
            <a:endParaRPr lang="ar-SA" sz="4000" b="1" dirty="0" smtClean="0">
              <a:solidFill>
                <a:srgbClr val="FFFF00"/>
              </a:solidFill>
              <a:cs typeface="Simplified Arabic" pitchFamily="2" charset="-78"/>
            </a:endParaRPr>
          </a:p>
          <a:p>
            <a:pPr algn="r">
              <a:buNone/>
            </a:pPr>
            <a:r>
              <a:rPr lang="ar-SA" sz="4000" b="1" dirty="0" smtClean="0">
                <a:solidFill>
                  <a:srgbClr val="FFFF00"/>
                </a:solidFill>
                <a:cs typeface="Simplified Arabic" pitchFamily="2" charset="-78"/>
              </a:rPr>
              <a:t>او هو الطريقة الخاصة بنقل الاوراق التجارية من حامل لاخر .  </a:t>
            </a:r>
            <a:endParaRPr lang="tr-TR" sz="4000" b="1" dirty="0">
              <a:solidFill>
                <a:srgbClr val="FFFF00"/>
              </a:solidFill>
              <a:cs typeface="Simplified Arabic" pitchFamily="2" charset="-78"/>
            </a:endParaRPr>
          </a:p>
        </p:txBody>
      </p:sp>
      <p:sp>
        <p:nvSpPr>
          <p:cNvPr id="4" name="Slide Number Placeholder 3"/>
          <p:cNvSpPr>
            <a:spLocks noGrp="1"/>
          </p:cNvSpPr>
          <p:nvPr>
            <p:ph type="sldNum" sz="quarter" idx="12"/>
          </p:nvPr>
        </p:nvSpPr>
        <p:spPr/>
        <p:txBody>
          <a:bodyPr/>
          <a:lstStyle/>
          <a:p>
            <a:fld id="{6D2F594B-BE77-451F-973A-50648685DA73}" type="slidenum">
              <a:rPr lang="tr-TR" smtClean="0"/>
              <a:pPr/>
              <a:t>3</a:t>
            </a:fld>
            <a:endParaRPr lang="tr-T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231" y="357166"/>
            <a:ext cx="8569569" cy="1069298"/>
          </a:xfrm>
        </p:spPr>
        <p:txBody>
          <a:bodyPr/>
          <a:lstStyle/>
          <a:p>
            <a:pPr algn="ctr"/>
            <a:r>
              <a:rPr lang="ar-JO" sz="6000" b="1" dirty="0" smtClean="0">
                <a:cs typeface="Simplified Arabic" pitchFamily="2" charset="-78"/>
              </a:rPr>
              <a:t>اطراف التظهير</a:t>
            </a:r>
            <a:r>
              <a:rPr lang="ar-SA" sz="6000" b="1" dirty="0" smtClean="0">
                <a:cs typeface="Simplified Arabic" pitchFamily="2" charset="-78"/>
              </a:rPr>
              <a:t> </a:t>
            </a:r>
            <a:endParaRPr lang="tr-TR" sz="6000" b="1" dirty="0">
              <a:cs typeface="Simplified Arabic" pitchFamily="2" charset="-78"/>
            </a:endParaRPr>
          </a:p>
        </p:txBody>
      </p:sp>
      <p:sp>
        <p:nvSpPr>
          <p:cNvPr id="7" name="Slide Number Placeholder 6"/>
          <p:cNvSpPr>
            <a:spLocks noGrp="1"/>
          </p:cNvSpPr>
          <p:nvPr>
            <p:ph type="sldNum" sz="quarter" idx="12"/>
          </p:nvPr>
        </p:nvSpPr>
        <p:spPr>
          <a:xfrm>
            <a:off x="8075246" y="6422064"/>
            <a:ext cx="840154" cy="365125"/>
          </a:xfrm>
        </p:spPr>
        <p:txBody>
          <a:bodyPr/>
          <a:lstStyle/>
          <a:p>
            <a:fld id="{6D2F594B-BE77-451F-973A-50648685DA73}" type="slidenum">
              <a:rPr lang="tr-TR" sz="1050" smtClean="0"/>
              <a:pPr/>
              <a:t>4</a:t>
            </a:fld>
            <a:endParaRPr lang="tr-TR" sz="1050"/>
          </a:p>
        </p:txBody>
      </p:sp>
      <p:sp>
        <p:nvSpPr>
          <p:cNvPr id="5" name="Rounded Rectangle 4"/>
          <p:cNvSpPr/>
          <p:nvPr/>
        </p:nvSpPr>
        <p:spPr>
          <a:xfrm>
            <a:off x="4932040" y="2357430"/>
            <a:ext cx="3312368" cy="17859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SA" sz="4400" b="1" dirty="0" smtClean="0">
                <a:solidFill>
                  <a:srgbClr val="FFFF00"/>
                </a:solidFill>
                <a:cs typeface="Simplified Arabic" pitchFamily="2" charset="-78"/>
              </a:rPr>
              <a:t>المظهر </a:t>
            </a:r>
          </a:p>
          <a:p>
            <a:pPr algn="ctr"/>
            <a:r>
              <a:rPr lang="ar-SA" sz="4400" b="1" dirty="0" smtClean="0">
                <a:solidFill>
                  <a:srgbClr val="FFFF00"/>
                </a:solidFill>
                <a:cs typeface="Simplified Arabic" pitchFamily="2" charset="-78"/>
              </a:rPr>
              <a:t>( حامل قديم )</a:t>
            </a:r>
            <a:endParaRPr lang="tr-TR" sz="4400" b="1" dirty="0">
              <a:solidFill>
                <a:srgbClr val="FFFF00"/>
              </a:solidFill>
              <a:cs typeface="Simplified Arabic" pitchFamily="2" charset="-78"/>
            </a:endParaRPr>
          </a:p>
        </p:txBody>
      </p:sp>
      <p:sp>
        <p:nvSpPr>
          <p:cNvPr id="6" name="Rounded Rectangle 5"/>
          <p:cNvSpPr/>
          <p:nvPr/>
        </p:nvSpPr>
        <p:spPr>
          <a:xfrm>
            <a:off x="1016220" y="2357430"/>
            <a:ext cx="3123732" cy="17145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SA" sz="3600" b="1" dirty="0" smtClean="0">
                <a:solidFill>
                  <a:srgbClr val="FFFF00"/>
                </a:solidFill>
                <a:cs typeface="Simplified Arabic" pitchFamily="2" charset="-78"/>
              </a:rPr>
              <a:t>المظهر اليه </a:t>
            </a:r>
          </a:p>
          <a:p>
            <a:pPr algn="ctr"/>
            <a:r>
              <a:rPr lang="ar-SA" sz="3600" b="1" dirty="0" smtClean="0">
                <a:solidFill>
                  <a:srgbClr val="FFFF00"/>
                </a:solidFill>
                <a:cs typeface="Simplified Arabic" pitchFamily="2" charset="-78"/>
              </a:rPr>
              <a:t>(الحامل الجديد لسند السحب )</a:t>
            </a:r>
            <a:endParaRPr lang="tr-TR" sz="3600" b="1" dirty="0">
              <a:solidFill>
                <a:srgbClr val="FFFF00"/>
              </a:solidFill>
              <a:cs typeface="Simplified Arabic" pitchFamily="2" charset="-78"/>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785794"/>
            <a:ext cx="7772400" cy="5569766"/>
          </a:xfrm>
        </p:spPr>
        <p:txBody>
          <a:bodyPr>
            <a:normAutofit/>
          </a:bodyPr>
          <a:lstStyle/>
          <a:p>
            <a:pPr algn="justLow" rtl="1">
              <a:buNone/>
            </a:pPr>
            <a:r>
              <a:rPr lang="ar-SA" b="1" dirty="0" smtClean="0">
                <a:cs typeface="Simplified Arabic" pitchFamily="2" charset="-78"/>
              </a:rPr>
              <a:t> </a:t>
            </a:r>
            <a:r>
              <a:rPr lang="ar-JO" b="1" dirty="0" smtClean="0">
                <a:cs typeface="Simplified Arabic" pitchFamily="2" charset="-78"/>
              </a:rPr>
              <a:t>المظهر</a:t>
            </a:r>
            <a:r>
              <a:rPr lang="ar-SA" b="1" dirty="0" smtClean="0">
                <a:cs typeface="Simplified Arabic" pitchFamily="2" charset="-78"/>
              </a:rPr>
              <a:t>: </a:t>
            </a:r>
            <a:r>
              <a:rPr lang="ar-SA" b="1" dirty="0" smtClean="0">
                <a:solidFill>
                  <a:srgbClr val="FFFF00"/>
                </a:solidFill>
                <a:cs typeface="Simplified Arabic" pitchFamily="2" charset="-78"/>
              </a:rPr>
              <a:t>هو الشخص الذي يتنازل عن السند التجاري و الحق الثابت فيه ، لذا يجب أن تتوفر فيه صفة المالك الشرعي للورقة التجارية أي صاحب الحق فيها . </a:t>
            </a:r>
          </a:p>
          <a:p>
            <a:pPr algn="justLow" rtl="1">
              <a:buNone/>
            </a:pPr>
            <a:endParaRPr lang="ar-SA" b="1" dirty="0" smtClean="0">
              <a:solidFill>
                <a:srgbClr val="FFFF00"/>
              </a:solidFill>
              <a:cs typeface="Simplified Arabic" pitchFamily="2" charset="-78"/>
            </a:endParaRPr>
          </a:p>
          <a:p>
            <a:pPr algn="justLow" rtl="1">
              <a:buNone/>
            </a:pPr>
            <a:r>
              <a:rPr lang="ar-JO" b="1" dirty="0" smtClean="0">
                <a:cs typeface="Simplified Arabic" pitchFamily="2" charset="-78"/>
              </a:rPr>
              <a:t>المظهر اليه</a:t>
            </a:r>
            <a:r>
              <a:rPr lang="ar-SA" b="1" dirty="0" smtClean="0">
                <a:cs typeface="Simplified Arabic" pitchFamily="2" charset="-78"/>
              </a:rPr>
              <a:t>: </a:t>
            </a:r>
            <a:r>
              <a:rPr lang="ar-SA" b="1" dirty="0" smtClean="0">
                <a:solidFill>
                  <a:srgbClr val="FFFF00"/>
                </a:solidFill>
                <a:cs typeface="Simplified Arabic" pitchFamily="2" charset="-78"/>
              </a:rPr>
              <a:t>هو الشخص المنتفع من التظهير و الذي يتم التنازل له عن الورقة التجارية و الحقوق الناشئة عنها و يشترط فيه أن يكون شخصا حقيقيا أي موجود فالتظهير لشخص وهمي أو غير موجود يقع باطلا و لا يعتد به   فالعبرة بتوافر الشخصية القانونية لدى المظهر إليه</a:t>
            </a:r>
            <a:r>
              <a:rPr lang="tr-TR" b="1" dirty="0" smtClean="0">
                <a:solidFill>
                  <a:srgbClr val="FFFF00"/>
                </a:solidFill>
                <a:cs typeface="Simplified Arabic" pitchFamily="2" charset="-78"/>
              </a:rPr>
              <a:t>  ; </a:t>
            </a:r>
            <a:r>
              <a:rPr lang="ar-SA" b="1" dirty="0" smtClean="0">
                <a:solidFill>
                  <a:srgbClr val="FFFF00"/>
                </a:solidFill>
                <a:cs typeface="Simplified Arabic" pitchFamily="2" charset="-78"/>
              </a:rPr>
              <a:t>و لا يهم بعد ذلك أن يكون المظهر إليه شخص طبيعي أو معنوي</a:t>
            </a:r>
            <a:r>
              <a:rPr lang="tr-TR" b="1" dirty="0" smtClean="0">
                <a:solidFill>
                  <a:srgbClr val="FFFF00"/>
                </a:solidFill>
                <a:cs typeface="Simplified Arabic" pitchFamily="2" charset="-78"/>
              </a:rPr>
              <a:t> .</a:t>
            </a:r>
          </a:p>
          <a:p>
            <a:pPr algn="justLow" rtl="1">
              <a:buNone/>
            </a:pPr>
            <a:endParaRPr lang="tr-TR" b="1" dirty="0">
              <a:solidFill>
                <a:srgbClr val="FFFF00"/>
              </a:solidFill>
              <a:cs typeface="Simplified Arabic" pitchFamily="2" charset="-78"/>
            </a:endParaRPr>
          </a:p>
        </p:txBody>
      </p:sp>
      <p:sp>
        <p:nvSpPr>
          <p:cNvPr id="4" name="Slide Number Placeholder 3"/>
          <p:cNvSpPr>
            <a:spLocks noGrp="1"/>
          </p:cNvSpPr>
          <p:nvPr>
            <p:ph type="sldNum" sz="quarter" idx="12"/>
          </p:nvPr>
        </p:nvSpPr>
        <p:spPr/>
        <p:txBody>
          <a:bodyPr/>
          <a:lstStyle/>
          <a:p>
            <a:fld id="{6D2F594B-BE77-451F-973A-50648685DA73}" type="slidenum">
              <a:rPr lang="tr-TR" smtClean="0"/>
              <a:pPr/>
              <a:t>5</a:t>
            </a:fld>
            <a:endParaRPr lang="tr-T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ar-SA" b="1" u="sng" dirty="0" smtClean="0">
                <a:cs typeface="Simplified Arabic" pitchFamily="2" charset="-78"/>
              </a:rPr>
              <a:t>مميزات التظهير : </a:t>
            </a:r>
            <a:endParaRPr lang="tr-TR" b="1" u="sng" dirty="0">
              <a:cs typeface="Simplified Arabic" pitchFamily="2" charset="-78"/>
            </a:endParaRPr>
          </a:p>
        </p:txBody>
      </p:sp>
      <p:sp>
        <p:nvSpPr>
          <p:cNvPr id="3" name="Content Placeholder 2"/>
          <p:cNvSpPr>
            <a:spLocks noGrp="1"/>
          </p:cNvSpPr>
          <p:nvPr>
            <p:ph idx="1"/>
          </p:nvPr>
        </p:nvSpPr>
        <p:spPr>
          <a:xfrm>
            <a:off x="500034" y="1500174"/>
            <a:ext cx="8429684" cy="5143536"/>
          </a:xfrm>
        </p:spPr>
        <p:txBody>
          <a:bodyPr>
            <a:normAutofit/>
          </a:bodyPr>
          <a:lstStyle/>
          <a:p>
            <a:pPr marL="36576" indent="0" algn="r" rtl="1">
              <a:buNone/>
            </a:pPr>
            <a:r>
              <a:rPr lang="ar-SA" b="1" dirty="0" smtClean="0">
                <a:cs typeface="Simplified Arabic" pitchFamily="2" charset="-78"/>
              </a:rPr>
              <a:t>1</a:t>
            </a:r>
            <a:r>
              <a:rPr lang="ar-SA" b="1" dirty="0" smtClean="0">
                <a:solidFill>
                  <a:srgbClr val="FFFF00"/>
                </a:solidFill>
                <a:cs typeface="Simplified Arabic" pitchFamily="2" charset="-78"/>
              </a:rPr>
              <a:t>. انه يسهل الوفاء بالديون إذ غالبا ما تطوف السفتجة من مظهر إلى آخر بقصد تسوية الديون فيما بينهما إلى أن تستقل في يد المظهر إليه الأخير أي الحامل الأخير، الذي يقدمها للمسحوب عليه أي المدين الأصلي بعد القبول،.للوفاء بتاريخ الاستحقاق</a:t>
            </a:r>
            <a:r>
              <a:rPr lang="tr-TR" b="1" dirty="0" smtClean="0">
                <a:solidFill>
                  <a:srgbClr val="FFFF00"/>
                </a:solidFill>
                <a:cs typeface="Simplified Arabic" pitchFamily="2" charset="-78"/>
              </a:rPr>
              <a:t>.</a:t>
            </a:r>
          </a:p>
          <a:p>
            <a:pPr algn="r" rtl="1">
              <a:buNone/>
            </a:pPr>
            <a:r>
              <a:rPr lang="ar-SA" b="1" dirty="0" smtClean="0">
                <a:solidFill>
                  <a:srgbClr val="FFFF00"/>
                </a:solidFill>
                <a:cs typeface="Simplified Arabic" pitchFamily="2" charset="-78"/>
              </a:rPr>
              <a:t>   </a:t>
            </a:r>
            <a:r>
              <a:rPr lang="ar-SA" b="1" dirty="0" smtClean="0">
                <a:cs typeface="Simplified Arabic" pitchFamily="2" charset="-78"/>
              </a:rPr>
              <a:t>2</a:t>
            </a:r>
            <a:r>
              <a:rPr lang="ar-SA" b="1" dirty="0" smtClean="0">
                <a:solidFill>
                  <a:srgbClr val="FFFF00"/>
                </a:solidFill>
                <a:cs typeface="Simplified Arabic" pitchFamily="2" charset="-78"/>
              </a:rPr>
              <a:t>. انه يضخم الضمان في السفتجة فكلما تعاقب التظهير زاد الضمان،لان كل مظهر يضمن الوفاء لدى امتناع أو عجز المدين عن الدفع</a:t>
            </a:r>
            <a:r>
              <a:rPr lang="tr-TR" b="1" dirty="0" smtClean="0">
                <a:solidFill>
                  <a:srgbClr val="FFFF00"/>
                </a:solidFill>
                <a:cs typeface="Simplified Arabic" pitchFamily="2" charset="-78"/>
              </a:rPr>
              <a:t>.</a:t>
            </a:r>
          </a:p>
          <a:p>
            <a:pPr marL="36576" indent="0" algn="r" rtl="1">
              <a:buNone/>
            </a:pPr>
            <a:r>
              <a:rPr lang="ar-SA" b="1" dirty="0" smtClean="0">
                <a:cs typeface="Simplified Arabic" pitchFamily="2" charset="-78"/>
              </a:rPr>
              <a:t>3</a:t>
            </a:r>
            <a:r>
              <a:rPr lang="ar-SA" b="1" dirty="0" smtClean="0">
                <a:solidFill>
                  <a:srgbClr val="FFFF00"/>
                </a:solidFill>
                <a:cs typeface="Simplified Arabic" pitchFamily="2" charset="-78"/>
              </a:rPr>
              <a:t>. أن التظهير يطهر و ينظف السفتجة من جميع العيوب التي قد تشوب الحق الثابت فيها</a:t>
            </a:r>
            <a:r>
              <a:rPr lang="tr-TR" b="1" dirty="0" smtClean="0">
                <a:solidFill>
                  <a:srgbClr val="FFFF00"/>
                </a:solidFill>
                <a:cs typeface="Simplified Arabic" pitchFamily="2" charset="-78"/>
              </a:rPr>
              <a:t>.</a:t>
            </a:r>
          </a:p>
          <a:p>
            <a:pPr algn="r" rtl="1">
              <a:buNone/>
            </a:pPr>
            <a:endParaRPr lang="tr-TR" b="1" dirty="0">
              <a:solidFill>
                <a:srgbClr val="FFFF00"/>
              </a:solidFill>
              <a:cs typeface="Simplified Arabic" pitchFamily="2" charset="-78"/>
            </a:endParaRPr>
          </a:p>
        </p:txBody>
      </p:sp>
      <p:sp>
        <p:nvSpPr>
          <p:cNvPr id="4" name="Slide Number Placeholder 3"/>
          <p:cNvSpPr>
            <a:spLocks noGrp="1"/>
          </p:cNvSpPr>
          <p:nvPr>
            <p:ph type="sldNum" sz="quarter" idx="12"/>
          </p:nvPr>
        </p:nvSpPr>
        <p:spPr/>
        <p:txBody>
          <a:bodyPr/>
          <a:lstStyle/>
          <a:p>
            <a:fld id="{6D2F594B-BE77-451F-973A-50648685DA73}" type="slidenum">
              <a:rPr lang="tr-TR" smtClean="0"/>
              <a:pPr/>
              <a:t>6</a:t>
            </a:fld>
            <a:endParaRPr lang="tr-T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0"/>
            <a:ext cx="7772400" cy="1143008"/>
          </a:xfrm>
        </p:spPr>
        <p:txBody>
          <a:bodyPr>
            <a:normAutofit fontScale="90000"/>
          </a:bodyPr>
          <a:lstStyle/>
          <a:p>
            <a:pPr algn="ctr"/>
            <a:r>
              <a:rPr lang="ar-SA" sz="8000" b="1" u="sng" dirty="0" smtClean="0">
                <a:effectLst>
                  <a:outerShdw blurRad="38100" dist="38100" dir="2700000" algn="tl">
                    <a:srgbClr val="000000">
                      <a:alpha val="43137"/>
                    </a:srgbClr>
                  </a:outerShdw>
                </a:effectLst>
                <a:latin typeface="Arabic Typesetting" pitchFamily="66" charset="-78"/>
                <a:cs typeface="Arabic Typesetting" pitchFamily="66" charset="-78"/>
              </a:rPr>
              <a:t>انواع التظهير :</a:t>
            </a:r>
            <a:endParaRPr lang="tr-TR" sz="8000" b="1" u="sng" dirty="0">
              <a:effectLst>
                <a:outerShdw blurRad="38100" dist="38100" dir="2700000" algn="tl">
                  <a:srgbClr val="000000">
                    <a:alpha val="43137"/>
                  </a:srgbClr>
                </a:outerShdw>
              </a:effectLst>
              <a:latin typeface="Arabic Typesetting" pitchFamily="66" charset="-78"/>
              <a:cs typeface="Arabic Typesetting" pitchFamily="66" charset="-78"/>
            </a:endParaRPr>
          </a:p>
        </p:txBody>
      </p:sp>
      <p:sp>
        <p:nvSpPr>
          <p:cNvPr id="3" name="Content Placeholder 2"/>
          <p:cNvSpPr>
            <a:spLocks noGrp="1"/>
          </p:cNvSpPr>
          <p:nvPr>
            <p:ph idx="1"/>
          </p:nvPr>
        </p:nvSpPr>
        <p:spPr>
          <a:xfrm>
            <a:off x="357158" y="1357298"/>
            <a:ext cx="8643998" cy="5069700"/>
          </a:xfrm>
        </p:spPr>
        <p:txBody>
          <a:bodyPr>
            <a:noAutofit/>
          </a:bodyPr>
          <a:lstStyle/>
          <a:p>
            <a:pPr algn="just" rtl="1">
              <a:buNone/>
            </a:pPr>
            <a:r>
              <a:rPr lang="ar-SA" sz="3200" b="1" dirty="0" smtClean="0">
                <a:cs typeface="Simplified Arabic" pitchFamily="2" charset="-78"/>
              </a:rPr>
              <a:t>اولا</a:t>
            </a:r>
            <a:r>
              <a:rPr lang="ar-SA" sz="3200" b="1" dirty="0" smtClean="0">
                <a:solidFill>
                  <a:srgbClr val="FFFF00"/>
                </a:solidFill>
                <a:cs typeface="Simplified Arabic" pitchFamily="2" charset="-78"/>
              </a:rPr>
              <a:t> : التظهير التام او الناقل للملكية </a:t>
            </a:r>
            <a:r>
              <a:rPr lang="ar-JO" sz="3200" b="1" dirty="0" smtClean="0">
                <a:solidFill>
                  <a:srgbClr val="FFFF00"/>
                </a:solidFill>
                <a:cs typeface="Simplified Arabic" pitchFamily="2" charset="-78"/>
              </a:rPr>
              <a:t>وله عدة اشكال : </a:t>
            </a:r>
          </a:p>
          <a:p>
            <a:pPr marL="811530" indent="-742950" algn="just" rtl="1">
              <a:buFont typeface="+mj-lt"/>
              <a:buAutoNum type="arabicPeriod"/>
            </a:pPr>
            <a:r>
              <a:rPr lang="ar-JO" sz="3200" b="1" dirty="0" smtClean="0">
                <a:solidFill>
                  <a:srgbClr val="FFFF00"/>
                </a:solidFill>
                <a:cs typeface="Simplified Arabic" pitchFamily="2" charset="-78"/>
              </a:rPr>
              <a:t> </a:t>
            </a:r>
            <a:r>
              <a:rPr lang="ar-SA" sz="3200" b="1" dirty="0" smtClean="0">
                <a:solidFill>
                  <a:srgbClr val="FFFF00"/>
                </a:solidFill>
                <a:cs typeface="Simplified Arabic" pitchFamily="2" charset="-78"/>
              </a:rPr>
              <a:t>التظهير  </a:t>
            </a:r>
            <a:r>
              <a:rPr lang="ar-SA" sz="3200" b="1" dirty="0">
                <a:solidFill>
                  <a:srgbClr val="FFFF00"/>
                </a:solidFill>
                <a:cs typeface="Simplified Arabic" pitchFamily="2" charset="-78"/>
              </a:rPr>
              <a:t>على </a:t>
            </a:r>
            <a:r>
              <a:rPr lang="ar-SA" sz="3200" b="1" dirty="0" smtClean="0">
                <a:solidFill>
                  <a:srgbClr val="FFFF00"/>
                </a:solidFill>
                <a:cs typeface="Simplified Arabic" pitchFamily="2" charset="-78"/>
              </a:rPr>
              <a:t>بياض</a:t>
            </a:r>
            <a:endParaRPr lang="ar-JO" sz="3200" b="1" dirty="0">
              <a:solidFill>
                <a:srgbClr val="FFFF00"/>
              </a:solidFill>
              <a:cs typeface="Simplified Arabic" pitchFamily="2" charset="-78"/>
            </a:endParaRPr>
          </a:p>
          <a:p>
            <a:pPr marL="811530" indent="-742950" algn="just" rtl="1">
              <a:buFont typeface="+mj-lt"/>
              <a:buAutoNum type="arabicPeriod"/>
            </a:pPr>
            <a:r>
              <a:rPr lang="en-US" sz="3200" b="1" dirty="0" smtClean="0">
                <a:solidFill>
                  <a:srgbClr val="FFFF00"/>
                </a:solidFill>
                <a:cs typeface="Simplified Arabic" pitchFamily="2" charset="-78"/>
              </a:rPr>
              <a:t>  </a:t>
            </a:r>
            <a:r>
              <a:rPr lang="ar-JO" sz="3200" b="1" dirty="0" smtClean="0">
                <a:solidFill>
                  <a:srgbClr val="FFFF00"/>
                </a:solidFill>
                <a:cs typeface="Simplified Arabic" pitchFamily="2" charset="-78"/>
              </a:rPr>
              <a:t>ا</a:t>
            </a:r>
            <a:r>
              <a:rPr lang="ar-SA" sz="3200" b="1" dirty="0" smtClean="0">
                <a:solidFill>
                  <a:srgbClr val="FFFF00"/>
                </a:solidFill>
                <a:cs typeface="Simplified Arabic" pitchFamily="2" charset="-78"/>
              </a:rPr>
              <a:t>لتظهير الاسمي</a:t>
            </a:r>
            <a:endParaRPr lang="en-US" sz="3200" b="1" dirty="0" smtClean="0">
              <a:solidFill>
                <a:srgbClr val="FFFF00"/>
              </a:solidFill>
              <a:cs typeface="Simplified Arabic" pitchFamily="2" charset="-78"/>
            </a:endParaRPr>
          </a:p>
          <a:p>
            <a:pPr marL="811530" indent="-742950" algn="r" rtl="1">
              <a:buFont typeface="+mj-lt"/>
              <a:buAutoNum type="arabicPeriod"/>
            </a:pPr>
            <a:r>
              <a:rPr lang="en-US" sz="3200" b="1" dirty="0" smtClean="0">
                <a:solidFill>
                  <a:srgbClr val="FFFF00"/>
                </a:solidFill>
                <a:cs typeface="Simplified Arabic" pitchFamily="2" charset="-78"/>
              </a:rPr>
              <a:t>  </a:t>
            </a:r>
            <a:r>
              <a:rPr lang="ar-SA" sz="3200" b="1" dirty="0">
                <a:solidFill>
                  <a:srgbClr val="FFFF00"/>
                </a:solidFill>
                <a:cs typeface="Simplified Arabic" pitchFamily="2" charset="-78"/>
              </a:rPr>
              <a:t>التظهير  للحامل </a:t>
            </a:r>
            <a:endParaRPr lang="ar-JO" sz="3200" b="1" dirty="0" smtClean="0">
              <a:solidFill>
                <a:srgbClr val="FFFF00"/>
              </a:solidFill>
              <a:cs typeface="Simplified Arabic" pitchFamily="2" charset="-78"/>
            </a:endParaRPr>
          </a:p>
          <a:p>
            <a:pPr marL="68580" indent="0" algn="r" rtl="1">
              <a:buNone/>
            </a:pPr>
            <a:endParaRPr lang="ar-JO" sz="3200" b="1" dirty="0" smtClean="0">
              <a:solidFill>
                <a:srgbClr val="FFFF00"/>
              </a:solidFill>
              <a:cs typeface="Simplified Arabic" pitchFamily="2" charset="-78"/>
            </a:endParaRPr>
          </a:p>
          <a:p>
            <a:pPr marL="68580" indent="0" algn="r" rtl="1">
              <a:buNone/>
            </a:pPr>
            <a:r>
              <a:rPr lang="ar-SA" sz="3200" b="1" dirty="0" smtClean="0">
                <a:solidFill>
                  <a:srgbClr val="FFFF00"/>
                </a:solidFill>
                <a:latin typeface="Simplified Arabic" pitchFamily="18" charset="-78"/>
                <a:cs typeface="Simplified Arabic" pitchFamily="18" charset="-78"/>
              </a:rPr>
              <a:t> </a:t>
            </a:r>
            <a:r>
              <a:rPr lang="ar-SA" sz="3200" b="1" dirty="0" smtClean="0">
                <a:latin typeface="Simplified Arabic" pitchFamily="18" charset="-78"/>
                <a:cs typeface="Simplified Arabic" pitchFamily="18" charset="-78"/>
              </a:rPr>
              <a:t>ثانيا</a:t>
            </a:r>
            <a:r>
              <a:rPr lang="ar-SA" sz="3200" b="1" dirty="0" smtClean="0">
                <a:solidFill>
                  <a:srgbClr val="FFFF00"/>
                </a:solidFill>
                <a:latin typeface="Simplified Arabic" pitchFamily="18" charset="-78"/>
                <a:cs typeface="Simplified Arabic" pitchFamily="18" charset="-78"/>
              </a:rPr>
              <a:t> :</a:t>
            </a:r>
            <a:r>
              <a:rPr lang="ar-JO" sz="3200" b="1" dirty="0" smtClean="0">
                <a:solidFill>
                  <a:srgbClr val="FFFF00"/>
                </a:solidFill>
                <a:latin typeface="Simplified Arabic" pitchFamily="18" charset="-78"/>
                <a:cs typeface="Simplified Arabic" pitchFamily="18" charset="-78"/>
              </a:rPr>
              <a:t>التظهير غير القابل للملكية </a:t>
            </a:r>
          </a:p>
          <a:p>
            <a:pPr marL="68580" indent="0" algn="r" rtl="1">
              <a:buNone/>
            </a:pPr>
            <a:r>
              <a:rPr lang="ar-JO" sz="3200" b="1" dirty="0" smtClean="0">
                <a:solidFill>
                  <a:srgbClr val="FFFF00"/>
                </a:solidFill>
                <a:latin typeface="Simplified Arabic" pitchFamily="18" charset="-78"/>
                <a:cs typeface="Simplified Arabic" pitchFamily="18" charset="-78"/>
              </a:rPr>
              <a:t>1- </a:t>
            </a:r>
            <a:r>
              <a:rPr lang="ar-SA" sz="3200" b="1" dirty="0" smtClean="0">
                <a:solidFill>
                  <a:srgbClr val="FFFF00"/>
                </a:solidFill>
                <a:latin typeface="Simplified Arabic" pitchFamily="18" charset="-78"/>
                <a:cs typeface="Simplified Arabic" pitchFamily="18" charset="-78"/>
              </a:rPr>
              <a:t> </a:t>
            </a:r>
            <a:r>
              <a:rPr lang="ar-SA" sz="3200" b="1" dirty="0">
                <a:solidFill>
                  <a:srgbClr val="FFFF00"/>
                </a:solidFill>
                <a:latin typeface="Simplified Arabic" pitchFamily="18" charset="-78"/>
                <a:cs typeface="Simplified Arabic" pitchFamily="18" charset="-78"/>
              </a:rPr>
              <a:t>التظهير </a:t>
            </a:r>
            <a:r>
              <a:rPr lang="ar-SA" sz="3200" b="1" dirty="0" err="1" smtClean="0">
                <a:solidFill>
                  <a:srgbClr val="FFFF00"/>
                </a:solidFill>
                <a:latin typeface="Simplified Arabic" pitchFamily="18" charset="-78"/>
                <a:cs typeface="Simplified Arabic" pitchFamily="18" charset="-78"/>
              </a:rPr>
              <a:t>التوكيلي</a:t>
            </a:r>
            <a:endParaRPr lang="ar-JO" sz="3200" b="1" dirty="0" smtClean="0">
              <a:solidFill>
                <a:srgbClr val="FFFF00"/>
              </a:solidFill>
              <a:latin typeface="Simplified Arabic" pitchFamily="18" charset="-78"/>
              <a:cs typeface="Simplified Arabic" pitchFamily="18" charset="-78"/>
            </a:endParaRPr>
          </a:p>
          <a:p>
            <a:pPr marL="68580" indent="0" algn="r" rtl="1">
              <a:buNone/>
            </a:pPr>
            <a:r>
              <a:rPr lang="ar-JO" sz="3200" b="1" dirty="0" smtClean="0">
                <a:solidFill>
                  <a:srgbClr val="FFFF00"/>
                </a:solidFill>
                <a:latin typeface="Simplified Arabic" pitchFamily="18" charset="-78"/>
                <a:cs typeface="Simplified Arabic" pitchFamily="18" charset="-78"/>
              </a:rPr>
              <a:t>2- </a:t>
            </a:r>
            <a:r>
              <a:rPr lang="ar-SA" sz="3200" b="1" dirty="0">
                <a:solidFill>
                  <a:srgbClr val="FFFF00"/>
                </a:solidFill>
                <a:latin typeface="Simplified Arabic" pitchFamily="18" charset="-78"/>
                <a:cs typeface="Simplified Arabic" pitchFamily="18" charset="-78"/>
              </a:rPr>
              <a:t>التظهير </a:t>
            </a:r>
            <a:r>
              <a:rPr lang="ar-SA" sz="3200" b="1" dirty="0" err="1">
                <a:solidFill>
                  <a:srgbClr val="FFFF00"/>
                </a:solidFill>
                <a:latin typeface="Simplified Arabic" pitchFamily="18" charset="-78"/>
                <a:cs typeface="Simplified Arabic" pitchFamily="18" charset="-78"/>
              </a:rPr>
              <a:t>التأميني</a:t>
            </a:r>
            <a:endParaRPr lang="ar-JO" sz="3200" b="1" dirty="0" smtClean="0">
              <a:solidFill>
                <a:srgbClr val="FFFF00"/>
              </a:solidFill>
              <a:latin typeface="Simplified Arabic" pitchFamily="18" charset="-78"/>
              <a:cs typeface="Simplified Arabic" pitchFamily="18" charset="-78"/>
            </a:endParaRPr>
          </a:p>
          <a:p>
            <a:pPr marL="68580" indent="0" algn="r" rtl="1">
              <a:buNone/>
            </a:pPr>
            <a:r>
              <a:rPr lang="en-US" sz="3200" dirty="0"/>
              <a:t/>
            </a:r>
            <a:br>
              <a:rPr lang="en-US" sz="3200" dirty="0"/>
            </a:br>
            <a:endParaRPr lang="tr-TR" sz="3200" b="1" dirty="0">
              <a:solidFill>
                <a:srgbClr val="FFFF00"/>
              </a:solidFill>
              <a:cs typeface="Simplified Arabic" pitchFamily="2" charset="-78"/>
            </a:endParaRPr>
          </a:p>
        </p:txBody>
      </p:sp>
      <p:sp>
        <p:nvSpPr>
          <p:cNvPr id="4" name="Slide Number Placeholder 3"/>
          <p:cNvSpPr>
            <a:spLocks noGrp="1"/>
          </p:cNvSpPr>
          <p:nvPr>
            <p:ph type="sldNum" sz="quarter" idx="12"/>
          </p:nvPr>
        </p:nvSpPr>
        <p:spPr/>
        <p:txBody>
          <a:bodyPr>
            <a:normAutofit/>
          </a:bodyPr>
          <a:lstStyle/>
          <a:p>
            <a:fld id="{6D2F594B-BE77-451F-973A-50648685DA73}" type="slidenum">
              <a:rPr lang="tr-TR" smtClean="0"/>
              <a:pPr/>
              <a:t>7</a:t>
            </a:fld>
            <a:endParaRPr lang="tr-TR"/>
          </a:p>
        </p:txBody>
      </p:sp>
    </p:spTree>
    <p:extLst>
      <p:ext uri="{BB962C8B-B14F-4D97-AF65-F5344CB8AC3E}">
        <p14:creationId xmlns:p14="http://schemas.microsoft.com/office/powerpoint/2010/main" val="17584274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1357298"/>
            <a:ext cx="8643998" cy="5069700"/>
          </a:xfrm>
        </p:spPr>
        <p:txBody>
          <a:bodyPr>
            <a:normAutofit/>
          </a:bodyPr>
          <a:lstStyle/>
          <a:p>
            <a:pPr algn="just" rtl="1">
              <a:buNone/>
            </a:pPr>
            <a:r>
              <a:rPr lang="ar-SA" sz="4000" b="1" dirty="0" smtClean="0">
                <a:solidFill>
                  <a:srgbClr val="FFFF00"/>
                </a:solidFill>
                <a:cs typeface="Simplified Arabic" pitchFamily="2" charset="-78"/>
              </a:rPr>
              <a:t>هو تصرف إرادي صرفي يرد على الورقة التجارية بقصد نقل الحق التابث فيها من مالكه </a:t>
            </a:r>
            <a:r>
              <a:rPr lang="ar-JO" sz="4000" b="1" dirty="0" smtClean="0">
                <a:solidFill>
                  <a:srgbClr val="FFFF00"/>
                </a:solidFill>
                <a:cs typeface="Simplified Arabic" pitchFamily="2" charset="-78"/>
              </a:rPr>
              <a:t>(</a:t>
            </a:r>
            <a:r>
              <a:rPr lang="ar-SA" sz="4000" b="1" dirty="0" smtClean="0">
                <a:solidFill>
                  <a:srgbClr val="FFFF00"/>
                </a:solidFill>
                <a:cs typeface="Simplified Arabic" pitchFamily="2" charset="-78"/>
              </a:rPr>
              <a:t>المظهر</a:t>
            </a:r>
            <a:r>
              <a:rPr lang="ar-JO" sz="4000" b="1" dirty="0" smtClean="0">
                <a:solidFill>
                  <a:srgbClr val="FFFF00"/>
                </a:solidFill>
                <a:cs typeface="Simplified Arabic" pitchFamily="2" charset="-78"/>
              </a:rPr>
              <a:t>)</a:t>
            </a:r>
            <a:r>
              <a:rPr lang="ar-SA" sz="4000" b="1" dirty="0" smtClean="0">
                <a:solidFill>
                  <a:srgbClr val="FFFF00"/>
                </a:solidFill>
                <a:cs typeface="Simplified Arabic" pitchFamily="2" charset="-78"/>
              </a:rPr>
              <a:t> إلى شخص آخر </a:t>
            </a:r>
            <a:r>
              <a:rPr lang="ar-JO" sz="4000" b="1" dirty="0" smtClean="0">
                <a:solidFill>
                  <a:srgbClr val="FFFF00"/>
                </a:solidFill>
                <a:cs typeface="Simplified Arabic" pitchFamily="2" charset="-78"/>
              </a:rPr>
              <a:t>(</a:t>
            </a:r>
            <a:r>
              <a:rPr lang="ar-SA" sz="4000" b="1" dirty="0" smtClean="0">
                <a:solidFill>
                  <a:srgbClr val="FFFF00"/>
                </a:solidFill>
                <a:cs typeface="Simplified Arabic" pitchFamily="2" charset="-78"/>
              </a:rPr>
              <a:t>المظهر إليه</a:t>
            </a:r>
            <a:r>
              <a:rPr lang="ar-JO" sz="4000" b="1" dirty="0" smtClean="0">
                <a:solidFill>
                  <a:srgbClr val="FFFF00"/>
                </a:solidFill>
                <a:cs typeface="Simplified Arabic" pitchFamily="2" charset="-78"/>
              </a:rPr>
              <a:t>)</a:t>
            </a:r>
            <a:r>
              <a:rPr lang="ar-SA" sz="4000" b="1" dirty="0" smtClean="0">
                <a:solidFill>
                  <a:srgbClr val="FFFF00"/>
                </a:solidFill>
                <a:cs typeface="Simplified Arabic" pitchFamily="2" charset="-78"/>
              </a:rPr>
              <a:t> ،وذلك بهدف</a:t>
            </a:r>
            <a:r>
              <a:rPr lang="ar-JO" sz="4000" b="1" dirty="0" smtClean="0">
                <a:solidFill>
                  <a:srgbClr val="FFFF00"/>
                </a:solidFill>
                <a:cs typeface="Simplified Arabic" pitchFamily="2" charset="-78"/>
              </a:rPr>
              <a:t> : </a:t>
            </a:r>
          </a:p>
          <a:p>
            <a:pPr algn="just" rtl="1">
              <a:buNone/>
            </a:pPr>
            <a:r>
              <a:rPr lang="ar-SA" sz="4000" b="1" dirty="0" smtClean="0">
                <a:solidFill>
                  <a:srgbClr val="FFFF00"/>
                </a:solidFill>
                <a:cs typeface="Simplified Arabic" pitchFamily="2" charset="-78"/>
              </a:rPr>
              <a:t> </a:t>
            </a:r>
            <a:r>
              <a:rPr lang="ar-JO" sz="4000" b="1" dirty="0" smtClean="0">
                <a:solidFill>
                  <a:srgbClr val="FFFF00"/>
                </a:solidFill>
                <a:cs typeface="Simplified Arabic" pitchFamily="2" charset="-78"/>
              </a:rPr>
              <a:t>- </a:t>
            </a:r>
            <a:r>
              <a:rPr lang="ar-SA" sz="4000" b="1" dirty="0" smtClean="0">
                <a:solidFill>
                  <a:srgbClr val="FFFF00"/>
                </a:solidFill>
                <a:cs typeface="Simplified Arabic" pitchFamily="2" charset="-78"/>
              </a:rPr>
              <a:t>تحصيل قيمة السند قبل ميعاد الاستحقاق </a:t>
            </a:r>
            <a:r>
              <a:rPr lang="ar-JO" sz="4000" b="1" dirty="0" smtClean="0">
                <a:solidFill>
                  <a:srgbClr val="FFFF00"/>
                </a:solidFill>
                <a:cs typeface="Simplified Arabic" pitchFamily="2" charset="-78"/>
              </a:rPr>
              <a:t>ب</a:t>
            </a:r>
            <a:r>
              <a:rPr lang="ar-SA" sz="4000" b="1" dirty="0" smtClean="0">
                <a:solidFill>
                  <a:srgbClr val="FFFF00"/>
                </a:solidFill>
                <a:cs typeface="Simplified Arabic" pitchFamily="2" charset="-78"/>
              </a:rPr>
              <a:t>خصمه لدى احد البنوك</a:t>
            </a:r>
            <a:r>
              <a:rPr lang="ar-JO" sz="4000" b="1" dirty="0" smtClean="0">
                <a:solidFill>
                  <a:srgbClr val="FFFF00"/>
                </a:solidFill>
                <a:cs typeface="Simplified Arabic" pitchFamily="2" charset="-78"/>
              </a:rPr>
              <a:t> (</a:t>
            </a:r>
            <a:r>
              <a:rPr lang="ar-JO" sz="4000" b="1" u="sng" dirty="0" smtClean="0">
                <a:solidFill>
                  <a:srgbClr val="FFFF00"/>
                </a:solidFill>
                <a:cs typeface="Simplified Arabic" pitchFamily="2" charset="-78"/>
              </a:rPr>
              <a:t>مخصوم منها </a:t>
            </a:r>
            <a:r>
              <a:rPr lang="ar-JO" sz="4000" b="1" u="sng" dirty="0" err="1" smtClean="0">
                <a:solidFill>
                  <a:srgbClr val="FFFF00"/>
                </a:solidFill>
                <a:cs typeface="Simplified Arabic" pitchFamily="2" charset="-78"/>
              </a:rPr>
              <a:t>الايجو</a:t>
            </a:r>
            <a:r>
              <a:rPr lang="ar-JO" sz="4000" b="1" dirty="0" smtClean="0">
                <a:solidFill>
                  <a:srgbClr val="FFFF00"/>
                </a:solidFill>
                <a:cs typeface="Simplified Arabic" pitchFamily="2" charset="-78"/>
              </a:rPr>
              <a:t>)</a:t>
            </a:r>
          </a:p>
          <a:p>
            <a:pPr algn="just" rtl="1">
              <a:buNone/>
            </a:pPr>
            <a:r>
              <a:rPr lang="ar-SA" sz="4000" b="1" dirty="0" smtClean="0">
                <a:solidFill>
                  <a:srgbClr val="FFFF00"/>
                </a:solidFill>
                <a:cs typeface="Simplified Arabic" pitchFamily="2" charset="-78"/>
              </a:rPr>
              <a:t> </a:t>
            </a:r>
            <a:r>
              <a:rPr lang="ar-JO" sz="4000" b="1" dirty="0" smtClean="0">
                <a:solidFill>
                  <a:srgbClr val="FFFF00"/>
                </a:solidFill>
                <a:cs typeface="Simplified Arabic" pitchFamily="2" charset="-78"/>
              </a:rPr>
              <a:t>- </a:t>
            </a:r>
            <a:r>
              <a:rPr lang="ar-SA" sz="4000" b="1" dirty="0" smtClean="0">
                <a:solidFill>
                  <a:srgbClr val="FFFF00"/>
                </a:solidFill>
                <a:cs typeface="Simplified Arabic" pitchFamily="2" charset="-78"/>
              </a:rPr>
              <a:t>او بهدف الوفاء بدين في ذمة المظهر الى المظهر اليه .</a:t>
            </a:r>
            <a:endParaRPr lang="tr-TR" sz="4000" b="1" dirty="0">
              <a:solidFill>
                <a:srgbClr val="FFFF00"/>
              </a:solidFill>
              <a:cs typeface="Simplified Arabic" pitchFamily="2" charset="-78"/>
            </a:endParaRPr>
          </a:p>
        </p:txBody>
      </p:sp>
      <p:sp>
        <p:nvSpPr>
          <p:cNvPr id="4" name="Slide Number Placeholder 3"/>
          <p:cNvSpPr>
            <a:spLocks noGrp="1"/>
          </p:cNvSpPr>
          <p:nvPr>
            <p:ph type="sldNum" sz="quarter" idx="12"/>
          </p:nvPr>
        </p:nvSpPr>
        <p:spPr/>
        <p:txBody>
          <a:bodyPr/>
          <a:lstStyle/>
          <a:p>
            <a:fld id="{6D2F594B-BE77-451F-973A-50648685DA73}" type="slidenum">
              <a:rPr lang="tr-TR" smtClean="0"/>
              <a:pPr/>
              <a:t>8</a:t>
            </a:fld>
            <a:endParaRPr lang="tr-TR"/>
          </a:p>
        </p:txBody>
      </p:sp>
      <p:sp>
        <p:nvSpPr>
          <p:cNvPr id="5" name="عنوان 4"/>
          <p:cNvSpPr>
            <a:spLocks noGrp="1"/>
          </p:cNvSpPr>
          <p:nvPr>
            <p:ph type="title"/>
          </p:nvPr>
        </p:nvSpPr>
        <p:spPr>
          <a:xfrm>
            <a:off x="899592" y="188640"/>
            <a:ext cx="7467600" cy="1143000"/>
          </a:xfrm>
        </p:spPr>
        <p:txBody>
          <a:bodyPr>
            <a:normAutofit fontScale="90000"/>
          </a:bodyPr>
          <a:lstStyle/>
          <a:p>
            <a:r>
              <a:rPr lang="ar-SA" sz="4800" b="1" u="sng" dirty="0">
                <a:cs typeface="Simplified Arabic" pitchFamily="2" charset="-78"/>
              </a:rPr>
              <a:t>اولا : التظهير التام او الناقل للملكية </a:t>
            </a:r>
            <a:br>
              <a:rPr lang="ar-SA" sz="4800" b="1" u="sng" dirty="0">
                <a:cs typeface="Simplified Arabic" pitchFamily="2" charset="-78"/>
              </a:rPr>
            </a:br>
            <a:endParaRPr lang="ar-JO"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14290"/>
            <a:ext cx="7772400" cy="857256"/>
          </a:xfrm>
        </p:spPr>
        <p:txBody>
          <a:bodyPr/>
          <a:lstStyle/>
          <a:p>
            <a:pPr algn="ctr"/>
            <a:r>
              <a:rPr lang="ar-SA" b="1" u="sng" dirty="0" smtClean="0">
                <a:cs typeface="Simplified Arabic" pitchFamily="2" charset="-78"/>
              </a:rPr>
              <a:t>شروط التظهير التام : </a:t>
            </a:r>
            <a:endParaRPr lang="tr-TR" b="1" u="sng" dirty="0">
              <a:cs typeface="Simplified Arabic" pitchFamily="2" charset="-78"/>
            </a:endParaRPr>
          </a:p>
        </p:txBody>
      </p:sp>
      <p:sp>
        <p:nvSpPr>
          <p:cNvPr id="3" name="Content Placeholder 2"/>
          <p:cNvSpPr>
            <a:spLocks noGrp="1"/>
          </p:cNvSpPr>
          <p:nvPr>
            <p:ph idx="1"/>
          </p:nvPr>
        </p:nvSpPr>
        <p:spPr>
          <a:xfrm>
            <a:off x="357158" y="1142984"/>
            <a:ext cx="8329642" cy="5212576"/>
          </a:xfrm>
        </p:spPr>
        <p:txBody>
          <a:bodyPr>
            <a:noAutofit/>
          </a:bodyPr>
          <a:lstStyle/>
          <a:p>
            <a:pPr algn="r">
              <a:buNone/>
            </a:pPr>
            <a:r>
              <a:rPr lang="ar-SA" sz="2800" b="1" dirty="0" smtClean="0">
                <a:solidFill>
                  <a:srgbClr val="FFFF00"/>
                </a:solidFill>
                <a:cs typeface="Simplified Arabic" pitchFamily="2" charset="-78"/>
              </a:rPr>
              <a:t>** الشروط الموضوعية : </a:t>
            </a:r>
          </a:p>
          <a:p>
            <a:pPr marL="68580" indent="0" algn="r">
              <a:buNone/>
            </a:pPr>
            <a:r>
              <a:rPr lang="ar-SA" sz="2800" b="1" dirty="0" smtClean="0">
                <a:solidFill>
                  <a:srgbClr val="FFFF00"/>
                </a:solidFill>
                <a:cs typeface="Simplified Arabic" pitchFamily="2" charset="-78"/>
              </a:rPr>
              <a:t>1.الاهلية       2. الرضا      3. المحل     4. السبب</a:t>
            </a:r>
          </a:p>
          <a:p>
            <a:pPr marL="582930" indent="-514350" algn="r">
              <a:buNone/>
            </a:pPr>
            <a:endParaRPr lang="ar-SA" sz="2800" b="1" dirty="0" smtClean="0">
              <a:solidFill>
                <a:srgbClr val="FFFF00"/>
              </a:solidFill>
              <a:cs typeface="Simplified Arabic" pitchFamily="2" charset="-78"/>
            </a:endParaRPr>
          </a:p>
          <a:p>
            <a:pPr marL="582930" indent="-514350" algn="r">
              <a:buNone/>
            </a:pPr>
            <a:r>
              <a:rPr lang="ar-SA" sz="2800" b="1" dirty="0" smtClean="0">
                <a:solidFill>
                  <a:schemeClr val="accent2"/>
                </a:solidFill>
                <a:cs typeface="Simplified Arabic" pitchFamily="2" charset="-78"/>
              </a:rPr>
              <a:t>* ” </a:t>
            </a:r>
            <a:r>
              <a:rPr lang="ar-SA" sz="2800" b="1" u="sng" dirty="0" smtClean="0">
                <a:solidFill>
                  <a:schemeClr val="accent2"/>
                </a:solidFill>
                <a:cs typeface="Simplified Arabic" pitchFamily="2" charset="-78"/>
              </a:rPr>
              <a:t>يوجد شرطين نص عليهما قانون التجارة ” : </a:t>
            </a:r>
          </a:p>
          <a:p>
            <a:pPr marL="582930" indent="-514350" algn="r">
              <a:buNone/>
            </a:pPr>
            <a:r>
              <a:rPr lang="ar-SA" sz="2800" b="1" dirty="0" smtClean="0">
                <a:cs typeface="Simplified Arabic" pitchFamily="2" charset="-78"/>
              </a:rPr>
              <a:t>اولا</a:t>
            </a:r>
            <a:r>
              <a:rPr lang="ar-SA" sz="2800" b="1" dirty="0" smtClean="0">
                <a:solidFill>
                  <a:srgbClr val="FFFF00"/>
                </a:solidFill>
                <a:cs typeface="Simplified Arabic" pitchFamily="2" charset="-78"/>
              </a:rPr>
              <a:t> : ان يرد التظهير على مبلغ السند بكامله ، </a:t>
            </a:r>
            <a:r>
              <a:rPr lang="ar-SA" sz="2800" b="1" dirty="0" smtClean="0">
                <a:solidFill>
                  <a:srgbClr val="FF0000"/>
                </a:solidFill>
                <a:cs typeface="Simplified Arabic" pitchFamily="2" charset="-78"/>
              </a:rPr>
              <a:t>واذا ورد التظهير على </a:t>
            </a:r>
          </a:p>
          <a:p>
            <a:pPr marL="582930" indent="-514350" algn="r">
              <a:buNone/>
            </a:pPr>
            <a:r>
              <a:rPr lang="ar-SA" sz="2800" b="1" dirty="0" smtClean="0">
                <a:solidFill>
                  <a:srgbClr val="FF0000"/>
                </a:solidFill>
                <a:cs typeface="Simplified Arabic" pitchFamily="2" charset="-78"/>
              </a:rPr>
              <a:t>       جزء من المبلغ </a:t>
            </a:r>
            <a:r>
              <a:rPr lang="ar-SA" sz="2800" b="1" u="sng" dirty="0" smtClean="0">
                <a:solidFill>
                  <a:srgbClr val="FF0000"/>
                </a:solidFill>
                <a:cs typeface="Simplified Arabic" pitchFamily="2" charset="-78"/>
              </a:rPr>
              <a:t>يعتبر التظهير باطلا .  </a:t>
            </a:r>
          </a:p>
          <a:p>
            <a:pPr algn="r">
              <a:buNone/>
            </a:pPr>
            <a:r>
              <a:rPr lang="ar-SA" sz="2800" b="1" dirty="0" smtClean="0">
                <a:cs typeface="Simplified Arabic" pitchFamily="2" charset="-78"/>
              </a:rPr>
              <a:t>ثانيا</a:t>
            </a:r>
            <a:r>
              <a:rPr lang="ar-SA" sz="2800" b="1" dirty="0" smtClean="0">
                <a:solidFill>
                  <a:srgbClr val="FFFF00"/>
                </a:solidFill>
                <a:cs typeface="Simplified Arabic" pitchFamily="2" charset="-78"/>
              </a:rPr>
              <a:t> : ان يكون التظهير غير معلق على شرط ، لان وضع قيود او            شروط في نقل ملكية الحق الثابت في السند يتعارض مع          وظيفة السند كأداة وفاء وائتمان ويعوق تداوله . ولذلك فان        التظهير المعلق على شرط لا يقع باطلا ، وانما يبطل الشرط        وحده ويصح التظهير . </a:t>
            </a:r>
            <a:endParaRPr lang="tr-TR" sz="2800" b="1" dirty="0">
              <a:solidFill>
                <a:srgbClr val="FFFF00"/>
              </a:solidFill>
              <a:cs typeface="Simplified Arabic" pitchFamily="2" charset="-78"/>
            </a:endParaRPr>
          </a:p>
        </p:txBody>
      </p:sp>
      <p:sp>
        <p:nvSpPr>
          <p:cNvPr id="4" name="Slide Number Placeholder 3"/>
          <p:cNvSpPr>
            <a:spLocks noGrp="1"/>
          </p:cNvSpPr>
          <p:nvPr>
            <p:ph type="sldNum" sz="quarter" idx="12"/>
          </p:nvPr>
        </p:nvSpPr>
        <p:spPr/>
        <p:txBody>
          <a:bodyPr>
            <a:normAutofit/>
          </a:bodyPr>
          <a:lstStyle/>
          <a:p>
            <a:fld id="{6D2F594B-BE77-451F-973A-50648685DA73}" type="slidenum">
              <a:rPr lang="tr-TR" smtClean="0"/>
              <a:pPr/>
              <a:t>9</a:t>
            </a:fld>
            <a:endParaRPr lang="tr-T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تقنية">
  <a:themeElements>
    <a:clrScheme name="تقنية">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تقنية">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تقنية">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1673</TotalTime>
  <Words>1355</Words>
  <Application>Microsoft Office PowerPoint</Application>
  <PresentationFormat>عرض على الشاشة (3:4)‏</PresentationFormat>
  <Paragraphs>177</Paragraphs>
  <Slides>29</Slides>
  <Notes>13</Notes>
  <HiddenSlides>0</HiddenSlides>
  <MMClips>0</MMClips>
  <ScaleCrop>false</ScaleCrop>
  <HeadingPairs>
    <vt:vector size="4" baseType="variant">
      <vt:variant>
        <vt:lpstr>نسق</vt:lpstr>
      </vt:variant>
      <vt:variant>
        <vt:i4>1</vt:i4>
      </vt:variant>
      <vt:variant>
        <vt:lpstr>عناوين الشرائح</vt:lpstr>
      </vt:variant>
      <vt:variant>
        <vt:i4>29</vt:i4>
      </vt:variant>
    </vt:vector>
  </HeadingPairs>
  <TitlesOfParts>
    <vt:vector size="30" baseType="lpstr">
      <vt:lpstr>تقنية</vt:lpstr>
      <vt:lpstr>                         </vt:lpstr>
      <vt:lpstr>عرض تقديمي في PowerPoint</vt:lpstr>
      <vt:lpstr>ماهية التظهير : </vt:lpstr>
      <vt:lpstr>اطراف التظهير </vt:lpstr>
      <vt:lpstr>عرض تقديمي في PowerPoint</vt:lpstr>
      <vt:lpstr>مميزات التظهير : </vt:lpstr>
      <vt:lpstr>انواع التظهير :</vt:lpstr>
      <vt:lpstr>اولا : التظهير التام او الناقل للملكية  </vt:lpstr>
      <vt:lpstr>شروط التظهير التام : </vt:lpstr>
      <vt:lpstr>الشروط الشكلية :  </vt:lpstr>
      <vt:lpstr>اشكال التظهير :  </vt:lpstr>
      <vt:lpstr>س: ما هي الحلول القانونية عند كتابة التظهير على بياض) 144)؟ </vt:lpstr>
      <vt:lpstr>ثانيا : التظهير الاسمي  التظهير الذي يتضمن توقيع المظهر واسم المظهر اليه ، وتكون صياغته بالعبارة التالية :     ” ادفعوا لفلان او لامر فلان ”  ومن ثم يضع المظهر توقيعه تحت هذه العبارة ، ويكون التظهير اما على ظهر الورقة ، او على صدره او على ورقة متصلة به .    </vt:lpstr>
      <vt:lpstr>ثالثا : التظهير  للحامل   يعد هذا التظهير بمثابة تظهير على بياض ويمكن للمستفيد ان يظهر السند من جديد على بياض او للحامل او لشخص اخر او يسلمه للغير دون تظهير ،مع ان المشرع لا يجيز انشاء سند سحب لحامله لقلة الضمان وسهولة التحايل على نصوص القانون .  ” اظهر الورقة لحاملها ”  </vt:lpstr>
      <vt:lpstr>بيان التاريخ : </vt:lpstr>
      <vt:lpstr>اثار التظهير الناقل للملكية : </vt:lpstr>
      <vt:lpstr>اثار التظهير الناقل للملكية : </vt:lpstr>
      <vt:lpstr> - يكون من حق المظهر اليه ان يظهر السند مرة اخرى تظهيرا ناقلا للملكية او على سبيل التوكيل او الضمان ،ينتقل الحق الثابت في السند مع توابعه بما فيها من تأمينات ، لانها تتقرر لضمان الحقوق الثابتة . في السند .   -اذا كان السند مضمونا برهن على البضاعة لمصلحة المستفيد ، ثم قام المستفيد بتظهير السند فان الحق الثابت ينتقل الى المظهر اليه مضمونا برهن البضاعة دون ان يخالف لمبدأ الكفاية الذاتية الذي يحكم الورقة التجارية .   - اذا كان الحق الثابت في السند مضمونا برهن تاميني لا ينتقل الى المظهر اليه الا اذا قيد الرهن في السجل العقاري .    </vt:lpstr>
      <vt:lpstr> ثانيا : التزام المظهر بضمان القبول والوفاء  - المظهر ضامن قبول السند ووفاءه في ميعاد الاستحقاق     ما لم يشترط خلاف ذلك  - التزام المظهر بالضمان يكون على وجه التضامن مع       باقي الموقعين على السند كالساحب والقابل والضامن       الاحتياطي وعلى ذلك يجوز مطالبتهم مجتمعين او          منفردين . فالمظهر لا تبرا ذمته من الالتزام الصرفي       بمجرد تظهير السند الى المظهر اليه وانما يكون ضامنا     بوفاء قيمته في ميعاد الاستحقاق .   </vt:lpstr>
      <vt:lpstr> شرط عدم الضمان : (شرط اختياري) - يمكن التخلص من هذا الضمان وذلك  باتفاق المظهر مع المظهر اليه من خلال وضع شرط عدم الضمان ولا يستفيد من هذا الشرط الا المظهر الذي اشترطه دون المظهرين الاخرين السابقين او اللاحقين وفقا لمبدأ استقلال التوقيعات ، ويترتب على ذلك اعفاؤه من الالتزام بالضمان .  - اذا اتضح عدم وجود الحق وقت التظهير بمعنى أن الشرط يقتصر على تخفيض الضمان إلى حدوده في الحوالة المدنية فان للمظهر اليه الرجوع على المظهر ومطالبته بالوفاء بالرغم من وجود عدم الضمان .؟؟؟؟ - يجوز للساحب ان يضع شرط عدم ضمان القبول .   </vt:lpstr>
      <vt:lpstr>سؤال:  هل يجوز تظهير السند الى الساحب و الى المسحوب عليه والى المظهر ؟  وما هي التبعات القانونية لذلك ؟؟؟؟     </vt:lpstr>
      <vt:lpstr>عرض تقديمي في PowerPoint</vt:lpstr>
      <vt:lpstr>الحالة الثانية : التظهير الى المسحوب عليه   يجوز التظهير الى المسحوب عليه ، الجدير بالذكر ان المسحوب عليه  فيصبح هو المستفيد من قيمة السند بالوقت الذي يكون هو ملزم فيه بالوفاء بقيمه السند فتتحد ذمته كدائن ومدين ، وهنا يستطيع الرجوع على كافة المظهرين بمن فيهم الساحب ،الضامن الاحتياطي ، وبقية المظهرين .   </vt:lpstr>
      <vt:lpstr>الحالة الثالثة : التظهير من مظهر الى مظهر    يقع احيانا ان يعود تظهير السند الى مظهر سابق فيصبح الحامل الجديد دائم بقيمه السند ، وهنا نميز :    1.  باعتباره حامل لهذا السند فانه يستطع العوده على كافه المظهرين الذين قاموا بتظهير السند وصولا اليه اعتبارا من تاريخ التظهير الأول .    2.  يستطيع العوده على الساحب والمسحوب عليه للوفاء في حال تعذر على المظهرين الوفاء بقيمته، اما كملتزم بقيمه السند فيبقى ملتزما في مواجهة كافة المظهر اليهم من تاريخ التظهير الأول .    </vt:lpstr>
      <vt:lpstr>* شرط عدم التظهير :   من البيانات الاختيارية التي قد تقترن بصيغة التظهير ، ويتم ذلك بذكر عبارة مثلا ” لا يجوز اعتبارا من الان تظهير السند ”  فيترتب على هذا الشرط منع المظهر اليه من اعادة تظهير السند ، فاذا خالف هذا الشرط وقام بتظهير السند فلا يبطل التظهير وما يتبعه من تظهيرات اخرى بل يعفى المظهر الذي وضع الشرط من ضمان القبول والوفاء في مواجهة من انتقل اليهم السند.        </vt:lpstr>
      <vt:lpstr>ثالثا : التظهير يطهر السند من الدفوع     ومؤدى هذه القاعدة ان المدين في السند لا يستطيع أن يحتج على حامله بالدفوع التي كان له أن يتمسك بها في مواجهة الساحب او الحملة السابقين (والمقصود هنا الدفوع التي تنشأ بسب العلاقات الشخصية بين المدين والموقعين الآخرين)فاذا كان التزام المدين باطلا لعيب في رضائه او لعدم مشروعية سبب التزامه, فإن إنتقال السند بالتظهير الى حامل حسن النية يمنع المدين من الاحتجاج في مواجهته بالبطلان , لان التظهير بمثابة مطهر لسبب البطلان.   </vt:lpstr>
      <vt:lpstr>والتظهير لا يطهر السند من الدفوع الا بتوفر ثلاثة شروط هي:                                                    </vt:lpstr>
      <vt:lpstr>عرض تقديمي في PowerPoint</vt:lpstr>
      <vt:lpstr>عرض تقديمي في PowerPoint</vt:lpstr>
    </vt:vector>
  </TitlesOfParts>
  <Company>TURBO A.Ş.</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mohammad</dc:creator>
  <cp:lastModifiedBy>ashraf</cp:lastModifiedBy>
  <cp:revision>250</cp:revision>
  <dcterms:created xsi:type="dcterms:W3CDTF">2012-11-05T16:54:55Z</dcterms:created>
  <dcterms:modified xsi:type="dcterms:W3CDTF">2014-10-14T11:40:45Z</dcterms:modified>
</cp:coreProperties>
</file>