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ms-office.legacyDiagramTex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314" r:id="rId2"/>
    <p:sldId id="313" r:id="rId3"/>
    <p:sldId id="287" r:id="rId4"/>
    <p:sldId id="288" r:id="rId5"/>
    <p:sldId id="289" r:id="rId6"/>
    <p:sldId id="290" r:id="rId7"/>
    <p:sldId id="291" r:id="rId8"/>
    <p:sldId id="292" r:id="rId9"/>
    <p:sldId id="293" r:id="rId10"/>
    <p:sldId id="294" r:id="rId11"/>
    <p:sldId id="295" r:id="rId12"/>
    <p:sldId id="296" r:id="rId13"/>
    <p:sldId id="310" r:id="rId14"/>
    <p:sldId id="298" r:id="rId15"/>
    <p:sldId id="299" r:id="rId16"/>
    <p:sldId id="300" r:id="rId17"/>
    <p:sldId id="311" r:id="rId18"/>
    <p:sldId id="302" r:id="rId19"/>
    <p:sldId id="303" r:id="rId20"/>
    <p:sldId id="304" r:id="rId21"/>
    <p:sldId id="309" r:id="rId22"/>
  </p:sldIdLst>
  <p:sldSz cx="9144000" cy="6858000" type="screen4x3"/>
  <p:notesSz cx="6858000" cy="9144000"/>
  <p:defaultTextStyle>
    <a:defPPr>
      <a:defRPr lang="tr-TR"/>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9F9D7"/>
    <a:srgbClr val="0099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9" d="100"/>
          <a:sy n="89" d="100"/>
        </p:scale>
        <p:origin x="-84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06/relationships/legacyDocTextInfo" Target="legacyDocTextInfo.bin"/><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4" Type="http://schemas.microsoft.com/office/2006/relationships/legacyDiagramText" Target="legacyDiagramText4.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rtl="0" fontAlgn="auto">
              <a:spcBef>
                <a:spcPts val="0"/>
              </a:spcBef>
              <a:spcAft>
                <a:spcPts val="0"/>
              </a:spcAft>
              <a:defRPr sz="1200">
                <a:latin typeface="+mn-lt"/>
                <a:cs typeface="+mn-cs"/>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rtl="0" fontAlgn="auto">
              <a:spcBef>
                <a:spcPts val="0"/>
              </a:spcBef>
              <a:spcAft>
                <a:spcPts val="0"/>
              </a:spcAft>
              <a:defRPr sz="1200">
                <a:latin typeface="+mn-lt"/>
                <a:cs typeface="+mn-cs"/>
              </a:defRPr>
            </a:lvl1pPr>
          </a:lstStyle>
          <a:p>
            <a:pPr>
              <a:defRPr/>
            </a:pPr>
            <a:fld id="{A516B326-1247-42B4-B6AB-9D5FA8173D4B}" type="datetimeFigureOut">
              <a:rPr lang="tr-TR"/>
              <a:pPr>
                <a:defRPr/>
              </a:pPr>
              <a:t>18.10.2014</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fontAlgn="auto">
              <a:spcBef>
                <a:spcPts val="0"/>
              </a:spcBef>
              <a:spcAft>
                <a:spcPts val="0"/>
              </a:spcAft>
              <a:defRPr sz="1200">
                <a:latin typeface="+mn-lt"/>
                <a:cs typeface="+mn-cs"/>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rtl="0">
              <a:defRPr sz="1200">
                <a:latin typeface="Calibri" pitchFamily="34" charset="0"/>
              </a:defRPr>
            </a:lvl1pPr>
          </a:lstStyle>
          <a:p>
            <a:pPr>
              <a:defRPr/>
            </a:pPr>
            <a:fld id="{52E30FFC-0877-4B8A-A0E7-D599F2BC9726}" type="slidenum">
              <a:rPr lang="ar-SA"/>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lvl1pPr>
              <a:defRPr/>
            </a:lvl1pPr>
          </a:lstStyle>
          <a:p>
            <a:pPr>
              <a:defRPr/>
            </a:pPr>
            <a:fld id="{51C448B1-2D64-4666-8306-7835DADAC9AE}" type="datetime1">
              <a:rPr lang="tr-TR"/>
              <a:pPr>
                <a:defRPr/>
              </a:pPr>
              <a:t>18.10.2014</a:t>
            </a:fld>
            <a:endParaRPr lang="tr-TR"/>
          </a:p>
        </p:txBody>
      </p:sp>
      <p:sp>
        <p:nvSpPr>
          <p:cNvPr id="5" name="عنصر نائب للتذييل 4"/>
          <p:cNvSpPr>
            <a:spLocks noGrp="1"/>
          </p:cNvSpPr>
          <p:nvPr>
            <p:ph type="ftr" sz="quarter" idx="11"/>
          </p:nvPr>
        </p:nvSpPr>
        <p:spPr/>
        <p:txBody>
          <a:bodyPr/>
          <a:lstStyle>
            <a:lvl1pPr>
              <a:defRPr/>
            </a:lvl1pPr>
          </a:lstStyle>
          <a:p>
            <a:pPr>
              <a:defRPr/>
            </a:pPr>
            <a:endParaRPr lang="tr-TR"/>
          </a:p>
        </p:txBody>
      </p:sp>
      <p:sp>
        <p:nvSpPr>
          <p:cNvPr id="6" name="عنصر نائب لرقم الشريحة 5"/>
          <p:cNvSpPr>
            <a:spLocks noGrp="1"/>
          </p:cNvSpPr>
          <p:nvPr>
            <p:ph type="sldNum" sz="quarter" idx="12"/>
          </p:nvPr>
        </p:nvSpPr>
        <p:spPr/>
        <p:txBody>
          <a:bodyPr/>
          <a:lstStyle>
            <a:lvl1pPr>
              <a:defRPr/>
            </a:lvl1pPr>
          </a:lstStyle>
          <a:p>
            <a:pPr>
              <a:defRPr/>
            </a:pPr>
            <a:fld id="{686F7365-2354-4F6A-A4F6-7AC987F088A9}" type="slidenum">
              <a:rPr lang="ar-SA"/>
              <a:pPr>
                <a:defRPr/>
              </a:pPr>
              <a:t>‹#›</a:t>
            </a:fld>
            <a:endParaRPr lang="tr-T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lvl1pPr>
              <a:defRPr/>
            </a:lvl1pPr>
          </a:lstStyle>
          <a:p>
            <a:pPr>
              <a:defRPr/>
            </a:pPr>
            <a:fld id="{40A78BF6-69D0-46CF-8E22-B14E20924C4C}" type="datetime1">
              <a:rPr lang="tr-TR"/>
              <a:pPr>
                <a:defRPr/>
              </a:pPr>
              <a:t>18.10.2014</a:t>
            </a:fld>
            <a:endParaRPr lang="tr-TR"/>
          </a:p>
        </p:txBody>
      </p:sp>
      <p:sp>
        <p:nvSpPr>
          <p:cNvPr id="5" name="عنصر نائب للتذييل 4"/>
          <p:cNvSpPr>
            <a:spLocks noGrp="1"/>
          </p:cNvSpPr>
          <p:nvPr>
            <p:ph type="ftr" sz="quarter" idx="11"/>
          </p:nvPr>
        </p:nvSpPr>
        <p:spPr/>
        <p:txBody>
          <a:bodyPr/>
          <a:lstStyle>
            <a:lvl1pPr>
              <a:defRPr/>
            </a:lvl1pPr>
          </a:lstStyle>
          <a:p>
            <a:pPr>
              <a:defRPr/>
            </a:pPr>
            <a:endParaRPr lang="tr-TR"/>
          </a:p>
        </p:txBody>
      </p:sp>
      <p:sp>
        <p:nvSpPr>
          <p:cNvPr id="6" name="عنصر نائب لرقم الشريحة 5"/>
          <p:cNvSpPr>
            <a:spLocks noGrp="1"/>
          </p:cNvSpPr>
          <p:nvPr>
            <p:ph type="sldNum" sz="quarter" idx="12"/>
          </p:nvPr>
        </p:nvSpPr>
        <p:spPr/>
        <p:txBody>
          <a:bodyPr/>
          <a:lstStyle>
            <a:lvl1pPr>
              <a:defRPr/>
            </a:lvl1pPr>
          </a:lstStyle>
          <a:p>
            <a:pPr>
              <a:defRPr/>
            </a:pPr>
            <a:fld id="{0615CC3B-9B58-447D-B8C0-352AFC906845}" type="slidenum">
              <a:rPr lang="ar-SA"/>
              <a:pPr>
                <a:defRPr/>
              </a:pPr>
              <a:t>‹#›</a:t>
            </a:fld>
            <a:endParaRPr lang="tr-T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lvl1pPr>
              <a:defRPr/>
            </a:lvl1pPr>
          </a:lstStyle>
          <a:p>
            <a:pPr>
              <a:defRPr/>
            </a:pPr>
            <a:fld id="{5877FE80-9BDE-4299-BEE5-AFB2ED589B72}" type="datetime1">
              <a:rPr lang="tr-TR"/>
              <a:pPr>
                <a:defRPr/>
              </a:pPr>
              <a:t>18.10.2014</a:t>
            </a:fld>
            <a:endParaRPr lang="tr-TR"/>
          </a:p>
        </p:txBody>
      </p:sp>
      <p:sp>
        <p:nvSpPr>
          <p:cNvPr id="5" name="عنصر نائب للتذييل 4"/>
          <p:cNvSpPr>
            <a:spLocks noGrp="1"/>
          </p:cNvSpPr>
          <p:nvPr>
            <p:ph type="ftr" sz="quarter" idx="11"/>
          </p:nvPr>
        </p:nvSpPr>
        <p:spPr/>
        <p:txBody>
          <a:bodyPr/>
          <a:lstStyle>
            <a:lvl1pPr>
              <a:defRPr/>
            </a:lvl1pPr>
          </a:lstStyle>
          <a:p>
            <a:pPr>
              <a:defRPr/>
            </a:pPr>
            <a:endParaRPr lang="tr-TR"/>
          </a:p>
        </p:txBody>
      </p:sp>
      <p:sp>
        <p:nvSpPr>
          <p:cNvPr id="6" name="عنصر نائب لرقم الشريحة 5"/>
          <p:cNvSpPr>
            <a:spLocks noGrp="1"/>
          </p:cNvSpPr>
          <p:nvPr>
            <p:ph type="sldNum" sz="quarter" idx="12"/>
          </p:nvPr>
        </p:nvSpPr>
        <p:spPr/>
        <p:txBody>
          <a:bodyPr/>
          <a:lstStyle>
            <a:lvl1pPr>
              <a:defRPr/>
            </a:lvl1pPr>
          </a:lstStyle>
          <a:p>
            <a:pPr>
              <a:defRPr/>
            </a:pPr>
            <a:fld id="{88478D72-3890-4DA9-86BD-97C947BB6058}" type="slidenum">
              <a:rPr lang="ar-SA"/>
              <a:pPr>
                <a:defRPr/>
              </a:pPr>
              <a:t>‹#›</a:t>
            </a:fld>
            <a:endParaRPr lang="tr-T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lvl1pPr>
              <a:defRPr/>
            </a:lvl1pPr>
          </a:lstStyle>
          <a:p>
            <a:pPr>
              <a:defRPr/>
            </a:pPr>
            <a:fld id="{AFB1C059-5592-4A4A-B18F-4BDAAAC8AEB8}" type="datetime1">
              <a:rPr lang="tr-TR"/>
              <a:pPr>
                <a:defRPr/>
              </a:pPr>
              <a:t>18.10.2014</a:t>
            </a:fld>
            <a:endParaRPr lang="tr-TR"/>
          </a:p>
        </p:txBody>
      </p:sp>
      <p:sp>
        <p:nvSpPr>
          <p:cNvPr id="5" name="عنصر نائب للتذييل 4"/>
          <p:cNvSpPr>
            <a:spLocks noGrp="1"/>
          </p:cNvSpPr>
          <p:nvPr>
            <p:ph type="ftr" sz="quarter" idx="11"/>
          </p:nvPr>
        </p:nvSpPr>
        <p:spPr/>
        <p:txBody>
          <a:bodyPr/>
          <a:lstStyle>
            <a:lvl1pPr>
              <a:defRPr/>
            </a:lvl1pPr>
          </a:lstStyle>
          <a:p>
            <a:pPr>
              <a:defRPr/>
            </a:pPr>
            <a:endParaRPr lang="tr-TR"/>
          </a:p>
        </p:txBody>
      </p:sp>
      <p:sp>
        <p:nvSpPr>
          <p:cNvPr id="6" name="عنصر نائب لرقم الشريحة 5"/>
          <p:cNvSpPr>
            <a:spLocks noGrp="1"/>
          </p:cNvSpPr>
          <p:nvPr>
            <p:ph type="sldNum" sz="quarter" idx="12"/>
          </p:nvPr>
        </p:nvSpPr>
        <p:spPr/>
        <p:txBody>
          <a:bodyPr/>
          <a:lstStyle>
            <a:lvl1pPr>
              <a:defRPr/>
            </a:lvl1pPr>
          </a:lstStyle>
          <a:p>
            <a:pPr>
              <a:defRPr/>
            </a:pPr>
            <a:fld id="{E5132E20-70BB-41F0-9BE4-256E8B7A26AF}" type="slidenum">
              <a:rPr lang="ar-SA"/>
              <a:pPr>
                <a:defRPr/>
              </a:pPr>
              <a:t>‹#›</a:t>
            </a:fld>
            <a:endParaRPr lang="tr-T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lvl1pPr>
              <a:defRPr/>
            </a:lvl1pPr>
          </a:lstStyle>
          <a:p>
            <a:pPr>
              <a:defRPr/>
            </a:pPr>
            <a:fld id="{5FCC32CA-A623-46FC-978D-BD9EE90DBD87}" type="datetime1">
              <a:rPr lang="tr-TR"/>
              <a:pPr>
                <a:defRPr/>
              </a:pPr>
              <a:t>18.10.2014</a:t>
            </a:fld>
            <a:endParaRPr lang="tr-TR"/>
          </a:p>
        </p:txBody>
      </p:sp>
      <p:sp>
        <p:nvSpPr>
          <p:cNvPr id="5" name="عنصر نائب للتذييل 4"/>
          <p:cNvSpPr>
            <a:spLocks noGrp="1"/>
          </p:cNvSpPr>
          <p:nvPr>
            <p:ph type="ftr" sz="quarter" idx="11"/>
          </p:nvPr>
        </p:nvSpPr>
        <p:spPr/>
        <p:txBody>
          <a:bodyPr/>
          <a:lstStyle>
            <a:lvl1pPr>
              <a:defRPr/>
            </a:lvl1pPr>
          </a:lstStyle>
          <a:p>
            <a:pPr>
              <a:defRPr/>
            </a:pPr>
            <a:endParaRPr lang="tr-TR"/>
          </a:p>
        </p:txBody>
      </p:sp>
      <p:sp>
        <p:nvSpPr>
          <p:cNvPr id="6" name="عنصر نائب لرقم الشريحة 5"/>
          <p:cNvSpPr>
            <a:spLocks noGrp="1"/>
          </p:cNvSpPr>
          <p:nvPr>
            <p:ph type="sldNum" sz="quarter" idx="12"/>
          </p:nvPr>
        </p:nvSpPr>
        <p:spPr/>
        <p:txBody>
          <a:bodyPr/>
          <a:lstStyle>
            <a:lvl1pPr>
              <a:defRPr/>
            </a:lvl1pPr>
          </a:lstStyle>
          <a:p>
            <a:pPr>
              <a:defRPr/>
            </a:pPr>
            <a:fld id="{9CCA5313-7876-4D16-8234-7760AAEB4E38}" type="slidenum">
              <a:rPr lang="ar-SA"/>
              <a:pPr>
                <a:defRPr/>
              </a:pPr>
              <a:t>‹#›</a:t>
            </a:fld>
            <a:endParaRPr lang="tr-T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3"/>
          <p:cNvSpPr>
            <a:spLocks noGrp="1"/>
          </p:cNvSpPr>
          <p:nvPr>
            <p:ph type="dt" sz="half" idx="10"/>
          </p:nvPr>
        </p:nvSpPr>
        <p:spPr/>
        <p:txBody>
          <a:bodyPr/>
          <a:lstStyle>
            <a:lvl1pPr>
              <a:defRPr/>
            </a:lvl1pPr>
          </a:lstStyle>
          <a:p>
            <a:pPr>
              <a:defRPr/>
            </a:pPr>
            <a:fld id="{196510EC-660A-457D-97D1-A3220E180429}" type="datetime1">
              <a:rPr lang="tr-TR"/>
              <a:pPr>
                <a:defRPr/>
              </a:pPr>
              <a:t>18.10.2014</a:t>
            </a:fld>
            <a:endParaRPr lang="tr-TR"/>
          </a:p>
        </p:txBody>
      </p:sp>
      <p:sp>
        <p:nvSpPr>
          <p:cNvPr id="6" name="عنصر نائب للتذييل 4"/>
          <p:cNvSpPr>
            <a:spLocks noGrp="1"/>
          </p:cNvSpPr>
          <p:nvPr>
            <p:ph type="ftr" sz="quarter" idx="11"/>
          </p:nvPr>
        </p:nvSpPr>
        <p:spPr/>
        <p:txBody>
          <a:bodyPr/>
          <a:lstStyle>
            <a:lvl1pPr>
              <a:defRPr/>
            </a:lvl1pPr>
          </a:lstStyle>
          <a:p>
            <a:pPr>
              <a:defRPr/>
            </a:pPr>
            <a:endParaRPr lang="tr-TR"/>
          </a:p>
        </p:txBody>
      </p:sp>
      <p:sp>
        <p:nvSpPr>
          <p:cNvPr id="7" name="عنصر نائب لرقم الشريحة 5"/>
          <p:cNvSpPr>
            <a:spLocks noGrp="1"/>
          </p:cNvSpPr>
          <p:nvPr>
            <p:ph type="sldNum" sz="quarter" idx="12"/>
          </p:nvPr>
        </p:nvSpPr>
        <p:spPr/>
        <p:txBody>
          <a:bodyPr/>
          <a:lstStyle>
            <a:lvl1pPr>
              <a:defRPr/>
            </a:lvl1pPr>
          </a:lstStyle>
          <a:p>
            <a:pPr>
              <a:defRPr/>
            </a:pPr>
            <a:fld id="{E416BB3D-81EE-441C-97BA-AD3C7B9CB8FA}" type="slidenum">
              <a:rPr lang="ar-SA"/>
              <a:pPr>
                <a:defRPr/>
              </a:pPr>
              <a:t>‹#›</a:t>
            </a:fld>
            <a:endParaRPr lang="tr-T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3"/>
          <p:cNvSpPr>
            <a:spLocks noGrp="1"/>
          </p:cNvSpPr>
          <p:nvPr>
            <p:ph type="dt" sz="half" idx="10"/>
          </p:nvPr>
        </p:nvSpPr>
        <p:spPr/>
        <p:txBody>
          <a:bodyPr/>
          <a:lstStyle>
            <a:lvl1pPr>
              <a:defRPr/>
            </a:lvl1pPr>
          </a:lstStyle>
          <a:p>
            <a:pPr>
              <a:defRPr/>
            </a:pPr>
            <a:fld id="{983BA446-14BE-4AB8-ACCC-72A516E7EA4C}" type="datetime1">
              <a:rPr lang="tr-TR"/>
              <a:pPr>
                <a:defRPr/>
              </a:pPr>
              <a:t>18.10.2014</a:t>
            </a:fld>
            <a:endParaRPr lang="tr-TR"/>
          </a:p>
        </p:txBody>
      </p:sp>
      <p:sp>
        <p:nvSpPr>
          <p:cNvPr id="8" name="عنصر نائب للتذييل 4"/>
          <p:cNvSpPr>
            <a:spLocks noGrp="1"/>
          </p:cNvSpPr>
          <p:nvPr>
            <p:ph type="ftr" sz="quarter" idx="11"/>
          </p:nvPr>
        </p:nvSpPr>
        <p:spPr/>
        <p:txBody>
          <a:bodyPr/>
          <a:lstStyle>
            <a:lvl1pPr>
              <a:defRPr/>
            </a:lvl1pPr>
          </a:lstStyle>
          <a:p>
            <a:pPr>
              <a:defRPr/>
            </a:pPr>
            <a:endParaRPr lang="tr-TR"/>
          </a:p>
        </p:txBody>
      </p:sp>
      <p:sp>
        <p:nvSpPr>
          <p:cNvPr id="9" name="عنصر نائب لرقم الشريحة 5"/>
          <p:cNvSpPr>
            <a:spLocks noGrp="1"/>
          </p:cNvSpPr>
          <p:nvPr>
            <p:ph type="sldNum" sz="quarter" idx="12"/>
          </p:nvPr>
        </p:nvSpPr>
        <p:spPr/>
        <p:txBody>
          <a:bodyPr/>
          <a:lstStyle>
            <a:lvl1pPr>
              <a:defRPr/>
            </a:lvl1pPr>
          </a:lstStyle>
          <a:p>
            <a:pPr>
              <a:defRPr/>
            </a:pPr>
            <a:fld id="{1858A7F2-99E8-4E7B-A805-2D1918F8B845}" type="slidenum">
              <a:rPr lang="ar-SA"/>
              <a:pPr>
                <a:defRPr/>
              </a:pPr>
              <a:t>‹#›</a:t>
            </a:fld>
            <a:endParaRPr lang="tr-T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3"/>
          <p:cNvSpPr>
            <a:spLocks noGrp="1"/>
          </p:cNvSpPr>
          <p:nvPr>
            <p:ph type="dt" sz="half" idx="10"/>
          </p:nvPr>
        </p:nvSpPr>
        <p:spPr/>
        <p:txBody>
          <a:bodyPr/>
          <a:lstStyle>
            <a:lvl1pPr>
              <a:defRPr/>
            </a:lvl1pPr>
          </a:lstStyle>
          <a:p>
            <a:pPr>
              <a:defRPr/>
            </a:pPr>
            <a:fld id="{458B41D0-24E8-479E-83C5-0099D325618E}" type="datetime1">
              <a:rPr lang="tr-TR"/>
              <a:pPr>
                <a:defRPr/>
              </a:pPr>
              <a:t>18.10.2014</a:t>
            </a:fld>
            <a:endParaRPr lang="tr-TR"/>
          </a:p>
        </p:txBody>
      </p:sp>
      <p:sp>
        <p:nvSpPr>
          <p:cNvPr id="4" name="عنصر نائب للتذييل 4"/>
          <p:cNvSpPr>
            <a:spLocks noGrp="1"/>
          </p:cNvSpPr>
          <p:nvPr>
            <p:ph type="ftr" sz="quarter" idx="11"/>
          </p:nvPr>
        </p:nvSpPr>
        <p:spPr/>
        <p:txBody>
          <a:bodyPr/>
          <a:lstStyle>
            <a:lvl1pPr>
              <a:defRPr/>
            </a:lvl1pPr>
          </a:lstStyle>
          <a:p>
            <a:pPr>
              <a:defRPr/>
            </a:pPr>
            <a:endParaRPr lang="tr-TR"/>
          </a:p>
        </p:txBody>
      </p:sp>
      <p:sp>
        <p:nvSpPr>
          <p:cNvPr id="5" name="عنصر نائب لرقم الشريحة 5"/>
          <p:cNvSpPr>
            <a:spLocks noGrp="1"/>
          </p:cNvSpPr>
          <p:nvPr>
            <p:ph type="sldNum" sz="quarter" idx="12"/>
          </p:nvPr>
        </p:nvSpPr>
        <p:spPr/>
        <p:txBody>
          <a:bodyPr/>
          <a:lstStyle>
            <a:lvl1pPr>
              <a:defRPr/>
            </a:lvl1pPr>
          </a:lstStyle>
          <a:p>
            <a:pPr>
              <a:defRPr/>
            </a:pPr>
            <a:fld id="{2082D4B9-DBF3-4702-9CEA-4BDF1A0F8F09}" type="slidenum">
              <a:rPr lang="ar-SA"/>
              <a:pPr>
                <a:defRPr/>
              </a:pPr>
              <a:t>‹#›</a:t>
            </a:fld>
            <a:endParaRPr lang="tr-T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3"/>
          <p:cNvSpPr>
            <a:spLocks noGrp="1"/>
          </p:cNvSpPr>
          <p:nvPr>
            <p:ph type="dt" sz="half" idx="10"/>
          </p:nvPr>
        </p:nvSpPr>
        <p:spPr/>
        <p:txBody>
          <a:bodyPr/>
          <a:lstStyle>
            <a:lvl1pPr>
              <a:defRPr/>
            </a:lvl1pPr>
          </a:lstStyle>
          <a:p>
            <a:pPr>
              <a:defRPr/>
            </a:pPr>
            <a:fld id="{3EFFBA9D-36AD-4414-BEC9-B8922C03FDC3}" type="datetime1">
              <a:rPr lang="tr-TR"/>
              <a:pPr>
                <a:defRPr/>
              </a:pPr>
              <a:t>18.10.2014</a:t>
            </a:fld>
            <a:endParaRPr lang="tr-TR"/>
          </a:p>
        </p:txBody>
      </p:sp>
      <p:sp>
        <p:nvSpPr>
          <p:cNvPr id="3" name="عنصر نائب للتذييل 4"/>
          <p:cNvSpPr>
            <a:spLocks noGrp="1"/>
          </p:cNvSpPr>
          <p:nvPr>
            <p:ph type="ftr" sz="quarter" idx="11"/>
          </p:nvPr>
        </p:nvSpPr>
        <p:spPr/>
        <p:txBody>
          <a:bodyPr/>
          <a:lstStyle>
            <a:lvl1pPr>
              <a:defRPr/>
            </a:lvl1pPr>
          </a:lstStyle>
          <a:p>
            <a:pPr>
              <a:defRPr/>
            </a:pPr>
            <a:endParaRPr lang="tr-TR"/>
          </a:p>
        </p:txBody>
      </p:sp>
      <p:sp>
        <p:nvSpPr>
          <p:cNvPr id="4" name="عنصر نائب لرقم الشريحة 5"/>
          <p:cNvSpPr>
            <a:spLocks noGrp="1"/>
          </p:cNvSpPr>
          <p:nvPr>
            <p:ph type="sldNum" sz="quarter" idx="12"/>
          </p:nvPr>
        </p:nvSpPr>
        <p:spPr/>
        <p:txBody>
          <a:bodyPr/>
          <a:lstStyle>
            <a:lvl1pPr>
              <a:defRPr/>
            </a:lvl1pPr>
          </a:lstStyle>
          <a:p>
            <a:pPr>
              <a:defRPr/>
            </a:pPr>
            <a:fld id="{FDB29388-B073-4328-8BAD-195B88206DB9}" type="slidenum">
              <a:rPr lang="ar-SA"/>
              <a:pPr>
                <a:defRPr/>
              </a:pPr>
              <a:t>‹#›</a:t>
            </a:fld>
            <a:endParaRPr lang="tr-T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3"/>
          <p:cNvSpPr>
            <a:spLocks noGrp="1"/>
          </p:cNvSpPr>
          <p:nvPr>
            <p:ph type="dt" sz="half" idx="10"/>
          </p:nvPr>
        </p:nvSpPr>
        <p:spPr/>
        <p:txBody>
          <a:bodyPr/>
          <a:lstStyle>
            <a:lvl1pPr>
              <a:defRPr/>
            </a:lvl1pPr>
          </a:lstStyle>
          <a:p>
            <a:pPr>
              <a:defRPr/>
            </a:pPr>
            <a:fld id="{3D650944-7311-4972-BDB0-D8B7891EE0AC}" type="datetime1">
              <a:rPr lang="tr-TR"/>
              <a:pPr>
                <a:defRPr/>
              </a:pPr>
              <a:t>18.10.2014</a:t>
            </a:fld>
            <a:endParaRPr lang="tr-TR"/>
          </a:p>
        </p:txBody>
      </p:sp>
      <p:sp>
        <p:nvSpPr>
          <p:cNvPr id="6" name="عنصر نائب للتذييل 4"/>
          <p:cNvSpPr>
            <a:spLocks noGrp="1"/>
          </p:cNvSpPr>
          <p:nvPr>
            <p:ph type="ftr" sz="quarter" idx="11"/>
          </p:nvPr>
        </p:nvSpPr>
        <p:spPr/>
        <p:txBody>
          <a:bodyPr/>
          <a:lstStyle>
            <a:lvl1pPr>
              <a:defRPr/>
            </a:lvl1pPr>
          </a:lstStyle>
          <a:p>
            <a:pPr>
              <a:defRPr/>
            </a:pPr>
            <a:endParaRPr lang="tr-TR"/>
          </a:p>
        </p:txBody>
      </p:sp>
      <p:sp>
        <p:nvSpPr>
          <p:cNvPr id="7" name="عنصر نائب لرقم الشريحة 5"/>
          <p:cNvSpPr>
            <a:spLocks noGrp="1"/>
          </p:cNvSpPr>
          <p:nvPr>
            <p:ph type="sldNum" sz="quarter" idx="12"/>
          </p:nvPr>
        </p:nvSpPr>
        <p:spPr/>
        <p:txBody>
          <a:bodyPr/>
          <a:lstStyle>
            <a:lvl1pPr>
              <a:defRPr/>
            </a:lvl1pPr>
          </a:lstStyle>
          <a:p>
            <a:pPr>
              <a:defRPr/>
            </a:pPr>
            <a:fld id="{987F30FA-61C8-4481-BA47-3AD6B158CB53}" type="slidenum">
              <a:rPr lang="ar-SA"/>
              <a:pPr>
                <a:defRPr/>
              </a:pPr>
              <a:t>‹#›</a:t>
            </a:fld>
            <a:endParaRPr lang="tr-T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3"/>
          <p:cNvSpPr>
            <a:spLocks noGrp="1"/>
          </p:cNvSpPr>
          <p:nvPr>
            <p:ph type="dt" sz="half" idx="10"/>
          </p:nvPr>
        </p:nvSpPr>
        <p:spPr/>
        <p:txBody>
          <a:bodyPr/>
          <a:lstStyle>
            <a:lvl1pPr>
              <a:defRPr/>
            </a:lvl1pPr>
          </a:lstStyle>
          <a:p>
            <a:pPr>
              <a:defRPr/>
            </a:pPr>
            <a:fld id="{8409CCD8-A061-4509-99A7-A0ED4E227CA3}" type="datetime1">
              <a:rPr lang="tr-TR"/>
              <a:pPr>
                <a:defRPr/>
              </a:pPr>
              <a:t>18.10.2014</a:t>
            </a:fld>
            <a:endParaRPr lang="tr-TR"/>
          </a:p>
        </p:txBody>
      </p:sp>
      <p:sp>
        <p:nvSpPr>
          <p:cNvPr id="6" name="عنصر نائب للتذييل 4"/>
          <p:cNvSpPr>
            <a:spLocks noGrp="1"/>
          </p:cNvSpPr>
          <p:nvPr>
            <p:ph type="ftr" sz="quarter" idx="11"/>
          </p:nvPr>
        </p:nvSpPr>
        <p:spPr/>
        <p:txBody>
          <a:bodyPr/>
          <a:lstStyle>
            <a:lvl1pPr>
              <a:defRPr/>
            </a:lvl1pPr>
          </a:lstStyle>
          <a:p>
            <a:pPr>
              <a:defRPr/>
            </a:pPr>
            <a:endParaRPr lang="tr-TR"/>
          </a:p>
        </p:txBody>
      </p:sp>
      <p:sp>
        <p:nvSpPr>
          <p:cNvPr id="7" name="عنصر نائب لرقم الشريحة 5"/>
          <p:cNvSpPr>
            <a:spLocks noGrp="1"/>
          </p:cNvSpPr>
          <p:nvPr>
            <p:ph type="sldNum" sz="quarter" idx="12"/>
          </p:nvPr>
        </p:nvSpPr>
        <p:spPr/>
        <p:txBody>
          <a:bodyPr/>
          <a:lstStyle>
            <a:lvl1pPr>
              <a:defRPr/>
            </a:lvl1pPr>
          </a:lstStyle>
          <a:p>
            <a:pPr>
              <a:defRPr/>
            </a:pPr>
            <a:fld id="{0F96C589-ADB1-4DF2-A6F2-876460107669}" type="slidenum">
              <a:rPr lang="ar-SA"/>
              <a:pPr>
                <a:defRPr/>
              </a:pPr>
              <a:t>‹#›</a:t>
            </a:fld>
            <a:endParaRPr lang="tr-T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عنصر نائب للعنوان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ar-SA" smtClean="0"/>
              <a:t>انقر لتحرير نمط العنوان الرئيسي</a:t>
            </a:r>
          </a:p>
        </p:txBody>
      </p:sp>
      <p:sp>
        <p:nvSpPr>
          <p:cNvPr id="1027" name="عنصر نائب للنص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rtl="0" fontAlgn="auto">
              <a:spcBef>
                <a:spcPts val="0"/>
              </a:spcBef>
              <a:spcAft>
                <a:spcPts val="0"/>
              </a:spcAft>
              <a:defRPr sz="1200">
                <a:solidFill>
                  <a:schemeClr val="tx1">
                    <a:tint val="75000"/>
                  </a:schemeClr>
                </a:solidFill>
                <a:latin typeface="+mn-lt"/>
                <a:cs typeface="+mn-cs"/>
              </a:defRPr>
            </a:lvl1pPr>
          </a:lstStyle>
          <a:p>
            <a:pPr>
              <a:defRPr/>
            </a:pPr>
            <a:fld id="{62EF8A68-C02F-4109-8C9F-974C32122A32}" type="datetime1">
              <a:rPr lang="tr-TR"/>
              <a:pPr>
                <a:defRPr/>
              </a:pPr>
              <a:t>18.10.2014</a:t>
            </a:fld>
            <a:endParaRPr lang="tr-TR"/>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rtl="0">
              <a:defRPr sz="1200">
                <a:solidFill>
                  <a:srgbClr val="898989"/>
                </a:solidFill>
                <a:latin typeface="Calibri" pitchFamily="34" charset="0"/>
              </a:defRPr>
            </a:lvl1pPr>
          </a:lstStyle>
          <a:p>
            <a:pPr>
              <a:defRPr/>
            </a:pPr>
            <a:fld id="{3B4DED13-84E2-4559-AF30-246F79A33D9E}" type="slidenum">
              <a:rPr lang="ar-SA"/>
              <a:pPr>
                <a:defRPr/>
              </a:pPr>
              <a:t>‹#›</a:t>
            </a:fld>
            <a:endParaRPr lang="tr-TR"/>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hf hdr="0" ftr="0" dt="0"/>
  <p:txStyles>
    <p:titleStyle>
      <a:lvl1pPr algn="ctr" rtl="1" eaLnBrk="0" fontAlgn="base" hangingPunct="0">
        <a:spcBef>
          <a:spcPct val="0"/>
        </a:spcBef>
        <a:spcAft>
          <a:spcPct val="0"/>
        </a:spcAft>
        <a:defRPr sz="4400" kern="1200">
          <a:solidFill>
            <a:schemeClr val="tx1"/>
          </a:solidFill>
          <a:latin typeface="+mj-lt"/>
          <a:ea typeface="+mj-ea"/>
          <a:cs typeface="Arial" charset="0"/>
        </a:defRPr>
      </a:lvl1pPr>
      <a:lvl2pPr algn="ctr" rtl="1" eaLnBrk="0" fontAlgn="base" hangingPunct="0">
        <a:spcBef>
          <a:spcPct val="0"/>
        </a:spcBef>
        <a:spcAft>
          <a:spcPct val="0"/>
        </a:spcAft>
        <a:defRPr sz="4400">
          <a:solidFill>
            <a:schemeClr val="tx1"/>
          </a:solidFill>
          <a:latin typeface="Calibri" pitchFamily="34" charset="0"/>
          <a:cs typeface="Arial" charset="0"/>
        </a:defRPr>
      </a:lvl2pPr>
      <a:lvl3pPr algn="ctr" rtl="1" eaLnBrk="0" fontAlgn="base" hangingPunct="0">
        <a:spcBef>
          <a:spcPct val="0"/>
        </a:spcBef>
        <a:spcAft>
          <a:spcPct val="0"/>
        </a:spcAft>
        <a:defRPr sz="4400">
          <a:solidFill>
            <a:schemeClr val="tx1"/>
          </a:solidFill>
          <a:latin typeface="Calibri" pitchFamily="34" charset="0"/>
          <a:cs typeface="Arial" charset="0"/>
        </a:defRPr>
      </a:lvl3pPr>
      <a:lvl4pPr algn="ctr" rtl="1" eaLnBrk="0" fontAlgn="base" hangingPunct="0">
        <a:spcBef>
          <a:spcPct val="0"/>
        </a:spcBef>
        <a:spcAft>
          <a:spcPct val="0"/>
        </a:spcAft>
        <a:defRPr sz="4400">
          <a:solidFill>
            <a:schemeClr val="tx1"/>
          </a:solidFill>
          <a:latin typeface="Calibri" pitchFamily="34" charset="0"/>
          <a:cs typeface="Arial" charset="0"/>
        </a:defRPr>
      </a:lvl4pPr>
      <a:lvl5pPr algn="ctr" rtl="1" eaLnBrk="0" fontAlgn="base" hangingPunct="0">
        <a:spcBef>
          <a:spcPct val="0"/>
        </a:spcBef>
        <a:spcAft>
          <a:spcPct val="0"/>
        </a:spcAft>
        <a:defRPr sz="4400">
          <a:solidFill>
            <a:schemeClr val="tx1"/>
          </a:solidFill>
          <a:latin typeface="Calibri" pitchFamily="34" charset="0"/>
          <a:cs typeface="Arial" charset="0"/>
        </a:defRPr>
      </a:lvl5pPr>
      <a:lvl6pPr marL="457200" algn="ctr" rtl="1" fontAlgn="base">
        <a:spcBef>
          <a:spcPct val="0"/>
        </a:spcBef>
        <a:spcAft>
          <a:spcPct val="0"/>
        </a:spcAft>
        <a:defRPr sz="4400">
          <a:solidFill>
            <a:schemeClr val="tx1"/>
          </a:solidFill>
          <a:latin typeface="Calibri" pitchFamily="34" charset="0"/>
          <a:cs typeface="Arial" charset="0"/>
        </a:defRPr>
      </a:lvl6pPr>
      <a:lvl7pPr marL="914400" algn="ctr" rtl="1" fontAlgn="base">
        <a:spcBef>
          <a:spcPct val="0"/>
        </a:spcBef>
        <a:spcAft>
          <a:spcPct val="0"/>
        </a:spcAft>
        <a:defRPr sz="4400">
          <a:solidFill>
            <a:schemeClr val="tx1"/>
          </a:solidFill>
          <a:latin typeface="Calibri" pitchFamily="34" charset="0"/>
          <a:cs typeface="Arial" charset="0"/>
        </a:defRPr>
      </a:lvl7pPr>
      <a:lvl8pPr marL="1371600" algn="ctr" rtl="1" fontAlgn="base">
        <a:spcBef>
          <a:spcPct val="0"/>
        </a:spcBef>
        <a:spcAft>
          <a:spcPct val="0"/>
        </a:spcAft>
        <a:defRPr sz="4400">
          <a:solidFill>
            <a:schemeClr val="tx1"/>
          </a:solidFill>
          <a:latin typeface="Calibri" pitchFamily="34" charset="0"/>
          <a:cs typeface="Arial" charset="0"/>
        </a:defRPr>
      </a:lvl8pPr>
      <a:lvl9pPr marL="1828800" algn="ctr" rtl="1" fontAlgn="base">
        <a:spcBef>
          <a:spcPct val="0"/>
        </a:spcBef>
        <a:spcAft>
          <a:spcPct val="0"/>
        </a:spcAft>
        <a:defRPr sz="4400">
          <a:solidFill>
            <a:schemeClr val="tx1"/>
          </a:solidFill>
          <a:latin typeface="Calibri" pitchFamily="34" charset="0"/>
          <a:cs typeface="Arial" charset="0"/>
        </a:defRPr>
      </a:lvl9pPr>
    </p:titleStyle>
    <p:bodyStyle>
      <a:lvl1pPr marL="342900" indent="-342900" algn="r" rtl="1" eaLnBrk="0" fontAlgn="base" hangingPunct="0">
        <a:spcBef>
          <a:spcPct val="20000"/>
        </a:spcBef>
        <a:spcAft>
          <a:spcPct val="0"/>
        </a:spcAft>
        <a:buFont typeface="Arial" charset="0"/>
        <a:buChar char="•"/>
        <a:defRPr sz="3200" kern="1200">
          <a:solidFill>
            <a:schemeClr val="tx1"/>
          </a:solidFill>
          <a:latin typeface="+mn-lt"/>
          <a:ea typeface="+mn-ea"/>
          <a:cs typeface="Arial" charset="0"/>
        </a:defRPr>
      </a:lvl1pPr>
      <a:lvl2pPr marL="742950" indent="-285750" algn="r" rtl="1"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r" rtl="1"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r" rtl="1"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r" rtl="1"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pPr eaLnBrk="1" hangingPunct="1">
              <a:defRPr/>
            </a:pPr>
            <a:r>
              <a:rPr lang="ar-SA" sz="5400" b="1" smtClean="0">
                <a:solidFill>
                  <a:srgbClr val="FF0000"/>
                </a:solidFill>
                <a:effectLst>
                  <a:outerShdw blurRad="38100" dist="38100" dir="2700000" algn="tl">
                    <a:srgbClr val="C0C0C0"/>
                  </a:outerShdw>
                </a:effectLst>
              </a:rPr>
              <a:t>تداول سند السحب</a:t>
            </a:r>
            <a:endParaRPr lang="en-US" sz="5400" b="1" smtClean="0">
              <a:solidFill>
                <a:srgbClr val="FF0000"/>
              </a:solidFill>
              <a:effectLst>
                <a:outerShdw blurRad="38100" dist="38100" dir="2700000" algn="tl">
                  <a:srgbClr val="C0C0C0"/>
                </a:outerShdw>
              </a:effectLst>
            </a:endParaRPr>
          </a:p>
        </p:txBody>
      </p:sp>
      <p:sp>
        <p:nvSpPr>
          <p:cNvPr id="64515" name="Rectangle 3"/>
          <p:cNvSpPr>
            <a:spLocks noGrp="1"/>
          </p:cNvSpPr>
          <p:nvPr>
            <p:ph type="body" idx="4294967295"/>
          </p:nvPr>
        </p:nvSpPr>
        <p:spPr>
          <a:xfrm>
            <a:off x="468313" y="2332038"/>
            <a:ext cx="8229600" cy="4525962"/>
          </a:xfrm>
        </p:spPr>
        <p:txBody>
          <a:bodyPr/>
          <a:lstStyle/>
          <a:p>
            <a:pPr eaLnBrk="1" hangingPunct="1">
              <a:defRPr/>
            </a:pPr>
            <a:r>
              <a:rPr lang="ar-SA" sz="4000" b="1" smtClean="0">
                <a:solidFill>
                  <a:schemeClr val="accent1"/>
                </a:solidFill>
                <a:effectLst>
                  <a:outerShdw blurRad="38100" dist="38100" dir="2700000" algn="tl">
                    <a:srgbClr val="C0C0C0"/>
                  </a:outerShdw>
                </a:effectLst>
              </a:rPr>
              <a:t>اعداد :غدير رشدي قنيبي </a:t>
            </a:r>
          </a:p>
          <a:p>
            <a:pPr eaLnBrk="1" hangingPunct="1">
              <a:defRPr/>
            </a:pPr>
            <a:r>
              <a:rPr lang="ar-SA" sz="4000" b="1" smtClean="0">
                <a:solidFill>
                  <a:schemeClr val="accent1"/>
                </a:solidFill>
                <a:effectLst>
                  <a:outerShdw blurRad="38100" dist="38100" dir="2700000" algn="tl">
                    <a:srgbClr val="C0C0C0"/>
                  </a:outerShdw>
                </a:effectLst>
              </a:rPr>
              <a:t>بإشراف الدكتور المحامي : راتب الجعبري</a:t>
            </a:r>
          </a:p>
          <a:p>
            <a:pPr eaLnBrk="1" hangingPunct="1">
              <a:defRPr/>
            </a:pPr>
            <a:r>
              <a:rPr lang="ar-SA" sz="4000" b="1" smtClean="0">
                <a:solidFill>
                  <a:schemeClr val="accent1"/>
                </a:solidFill>
                <a:effectLst>
                  <a:outerShdw blurRad="38100" dist="38100" dir="2700000" algn="tl">
                    <a:srgbClr val="C0C0C0"/>
                  </a:outerShdw>
                </a:effectLst>
              </a:rPr>
              <a:t>المادة : قانون الاعمال</a:t>
            </a:r>
            <a:endParaRPr lang="en-US" sz="4000" smtClean="0">
              <a:solidFill>
                <a:srgbClr val="009900"/>
              </a:solidFill>
              <a:effectLst>
                <a:outerShdw blurRad="38100" dist="38100" dir="2700000" algn="tl">
                  <a:srgbClr val="C0C0C0"/>
                </a:outerShdw>
              </a:effectLst>
            </a:endParaRPr>
          </a:p>
        </p:txBody>
      </p:sp>
      <p:pic>
        <p:nvPicPr>
          <p:cNvPr id="14339" name="Picture 4" descr="thumb-0F27_4B9361EF"/>
          <p:cNvPicPr>
            <a:picLocks noChangeAspect="1" noChangeArrowheads="1"/>
          </p:cNvPicPr>
          <p:nvPr/>
        </p:nvPicPr>
        <p:blipFill>
          <a:blip r:embed="rId2" cstate="print"/>
          <a:srcRect/>
          <a:stretch>
            <a:fillRect/>
          </a:stretch>
        </p:blipFill>
        <p:spPr bwMode="auto">
          <a:xfrm>
            <a:off x="7308850" y="0"/>
            <a:ext cx="1835150" cy="16637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8" y="214313"/>
            <a:ext cx="8572500" cy="6429375"/>
          </a:xfrm>
        </p:spPr>
        <p:txBody>
          <a:bodyPr/>
          <a:lstStyle/>
          <a:p>
            <a:pPr algn="ctr" eaLnBrk="1" hangingPunct="1">
              <a:lnSpc>
                <a:spcPct val="80000"/>
              </a:lnSpc>
              <a:buFont typeface="Arial" charset="0"/>
              <a:buNone/>
            </a:pPr>
            <a:r>
              <a:rPr lang="ar-SA" b="1" u="sng" smtClean="0">
                <a:solidFill>
                  <a:schemeClr val="hlink"/>
                </a:solidFill>
                <a:latin typeface="Simplified Arabic" pitchFamily="18" charset="-78"/>
                <a:cs typeface="Simplified Arabic" pitchFamily="18" charset="-78"/>
              </a:rPr>
              <a:t>شروط التظهير التوكيلي</a:t>
            </a:r>
          </a:p>
          <a:p>
            <a:pPr eaLnBrk="1" hangingPunct="1">
              <a:lnSpc>
                <a:spcPct val="80000"/>
              </a:lnSpc>
              <a:buFont typeface="Arial" charset="0"/>
              <a:buNone/>
            </a:pPr>
            <a:endParaRPr lang="ar-SA" sz="2700" b="1" u="sng" smtClean="0">
              <a:latin typeface="Simplified Arabic" pitchFamily="18" charset="-78"/>
              <a:cs typeface="Simplified Arabic" pitchFamily="18" charset="-78"/>
            </a:endParaRPr>
          </a:p>
          <a:p>
            <a:pPr eaLnBrk="1" hangingPunct="1">
              <a:lnSpc>
                <a:spcPct val="80000"/>
              </a:lnSpc>
              <a:buFont typeface="Arial" charset="0"/>
              <a:buNone/>
            </a:pPr>
            <a:r>
              <a:rPr lang="ar-SA" sz="2400" b="1" smtClean="0">
                <a:solidFill>
                  <a:srgbClr val="FF0000"/>
                </a:solidFill>
                <a:latin typeface="Simplified Arabic" pitchFamily="18" charset="-78"/>
                <a:cs typeface="Simplified Arabic" pitchFamily="18" charset="-78"/>
              </a:rPr>
              <a:t>1. </a:t>
            </a:r>
            <a:r>
              <a:rPr lang="ar-JO" sz="2400" b="1" smtClean="0">
                <a:solidFill>
                  <a:srgbClr val="FF0000"/>
                </a:solidFill>
                <a:latin typeface="Simplified Arabic" pitchFamily="18" charset="-78"/>
                <a:cs typeface="Simplified Arabic" pitchFamily="18" charset="-78"/>
              </a:rPr>
              <a:t>الشروط الموضوعية العامة لصحة الوكالة:</a:t>
            </a:r>
          </a:p>
          <a:p>
            <a:pPr eaLnBrk="1" hangingPunct="1">
              <a:lnSpc>
                <a:spcPct val="80000"/>
              </a:lnSpc>
              <a:buFont typeface="Arial" charset="0"/>
              <a:buNone/>
            </a:pPr>
            <a:r>
              <a:rPr lang="ar-JO" sz="2400" b="1" smtClean="0">
                <a:latin typeface="Simplified Arabic" pitchFamily="18" charset="-78"/>
                <a:cs typeface="Simplified Arabic" pitchFamily="18" charset="-78"/>
              </a:rPr>
              <a:t>    مع وجود خلاف فقهي بشأن شروط الاهلية</a:t>
            </a:r>
            <a:r>
              <a:rPr lang="ar-SA" sz="2400" b="1" smtClean="0">
                <a:latin typeface="Simplified Arabic" pitchFamily="18" charset="-78"/>
                <a:cs typeface="Simplified Arabic" pitchFamily="18" charset="-78"/>
              </a:rPr>
              <a:t> </a:t>
            </a:r>
            <a:r>
              <a:rPr lang="ar-JO" sz="2400" b="1" smtClean="0">
                <a:latin typeface="Simplified Arabic" pitchFamily="18" charset="-78"/>
                <a:cs typeface="Simplified Arabic" pitchFamily="18" charset="-78"/>
              </a:rPr>
              <a:t>(يرى بعضهم انه لا يشترط في المظهر(الموكل)</a:t>
            </a:r>
            <a:r>
              <a:rPr lang="ar-SA" sz="2400" b="1" smtClean="0">
                <a:latin typeface="Simplified Arabic" pitchFamily="18" charset="-78"/>
                <a:cs typeface="Simplified Arabic" pitchFamily="18" charset="-78"/>
              </a:rPr>
              <a:t> </a:t>
            </a:r>
            <a:r>
              <a:rPr lang="ar-JO" sz="2400" b="1" smtClean="0">
                <a:latin typeface="Simplified Arabic" pitchFamily="18" charset="-78"/>
                <a:cs typeface="Simplified Arabic" pitchFamily="18" charset="-78"/>
              </a:rPr>
              <a:t>ان يكون كامل الاهلية,في حين يرى بعضهم ان يكون كامل الاهلية.)   </a:t>
            </a:r>
            <a:endParaRPr lang="ar-SA" sz="2400" b="1" smtClean="0">
              <a:latin typeface="Simplified Arabic" pitchFamily="18" charset="-78"/>
              <a:cs typeface="Simplified Arabic" pitchFamily="18" charset="-78"/>
            </a:endParaRPr>
          </a:p>
          <a:p>
            <a:pPr eaLnBrk="1" hangingPunct="1">
              <a:lnSpc>
                <a:spcPct val="80000"/>
              </a:lnSpc>
              <a:buFont typeface="Arial" charset="0"/>
              <a:buNone/>
            </a:pPr>
            <a:r>
              <a:rPr lang="ar-JO" sz="2400" b="1" smtClean="0">
                <a:latin typeface="Simplified Arabic" pitchFamily="18" charset="-78"/>
                <a:cs typeface="Simplified Arabic" pitchFamily="18" charset="-78"/>
              </a:rPr>
              <a:t>  </a:t>
            </a:r>
          </a:p>
          <a:p>
            <a:pPr eaLnBrk="1" hangingPunct="1">
              <a:lnSpc>
                <a:spcPct val="80000"/>
              </a:lnSpc>
              <a:buFont typeface="Arial" charset="0"/>
              <a:buNone/>
            </a:pPr>
            <a:r>
              <a:rPr lang="ar-JO" sz="2400" b="1" smtClean="0">
                <a:solidFill>
                  <a:srgbClr val="FF0000"/>
                </a:solidFill>
                <a:latin typeface="Simplified Arabic" pitchFamily="18" charset="-78"/>
                <a:cs typeface="Simplified Arabic" pitchFamily="18" charset="-78"/>
              </a:rPr>
              <a:t>2. الشروط الشكلية:</a:t>
            </a:r>
          </a:p>
          <a:p>
            <a:pPr eaLnBrk="1" hangingPunct="1">
              <a:lnSpc>
                <a:spcPct val="80000"/>
              </a:lnSpc>
              <a:buFont typeface="Arial" charset="0"/>
              <a:buNone/>
            </a:pPr>
            <a:r>
              <a:rPr lang="ar-SA" sz="2700" b="1" smtClean="0">
                <a:latin typeface="Simplified Arabic" pitchFamily="18" charset="-78"/>
                <a:cs typeface="Simplified Arabic" pitchFamily="18" charset="-78"/>
              </a:rPr>
              <a:t>1. </a:t>
            </a:r>
            <a:r>
              <a:rPr lang="ar-SA" sz="2700" b="1" u="sng" smtClean="0">
                <a:latin typeface="Simplified Arabic" pitchFamily="18" charset="-78"/>
                <a:cs typeface="Simplified Arabic" pitchFamily="18" charset="-78"/>
              </a:rPr>
              <a:t>صيغة التظهير:</a:t>
            </a:r>
            <a:r>
              <a:rPr lang="ar-JO" sz="2700" b="1" smtClean="0">
                <a:latin typeface="Simplified Arabic" pitchFamily="18" charset="-78"/>
                <a:cs typeface="Simplified Arabic" pitchFamily="18" charset="-78"/>
              </a:rPr>
              <a:t>كتابة صيغة التظهير على السند ذاته او على ورقة متصلة به ويوقعه المظهر. تدل بوضوح على إقامة المظهر اليه وكيلا عن المظهر في تحصيل قيمة السند.</a:t>
            </a:r>
            <a:endParaRPr lang="en-US" sz="2700" b="1" smtClean="0">
              <a:latin typeface="Simplified Arabic" pitchFamily="18" charset="-78"/>
              <a:cs typeface="Simplified Arabic" pitchFamily="18" charset="-78"/>
            </a:endParaRPr>
          </a:p>
          <a:p>
            <a:pPr eaLnBrk="1" hangingPunct="1">
              <a:lnSpc>
                <a:spcPct val="80000"/>
              </a:lnSpc>
              <a:buFont typeface="Arial" charset="0"/>
              <a:buNone/>
            </a:pPr>
            <a:r>
              <a:rPr lang="ar-SA" sz="2700" b="1" smtClean="0">
                <a:latin typeface="Simplified Arabic" pitchFamily="18" charset="-78"/>
                <a:cs typeface="Simplified Arabic" pitchFamily="18" charset="-78"/>
              </a:rPr>
              <a:t>  مثل القيمة للتحصيل , القيمة للقبض ,</a:t>
            </a:r>
            <a:r>
              <a:rPr lang="ar-JO" sz="2700" b="1" smtClean="0">
                <a:latin typeface="Simplified Arabic" pitchFamily="18" charset="-78"/>
                <a:cs typeface="Simplified Arabic" pitchFamily="18" charset="-78"/>
              </a:rPr>
              <a:t> القيمة</a:t>
            </a:r>
            <a:r>
              <a:rPr lang="ar-SA" sz="2700" b="1" smtClean="0">
                <a:latin typeface="Simplified Arabic" pitchFamily="18" charset="-78"/>
                <a:cs typeface="Simplified Arabic" pitchFamily="18" charset="-78"/>
              </a:rPr>
              <a:t> للتوكيل</a:t>
            </a:r>
            <a:r>
              <a:rPr lang="ar-JO" sz="2700" b="1" smtClean="0">
                <a:latin typeface="Simplified Arabic" pitchFamily="18" charset="-78"/>
                <a:cs typeface="Simplified Arabic" pitchFamily="18" charset="-78"/>
              </a:rPr>
              <a:t>.</a:t>
            </a:r>
            <a:r>
              <a:rPr lang="ar-SA" sz="2700" b="1" smtClean="0">
                <a:latin typeface="Simplified Arabic" pitchFamily="18" charset="-78"/>
                <a:cs typeface="Simplified Arabic" pitchFamily="18" charset="-78"/>
              </a:rPr>
              <a:t> </a:t>
            </a:r>
            <a:endParaRPr lang="en-US" sz="2700" b="1" smtClean="0">
              <a:latin typeface="Simplified Arabic" pitchFamily="18" charset="-78"/>
              <a:cs typeface="Simplified Arabic" pitchFamily="18" charset="-78"/>
            </a:endParaRPr>
          </a:p>
          <a:p>
            <a:pPr eaLnBrk="1" hangingPunct="1">
              <a:lnSpc>
                <a:spcPct val="80000"/>
              </a:lnSpc>
              <a:buFont typeface="Arial" charset="0"/>
              <a:buNone/>
            </a:pPr>
            <a:r>
              <a:rPr lang="ar-SA" sz="2700" b="1" smtClean="0">
                <a:latin typeface="Simplified Arabic" pitchFamily="18" charset="-78"/>
                <a:cs typeface="Simplified Arabic" pitchFamily="18" charset="-78"/>
              </a:rPr>
              <a:t>   او أي بيان اخر يفيد التوكيل</a:t>
            </a:r>
            <a:endParaRPr lang="en-US" sz="2700" b="1" smtClean="0">
              <a:latin typeface="Simplified Arabic" pitchFamily="18" charset="-78"/>
              <a:cs typeface="Simplified Arabic" pitchFamily="18" charset="-78"/>
            </a:endParaRPr>
          </a:p>
          <a:p>
            <a:pPr eaLnBrk="1" hangingPunct="1">
              <a:lnSpc>
                <a:spcPct val="80000"/>
              </a:lnSpc>
              <a:buFont typeface="Arial" charset="0"/>
              <a:buNone/>
            </a:pPr>
            <a:r>
              <a:rPr lang="ar-SA" sz="2700" b="1" smtClean="0">
                <a:latin typeface="Simplified Arabic" pitchFamily="18" charset="-78"/>
                <a:cs typeface="Simplified Arabic" pitchFamily="18" charset="-78"/>
              </a:rPr>
              <a:t>2. </a:t>
            </a:r>
            <a:r>
              <a:rPr lang="ar-SA" sz="2700" b="1" u="sng" smtClean="0">
                <a:latin typeface="Simplified Arabic" pitchFamily="18" charset="-78"/>
                <a:cs typeface="Simplified Arabic" pitchFamily="18" charset="-78"/>
              </a:rPr>
              <a:t>توقيع المظهر :</a:t>
            </a:r>
            <a:r>
              <a:rPr lang="ar-JO" sz="2700" b="1" smtClean="0">
                <a:latin typeface="Simplified Arabic" pitchFamily="18" charset="-78"/>
                <a:cs typeface="Simplified Arabic" pitchFamily="18" charset="-78"/>
              </a:rPr>
              <a:t>على</a:t>
            </a:r>
            <a:r>
              <a:rPr lang="ar-SA" sz="2700" b="1" smtClean="0">
                <a:latin typeface="Simplified Arabic" pitchFamily="18" charset="-78"/>
                <a:cs typeface="Simplified Arabic" pitchFamily="18" charset="-78"/>
              </a:rPr>
              <a:t> وجه سند السحب او الورقة الملصقة بها او على ظهر سند السحب او ظهر الورقة</a:t>
            </a:r>
            <a:endParaRPr lang="en-US" sz="2700" b="1" smtClean="0">
              <a:latin typeface="Simplified Arabic" pitchFamily="18" charset="-78"/>
              <a:cs typeface="Simplified Arabic" pitchFamily="18" charset="-78"/>
            </a:endParaRPr>
          </a:p>
          <a:p>
            <a:pPr eaLnBrk="1" hangingPunct="1">
              <a:lnSpc>
                <a:spcPct val="80000"/>
              </a:lnSpc>
              <a:buFont typeface="Arial" charset="0"/>
              <a:buNone/>
            </a:pPr>
            <a:r>
              <a:rPr lang="ar-JO" sz="2700" b="1" i="1" smtClean="0">
                <a:solidFill>
                  <a:srgbClr val="009900"/>
                </a:solidFill>
                <a:latin typeface="Simplified Arabic" pitchFamily="18" charset="-78"/>
                <a:cs typeface="Simplified Arabic" pitchFamily="18" charset="-78"/>
              </a:rPr>
              <a:t>* </a:t>
            </a:r>
            <a:r>
              <a:rPr lang="ar-SA" sz="2700" b="1" i="1" smtClean="0">
                <a:solidFill>
                  <a:srgbClr val="009900"/>
                </a:solidFill>
                <a:latin typeface="Simplified Arabic" pitchFamily="18" charset="-78"/>
                <a:cs typeface="Simplified Arabic" pitchFamily="18" charset="-78"/>
              </a:rPr>
              <a:t>لم يشترط القانون ذكر اسم المظهر اليه</a:t>
            </a:r>
            <a:r>
              <a:rPr lang="ar-SA" sz="2700" b="1" i="1" smtClean="0">
                <a:latin typeface="Simplified Arabic" pitchFamily="18" charset="-78"/>
                <a:cs typeface="Simplified Arabic" pitchFamily="18" charset="-78"/>
              </a:rPr>
              <a:t>                         </a:t>
            </a:r>
            <a:endParaRPr lang="en-US" sz="2700" b="1" i="1" smtClean="0">
              <a:latin typeface="Simplified Arabic" pitchFamily="18" charset="-78"/>
              <a:cs typeface="Simplified Arabic" pitchFamily="18" charset="-78"/>
            </a:endParaRPr>
          </a:p>
          <a:p>
            <a:pPr eaLnBrk="1" hangingPunct="1">
              <a:lnSpc>
                <a:spcPct val="80000"/>
              </a:lnSpc>
            </a:pPr>
            <a:endParaRPr lang="ar-JO" sz="2700" b="1" smtClean="0"/>
          </a:p>
        </p:txBody>
      </p:sp>
      <p:sp>
        <p:nvSpPr>
          <p:cNvPr id="70658" name="Slide Number Placeholder 3"/>
          <p:cNvSpPr>
            <a:spLocks noGrp="1"/>
          </p:cNvSpPr>
          <p:nvPr>
            <p:ph type="sldNum" sz="quarter" idx="12"/>
          </p:nvPr>
        </p:nvSpPr>
        <p:spPr bwMode="auto">
          <a:noFill/>
          <a:ln>
            <a:miter lim="800000"/>
            <a:headEnd/>
            <a:tailEnd/>
          </a:ln>
        </p:spPr>
        <p:txBody>
          <a:bodyPr/>
          <a:lstStyle/>
          <a:p>
            <a:fld id="{62121A4C-FEF2-49E2-9E32-B9FC426EDC97}" type="slidenum">
              <a:rPr lang="ar-SA" smtClean="0"/>
              <a:pPr/>
              <a:t>10</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heel(4)">
                                      <p:cBhvr>
                                        <p:cTn id="55"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Content Placeholder 2"/>
          <p:cNvSpPr>
            <a:spLocks noGrp="1"/>
          </p:cNvSpPr>
          <p:nvPr>
            <p:ph idx="1"/>
          </p:nvPr>
        </p:nvSpPr>
        <p:spPr>
          <a:xfrm>
            <a:off x="357188" y="571500"/>
            <a:ext cx="8572500" cy="6000750"/>
          </a:xfrm>
        </p:spPr>
        <p:txBody>
          <a:bodyPr/>
          <a:lstStyle/>
          <a:p>
            <a:pPr algn="ctr" eaLnBrk="1" hangingPunct="1">
              <a:buFont typeface="Arial" charset="0"/>
              <a:buNone/>
            </a:pPr>
            <a:r>
              <a:rPr lang="ar-SA" sz="4000" b="1" u="sng" smtClean="0">
                <a:solidFill>
                  <a:schemeClr val="hlink"/>
                </a:solidFill>
                <a:latin typeface="Simplified Arabic" pitchFamily="18" charset="-78"/>
                <a:cs typeface="Simplified Arabic" pitchFamily="18" charset="-78"/>
              </a:rPr>
              <a:t>اثار التظهير التوكيلي</a:t>
            </a:r>
            <a:r>
              <a:rPr lang="ar-JO" sz="4000" b="1" u="sng" smtClean="0">
                <a:solidFill>
                  <a:schemeClr val="hlink"/>
                </a:solidFill>
                <a:latin typeface="Simplified Arabic" pitchFamily="18" charset="-78"/>
                <a:cs typeface="Simplified Arabic" pitchFamily="18" charset="-78"/>
              </a:rPr>
              <a:t>:</a:t>
            </a:r>
            <a:endParaRPr lang="en-US" b="1" smtClean="0">
              <a:solidFill>
                <a:schemeClr val="hlink"/>
              </a:solidFill>
              <a:latin typeface="Simplified Arabic" pitchFamily="18" charset="-78"/>
              <a:cs typeface="Simplified Arabic" pitchFamily="18" charset="-78"/>
            </a:endParaRPr>
          </a:p>
          <a:p>
            <a:pPr eaLnBrk="1" hangingPunct="1">
              <a:buFont typeface="Arial" charset="0"/>
              <a:buNone/>
            </a:pPr>
            <a:r>
              <a:rPr lang="ar-SA" b="1" smtClean="0">
                <a:latin typeface="Simplified Arabic" pitchFamily="18" charset="-78"/>
                <a:cs typeface="Simplified Arabic" pitchFamily="18" charset="-78"/>
              </a:rPr>
              <a:t>   اثار التظهير التوكيلي هي نفس الاثار التي تترتب على الوكالة</a:t>
            </a:r>
            <a:r>
              <a:rPr lang="ar-JO" b="1" smtClean="0">
                <a:latin typeface="Simplified Arabic" pitchFamily="18" charset="-78"/>
                <a:cs typeface="Simplified Arabic" pitchFamily="18" charset="-78"/>
              </a:rPr>
              <a:t> العادية</a:t>
            </a:r>
            <a:r>
              <a:rPr lang="ar-SA" b="1" smtClean="0">
                <a:latin typeface="Simplified Arabic" pitchFamily="18" charset="-78"/>
                <a:cs typeface="Simplified Arabic" pitchFamily="18" charset="-78"/>
              </a:rPr>
              <a:t> المنصوص عليها في القانون المدني</a:t>
            </a:r>
          </a:p>
          <a:p>
            <a:pPr eaLnBrk="1" hangingPunct="1">
              <a:buFont typeface="Arial" charset="0"/>
              <a:buNone/>
            </a:pPr>
            <a:endParaRPr lang="en-US" b="1" smtClean="0">
              <a:latin typeface="Simplified Arabic" pitchFamily="18" charset="-78"/>
              <a:cs typeface="Simplified Arabic" pitchFamily="18" charset="-78"/>
            </a:endParaRPr>
          </a:p>
          <a:p>
            <a:pPr eaLnBrk="1" hangingPunct="1">
              <a:buFont typeface="Arial" charset="0"/>
              <a:buNone/>
            </a:pPr>
            <a:r>
              <a:rPr lang="ar-SA" b="1" smtClean="0">
                <a:latin typeface="Simplified Arabic" pitchFamily="18" charset="-78"/>
                <a:cs typeface="Simplified Arabic" pitchFamily="18" charset="-78"/>
              </a:rPr>
              <a:t> الوكيل له حق استعمال جميع الحقوق الناتجة عن السند غير انه لايمكنه  تظهيره إلا على سبيل الوكالة </a:t>
            </a:r>
            <a:r>
              <a:rPr lang="ar-JO" b="1" smtClean="0">
                <a:latin typeface="Simplified Arabic" pitchFamily="18" charset="-78"/>
                <a:cs typeface="Simplified Arabic" pitchFamily="18" charset="-78"/>
              </a:rPr>
              <a:t>(تظهير توكيلي)</a:t>
            </a:r>
            <a:r>
              <a:rPr lang="ar-SA" b="1" smtClean="0">
                <a:latin typeface="Simplified Arabic" pitchFamily="18" charset="-78"/>
                <a:cs typeface="Simplified Arabic" pitchFamily="18" charset="-78"/>
              </a:rPr>
              <a:t> </a:t>
            </a:r>
            <a:endParaRPr lang="en-US" b="1" smtClean="0">
              <a:latin typeface="Simplified Arabic" pitchFamily="18" charset="-78"/>
              <a:cs typeface="Simplified Arabic" pitchFamily="18" charset="-78"/>
            </a:endParaRPr>
          </a:p>
          <a:p>
            <a:pPr eaLnBrk="1" hangingPunct="1">
              <a:buFont typeface="Arial" charset="0"/>
              <a:buNone/>
            </a:pPr>
            <a:endParaRPr lang="ar-JO" b="1" smtClean="0"/>
          </a:p>
        </p:txBody>
      </p:sp>
      <p:sp>
        <p:nvSpPr>
          <p:cNvPr id="71682" name="Slide Number Placeholder 3"/>
          <p:cNvSpPr>
            <a:spLocks noGrp="1"/>
          </p:cNvSpPr>
          <p:nvPr>
            <p:ph type="sldNum" sz="quarter" idx="12"/>
          </p:nvPr>
        </p:nvSpPr>
        <p:spPr bwMode="auto">
          <a:noFill/>
          <a:ln>
            <a:miter lim="800000"/>
            <a:headEnd/>
            <a:tailEnd/>
          </a:ln>
        </p:spPr>
        <p:txBody>
          <a:bodyPr/>
          <a:lstStyle/>
          <a:p>
            <a:fld id="{7593EDB3-AEA3-4951-93F4-B58EA6823987}" type="slidenum">
              <a:rPr lang="ar-SA" smtClean="0"/>
              <a:pPr/>
              <a:t>11</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2529">
                                            <p:txEl>
                                              <p:pRg st="1" end="1"/>
                                            </p:txEl>
                                          </p:spTgt>
                                        </p:tgtEl>
                                        <p:attrNameLst>
                                          <p:attrName>style.visibility</p:attrName>
                                        </p:attrNameLst>
                                      </p:cBhvr>
                                      <p:to>
                                        <p:strVal val="visible"/>
                                      </p:to>
                                    </p:set>
                                    <p:animEffect transition="in" filter="wheel(4)">
                                      <p:cBhvr>
                                        <p:cTn id="7" dur="2000"/>
                                        <p:tgtEl>
                                          <p:spTgt spid="225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22529">
                                            <p:txEl>
                                              <p:pRg st="3" end="3"/>
                                            </p:txEl>
                                          </p:spTgt>
                                        </p:tgtEl>
                                        <p:attrNameLst>
                                          <p:attrName>style.visibility</p:attrName>
                                        </p:attrNameLst>
                                      </p:cBhvr>
                                      <p:to>
                                        <p:strVal val="visible"/>
                                      </p:to>
                                    </p:set>
                                    <p:animEffect transition="in" filter="wheel(4)">
                                      <p:cBhvr>
                                        <p:cTn id="12" dur="2000"/>
                                        <p:tgtEl>
                                          <p:spTgt spid="225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333375"/>
            <a:ext cx="8429625" cy="5999163"/>
          </a:xfrm>
        </p:spPr>
        <p:txBody>
          <a:bodyPr>
            <a:noAutofit/>
          </a:bodyPr>
          <a:lstStyle/>
          <a:p>
            <a:pPr algn="ctr" eaLnBrk="1" hangingPunct="1">
              <a:buFont typeface="Arial" charset="0"/>
              <a:buNone/>
              <a:defRPr/>
            </a:pPr>
            <a:r>
              <a:rPr lang="ar-SA" b="1" u="sng" smtClean="0">
                <a:solidFill>
                  <a:schemeClr val="hlink"/>
                </a:solidFill>
                <a:effectLst>
                  <a:outerShdw blurRad="38100" dist="38100" dir="2700000" algn="tl">
                    <a:srgbClr val="C0C0C0"/>
                  </a:outerShdw>
                </a:effectLst>
                <a:latin typeface="Simplified Arabic" pitchFamily="18" charset="-78"/>
                <a:cs typeface="Simplified Arabic" pitchFamily="18" charset="-78"/>
              </a:rPr>
              <a:t>اسباب انقضاء الوكالة الناتجة عن التظهير التوكيلي</a:t>
            </a:r>
          </a:p>
          <a:p>
            <a:pPr eaLnBrk="1" hangingPunct="1">
              <a:buFont typeface="Arial" charset="0"/>
              <a:buNone/>
              <a:defRPr/>
            </a:pPr>
            <a:endParaRPr lang="en-US" sz="2800" b="1" smtClean="0">
              <a:latin typeface="Simplified Arabic" pitchFamily="18" charset="-78"/>
              <a:cs typeface="Simplified Arabic" pitchFamily="18" charset="-78"/>
            </a:endParaRPr>
          </a:p>
          <a:p>
            <a:pPr eaLnBrk="1" hangingPunct="1">
              <a:buFont typeface="Arial" charset="0"/>
              <a:buNone/>
              <a:defRPr/>
            </a:pPr>
            <a:r>
              <a:rPr lang="ar-SA" sz="2800" b="1" smtClean="0">
                <a:latin typeface="Simplified Arabic" pitchFamily="18" charset="-78"/>
                <a:cs typeface="Simplified Arabic" pitchFamily="18" charset="-78"/>
              </a:rPr>
              <a:t>1. شطب التظهير من قبل المظهر (الموكل)</a:t>
            </a:r>
            <a:endParaRPr lang="en-US" sz="2800" b="1" smtClean="0">
              <a:latin typeface="Simplified Arabic" pitchFamily="18" charset="-78"/>
              <a:cs typeface="Simplified Arabic" pitchFamily="18" charset="-78"/>
            </a:endParaRPr>
          </a:p>
          <a:p>
            <a:pPr eaLnBrk="1" hangingPunct="1">
              <a:buFont typeface="Arial" charset="0"/>
              <a:buNone/>
              <a:defRPr/>
            </a:pPr>
            <a:r>
              <a:rPr lang="ar-SA" sz="2800" b="1" smtClean="0">
                <a:latin typeface="Simplified Arabic" pitchFamily="18" charset="-78"/>
                <a:cs typeface="Simplified Arabic" pitchFamily="18" charset="-78"/>
              </a:rPr>
              <a:t>2. عزل المظهر اليه (الوكيل)</a:t>
            </a:r>
            <a:endParaRPr lang="en-US" sz="2800" b="1" smtClean="0">
              <a:latin typeface="Simplified Arabic" pitchFamily="18" charset="-78"/>
              <a:cs typeface="Simplified Arabic" pitchFamily="18" charset="-78"/>
            </a:endParaRPr>
          </a:p>
          <a:p>
            <a:pPr eaLnBrk="1" hangingPunct="1">
              <a:buFont typeface="Arial" charset="0"/>
              <a:buNone/>
              <a:defRPr/>
            </a:pPr>
            <a:r>
              <a:rPr lang="ar-SA" sz="2800" b="1" smtClean="0">
                <a:latin typeface="Simplified Arabic" pitchFamily="18" charset="-78"/>
                <a:cs typeface="Simplified Arabic" pitchFamily="18" charset="-78"/>
              </a:rPr>
              <a:t>3. قبض قيمة الورقة</a:t>
            </a:r>
            <a:endParaRPr lang="en-US" sz="2800" b="1" smtClean="0">
              <a:latin typeface="Simplified Arabic" pitchFamily="18" charset="-78"/>
              <a:cs typeface="Simplified Arabic" pitchFamily="18" charset="-78"/>
            </a:endParaRPr>
          </a:p>
          <a:p>
            <a:pPr eaLnBrk="1" hangingPunct="1">
              <a:buFont typeface="Arial" charset="0"/>
              <a:buNone/>
              <a:defRPr/>
            </a:pPr>
            <a:r>
              <a:rPr lang="ar-SA" sz="2800" b="1" smtClean="0">
                <a:latin typeface="Simplified Arabic" pitchFamily="18" charset="-78"/>
                <a:cs typeface="Simplified Arabic" pitchFamily="18" charset="-78"/>
              </a:rPr>
              <a:t>4. موت المظهر اليه او  حدوث ما يخل باهليته</a:t>
            </a:r>
            <a:endParaRPr lang="en-US" sz="2800" b="1" smtClean="0">
              <a:latin typeface="Simplified Arabic" pitchFamily="18" charset="-78"/>
              <a:cs typeface="Simplified Arabic" pitchFamily="18" charset="-78"/>
            </a:endParaRPr>
          </a:p>
          <a:p>
            <a:pPr eaLnBrk="1" hangingPunct="1">
              <a:buFont typeface="Arial" charset="0"/>
              <a:buNone/>
              <a:defRPr/>
            </a:pPr>
            <a:endParaRPr lang="en-US" sz="2800" b="1" smtClean="0">
              <a:latin typeface="Simplified Arabic" pitchFamily="18" charset="-78"/>
              <a:cs typeface="Simplified Arabic" pitchFamily="18" charset="-78"/>
            </a:endParaRPr>
          </a:p>
          <a:p>
            <a:pPr eaLnBrk="1" hangingPunct="1">
              <a:buFont typeface="Arial" charset="0"/>
              <a:buNone/>
              <a:defRPr/>
            </a:pPr>
            <a:r>
              <a:rPr lang="ar-SA" sz="2800" b="1" smtClean="0">
                <a:solidFill>
                  <a:srgbClr val="009900"/>
                </a:solidFill>
                <a:latin typeface="Simplified Arabic" pitchFamily="18" charset="-78"/>
                <a:cs typeface="Simplified Arabic" pitchFamily="18" charset="-78"/>
              </a:rPr>
              <a:t>** وفاة الموكل او نقص اهليته لا تؤدي لانقضاء التظهير التوكيلي</a:t>
            </a:r>
            <a:endParaRPr lang="en-US" sz="2800" b="1" smtClean="0">
              <a:solidFill>
                <a:srgbClr val="009900"/>
              </a:solidFill>
              <a:latin typeface="Simplified Arabic" pitchFamily="18" charset="-78"/>
              <a:cs typeface="Simplified Arabic" pitchFamily="18" charset="-78"/>
            </a:endParaRPr>
          </a:p>
        </p:txBody>
      </p:sp>
      <p:sp>
        <p:nvSpPr>
          <p:cNvPr id="72706" name="Slide Number Placeholder 3"/>
          <p:cNvSpPr>
            <a:spLocks noGrp="1"/>
          </p:cNvSpPr>
          <p:nvPr>
            <p:ph type="sldNum" sz="quarter" idx="12"/>
          </p:nvPr>
        </p:nvSpPr>
        <p:spPr bwMode="auto">
          <a:noFill/>
          <a:ln>
            <a:miter lim="800000"/>
            <a:headEnd/>
            <a:tailEnd/>
          </a:ln>
        </p:spPr>
        <p:txBody>
          <a:bodyPr/>
          <a:lstStyle/>
          <a:p>
            <a:fld id="{EC2053DC-0899-4E70-A49E-B14827AB00D9}" type="slidenum">
              <a:rPr lang="ar-SA" smtClean="0"/>
              <a:pPr/>
              <a:t>12</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3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3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3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ox(i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عنوان 1"/>
          <p:cNvSpPr>
            <a:spLocks noGrp="1"/>
          </p:cNvSpPr>
          <p:nvPr>
            <p:ph type="title"/>
          </p:nvPr>
        </p:nvSpPr>
        <p:spPr>
          <a:xfrm>
            <a:off x="468313" y="260350"/>
            <a:ext cx="8229600" cy="1143000"/>
          </a:xfrm>
        </p:spPr>
        <p:txBody>
          <a:bodyPr/>
          <a:lstStyle/>
          <a:p>
            <a:pPr eaLnBrk="1" hangingPunct="1"/>
            <a:r>
              <a:rPr lang="ar-SA" sz="3200" b="1" u="sng" smtClean="0">
                <a:solidFill>
                  <a:schemeClr val="hlink"/>
                </a:solidFill>
                <a:cs typeface="Times New Roman" pitchFamily="18" charset="0"/>
              </a:rPr>
              <a:t>التظهير التوكيلي المستتر (الخفي- الصوري)</a:t>
            </a:r>
          </a:p>
        </p:txBody>
      </p:sp>
      <p:sp>
        <p:nvSpPr>
          <p:cNvPr id="3" name="عنصر نائب للمحتوى 2"/>
          <p:cNvSpPr>
            <a:spLocks noGrp="1"/>
          </p:cNvSpPr>
          <p:nvPr>
            <p:ph idx="1"/>
          </p:nvPr>
        </p:nvSpPr>
        <p:spPr>
          <a:xfrm>
            <a:off x="457200" y="1268413"/>
            <a:ext cx="8229600" cy="5329237"/>
          </a:xfrm>
        </p:spPr>
        <p:txBody>
          <a:bodyPr>
            <a:normAutofit/>
          </a:bodyPr>
          <a:lstStyle/>
          <a:p>
            <a:pPr eaLnBrk="1" hangingPunct="1">
              <a:lnSpc>
                <a:spcPct val="90000"/>
              </a:lnSpc>
              <a:defRPr/>
            </a:pPr>
            <a:r>
              <a:rPr lang="ar-SA" b="1" smtClean="0"/>
              <a:t>لا يدل ظاهره على انه تظهير توكيلي بل يبدو وكأنه تظهير ناقل للملكية وان كان في الحقيقة قد تم على سبيل التوكيل</a:t>
            </a:r>
          </a:p>
          <a:p>
            <a:pPr eaLnBrk="1" hangingPunct="1">
              <a:lnSpc>
                <a:spcPct val="90000"/>
              </a:lnSpc>
              <a:defRPr/>
            </a:pPr>
            <a:r>
              <a:rPr lang="ar-SA" b="1" smtClean="0"/>
              <a:t>المظهر اليه على سبيل التوكيل بصورة مستترة او خفية يعمل باسمه هو لكن لمصلحة او لحساب المظهر – موكله المستتر او الخفي، والمسألة من بعد مسألة اثبات.</a:t>
            </a:r>
          </a:p>
          <a:p>
            <a:pPr eaLnBrk="1" hangingPunct="1">
              <a:lnSpc>
                <a:spcPct val="90000"/>
              </a:lnSpc>
              <a:defRPr/>
            </a:pPr>
            <a:r>
              <a:rPr lang="ar-SA" b="1" smtClean="0"/>
              <a:t>آثاره:</a:t>
            </a:r>
          </a:p>
          <a:p>
            <a:pPr eaLnBrk="1" hangingPunct="1">
              <a:lnSpc>
                <a:spcPct val="90000"/>
              </a:lnSpc>
              <a:defRPr/>
            </a:pPr>
            <a:r>
              <a:rPr lang="ar-SA" b="1" smtClean="0"/>
              <a:t>داخليا: علاقة وكالة</a:t>
            </a:r>
          </a:p>
          <a:p>
            <a:pPr eaLnBrk="1" hangingPunct="1">
              <a:lnSpc>
                <a:spcPct val="90000"/>
              </a:lnSpc>
              <a:defRPr/>
            </a:pPr>
            <a:r>
              <a:rPr lang="ar-SA" b="1" smtClean="0"/>
              <a:t>خارجيا: خلاف ونقاش بين الفقهاء</a:t>
            </a:r>
          </a:p>
          <a:p>
            <a:pPr eaLnBrk="1" hangingPunct="1">
              <a:lnSpc>
                <a:spcPct val="90000"/>
              </a:lnSpc>
              <a:defRPr/>
            </a:pPr>
            <a:endParaRPr lang="ar-SA" sz="3600" b="1" smtClean="0">
              <a:solidFill>
                <a:srgbClr val="009900"/>
              </a:solidFill>
              <a:effectLst>
                <a:outerShdw blurRad="38100" dist="38100" dir="2700000" algn="tl">
                  <a:srgbClr val="C0C0C0"/>
                </a:outerShdw>
              </a:effectLst>
            </a:endParaRPr>
          </a:p>
          <a:p>
            <a:pPr eaLnBrk="1" hangingPunct="1">
              <a:lnSpc>
                <a:spcPct val="90000"/>
              </a:lnSpc>
              <a:buFont typeface="Arial" charset="0"/>
              <a:buNone/>
              <a:defRPr/>
            </a:pPr>
            <a:r>
              <a:rPr lang="ar-SA" sz="2800" smtClean="0">
                <a:solidFill>
                  <a:srgbClr val="009900"/>
                </a:solidFill>
                <a:effectLst>
                  <a:outerShdw blurRad="38100" dist="38100" dir="2700000" algn="tl">
                    <a:srgbClr val="C0C0C0"/>
                  </a:outerShdw>
                </a:effectLst>
              </a:rPr>
              <a:t>** الاوراق التجارية والعمليات المصرفية- د. اكرم ياملكي</a:t>
            </a:r>
            <a:endParaRPr lang="ar-SA" sz="3600" smtClean="0"/>
          </a:p>
          <a:p>
            <a:pPr eaLnBrk="1" hangingPunct="1">
              <a:lnSpc>
                <a:spcPct val="90000"/>
              </a:lnSpc>
              <a:defRPr/>
            </a:pPr>
            <a:endParaRPr lang="ar-SA" sz="3600" smtClean="0"/>
          </a:p>
        </p:txBody>
      </p:sp>
      <p:sp>
        <p:nvSpPr>
          <p:cNvPr id="73731" name="عنصر نائب لرقم الشريحة 3"/>
          <p:cNvSpPr>
            <a:spLocks noGrp="1"/>
          </p:cNvSpPr>
          <p:nvPr>
            <p:ph type="sldNum" sz="quarter" idx="12"/>
          </p:nvPr>
        </p:nvSpPr>
        <p:spPr bwMode="auto">
          <a:noFill/>
          <a:ln>
            <a:miter lim="800000"/>
            <a:headEnd/>
            <a:tailEnd/>
          </a:ln>
        </p:spPr>
        <p:txBody>
          <a:bodyPr/>
          <a:lstStyle/>
          <a:p>
            <a:fld id="{43D6FE60-50FF-4AA5-821B-F67749952ECD}" type="slidenum">
              <a:rPr lang="ar-SA" smtClean="0"/>
              <a:pPr/>
              <a:t>13</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ar-SA" sz="4000" b="1" u="sng" smtClean="0">
                <a:solidFill>
                  <a:schemeClr val="hlink"/>
                </a:solidFill>
                <a:latin typeface="Simplified Arabic" pitchFamily="18" charset="-78"/>
                <a:cs typeface="Simplified Arabic" pitchFamily="18" charset="-78"/>
              </a:rPr>
              <a:t>ثالثا : التظهير التأميني</a:t>
            </a:r>
            <a:r>
              <a:rPr lang="ar-SA" sz="4000" b="1" smtClean="0">
                <a:solidFill>
                  <a:srgbClr val="FFFF00"/>
                </a:solidFill>
                <a:latin typeface="Simplified Arabic" pitchFamily="18" charset="-78"/>
                <a:cs typeface="Simplified Arabic" pitchFamily="18" charset="-78"/>
              </a:rPr>
              <a:t/>
            </a:r>
            <a:br>
              <a:rPr lang="ar-SA" sz="4000" b="1" smtClean="0">
                <a:solidFill>
                  <a:srgbClr val="FFFF00"/>
                </a:solidFill>
                <a:latin typeface="Simplified Arabic" pitchFamily="18" charset="-78"/>
                <a:cs typeface="Simplified Arabic" pitchFamily="18" charset="-78"/>
              </a:rPr>
            </a:br>
            <a:endParaRPr lang="ar-JO" sz="4000" b="1" smtClean="0">
              <a:solidFill>
                <a:srgbClr val="FFFF00"/>
              </a:solidFill>
              <a:latin typeface="Simplified Arabic" pitchFamily="18" charset="-78"/>
              <a:cs typeface="Simplified Arabic" pitchFamily="18" charset="-78"/>
            </a:endParaRPr>
          </a:p>
        </p:txBody>
      </p:sp>
      <p:sp>
        <p:nvSpPr>
          <p:cNvPr id="25602" name="Content Placeholder 2"/>
          <p:cNvSpPr>
            <a:spLocks noGrp="1"/>
          </p:cNvSpPr>
          <p:nvPr>
            <p:ph idx="1"/>
          </p:nvPr>
        </p:nvSpPr>
        <p:spPr>
          <a:xfrm>
            <a:off x="357188" y="1214438"/>
            <a:ext cx="8643937" cy="5429250"/>
          </a:xfrm>
        </p:spPr>
        <p:txBody>
          <a:bodyPr/>
          <a:lstStyle/>
          <a:p>
            <a:pPr eaLnBrk="1" hangingPunct="1">
              <a:buFont typeface="Arial" charset="0"/>
              <a:buNone/>
            </a:pPr>
            <a:r>
              <a:rPr lang="ar-SA" b="1" smtClean="0">
                <a:latin typeface="Simplified Arabic" pitchFamily="18" charset="-78"/>
                <a:cs typeface="Simplified Arabic" pitchFamily="18" charset="-78"/>
              </a:rPr>
              <a:t>* هو </a:t>
            </a:r>
            <a:r>
              <a:rPr lang="ar-JO" b="1" smtClean="0">
                <a:latin typeface="Simplified Arabic" pitchFamily="18" charset="-78"/>
                <a:cs typeface="Simplified Arabic" pitchFamily="18" charset="-78"/>
              </a:rPr>
              <a:t>إ</a:t>
            </a:r>
            <a:r>
              <a:rPr lang="ar-SA" b="1" smtClean="0">
                <a:latin typeface="Simplified Arabic" pitchFamily="18" charset="-78"/>
                <a:cs typeface="Simplified Arabic" pitchFamily="18" charset="-78"/>
              </a:rPr>
              <a:t>جراء يمكن حامل سند(المظهر –المدين-الراهن) السحب من رهنه ضمانا لقرض حصل عليه من الغير(المظهر اليه –الدائن –المرتهن) او تامينا لاعتماد فتح لمصلحته</a:t>
            </a:r>
            <a:r>
              <a:rPr lang="en-US" b="1" smtClean="0">
                <a:latin typeface="Simplified Arabic" pitchFamily="18" charset="-78"/>
                <a:cs typeface="Simplified Arabic" pitchFamily="18" charset="-78"/>
              </a:rPr>
              <a:t>,</a:t>
            </a:r>
            <a:r>
              <a:rPr lang="ar-JO" b="1" smtClean="0">
                <a:latin typeface="Simplified Arabic" pitchFamily="18" charset="-78"/>
                <a:cs typeface="Simplified Arabic" pitchFamily="18" charset="-78"/>
              </a:rPr>
              <a:t>فتنتقل بمقتضاه حيازة السند من المظهر للمظهر اليه.</a:t>
            </a:r>
            <a:endParaRPr lang="ar-SA" b="1" smtClean="0">
              <a:latin typeface="Simplified Arabic" pitchFamily="18" charset="-78"/>
              <a:cs typeface="Simplified Arabic" pitchFamily="18" charset="-78"/>
            </a:endParaRPr>
          </a:p>
          <a:p>
            <a:pPr eaLnBrk="1" hangingPunct="1">
              <a:buFont typeface="Arial" charset="0"/>
              <a:buNone/>
            </a:pPr>
            <a:r>
              <a:rPr lang="ar-SA" b="1" smtClean="0">
                <a:latin typeface="Simplified Arabic" pitchFamily="18" charset="-78"/>
                <a:cs typeface="Simplified Arabic" pitchFamily="18" charset="-78"/>
              </a:rPr>
              <a:t>* رهن الحق الثابت في السند ضمانا لدين</a:t>
            </a:r>
            <a:endParaRPr lang="en-US" b="1" smtClean="0">
              <a:latin typeface="Simplified Arabic" pitchFamily="18" charset="-78"/>
              <a:cs typeface="Simplified Arabic" pitchFamily="18" charset="-78"/>
            </a:endParaRPr>
          </a:p>
          <a:p>
            <a:pPr eaLnBrk="1" hangingPunct="1">
              <a:buFont typeface="Arial" charset="0"/>
              <a:buNone/>
            </a:pPr>
            <a:r>
              <a:rPr lang="ar-SA" b="1" smtClean="0">
                <a:latin typeface="Simplified Arabic" pitchFamily="18" charset="-78"/>
                <a:cs typeface="Simplified Arabic" pitchFamily="18" charset="-78"/>
              </a:rPr>
              <a:t>* يتم اللجوء اليه عادة حينما تكون الورقة التجارية ذات قيمة كبيرة تزيد على قيمة القرض المطلوب ولكن موعد استحقاقها بعيد يصعب انتظاره </a:t>
            </a:r>
            <a:r>
              <a:rPr lang="ar-JO" b="1" smtClean="0">
                <a:latin typeface="Simplified Arabic" pitchFamily="18" charset="-78"/>
                <a:cs typeface="Simplified Arabic" pitchFamily="18" charset="-78"/>
              </a:rPr>
              <a:t>.</a:t>
            </a:r>
          </a:p>
          <a:p>
            <a:pPr eaLnBrk="1" hangingPunct="1">
              <a:buFont typeface="Arial" charset="0"/>
              <a:buNone/>
            </a:pPr>
            <a:endParaRPr lang="en-US" sz="2800" b="1" smtClean="0">
              <a:latin typeface="Simplified Arabic" pitchFamily="18" charset="-78"/>
              <a:cs typeface="Simplified Arabic" pitchFamily="18" charset="-78"/>
            </a:endParaRPr>
          </a:p>
        </p:txBody>
      </p:sp>
      <p:sp>
        <p:nvSpPr>
          <p:cNvPr id="74755" name="Slide Number Placeholder 3"/>
          <p:cNvSpPr>
            <a:spLocks noGrp="1"/>
          </p:cNvSpPr>
          <p:nvPr>
            <p:ph type="sldNum" sz="quarter" idx="12"/>
          </p:nvPr>
        </p:nvSpPr>
        <p:spPr bwMode="auto">
          <a:noFill/>
          <a:ln>
            <a:miter lim="800000"/>
            <a:headEnd/>
            <a:tailEnd/>
          </a:ln>
        </p:spPr>
        <p:txBody>
          <a:bodyPr/>
          <a:lstStyle/>
          <a:p>
            <a:fld id="{39A20318-FF4F-48EE-A345-B7F5931BFBDB}" type="slidenum">
              <a:rPr lang="ar-SA" smtClean="0"/>
              <a:pPr/>
              <a:t>14</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2000" fill="hold"/>
                                        <p:tgtEl>
                                          <p:spTgt spid="25602">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56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2">
                                            <p:txEl>
                                              <p:pRg st="1" end="1"/>
                                            </p:txEl>
                                          </p:spTgt>
                                        </p:tgtEl>
                                        <p:attrNameLst>
                                          <p:attrName>style.visibility</p:attrName>
                                        </p:attrNameLst>
                                      </p:cBhvr>
                                      <p:to>
                                        <p:strVal val="visible"/>
                                      </p:to>
                                    </p:set>
                                    <p:anim calcmode="lin" valueType="num">
                                      <p:cBhvr additive="base">
                                        <p:cTn id="13" dur="2000" fill="hold"/>
                                        <p:tgtEl>
                                          <p:spTgt spid="25602">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56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2">
                                            <p:txEl>
                                              <p:pRg st="2" end="2"/>
                                            </p:txEl>
                                          </p:spTgt>
                                        </p:tgtEl>
                                        <p:attrNameLst>
                                          <p:attrName>style.visibility</p:attrName>
                                        </p:attrNameLst>
                                      </p:cBhvr>
                                      <p:to>
                                        <p:strVal val="visible"/>
                                      </p:to>
                                    </p:set>
                                    <p:anim calcmode="lin" valueType="num">
                                      <p:cBhvr additive="base">
                                        <p:cTn id="19" dur="2000" fill="hold"/>
                                        <p:tgtEl>
                                          <p:spTgt spid="25602">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560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5" name="Content Placeholder 2"/>
          <p:cNvSpPr>
            <a:spLocks noGrp="1"/>
          </p:cNvSpPr>
          <p:nvPr>
            <p:ph idx="1"/>
          </p:nvPr>
        </p:nvSpPr>
        <p:spPr>
          <a:xfrm>
            <a:off x="395288" y="476250"/>
            <a:ext cx="8429625" cy="6000750"/>
          </a:xfrm>
        </p:spPr>
        <p:txBody>
          <a:bodyPr/>
          <a:lstStyle/>
          <a:p>
            <a:pPr algn="ctr" eaLnBrk="1" hangingPunct="1">
              <a:buFont typeface="Arial" charset="0"/>
              <a:buNone/>
            </a:pPr>
            <a:r>
              <a:rPr lang="ar-SA" sz="3600" b="1" u="sng" smtClean="0">
                <a:solidFill>
                  <a:schemeClr val="hlink"/>
                </a:solidFill>
                <a:cs typeface="Simplified Arabic" pitchFamily="18" charset="-78"/>
              </a:rPr>
              <a:t>شروط التظهير التأميني</a:t>
            </a:r>
          </a:p>
          <a:p>
            <a:pPr eaLnBrk="1" hangingPunct="1">
              <a:buFont typeface="Arial" charset="0"/>
              <a:buNone/>
            </a:pPr>
            <a:endParaRPr lang="en-US" sz="3600" b="1" u="sng" smtClean="0">
              <a:cs typeface="Simplified Arabic" pitchFamily="18" charset="-78"/>
            </a:endParaRPr>
          </a:p>
          <a:p>
            <a:pPr eaLnBrk="1" hangingPunct="1">
              <a:buFont typeface="Arial" charset="0"/>
              <a:buNone/>
            </a:pPr>
            <a:r>
              <a:rPr lang="ar-SA" sz="3600" b="1" smtClean="0">
                <a:cs typeface="Simplified Arabic" pitchFamily="18" charset="-78"/>
              </a:rPr>
              <a:t>1- ان تدل صيغة التظهير على انه لأجل الرهن او التامين مثل عبارة (القيمة ضمان )او (القيمة رهن)</a:t>
            </a:r>
          </a:p>
          <a:p>
            <a:pPr eaLnBrk="1" hangingPunct="1">
              <a:buFont typeface="Arial" charset="0"/>
              <a:buNone/>
            </a:pPr>
            <a:endParaRPr lang="en-US" sz="3600" b="1" smtClean="0">
              <a:cs typeface="Simplified Arabic" pitchFamily="18" charset="-78"/>
            </a:endParaRPr>
          </a:p>
          <a:p>
            <a:pPr eaLnBrk="1" hangingPunct="1">
              <a:buFont typeface="Arial" charset="0"/>
              <a:buNone/>
            </a:pPr>
            <a:r>
              <a:rPr lang="ar-SA" sz="3600" b="1" smtClean="0">
                <a:cs typeface="Simplified Arabic" pitchFamily="18" charset="-78"/>
              </a:rPr>
              <a:t>2- توقيع المظهر </a:t>
            </a:r>
            <a:endParaRPr lang="en-US" sz="3600" b="1" smtClean="0">
              <a:cs typeface="Simplified Arabic" pitchFamily="18" charset="-78"/>
            </a:endParaRPr>
          </a:p>
          <a:p>
            <a:pPr eaLnBrk="1" hangingPunct="1">
              <a:buFont typeface="Arial" charset="0"/>
              <a:buNone/>
            </a:pPr>
            <a:r>
              <a:rPr lang="ar-SA" sz="3600" b="1" smtClean="0">
                <a:cs typeface="Simplified Arabic" pitchFamily="18" charset="-78"/>
              </a:rPr>
              <a:t>لم يشترط القانون ذكر اسم المظهر اليه في هذا النوع من التظهير </a:t>
            </a:r>
            <a:endParaRPr lang="ar-JO" sz="3600" b="1" smtClean="0">
              <a:cs typeface="Simplified Arabic" pitchFamily="18" charset="-78"/>
            </a:endParaRPr>
          </a:p>
        </p:txBody>
      </p:sp>
      <p:sp>
        <p:nvSpPr>
          <p:cNvPr id="75778" name="Slide Number Placeholder 3"/>
          <p:cNvSpPr>
            <a:spLocks noGrp="1"/>
          </p:cNvSpPr>
          <p:nvPr>
            <p:ph type="sldNum" sz="quarter" idx="12"/>
          </p:nvPr>
        </p:nvSpPr>
        <p:spPr bwMode="auto">
          <a:noFill/>
          <a:ln>
            <a:miter lim="800000"/>
            <a:headEnd/>
            <a:tailEnd/>
          </a:ln>
        </p:spPr>
        <p:txBody>
          <a:bodyPr/>
          <a:lstStyle/>
          <a:p>
            <a:fld id="{F53613BF-6FBF-455B-BBA7-52F45DE78145}" type="slidenum">
              <a:rPr lang="ar-SA" smtClean="0"/>
              <a:pPr/>
              <a:t>15</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5">
                                            <p:txEl>
                                              <p:pRg st="2" end="2"/>
                                            </p:txEl>
                                          </p:spTgt>
                                        </p:tgtEl>
                                        <p:attrNameLst>
                                          <p:attrName>style.visibility</p:attrName>
                                        </p:attrNameLst>
                                      </p:cBhvr>
                                      <p:to>
                                        <p:strVal val="visible"/>
                                      </p:to>
                                    </p:set>
                                    <p:anim calcmode="lin" valueType="num">
                                      <p:cBhvr additive="base">
                                        <p:cTn id="7" dur="2000" fill="hold"/>
                                        <p:tgtEl>
                                          <p:spTgt spid="26625">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66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5">
                                            <p:txEl>
                                              <p:pRg st="4" end="4"/>
                                            </p:txEl>
                                          </p:spTgt>
                                        </p:tgtEl>
                                        <p:attrNameLst>
                                          <p:attrName>style.visibility</p:attrName>
                                        </p:attrNameLst>
                                      </p:cBhvr>
                                      <p:to>
                                        <p:strVal val="visible"/>
                                      </p:to>
                                    </p:set>
                                    <p:anim calcmode="lin" valueType="num">
                                      <p:cBhvr additive="base">
                                        <p:cTn id="13" dur="2000" fill="hold"/>
                                        <p:tgtEl>
                                          <p:spTgt spid="26625">
                                            <p:txEl>
                                              <p:pRg st="4" end="4"/>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66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5">
                                            <p:txEl>
                                              <p:pRg st="5" end="5"/>
                                            </p:txEl>
                                          </p:spTgt>
                                        </p:tgtEl>
                                        <p:attrNameLst>
                                          <p:attrName>style.visibility</p:attrName>
                                        </p:attrNameLst>
                                      </p:cBhvr>
                                      <p:to>
                                        <p:strVal val="visible"/>
                                      </p:to>
                                    </p:set>
                                    <p:anim calcmode="lin" valueType="num">
                                      <p:cBhvr additive="base">
                                        <p:cTn id="19" dur="2000" fill="hold"/>
                                        <p:tgtEl>
                                          <p:spTgt spid="26625">
                                            <p:txEl>
                                              <p:pRg st="5" end="5"/>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66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Content Placeholder 2"/>
          <p:cNvSpPr>
            <a:spLocks noGrp="1"/>
          </p:cNvSpPr>
          <p:nvPr>
            <p:ph idx="1"/>
          </p:nvPr>
        </p:nvSpPr>
        <p:spPr>
          <a:xfrm>
            <a:off x="357188" y="214313"/>
            <a:ext cx="8501062" cy="6429375"/>
          </a:xfrm>
        </p:spPr>
        <p:txBody>
          <a:bodyPr/>
          <a:lstStyle/>
          <a:p>
            <a:pPr algn="ctr" eaLnBrk="1" hangingPunct="1">
              <a:buFont typeface="Arial" charset="0"/>
              <a:buNone/>
              <a:defRPr/>
            </a:pPr>
            <a:r>
              <a:rPr lang="ar-JO" sz="4000" b="1" u="sng" smtClean="0">
                <a:solidFill>
                  <a:schemeClr val="hlink"/>
                </a:solidFill>
                <a:effectLst>
                  <a:outerShdw blurRad="38100" dist="38100" dir="2700000" algn="tl">
                    <a:srgbClr val="C0C0C0"/>
                  </a:outerShdw>
                </a:effectLst>
                <a:latin typeface="Simplified Arabic" pitchFamily="18" charset="-78"/>
                <a:cs typeface="Simplified Arabic" pitchFamily="18" charset="-78"/>
              </a:rPr>
              <a:t>اثار التظهير التأميني</a:t>
            </a:r>
            <a:endParaRPr lang="ar-SA" sz="4000" b="1" u="sng" smtClean="0">
              <a:solidFill>
                <a:schemeClr val="hlink"/>
              </a:solidFill>
              <a:effectLst>
                <a:outerShdw blurRad="38100" dist="38100" dir="2700000" algn="tl">
                  <a:srgbClr val="C0C0C0"/>
                </a:outerShdw>
              </a:effectLst>
              <a:latin typeface="Simplified Arabic" pitchFamily="18" charset="-78"/>
              <a:cs typeface="Simplified Arabic" pitchFamily="18" charset="-78"/>
            </a:endParaRPr>
          </a:p>
          <a:p>
            <a:pPr eaLnBrk="1" hangingPunct="1">
              <a:buFont typeface="Arial" charset="0"/>
              <a:buNone/>
              <a:defRPr/>
            </a:pPr>
            <a:endParaRPr lang="en-US" sz="2400" b="1" smtClean="0">
              <a:latin typeface="Simplified Arabic" pitchFamily="18" charset="-78"/>
              <a:cs typeface="Simplified Arabic" pitchFamily="18" charset="-78"/>
            </a:endParaRPr>
          </a:p>
          <a:p>
            <a:pPr eaLnBrk="1" hangingPunct="1">
              <a:buFont typeface="Arial" charset="0"/>
              <a:buNone/>
              <a:defRPr/>
            </a:pPr>
            <a:r>
              <a:rPr lang="ar-SA" sz="2400" b="1" smtClean="0">
                <a:latin typeface="Simplified Arabic" pitchFamily="18" charset="-78"/>
                <a:cs typeface="Simplified Arabic" pitchFamily="18" charset="-78"/>
              </a:rPr>
              <a:t>1. يجوز للمظهر اليه تظهير السند المرهون لديه الى شخص اخر على سبيل الوكالة</a:t>
            </a:r>
            <a:endParaRPr lang="en-US" sz="2400" b="1" smtClean="0">
              <a:latin typeface="Simplified Arabic" pitchFamily="18" charset="-78"/>
              <a:cs typeface="Simplified Arabic" pitchFamily="18" charset="-78"/>
            </a:endParaRPr>
          </a:p>
          <a:p>
            <a:pPr eaLnBrk="1" hangingPunct="1">
              <a:buFont typeface="Arial" charset="0"/>
              <a:buNone/>
              <a:defRPr/>
            </a:pPr>
            <a:r>
              <a:rPr lang="ar-SA" sz="2400" b="1" smtClean="0">
                <a:latin typeface="Simplified Arabic" pitchFamily="18" charset="-78"/>
                <a:cs typeface="Simplified Arabic" pitchFamily="18" charset="-78"/>
              </a:rPr>
              <a:t>2. عندما يحل ميعاد استحقاق سند السحب على المظهر اليه تقديمه الى المسحوب عليه لاستيفاء قيمته</a:t>
            </a:r>
            <a:endParaRPr lang="en-US" sz="2400" b="1" smtClean="0">
              <a:latin typeface="Simplified Arabic" pitchFamily="18" charset="-78"/>
              <a:cs typeface="Simplified Arabic" pitchFamily="18" charset="-78"/>
            </a:endParaRPr>
          </a:p>
          <a:p>
            <a:pPr eaLnBrk="1" hangingPunct="1">
              <a:buFont typeface="Arial" charset="0"/>
              <a:buNone/>
              <a:defRPr/>
            </a:pPr>
            <a:r>
              <a:rPr lang="ar-SA" sz="2400" b="1" smtClean="0">
                <a:latin typeface="Simplified Arabic" pitchFamily="18" charset="-78"/>
                <a:cs typeface="Simplified Arabic" pitchFamily="18" charset="-78"/>
              </a:rPr>
              <a:t>3. اذا تسلم المظهر اليه مبلغ سند السحب في ميعاد استحقاقه وكان دينه مستحقا استوفى دينه ورد الباقي</a:t>
            </a:r>
            <a:endParaRPr lang="en-US" sz="2400" b="1" smtClean="0">
              <a:latin typeface="Simplified Arabic" pitchFamily="18" charset="-78"/>
              <a:cs typeface="Simplified Arabic" pitchFamily="18" charset="-78"/>
            </a:endParaRPr>
          </a:p>
          <a:p>
            <a:pPr eaLnBrk="1" hangingPunct="1">
              <a:buFont typeface="Arial" charset="0"/>
              <a:buNone/>
              <a:defRPr/>
            </a:pPr>
            <a:r>
              <a:rPr lang="ar-SA" sz="2400" b="1" smtClean="0">
                <a:latin typeface="Simplified Arabic" pitchFamily="18" charset="-78"/>
                <a:cs typeface="Simplified Arabic" pitchFamily="18" charset="-78"/>
              </a:rPr>
              <a:t>4. اذا حل ميعاد استحقاق سند السحب قبل استحقاق الدين المضمون وتسلم المرتهن (المظهر اليه) قيمة سند السحب فهناك خلاف بين فقهاء القانون( لكنه يسال عن الفوائد)</a:t>
            </a:r>
            <a:endParaRPr lang="en-US" sz="2400" b="1" smtClean="0">
              <a:latin typeface="Simplified Arabic" pitchFamily="18" charset="-78"/>
              <a:cs typeface="Simplified Arabic" pitchFamily="18" charset="-78"/>
            </a:endParaRPr>
          </a:p>
          <a:p>
            <a:pPr eaLnBrk="1" hangingPunct="1">
              <a:buFont typeface="Arial" charset="0"/>
              <a:buNone/>
              <a:defRPr/>
            </a:pPr>
            <a:r>
              <a:rPr lang="ar-SA" sz="2400" b="1" smtClean="0">
                <a:latin typeface="Simplified Arabic" pitchFamily="18" charset="-78"/>
                <a:cs typeface="Simplified Arabic" pitchFamily="18" charset="-78"/>
              </a:rPr>
              <a:t>5. عند حلول ميعاد استحقاق الدين ولم يحل بعد ميعاد استحقاق سند السحب المرهون يوفي المظهر للمظهر اليه دينه ويرد هذا الاخير الورقة واذا تخلف عن الوفاء على المظهر اليه بيعه</a:t>
            </a:r>
            <a:endParaRPr lang="en-US" sz="2400" b="1" smtClean="0">
              <a:latin typeface="Simplified Arabic" pitchFamily="18" charset="-78"/>
              <a:cs typeface="Simplified Arabic" pitchFamily="18" charset="-78"/>
            </a:endParaRPr>
          </a:p>
          <a:p>
            <a:pPr eaLnBrk="1" hangingPunct="1">
              <a:buFont typeface="Arial" charset="0"/>
              <a:buNone/>
              <a:defRPr/>
            </a:pPr>
            <a:r>
              <a:rPr lang="ar-SA" sz="2400" b="1" smtClean="0">
                <a:latin typeface="Simplified Arabic" pitchFamily="18" charset="-78"/>
                <a:cs typeface="Simplified Arabic" pitchFamily="18" charset="-78"/>
              </a:rPr>
              <a:t>6. علاقة المظهر اليه مع باقي الموقعين على سند السحب المرهون كانه تظهير ناقل للملكية </a:t>
            </a:r>
            <a:endParaRPr lang="en-US" sz="2400" b="1" smtClean="0">
              <a:latin typeface="Simplified Arabic" pitchFamily="18" charset="-78"/>
              <a:cs typeface="Simplified Arabic" pitchFamily="18" charset="-78"/>
            </a:endParaRPr>
          </a:p>
          <a:p>
            <a:pPr eaLnBrk="1" hangingPunct="1">
              <a:buFont typeface="Arial" charset="0"/>
              <a:buNone/>
              <a:defRPr/>
            </a:pPr>
            <a:endParaRPr lang="ar-JO" sz="2400" b="1" smtClean="0">
              <a:latin typeface="Simplified Arabic" pitchFamily="18" charset="-78"/>
              <a:cs typeface="Simplified Arabic" pitchFamily="18" charset="-78"/>
            </a:endParaRPr>
          </a:p>
        </p:txBody>
      </p:sp>
      <p:sp>
        <p:nvSpPr>
          <p:cNvPr id="76802" name="Slide Number Placeholder 3"/>
          <p:cNvSpPr>
            <a:spLocks noGrp="1"/>
          </p:cNvSpPr>
          <p:nvPr>
            <p:ph type="sldNum" sz="quarter" idx="12"/>
          </p:nvPr>
        </p:nvSpPr>
        <p:spPr bwMode="auto">
          <a:noFill/>
          <a:ln>
            <a:miter lim="800000"/>
            <a:headEnd/>
            <a:tailEnd/>
          </a:ln>
        </p:spPr>
        <p:txBody>
          <a:bodyPr/>
          <a:lstStyle/>
          <a:p>
            <a:fld id="{9CB39C13-8ECD-45FD-B8EE-07AEC9843395}" type="slidenum">
              <a:rPr lang="ar-SA" smtClean="0"/>
              <a:pPr/>
              <a:t>16</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49">
                                            <p:txEl>
                                              <p:pRg st="2" end="2"/>
                                            </p:txEl>
                                          </p:spTgt>
                                        </p:tgtEl>
                                        <p:attrNameLst>
                                          <p:attrName>style.visibility</p:attrName>
                                        </p:attrNameLst>
                                      </p:cBhvr>
                                      <p:to>
                                        <p:strVal val="visible"/>
                                      </p:to>
                                    </p:set>
                                    <p:anim calcmode="lin" valueType="num">
                                      <p:cBhvr additive="base">
                                        <p:cTn id="7" dur="2000" fill="hold"/>
                                        <p:tgtEl>
                                          <p:spTgt spid="27649">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76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49">
                                            <p:txEl>
                                              <p:pRg st="3" end="3"/>
                                            </p:txEl>
                                          </p:spTgt>
                                        </p:tgtEl>
                                        <p:attrNameLst>
                                          <p:attrName>style.visibility</p:attrName>
                                        </p:attrNameLst>
                                      </p:cBhvr>
                                      <p:to>
                                        <p:strVal val="visible"/>
                                      </p:to>
                                    </p:set>
                                    <p:anim calcmode="lin" valueType="num">
                                      <p:cBhvr additive="base">
                                        <p:cTn id="13" dur="2000" fill="hold"/>
                                        <p:tgtEl>
                                          <p:spTgt spid="27649">
                                            <p:txEl>
                                              <p:pRg st="3" end="3"/>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76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49">
                                            <p:txEl>
                                              <p:pRg st="4" end="4"/>
                                            </p:txEl>
                                          </p:spTgt>
                                        </p:tgtEl>
                                        <p:attrNameLst>
                                          <p:attrName>style.visibility</p:attrName>
                                        </p:attrNameLst>
                                      </p:cBhvr>
                                      <p:to>
                                        <p:strVal val="visible"/>
                                      </p:to>
                                    </p:set>
                                    <p:anim calcmode="lin" valueType="num">
                                      <p:cBhvr additive="base">
                                        <p:cTn id="19" dur="2000" fill="hold"/>
                                        <p:tgtEl>
                                          <p:spTgt spid="27649">
                                            <p:txEl>
                                              <p:pRg st="4" end="4"/>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76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49">
                                            <p:txEl>
                                              <p:pRg st="5" end="5"/>
                                            </p:txEl>
                                          </p:spTgt>
                                        </p:tgtEl>
                                        <p:attrNameLst>
                                          <p:attrName>style.visibility</p:attrName>
                                        </p:attrNameLst>
                                      </p:cBhvr>
                                      <p:to>
                                        <p:strVal val="visible"/>
                                      </p:to>
                                    </p:set>
                                    <p:anim calcmode="lin" valueType="num">
                                      <p:cBhvr additive="base">
                                        <p:cTn id="25" dur="2000" fill="hold"/>
                                        <p:tgtEl>
                                          <p:spTgt spid="27649">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276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49">
                                            <p:txEl>
                                              <p:pRg st="6" end="6"/>
                                            </p:txEl>
                                          </p:spTgt>
                                        </p:tgtEl>
                                        <p:attrNameLst>
                                          <p:attrName>style.visibility</p:attrName>
                                        </p:attrNameLst>
                                      </p:cBhvr>
                                      <p:to>
                                        <p:strVal val="visible"/>
                                      </p:to>
                                    </p:set>
                                    <p:anim calcmode="lin" valueType="num">
                                      <p:cBhvr additive="base">
                                        <p:cTn id="31" dur="2000" fill="hold"/>
                                        <p:tgtEl>
                                          <p:spTgt spid="27649">
                                            <p:txEl>
                                              <p:pRg st="6" end="6"/>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2764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49">
                                            <p:txEl>
                                              <p:pRg st="7" end="7"/>
                                            </p:txEl>
                                          </p:spTgt>
                                        </p:tgtEl>
                                        <p:attrNameLst>
                                          <p:attrName>style.visibility</p:attrName>
                                        </p:attrNameLst>
                                      </p:cBhvr>
                                      <p:to>
                                        <p:strVal val="visible"/>
                                      </p:to>
                                    </p:set>
                                    <p:anim calcmode="lin" valueType="num">
                                      <p:cBhvr additive="base">
                                        <p:cTn id="37" dur="2000" fill="hold"/>
                                        <p:tgtEl>
                                          <p:spTgt spid="27649">
                                            <p:txEl>
                                              <p:pRg st="7" end="7"/>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2764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عنوان 1"/>
          <p:cNvSpPr>
            <a:spLocks noGrp="1"/>
          </p:cNvSpPr>
          <p:nvPr>
            <p:ph type="title"/>
          </p:nvPr>
        </p:nvSpPr>
        <p:spPr>
          <a:xfrm>
            <a:off x="468313" y="260350"/>
            <a:ext cx="8229600" cy="1143000"/>
          </a:xfrm>
        </p:spPr>
        <p:txBody>
          <a:bodyPr/>
          <a:lstStyle/>
          <a:p>
            <a:pPr eaLnBrk="1" hangingPunct="1">
              <a:defRPr/>
            </a:pPr>
            <a:r>
              <a:rPr lang="ar-SA" sz="3200" b="1" u="sng" smtClean="0">
                <a:solidFill>
                  <a:schemeClr val="hlink"/>
                </a:solidFill>
                <a:effectLst>
                  <a:outerShdw blurRad="38100" dist="38100" dir="2700000" algn="tl">
                    <a:srgbClr val="C0C0C0"/>
                  </a:outerShdw>
                </a:effectLst>
                <a:cs typeface="Times New Roman" pitchFamily="18" charset="0"/>
              </a:rPr>
              <a:t>التظهير التأميني المستتر (الخفي)</a:t>
            </a:r>
          </a:p>
        </p:txBody>
      </p:sp>
      <p:sp>
        <p:nvSpPr>
          <p:cNvPr id="28674" name="عنصر نائب للمحتوى 2"/>
          <p:cNvSpPr>
            <a:spLocks noGrp="1"/>
          </p:cNvSpPr>
          <p:nvPr>
            <p:ph idx="1"/>
          </p:nvPr>
        </p:nvSpPr>
        <p:spPr/>
        <p:txBody>
          <a:bodyPr/>
          <a:lstStyle/>
          <a:p>
            <a:pPr eaLnBrk="1" hangingPunct="1">
              <a:defRPr/>
            </a:pPr>
            <a:r>
              <a:rPr lang="ar-SA" b="1" smtClean="0"/>
              <a:t>هو الاكثر شيوعا ولا يدل ظاهره على انه تظهير تأميني بل يبدو وكأنه تظهير ناقل للملكية وان كان قد تم على سبيل الرهن.</a:t>
            </a:r>
          </a:p>
          <a:p>
            <a:pPr eaLnBrk="1" hangingPunct="1">
              <a:defRPr/>
            </a:pPr>
            <a:r>
              <a:rPr lang="ar-SA" b="1" smtClean="0"/>
              <a:t>آثاره:</a:t>
            </a:r>
          </a:p>
          <a:p>
            <a:pPr eaLnBrk="1" hangingPunct="1">
              <a:defRPr/>
            </a:pPr>
            <a:r>
              <a:rPr lang="ar-SA" b="1" smtClean="0"/>
              <a:t>داخلي (المظهر والمظهر اليه): الرهن</a:t>
            </a:r>
          </a:p>
          <a:p>
            <a:pPr eaLnBrk="1" hangingPunct="1">
              <a:defRPr/>
            </a:pPr>
            <a:r>
              <a:rPr lang="ar-SA" b="1" smtClean="0"/>
              <a:t>خارجي (المظهر اليه مع الغير): تظهير ناقل للملكية</a:t>
            </a:r>
          </a:p>
          <a:p>
            <a:pPr eaLnBrk="1" hangingPunct="1">
              <a:defRPr/>
            </a:pPr>
            <a:endParaRPr lang="ar-SA" smtClean="0"/>
          </a:p>
          <a:p>
            <a:pPr eaLnBrk="1" hangingPunct="1">
              <a:defRPr/>
            </a:pPr>
            <a:r>
              <a:rPr lang="ar-SA" sz="2400" b="1" smtClean="0">
                <a:solidFill>
                  <a:srgbClr val="009900"/>
                </a:solidFill>
                <a:effectLst>
                  <a:outerShdw blurRad="38100" dist="38100" dir="2700000" algn="tl">
                    <a:srgbClr val="C0C0C0"/>
                  </a:outerShdw>
                </a:effectLst>
              </a:rPr>
              <a:t>** الاوراق التجارية والعمليات المصرفية- د. اكرم ياملكي</a:t>
            </a:r>
          </a:p>
          <a:p>
            <a:pPr eaLnBrk="1" hangingPunct="1">
              <a:buFont typeface="Arial" charset="0"/>
              <a:buNone/>
              <a:defRPr/>
            </a:pPr>
            <a:endParaRPr lang="ar-SA" smtClean="0"/>
          </a:p>
        </p:txBody>
      </p:sp>
      <p:sp>
        <p:nvSpPr>
          <p:cNvPr id="77827" name="عنصر نائب لرقم الشريحة 3"/>
          <p:cNvSpPr>
            <a:spLocks noGrp="1"/>
          </p:cNvSpPr>
          <p:nvPr>
            <p:ph type="sldNum" sz="quarter" idx="12"/>
          </p:nvPr>
        </p:nvSpPr>
        <p:spPr bwMode="auto">
          <a:noFill/>
          <a:ln>
            <a:miter lim="800000"/>
            <a:headEnd/>
            <a:tailEnd/>
          </a:ln>
        </p:spPr>
        <p:txBody>
          <a:bodyPr/>
          <a:lstStyle/>
          <a:p>
            <a:fld id="{9BFBC301-BE22-4DF5-8D8D-251D7F1A1519}" type="slidenum">
              <a:rPr lang="ar-SA" smtClean="0"/>
              <a:pPr/>
              <a:t>17</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20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86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4">
                                            <p:txEl>
                                              <p:pRg st="1" end="1"/>
                                            </p:txEl>
                                          </p:spTgt>
                                        </p:tgtEl>
                                        <p:attrNameLst>
                                          <p:attrName>style.visibility</p:attrName>
                                        </p:attrNameLst>
                                      </p:cBhvr>
                                      <p:to>
                                        <p:strVal val="visible"/>
                                      </p:to>
                                    </p:set>
                                    <p:anim calcmode="lin" valueType="num">
                                      <p:cBhvr additive="base">
                                        <p:cTn id="13" dur="20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86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4">
                                            <p:txEl>
                                              <p:pRg st="2" end="2"/>
                                            </p:txEl>
                                          </p:spTgt>
                                        </p:tgtEl>
                                        <p:attrNameLst>
                                          <p:attrName>style.visibility</p:attrName>
                                        </p:attrNameLst>
                                      </p:cBhvr>
                                      <p:to>
                                        <p:strVal val="visible"/>
                                      </p:to>
                                    </p:set>
                                    <p:anim calcmode="lin" valueType="num">
                                      <p:cBhvr additive="base">
                                        <p:cTn id="19" dur="20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86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4">
                                            <p:txEl>
                                              <p:pRg st="3" end="3"/>
                                            </p:txEl>
                                          </p:spTgt>
                                        </p:tgtEl>
                                        <p:attrNameLst>
                                          <p:attrName>style.visibility</p:attrName>
                                        </p:attrNameLst>
                                      </p:cBhvr>
                                      <p:to>
                                        <p:strVal val="visible"/>
                                      </p:to>
                                    </p:set>
                                    <p:anim calcmode="lin" valueType="num">
                                      <p:cBhvr additive="base">
                                        <p:cTn id="25" dur="20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286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4">
                                            <p:txEl>
                                              <p:pRg st="5" end="5"/>
                                            </p:txEl>
                                          </p:spTgt>
                                        </p:tgtEl>
                                        <p:attrNameLst>
                                          <p:attrName>style.visibility</p:attrName>
                                        </p:attrNameLst>
                                      </p:cBhvr>
                                      <p:to>
                                        <p:strVal val="visible"/>
                                      </p:to>
                                    </p:set>
                                    <p:anim calcmode="lin" valueType="num">
                                      <p:cBhvr additive="base">
                                        <p:cTn id="31" dur="2000" fill="hold"/>
                                        <p:tgtEl>
                                          <p:spTgt spid="28674">
                                            <p:txEl>
                                              <p:pRg st="5" end="5"/>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2867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457200"/>
            <a:ext cx="8686800" cy="838200"/>
          </a:xfrm>
        </p:spPr>
        <p:txBody>
          <a:bodyPr>
            <a:normAutofit fontScale="90000"/>
          </a:bodyPr>
          <a:lstStyle/>
          <a:p>
            <a:pPr eaLnBrk="1" hangingPunct="1">
              <a:defRPr/>
            </a:pPr>
            <a:r>
              <a:rPr lang="ar-JO" sz="4000" b="1" u="sng" smtClean="0">
                <a:solidFill>
                  <a:schemeClr val="hlink"/>
                </a:solidFill>
                <a:effectLst>
                  <a:outerShdw blurRad="38100" dist="38100" dir="2700000" algn="tl">
                    <a:srgbClr val="C0C0C0"/>
                  </a:outerShdw>
                </a:effectLst>
                <a:latin typeface="Simplified Arabic" pitchFamily="18" charset="-78"/>
                <a:cs typeface="Simplified Arabic" pitchFamily="18" charset="-78"/>
              </a:rPr>
              <a:t>تظهير سند السحب الالكتروني</a:t>
            </a:r>
            <a:r>
              <a:rPr lang="ar-JO" sz="3200" smtClean="0">
                <a:latin typeface="Simplified Arabic" pitchFamily="18" charset="-78"/>
                <a:cs typeface="Simplified Arabic" pitchFamily="18" charset="-78"/>
              </a:rPr>
              <a:t> </a:t>
            </a:r>
            <a:r>
              <a:rPr lang="ar-JO" sz="3200" smtClean="0">
                <a:solidFill>
                  <a:srgbClr val="FFFF00"/>
                </a:solidFill>
                <a:latin typeface="Simplified Arabic" pitchFamily="18" charset="-78"/>
                <a:cs typeface="Simplified Arabic" pitchFamily="18" charset="-78"/>
              </a:rPr>
              <a:t/>
            </a:r>
            <a:br>
              <a:rPr lang="ar-JO" sz="3200" smtClean="0">
                <a:solidFill>
                  <a:srgbClr val="FFFF00"/>
                </a:solidFill>
                <a:latin typeface="Simplified Arabic" pitchFamily="18" charset="-78"/>
                <a:cs typeface="Simplified Arabic" pitchFamily="18" charset="-78"/>
              </a:rPr>
            </a:br>
            <a:r>
              <a:rPr lang="ar-JO" sz="3200" smtClean="0">
                <a:solidFill>
                  <a:srgbClr val="FFFF00"/>
                </a:solidFill>
                <a:latin typeface="Simplified Arabic" pitchFamily="18" charset="-78"/>
                <a:cs typeface="Simplified Arabic" pitchFamily="18" charset="-78"/>
              </a:rPr>
              <a:t/>
            </a:r>
            <a:br>
              <a:rPr lang="ar-JO" sz="3200" smtClean="0">
                <a:solidFill>
                  <a:srgbClr val="FFFF00"/>
                </a:solidFill>
                <a:latin typeface="Simplified Arabic" pitchFamily="18" charset="-78"/>
                <a:cs typeface="Simplified Arabic" pitchFamily="18" charset="-78"/>
              </a:rPr>
            </a:br>
            <a:r>
              <a:rPr lang="ar-JO" sz="3200" smtClean="0">
                <a:solidFill>
                  <a:srgbClr val="FFFF00"/>
                </a:solidFill>
                <a:latin typeface="Simplified Arabic" pitchFamily="18" charset="-78"/>
                <a:cs typeface="Simplified Arabic" pitchFamily="18" charset="-78"/>
              </a:rPr>
              <a:t>       </a:t>
            </a:r>
          </a:p>
        </p:txBody>
      </p:sp>
      <p:sp>
        <p:nvSpPr>
          <p:cNvPr id="29698" name="Content Placeholder 2"/>
          <p:cNvSpPr>
            <a:spLocks noGrp="1"/>
          </p:cNvSpPr>
          <p:nvPr>
            <p:ph idx="1"/>
          </p:nvPr>
        </p:nvSpPr>
        <p:spPr>
          <a:xfrm>
            <a:off x="357188" y="1052513"/>
            <a:ext cx="8501062" cy="5519737"/>
          </a:xfrm>
        </p:spPr>
        <p:txBody>
          <a:bodyPr/>
          <a:lstStyle/>
          <a:p>
            <a:pPr eaLnBrk="1" hangingPunct="1">
              <a:buFont typeface="Wingdings" pitchFamily="2" charset="2"/>
              <a:buChar char="v"/>
            </a:pPr>
            <a:r>
              <a:rPr lang="ar-SA" sz="3600" b="1" smtClean="0">
                <a:latin typeface="Simplified Arabic" pitchFamily="18" charset="-78"/>
                <a:cs typeface="Simplified Arabic" pitchFamily="18" charset="-78"/>
              </a:rPr>
              <a:t>يمكن تظهير سند السحب الالكتروني الورقي كمثال الشركة التي تسلم سندات السحب لبنوكها بقصد تحصيلها او خصمها</a:t>
            </a:r>
            <a:r>
              <a:rPr lang="ar-JO" sz="3600" b="1" smtClean="0">
                <a:latin typeface="Simplified Arabic" pitchFamily="18" charset="-78"/>
                <a:cs typeface="Simplified Arabic" pitchFamily="18" charset="-78"/>
              </a:rPr>
              <a:t>.</a:t>
            </a:r>
            <a:endParaRPr lang="ar-SA" sz="3600" b="1" smtClean="0">
              <a:latin typeface="Simplified Arabic" pitchFamily="18" charset="-78"/>
              <a:cs typeface="Simplified Arabic" pitchFamily="18" charset="-78"/>
            </a:endParaRPr>
          </a:p>
          <a:p>
            <a:pPr eaLnBrk="1" hangingPunct="1">
              <a:buFont typeface="Arial" charset="0"/>
              <a:buNone/>
            </a:pPr>
            <a:endParaRPr lang="ar-JO" sz="3600" b="1" smtClean="0">
              <a:latin typeface="Simplified Arabic" pitchFamily="18" charset="-78"/>
              <a:cs typeface="Simplified Arabic" pitchFamily="18" charset="-78"/>
            </a:endParaRPr>
          </a:p>
          <a:p>
            <a:pPr eaLnBrk="1" hangingPunct="1">
              <a:buFont typeface="Wingdings" pitchFamily="2" charset="2"/>
              <a:buChar char="v"/>
            </a:pPr>
            <a:r>
              <a:rPr lang="ar-JO" sz="3600" b="1" smtClean="0">
                <a:latin typeface="Simplified Arabic" pitchFamily="18" charset="-78"/>
                <a:cs typeface="Simplified Arabic" pitchFamily="18" charset="-78"/>
              </a:rPr>
              <a:t>ولتحصيل سند السحب الالكتروني الورقي لا بد أن تصدر لأمر الساحب وتتضمن في الخلف إشارة مقتضاها انها صدرت بقصد التحصيل.</a:t>
            </a:r>
            <a:endParaRPr lang="ar-SA" sz="3600" b="1" smtClean="0">
              <a:latin typeface="Simplified Arabic" pitchFamily="18" charset="-78"/>
              <a:cs typeface="Simplified Arabic" pitchFamily="18" charset="-78"/>
            </a:endParaRPr>
          </a:p>
          <a:p>
            <a:pPr algn="l" eaLnBrk="1" hangingPunct="1">
              <a:buFont typeface="Arial" charset="0"/>
              <a:buNone/>
            </a:pPr>
            <a:endParaRPr lang="ar-JO" sz="3600" b="1" smtClean="0">
              <a:latin typeface="Simplified Arabic" pitchFamily="18" charset="-78"/>
              <a:cs typeface="Simplified Arabic" pitchFamily="18" charset="-78"/>
            </a:endParaRPr>
          </a:p>
        </p:txBody>
      </p:sp>
      <p:sp>
        <p:nvSpPr>
          <p:cNvPr id="78851" name="Slide Number Placeholder 3"/>
          <p:cNvSpPr>
            <a:spLocks noGrp="1"/>
          </p:cNvSpPr>
          <p:nvPr>
            <p:ph type="sldNum" sz="quarter" idx="12"/>
          </p:nvPr>
        </p:nvSpPr>
        <p:spPr bwMode="auto">
          <a:noFill/>
          <a:ln>
            <a:miter lim="800000"/>
            <a:headEnd/>
            <a:tailEnd/>
          </a:ln>
        </p:spPr>
        <p:txBody>
          <a:bodyPr/>
          <a:lstStyle/>
          <a:p>
            <a:fld id="{82AAE51D-F4F6-456E-BCD6-262364739880}" type="slidenum">
              <a:rPr lang="ar-SA" smtClean="0"/>
              <a:pPr/>
              <a:t>18</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20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96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pRg st="2" end="2"/>
                                            </p:txEl>
                                          </p:spTgt>
                                        </p:tgtEl>
                                        <p:attrNameLst>
                                          <p:attrName>style.visibility</p:attrName>
                                        </p:attrNameLst>
                                      </p:cBhvr>
                                      <p:to>
                                        <p:strVal val="visible"/>
                                      </p:to>
                                    </p:set>
                                    <p:anim calcmode="lin" valueType="num">
                                      <p:cBhvr additive="base">
                                        <p:cTn id="13" dur="2000" fill="hold"/>
                                        <p:tgtEl>
                                          <p:spTgt spid="29698">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969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3" name="Title 1"/>
          <p:cNvSpPr>
            <a:spLocks noGrp="1"/>
          </p:cNvSpPr>
          <p:nvPr>
            <p:ph type="title"/>
          </p:nvPr>
        </p:nvSpPr>
        <p:spPr>
          <a:xfrm>
            <a:off x="928688" y="512763"/>
            <a:ext cx="7758112" cy="1344612"/>
          </a:xfrm>
        </p:spPr>
        <p:txBody>
          <a:bodyPr/>
          <a:lstStyle/>
          <a:p>
            <a:pPr algn="r" eaLnBrk="1" hangingPunct="1"/>
            <a:r>
              <a:rPr lang="ar-SA" sz="3200" b="1" smtClean="0">
                <a:solidFill>
                  <a:srgbClr val="009900"/>
                </a:solidFill>
                <a:latin typeface="Simplified Arabic" pitchFamily="18" charset="-78"/>
                <a:cs typeface="Simplified Arabic" pitchFamily="18" charset="-78"/>
              </a:rPr>
              <a:t>القانون بشكل عام يجيز التظهير الناقل للملكية من قبل البنك وان كان في الحقيقة ينبغي ألا يقع ذلك</a:t>
            </a:r>
            <a:r>
              <a:rPr lang="ar-JO" sz="3200" b="1" smtClean="0">
                <a:solidFill>
                  <a:srgbClr val="009900"/>
                </a:solidFill>
                <a:latin typeface="Simplified Arabic" pitchFamily="18" charset="-78"/>
                <a:cs typeface="Simplified Arabic" pitchFamily="18" charset="-78"/>
              </a:rPr>
              <a:t> لعدة اسباب</a:t>
            </a:r>
            <a:r>
              <a:rPr lang="ar-JO" sz="3200" smtClean="0">
                <a:solidFill>
                  <a:srgbClr val="009900"/>
                </a:solidFill>
                <a:latin typeface="Simplified Arabic" pitchFamily="18" charset="-78"/>
                <a:cs typeface="Simplified Arabic" pitchFamily="18" charset="-78"/>
              </a:rPr>
              <a:t>:</a:t>
            </a:r>
          </a:p>
        </p:txBody>
      </p:sp>
      <p:sp>
        <p:nvSpPr>
          <p:cNvPr id="3" name="Content Placeholder 2"/>
          <p:cNvSpPr>
            <a:spLocks noGrp="1"/>
          </p:cNvSpPr>
          <p:nvPr>
            <p:ph idx="1"/>
          </p:nvPr>
        </p:nvSpPr>
        <p:spPr>
          <a:xfrm>
            <a:off x="357188" y="2071688"/>
            <a:ext cx="8572500" cy="4572000"/>
          </a:xfrm>
        </p:spPr>
        <p:txBody>
          <a:bodyPr rtlCol="1">
            <a:normAutofit fontScale="92500" lnSpcReduction="10000"/>
          </a:bodyPr>
          <a:lstStyle/>
          <a:p>
            <a:pPr eaLnBrk="1" fontAlgn="auto" hangingPunct="1">
              <a:spcAft>
                <a:spcPts val="0"/>
              </a:spcAft>
              <a:buFont typeface="Arial" pitchFamily="34" charset="0"/>
              <a:buNone/>
              <a:defRPr/>
            </a:pPr>
            <a:r>
              <a:rPr lang="ar-SA" b="1" dirty="0" err="1" smtClean="0">
                <a:latin typeface="Simplified Arabic" pitchFamily="18" charset="-78"/>
                <a:cs typeface="Simplified Arabic" pitchFamily="18" charset="-78"/>
              </a:rPr>
              <a:t>1.</a:t>
            </a:r>
            <a:r>
              <a:rPr lang="ar-SA" b="1" dirty="0" smtClean="0">
                <a:latin typeface="Simplified Arabic" pitchFamily="18" charset="-78"/>
                <a:cs typeface="Simplified Arabic" pitchFamily="18" charset="-78"/>
              </a:rPr>
              <a:t> بحصول التظهير يعتبر ضد تعهد البنك ضمنيا قبل الساحب بالمحافظة على سند السحب لديه .</a:t>
            </a:r>
          </a:p>
          <a:p>
            <a:pPr eaLnBrk="1" fontAlgn="auto" hangingPunct="1">
              <a:spcAft>
                <a:spcPts val="0"/>
              </a:spcAft>
              <a:buFont typeface="Arial" pitchFamily="34" charset="0"/>
              <a:buNone/>
              <a:defRPr/>
            </a:pPr>
            <a:endParaRPr lang="ar-SA" b="1" dirty="0" smtClean="0">
              <a:latin typeface="Simplified Arabic" pitchFamily="18" charset="-78"/>
              <a:cs typeface="Simplified Arabic" pitchFamily="18" charset="-78"/>
            </a:endParaRPr>
          </a:p>
          <a:p>
            <a:pPr eaLnBrk="1" fontAlgn="auto" hangingPunct="1">
              <a:spcAft>
                <a:spcPts val="0"/>
              </a:spcAft>
              <a:buFont typeface="Arial" pitchFamily="34" charset="0"/>
              <a:buNone/>
              <a:defRPr/>
            </a:pPr>
            <a:r>
              <a:rPr lang="ar-SA" b="1" dirty="0" err="1" smtClean="0">
                <a:latin typeface="Simplified Arabic" pitchFamily="18" charset="-78"/>
                <a:cs typeface="Simplified Arabic" pitchFamily="18" charset="-78"/>
              </a:rPr>
              <a:t>2.</a:t>
            </a:r>
            <a:r>
              <a:rPr lang="ar-SA" b="1" dirty="0" smtClean="0">
                <a:latin typeface="Simplified Arabic" pitchFamily="18" charset="-78"/>
                <a:cs typeface="Simplified Arabic" pitchFamily="18" charset="-78"/>
              </a:rPr>
              <a:t> مما يثير عدم ثقة المظهر الي</a:t>
            </a:r>
            <a:r>
              <a:rPr lang="ar-JO" b="1" dirty="0" smtClean="0">
                <a:latin typeface="Simplified Arabic" pitchFamily="18" charset="-78"/>
                <a:cs typeface="Simplified Arabic" pitchFamily="18" charset="-78"/>
              </a:rPr>
              <a:t>ه</a:t>
            </a:r>
            <a:r>
              <a:rPr lang="ar-SA" b="1" dirty="0" smtClean="0">
                <a:latin typeface="Simplified Arabic" pitchFamily="18" charset="-78"/>
                <a:cs typeface="Simplified Arabic" pitchFamily="18" charset="-78"/>
              </a:rPr>
              <a:t> اذا وقع التظهير الناقل للملكية لمصلحة شخص اخر غير البنك، يفيد ذلك ان س</a:t>
            </a:r>
            <a:r>
              <a:rPr lang="ar-JO" b="1" dirty="0" smtClean="0">
                <a:latin typeface="Simplified Arabic" pitchFamily="18" charset="-78"/>
                <a:cs typeface="Simplified Arabic" pitchFamily="18" charset="-78"/>
              </a:rPr>
              <a:t>ن</a:t>
            </a:r>
            <a:r>
              <a:rPr lang="ar-SA" b="1" dirty="0" smtClean="0">
                <a:latin typeface="Simplified Arabic" pitchFamily="18" charset="-78"/>
                <a:cs typeface="Simplified Arabic" pitchFamily="18" charset="-78"/>
              </a:rPr>
              <a:t>د السحب ربما يكون قد سلم للبنك بقصد التحصيل.</a:t>
            </a:r>
          </a:p>
          <a:p>
            <a:pPr eaLnBrk="1" fontAlgn="auto" hangingPunct="1">
              <a:spcAft>
                <a:spcPts val="0"/>
              </a:spcAft>
              <a:buFont typeface="Arial" pitchFamily="34" charset="0"/>
              <a:buNone/>
              <a:defRPr/>
            </a:pPr>
            <a:endParaRPr lang="ar-SA" b="1" dirty="0" smtClean="0">
              <a:latin typeface="Simplified Arabic" pitchFamily="18" charset="-78"/>
              <a:cs typeface="Simplified Arabic" pitchFamily="18" charset="-78"/>
            </a:endParaRPr>
          </a:p>
          <a:p>
            <a:pPr eaLnBrk="1" fontAlgn="auto" hangingPunct="1">
              <a:spcAft>
                <a:spcPts val="0"/>
              </a:spcAft>
              <a:buFont typeface="Arial" pitchFamily="34" charset="0"/>
              <a:buNone/>
              <a:defRPr/>
            </a:pPr>
            <a:r>
              <a:rPr lang="ar-SA" b="1" dirty="0" err="1" smtClean="0">
                <a:latin typeface="Simplified Arabic" pitchFamily="18" charset="-78"/>
                <a:cs typeface="Simplified Arabic" pitchFamily="18" charset="-78"/>
              </a:rPr>
              <a:t>3.</a:t>
            </a:r>
            <a:r>
              <a:rPr lang="ar-SA" b="1" dirty="0" smtClean="0">
                <a:latin typeface="Simplified Arabic" pitchFamily="18" charset="-78"/>
                <a:cs typeface="Simplified Arabic" pitchFamily="18" charset="-78"/>
              </a:rPr>
              <a:t> مع افتراض ان سند السحب اخذ من البنك لخصمه فان التظهير الناقل للملكية الذي قام به البنك للتمويل لا يبحث كثيرا لانه يصبح غير مقيد</a:t>
            </a:r>
            <a:endParaRPr lang="en-US" b="1" dirty="0" smtClean="0">
              <a:latin typeface="Simplified Arabic" pitchFamily="18" charset="-78"/>
              <a:cs typeface="Simplified Arabic" pitchFamily="18" charset="-78"/>
            </a:endParaRPr>
          </a:p>
          <a:p>
            <a:pPr eaLnBrk="1" fontAlgn="auto" hangingPunct="1">
              <a:spcAft>
                <a:spcPts val="0"/>
              </a:spcAft>
              <a:buFont typeface="Arial" pitchFamily="34" charset="0"/>
              <a:buChar char="•"/>
              <a:defRPr/>
            </a:pPr>
            <a:endParaRPr lang="ar-JO" b="1" dirty="0">
              <a:cs typeface="+mn-cs"/>
            </a:endParaRPr>
          </a:p>
        </p:txBody>
      </p:sp>
      <p:sp>
        <p:nvSpPr>
          <p:cNvPr id="79875" name="Slide Number Placeholder 3"/>
          <p:cNvSpPr>
            <a:spLocks noGrp="1"/>
          </p:cNvSpPr>
          <p:nvPr>
            <p:ph type="sldNum" sz="quarter" idx="12"/>
          </p:nvPr>
        </p:nvSpPr>
        <p:spPr bwMode="auto">
          <a:noFill/>
          <a:ln>
            <a:miter lim="800000"/>
            <a:headEnd/>
            <a:tailEnd/>
          </a:ln>
        </p:spPr>
        <p:txBody>
          <a:bodyPr/>
          <a:lstStyle/>
          <a:p>
            <a:fld id="{5B92DFF0-A950-471B-B4A6-2EF49B5473B6}" type="slidenum">
              <a:rPr lang="ar-SA" smtClean="0"/>
              <a:pPr/>
              <a:t>19</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6" name="Rectangle 12"/>
          <p:cNvSpPr>
            <a:spLocks noGrp="1"/>
          </p:cNvSpPr>
          <p:nvPr>
            <p:ph type="title" idx="4294967295"/>
          </p:nvPr>
        </p:nvSpPr>
        <p:spPr/>
        <p:txBody>
          <a:bodyPr/>
          <a:lstStyle/>
          <a:p>
            <a:pPr eaLnBrk="1" hangingPunct="1">
              <a:defRPr/>
            </a:pPr>
            <a:r>
              <a:rPr lang="ar-SA" b="1" smtClean="0">
                <a:solidFill>
                  <a:srgbClr val="FF0000"/>
                </a:solidFill>
                <a:effectLst>
                  <a:outerShdw blurRad="38100" dist="38100" dir="2700000" algn="tl">
                    <a:srgbClr val="C0C0C0"/>
                  </a:outerShdw>
                </a:effectLst>
              </a:rPr>
              <a:t>تداول سند السحب</a:t>
            </a:r>
            <a:endParaRPr lang="en-US" b="1" smtClean="0">
              <a:solidFill>
                <a:srgbClr val="FF0000"/>
              </a:solidFill>
              <a:effectLst>
                <a:outerShdw blurRad="38100" dist="38100" dir="2700000" algn="tl">
                  <a:srgbClr val="C0C0C0"/>
                </a:outerShdw>
              </a:effectLst>
            </a:endParaRPr>
          </a:p>
        </p:txBody>
      </p:sp>
      <p:graphicFrame>
        <p:nvGraphicFramePr>
          <p:cNvPr id="62469" name="Diagram 5"/>
          <p:cNvGraphicFramePr>
            <a:graphicFrameLocks/>
          </p:cNvGraphicFramePr>
          <p:nvPr>
            <p:ph idx="4294967295"/>
          </p:nvPr>
        </p:nvGraphicFramePr>
        <p:xfrm>
          <a:off x="457200" y="1600200"/>
          <a:ext cx="8229600" cy="4525963"/>
        </p:xfrm>
        <a:graphic>
          <a:graphicData uri="http://schemas.openxmlformats.org/drawingml/2006/compatibility">
            <com:legacyDrawing xmlns:com="http://schemas.openxmlformats.org/drawingml/2006/compatibility" spid="_x0000_s62469"/>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5" name="Content Placeholder 2"/>
          <p:cNvSpPr>
            <a:spLocks noGrp="1"/>
          </p:cNvSpPr>
          <p:nvPr>
            <p:ph idx="1"/>
          </p:nvPr>
        </p:nvSpPr>
        <p:spPr/>
        <p:txBody>
          <a:bodyPr/>
          <a:lstStyle/>
          <a:p>
            <a:pPr algn="ctr" eaLnBrk="1" hangingPunct="1">
              <a:buFont typeface="Arial" charset="0"/>
              <a:buNone/>
              <a:defRPr/>
            </a:pPr>
            <a:r>
              <a:rPr lang="ar-SA" sz="4400" b="1" smtClean="0">
                <a:solidFill>
                  <a:srgbClr val="FF0000"/>
                </a:solidFill>
                <a:effectLst>
                  <a:outerShdw blurRad="38100" dist="38100" dir="2700000" algn="tl">
                    <a:srgbClr val="C0C0C0"/>
                  </a:outerShdw>
                </a:effectLst>
                <a:latin typeface="Simplified Arabic" pitchFamily="18" charset="-78"/>
                <a:cs typeface="Simplified Arabic" pitchFamily="18" charset="-78"/>
              </a:rPr>
              <a:t>التظهير الناقل للملكية لسند السحب</a:t>
            </a:r>
            <a:br>
              <a:rPr lang="ar-SA" sz="4400" b="1" smtClean="0">
                <a:solidFill>
                  <a:srgbClr val="FF0000"/>
                </a:solidFill>
                <a:effectLst>
                  <a:outerShdw blurRad="38100" dist="38100" dir="2700000" algn="tl">
                    <a:srgbClr val="C0C0C0"/>
                  </a:outerShdw>
                </a:effectLst>
                <a:latin typeface="Simplified Arabic" pitchFamily="18" charset="-78"/>
                <a:cs typeface="Simplified Arabic" pitchFamily="18" charset="-78"/>
              </a:rPr>
            </a:br>
            <a:r>
              <a:rPr lang="ar-SA" sz="4400" b="1" smtClean="0">
                <a:solidFill>
                  <a:srgbClr val="FF0000"/>
                </a:solidFill>
                <a:effectLst>
                  <a:outerShdw blurRad="38100" dist="38100" dir="2700000" algn="tl">
                    <a:srgbClr val="C0C0C0"/>
                  </a:outerShdw>
                </a:effectLst>
                <a:latin typeface="Simplified Arabic" pitchFamily="18" charset="-78"/>
                <a:cs typeface="Simplified Arabic" pitchFamily="18" charset="-78"/>
              </a:rPr>
              <a:t/>
            </a:r>
            <a:br>
              <a:rPr lang="ar-SA" sz="4400" b="1" smtClean="0">
                <a:solidFill>
                  <a:srgbClr val="FF0000"/>
                </a:solidFill>
                <a:effectLst>
                  <a:outerShdw blurRad="38100" dist="38100" dir="2700000" algn="tl">
                    <a:srgbClr val="C0C0C0"/>
                  </a:outerShdw>
                </a:effectLst>
                <a:latin typeface="Simplified Arabic" pitchFamily="18" charset="-78"/>
                <a:cs typeface="Simplified Arabic" pitchFamily="18" charset="-78"/>
              </a:rPr>
            </a:br>
            <a:r>
              <a:rPr lang="ar-SA" sz="4400" b="1" smtClean="0">
                <a:solidFill>
                  <a:srgbClr val="FF0000"/>
                </a:solidFill>
                <a:effectLst>
                  <a:outerShdw blurRad="38100" dist="38100" dir="2700000" algn="tl">
                    <a:srgbClr val="C0C0C0"/>
                  </a:outerShdw>
                </a:effectLst>
                <a:latin typeface="Simplified Arabic" pitchFamily="18" charset="-78"/>
                <a:cs typeface="Simplified Arabic" pitchFamily="18" charset="-78"/>
              </a:rPr>
              <a:t> الالكتروني الورقي قليل الوقوع عملا</a:t>
            </a:r>
            <a:br>
              <a:rPr lang="ar-SA" sz="4400" b="1" smtClean="0">
                <a:solidFill>
                  <a:srgbClr val="FF0000"/>
                </a:solidFill>
                <a:effectLst>
                  <a:outerShdw blurRad="38100" dist="38100" dir="2700000" algn="tl">
                    <a:srgbClr val="C0C0C0"/>
                  </a:outerShdw>
                </a:effectLst>
                <a:latin typeface="Simplified Arabic" pitchFamily="18" charset="-78"/>
                <a:cs typeface="Simplified Arabic" pitchFamily="18" charset="-78"/>
              </a:rPr>
            </a:br>
            <a:r>
              <a:rPr lang="ar-SA" sz="4400" b="1" smtClean="0">
                <a:solidFill>
                  <a:srgbClr val="FF0000"/>
                </a:solidFill>
                <a:effectLst>
                  <a:outerShdw blurRad="38100" dist="38100" dir="2700000" algn="tl">
                    <a:srgbClr val="C0C0C0"/>
                  </a:outerShdw>
                </a:effectLst>
                <a:latin typeface="Simplified Arabic" pitchFamily="18" charset="-78"/>
                <a:cs typeface="Simplified Arabic" pitchFamily="18" charset="-78"/>
              </a:rPr>
              <a:t/>
            </a:r>
            <a:br>
              <a:rPr lang="ar-SA" sz="4400" b="1" smtClean="0">
                <a:solidFill>
                  <a:srgbClr val="FF0000"/>
                </a:solidFill>
                <a:effectLst>
                  <a:outerShdw blurRad="38100" dist="38100" dir="2700000" algn="tl">
                    <a:srgbClr val="C0C0C0"/>
                  </a:outerShdw>
                </a:effectLst>
                <a:latin typeface="Simplified Arabic" pitchFamily="18" charset="-78"/>
                <a:cs typeface="Simplified Arabic" pitchFamily="18" charset="-78"/>
              </a:rPr>
            </a:br>
            <a:r>
              <a:rPr lang="ar-SA" sz="4400" b="1" smtClean="0">
                <a:solidFill>
                  <a:srgbClr val="FF0000"/>
                </a:solidFill>
                <a:effectLst>
                  <a:outerShdw blurRad="38100" dist="38100" dir="2700000" algn="tl">
                    <a:srgbClr val="C0C0C0"/>
                  </a:outerShdw>
                </a:effectLst>
                <a:latin typeface="Simplified Arabic" pitchFamily="18" charset="-78"/>
                <a:cs typeface="Simplified Arabic" pitchFamily="18" charset="-78"/>
              </a:rPr>
              <a:t> ومصيره الى الزوال </a:t>
            </a:r>
            <a:endParaRPr lang="ar-JO" sz="4400" b="1" smtClean="0">
              <a:solidFill>
                <a:srgbClr val="FF0000"/>
              </a:solidFill>
              <a:effectLst>
                <a:outerShdw blurRad="38100" dist="38100" dir="2700000" algn="tl">
                  <a:srgbClr val="C0C0C0"/>
                </a:outerShdw>
              </a:effectLst>
              <a:latin typeface="Simplified Arabic" pitchFamily="18" charset="-78"/>
              <a:cs typeface="Simplified Arabic" pitchFamily="18" charset="-78"/>
            </a:endParaRPr>
          </a:p>
        </p:txBody>
      </p:sp>
      <p:sp>
        <p:nvSpPr>
          <p:cNvPr id="80898" name="Slide Number Placeholder 3"/>
          <p:cNvSpPr>
            <a:spLocks noGrp="1"/>
          </p:cNvSpPr>
          <p:nvPr>
            <p:ph type="sldNum" sz="quarter" idx="12"/>
          </p:nvPr>
        </p:nvSpPr>
        <p:spPr bwMode="auto">
          <a:noFill/>
          <a:ln>
            <a:miter lim="800000"/>
            <a:headEnd/>
            <a:tailEnd/>
          </a:ln>
        </p:spPr>
        <p:txBody>
          <a:bodyPr/>
          <a:lstStyle/>
          <a:p>
            <a:fld id="{572D60E1-99D9-42E0-BABD-B23F3A1037A6}" type="slidenum">
              <a:rPr lang="ar-SA" smtClean="0"/>
              <a:pPr/>
              <a:t>20</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1745">
                                            <p:txEl>
                                              <p:pRg st="0" end="0"/>
                                            </p:txEl>
                                          </p:spTgt>
                                        </p:tgtEl>
                                        <p:attrNameLst>
                                          <p:attrName>style.visibility</p:attrName>
                                        </p:attrNameLst>
                                      </p:cBhvr>
                                      <p:to>
                                        <p:strVal val="visible"/>
                                      </p:to>
                                    </p:set>
                                    <p:animEffect transition="in" filter="wheel(4)">
                                      <p:cBhvr>
                                        <p:cTn id="7" dur="1000"/>
                                        <p:tgtEl>
                                          <p:spTgt spid="317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1" name="Title 1"/>
          <p:cNvSpPr>
            <a:spLocks noGrp="1"/>
          </p:cNvSpPr>
          <p:nvPr>
            <p:ph type="title"/>
          </p:nvPr>
        </p:nvSpPr>
        <p:spPr>
          <a:xfrm>
            <a:off x="368300" y="549275"/>
            <a:ext cx="7443788" cy="2159000"/>
          </a:xfrm>
        </p:spPr>
        <p:txBody>
          <a:bodyPr/>
          <a:lstStyle/>
          <a:p>
            <a:pPr eaLnBrk="1" hangingPunct="1"/>
            <a:r>
              <a:rPr lang="ar-SA" sz="6000" b="1" smtClean="0">
                <a:solidFill>
                  <a:srgbClr val="009900"/>
                </a:solidFill>
                <a:cs typeface="Simplified Arabic" pitchFamily="18" charset="-78"/>
              </a:rPr>
              <a:t>شكرا لحسن استماعكم</a:t>
            </a:r>
            <a:endParaRPr lang="tr-TR" sz="6000" b="1" smtClean="0">
              <a:solidFill>
                <a:srgbClr val="009900"/>
              </a:solidFill>
              <a:cs typeface="Simplified Arabic" pitchFamily="18" charset="-78"/>
            </a:endParaRPr>
          </a:p>
        </p:txBody>
      </p:sp>
      <p:sp>
        <p:nvSpPr>
          <p:cNvPr id="87042" name="Slide Number Placeholder 2"/>
          <p:cNvSpPr>
            <a:spLocks noGrp="1"/>
          </p:cNvSpPr>
          <p:nvPr>
            <p:ph type="sldNum" sz="quarter" idx="12"/>
          </p:nvPr>
        </p:nvSpPr>
        <p:spPr bwMode="auto">
          <a:noFill/>
          <a:ln>
            <a:miter lim="800000"/>
            <a:headEnd/>
            <a:tailEnd/>
          </a:ln>
        </p:spPr>
        <p:txBody>
          <a:bodyPr/>
          <a:lstStyle/>
          <a:p>
            <a:fld id="{7EAAB32D-45C1-4B6E-9970-114C62BA53FF}" type="slidenum">
              <a:rPr lang="ar-SA" smtClean="0"/>
              <a:pPr/>
              <a:t>21</a:t>
            </a:fld>
            <a:endParaRPr lang="tr-TR" smtClean="0"/>
          </a:p>
        </p:txBody>
      </p:sp>
      <p:pic>
        <p:nvPicPr>
          <p:cNvPr id="87043" name="Picture 5" descr="397503"/>
          <p:cNvPicPr>
            <a:picLocks noChangeAspect="1" noChangeArrowheads="1"/>
          </p:cNvPicPr>
          <p:nvPr/>
        </p:nvPicPr>
        <p:blipFill>
          <a:blip r:embed="rId2" cstate="print"/>
          <a:srcRect/>
          <a:stretch>
            <a:fillRect/>
          </a:stretch>
        </p:blipFill>
        <p:spPr bwMode="auto">
          <a:xfrm>
            <a:off x="2484438" y="2492375"/>
            <a:ext cx="4046537" cy="4103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92075"/>
          </a:xfrm>
        </p:spPr>
        <p:txBody>
          <a:bodyPr rtlCol="1">
            <a:normAutofit fontScale="90000"/>
          </a:bodyPr>
          <a:lstStyle/>
          <a:p>
            <a:pPr eaLnBrk="1" fontAlgn="auto" hangingPunct="1">
              <a:spcAft>
                <a:spcPts val="0"/>
              </a:spcAft>
              <a:defRPr/>
            </a:pPr>
            <a:r>
              <a:rPr lang="en-US" u="sng" dirty="0" smtClean="0">
                <a:cs typeface="+mj-cs"/>
              </a:rPr>
              <a:t/>
            </a:r>
            <a:br>
              <a:rPr lang="en-US" u="sng" dirty="0" smtClean="0">
                <a:cs typeface="+mj-cs"/>
              </a:rPr>
            </a:br>
            <a:endParaRPr lang="ar-JO" u="sng" dirty="0">
              <a:cs typeface="+mj-cs"/>
            </a:endParaRPr>
          </a:p>
        </p:txBody>
      </p:sp>
      <p:sp>
        <p:nvSpPr>
          <p:cNvPr id="3" name="Content Placeholder 2"/>
          <p:cNvSpPr>
            <a:spLocks noGrp="1"/>
          </p:cNvSpPr>
          <p:nvPr>
            <p:ph idx="1"/>
          </p:nvPr>
        </p:nvSpPr>
        <p:spPr>
          <a:xfrm>
            <a:off x="914400" y="115888"/>
            <a:ext cx="7772400" cy="6240462"/>
          </a:xfrm>
        </p:spPr>
        <p:txBody>
          <a:bodyPr>
            <a:normAutofit/>
          </a:bodyPr>
          <a:lstStyle/>
          <a:p>
            <a:pPr algn="ctr" eaLnBrk="1" hangingPunct="1">
              <a:lnSpc>
                <a:spcPct val="90000"/>
              </a:lnSpc>
              <a:buFont typeface="Arial" charset="0"/>
              <a:buNone/>
              <a:defRPr/>
            </a:pPr>
            <a:endParaRPr lang="ar-SA" sz="2700" b="1" u="sng" smtClean="0">
              <a:latin typeface="Simplified Arabic" pitchFamily="18" charset="-78"/>
              <a:cs typeface="Simplified Arabic" pitchFamily="18" charset="-78"/>
            </a:endParaRPr>
          </a:p>
          <a:p>
            <a:pPr algn="ctr" eaLnBrk="1" hangingPunct="1">
              <a:lnSpc>
                <a:spcPct val="90000"/>
              </a:lnSpc>
              <a:buFont typeface="Arial" charset="0"/>
              <a:buNone/>
              <a:defRPr/>
            </a:pPr>
            <a:r>
              <a:rPr lang="ar-SA" b="1" u="sng" smtClean="0">
                <a:solidFill>
                  <a:schemeClr val="tx2"/>
                </a:solidFill>
                <a:effectLst>
                  <a:outerShdw blurRad="38100" dist="38100" dir="2700000" algn="tl">
                    <a:srgbClr val="C0C0C0"/>
                  </a:outerShdw>
                </a:effectLst>
                <a:latin typeface="Simplified Arabic" pitchFamily="18" charset="-78"/>
                <a:cs typeface="Simplified Arabic" pitchFamily="18" charset="-78"/>
              </a:rPr>
              <a:t>الدفوع التي لا يطهرها التظهير</a:t>
            </a:r>
          </a:p>
          <a:p>
            <a:pPr algn="ctr" eaLnBrk="1" hangingPunct="1">
              <a:lnSpc>
                <a:spcPct val="90000"/>
              </a:lnSpc>
              <a:buFont typeface="Arial" charset="0"/>
              <a:buNone/>
              <a:defRPr/>
            </a:pPr>
            <a:endParaRPr lang="ar-SA" sz="1500" b="1" u="sng" smtClean="0">
              <a:latin typeface="Simplified Arabic" pitchFamily="18" charset="-78"/>
              <a:cs typeface="Simplified Arabic" pitchFamily="18" charset="-78"/>
            </a:endParaRPr>
          </a:p>
          <a:p>
            <a:pPr eaLnBrk="1" hangingPunct="1">
              <a:lnSpc>
                <a:spcPct val="90000"/>
              </a:lnSpc>
              <a:buFont typeface="Arial" charset="0"/>
              <a:buNone/>
              <a:defRPr/>
            </a:pPr>
            <a:r>
              <a:rPr lang="ar-SA" sz="2700" b="1" u="sng" smtClean="0">
                <a:solidFill>
                  <a:srgbClr val="FF0000"/>
                </a:solidFill>
                <a:latin typeface="Simplified Arabic" pitchFamily="18" charset="-78"/>
                <a:cs typeface="Simplified Arabic" pitchFamily="18" charset="-78"/>
              </a:rPr>
              <a:t>1</a:t>
            </a:r>
            <a:r>
              <a:rPr lang="ar-JO" sz="2700" b="1" u="sng" smtClean="0">
                <a:solidFill>
                  <a:srgbClr val="FF0000"/>
                </a:solidFill>
                <a:latin typeface="Simplified Arabic" pitchFamily="18" charset="-78"/>
                <a:cs typeface="Simplified Arabic" pitchFamily="18" charset="-78"/>
              </a:rPr>
              <a:t>. الدفع الناشئ عن عيب شكلي في السند</a:t>
            </a:r>
            <a:r>
              <a:rPr lang="ar-SA" sz="2700" b="1" u="sng" smtClean="0">
                <a:latin typeface="Simplified Arabic" pitchFamily="18" charset="-78"/>
                <a:cs typeface="Simplified Arabic" pitchFamily="18" charset="-78"/>
              </a:rPr>
              <a:t>  </a:t>
            </a:r>
            <a:endParaRPr lang="en-US" sz="2700" b="1" u="sng" smtClean="0">
              <a:latin typeface="Simplified Arabic" pitchFamily="18" charset="-78"/>
              <a:cs typeface="Simplified Arabic" pitchFamily="18" charset="-78"/>
            </a:endParaRPr>
          </a:p>
          <a:p>
            <a:pPr eaLnBrk="1" hangingPunct="1">
              <a:lnSpc>
                <a:spcPct val="90000"/>
              </a:lnSpc>
              <a:buFont typeface="Arial" charset="0"/>
              <a:buNone/>
              <a:defRPr/>
            </a:pPr>
            <a:r>
              <a:rPr lang="ar-SA" sz="2400" b="1" smtClean="0">
                <a:latin typeface="Simplified Arabic" pitchFamily="18" charset="-78"/>
                <a:cs typeface="Simplified Arabic" pitchFamily="18" charset="-78"/>
              </a:rPr>
              <a:t>   كنقص بعض البيانات الالزامية لان الحامل هنا يفترض علمه بها حيث أن ظاهر الورقة يوحي بها فلا يعذر بجهله بها مهما كان حسن النية .</a:t>
            </a:r>
          </a:p>
          <a:p>
            <a:pPr eaLnBrk="1" hangingPunct="1">
              <a:lnSpc>
                <a:spcPct val="90000"/>
              </a:lnSpc>
              <a:buFont typeface="Arial" charset="0"/>
              <a:buNone/>
              <a:defRPr/>
            </a:pPr>
            <a:r>
              <a:rPr lang="ar-SA" sz="2400" b="1" u="sng" smtClean="0">
                <a:latin typeface="Simplified Arabic" pitchFamily="18" charset="-78"/>
                <a:cs typeface="Simplified Arabic" pitchFamily="18" charset="-78"/>
              </a:rPr>
              <a:t> </a:t>
            </a:r>
          </a:p>
          <a:p>
            <a:pPr eaLnBrk="1" hangingPunct="1">
              <a:lnSpc>
                <a:spcPct val="90000"/>
              </a:lnSpc>
              <a:buFont typeface="Arial" charset="0"/>
              <a:buNone/>
              <a:defRPr/>
            </a:pPr>
            <a:r>
              <a:rPr lang="ar-JO" sz="2700" b="1" smtClean="0">
                <a:solidFill>
                  <a:srgbClr val="FF0000"/>
                </a:solidFill>
              </a:rPr>
              <a:t>2</a:t>
            </a:r>
            <a:r>
              <a:rPr lang="ar-JO" sz="2700" b="1" u="sng" smtClean="0">
                <a:solidFill>
                  <a:srgbClr val="FF0000"/>
                </a:solidFill>
                <a:latin typeface="Simplified Arabic" pitchFamily="18" charset="-78"/>
                <a:cs typeface="Simplified Arabic" pitchFamily="18" charset="-78"/>
              </a:rPr>
              <a:t>. الدفع بإنعدام أو نقص ا</a:t>
            </a:r>
            <a:r>
              <a:rPr lang="ar-SA" sz="2700" b="1" u="sng" smtClean="0">
                <a:solidFill>
                  <a:srgbClr val="FF0000"/>
                </a:solidFill>
                <a:latin typeface="Simplified Arabic" pitchFamily="18" charset="-78"/>
                <a:cs typeface="Simplified Arabic" pitchFamily="18" charset="-78"/>
              </a:rPr>
              <a:t>لأهلية</a:t>
            </a:r>
            <a:r>
              <a:rPr lang="ar-SA" sz="2700" b="1" u="sng" smtClean="0">
                <a:latin typeface="Simplified Arabic" pitchFamily="18" charset="-78"/>
                <a:cs typeface="Simplified Arabic" pitchFamily="18" charset="-78"/>
              </a:rPr>
              <a:t> </a:t>
            </a:r>
            <a:endParaRPr lang="en-US" sz="2700" b="1" u="sng" smtClean="0">
              <a:latin typeface="Simplified Arabic" pitchFamily="18" charset="-78"/>
              <a:cs typeface="Simplified Arabic" pitchFamily="18" charset="-78"/>
            </a:endParaRPr>
          </a:p>
          <a:p>
            <a:pPr eaLnBrk="1" hangingPunct="1">
              <a:lnSpc>
                <a:spcPct val="90000"/>
              </a:lnSpc>
              <a:buFont typeface="Arial" charset="0"/>
              <a:buNone/>
              <a:defRPr/>
            </a:pPr>
            <a:r>
              <a:rPr lang="ar-SA" sz="2400" b="1" smtClean="0">
                <a:latin typeface="Simplified Arabic" pitchFamily="18" charset="-78"/>
                <a:cs typeface="Simplified Arabic" pitchFamily="18" charset="-78"/>
              </a:rPr>
              <a:t>   في وسع الموقع على الورقة أن يتمسك قبل الجميع بالدفع المستمد من نقص أهليته أو انعدامها. لان رعاية حماية ناقص الاهلية او عديمها اولى بالرعاية من حماية الحامل حسن النية. المادة 130 من قانون التجارة</a:t>
            </a:r>
            <a:r>
              <a:rPr lang="ar-SA" sz="2400" b="1" u="sng" smtClean="0">
                <a:latin typeface="Simplified Arabic" pitchFamily="18" charset="-78"/>
                <a:cs typeface="Simplified Arabic" pitchFamily="18" charset="-78"/>
              </a:rPr>
              <a:t> </a:t>
            </a:r>
            <a:r>
              <a:rPr lang="ar-JO" sz="2400" b="1" smtClean="0">
                <a:latin typeface="Simplified Arabic" pitchFamily="18" charset="-78"/>
                <a:cs typeface="Simplified Arabic" pitchFamily="18" charset="-78"/>
              </a:rPr>
              <a:t> </a:t>
            </a:r>
            <a:endParaRPr lang="ar-SA" sz="2400" b="1" smtClean="0">
              <a:latin typeface="Simplified Arabic" pitchFamily="18" charset="-78"/>
              <a:cs typeface="Simplified Arabic" pitchFamily="18" charset="-78"/>
            </a:endParaRPr>
          </a:p>
          <a:p>
            <a:pPr eaLnBrk="1" hangingPunct="1">
              <a:lnSpc>
                <a:spcPct val="90000"/>
              </a:lnSpc>
              <a:buFont typeface="Arial" charset="0"/>
              <a:buNone/>
              <a:defRPr/>
            </a:pPr>
            <a:endParaRPr lang="ar-JO" sz="2400" b="1" smtClean="0">
              <a:latin typeface="Simplified Arabic" pitchFamily="18" charset="-78"/>
              <a:cs typeface="Simplified Arabic" pitchFamily="18" charset="-78"/>
            </a:endParaRPr>
          </a:p>
          <a:p>
            <a:pPr eaLnBrk="1" hangingPunct="1">
              <a:lnSpc>
                <a:spcPct val="90000"/>
              </a:lnSpc>
              <a:buFont typeface="Arial" charset="0"/>
              <a:buNone/>
              <a:defRPr/>
            </a:pPr>
            <a:r>
              <a:rPr lang="ar-SA" sz="2400" b="1" smtClean="0">
                <a:solidFill>
                  <a:srgbClr val="FF0000"/>
                </a:solidFill>
                <a:latin typeface="Simplified Arabic" pitchFamily="18" charset="-78"/>
                <a:cs typeface="Simplified Arabic" pitchFamily="18" charset="-78"/>
              </a:rPr>
              <a:t>3 </a:t>
            </a:r>
            <a:r>
              <a:rPr lang="ar-JO" sz="3000" b="1" u="sng" smtClean="0">
                <a:solidFill>
                  <a:srgbClr val="FF0000"/>
                </a:solidFill>
                <a:latin typeface="Simplified Arabic" pitchFamily="18" charset="-78"/>
                <a:cs typeface="Simplified Arabic" pitchFamily="18" charset="-78"/>
              </a:rPr>
              <a:t>.الدفع بالتزوير</a:t>
            </a:r>
          </a:p>
          <a:p>
            <a:pPr eaLnBrk="1" hangingPunct="1">
              <a:lnSpc>
                <a:spcPct val="90000"/>
              </a:lnSpc>
              <a:buFont typeface="Arial" charset="0"/>
              <a:buNone/>
              <a:defRPr/>
            </a:pPr>
            <a:r>
              <a:rPr lang="ar-SA" sz="2700" b="1" smtClean="0">
                <a:latin typeface="Simplified Arabic" pitchFamily="18" charset="-78"/>
                <a:cs typeface="Simplified Arabic" pitchFamily="18" charset="-78"/>
              </a:rPr>
              <a:t>   كل من زور توقيعه له أن يحتج بالتزوير فلا يمكن إلزام شخص دون إرادته وفق المادة رقم 130 من قانون التجارة</a:t>
            </a:r>
            <a:endParaRPr lang="ar-JO" sz="2700" b="1" smtClean="0">
              <a:latin typeface="Simplified Arabic" pitchFamily="18" charset="-78"/>
              <a:cs typeface="Simplified Arabic" pitchFamily="18" charset="-78"/>
            </a:endParaRPr>
          </a:p>
        </p:txBody>
      </p:sp>
      <p:sp>
        <p:nvSpPr>
          <p:cNvPr id="63491" name="Slide Number Placeholder 3"/>
          <p:cNvSpPr>
            <a:spLocks noGrp="1"/>
          </p:cNvSpPr>
          <p:nvPr>
            <p:ph type="sldNum" sz="quarter" idx="12"/>
          </p:nvPr>
        </p:nvSpPr>
        <p:spPr bwMode="auto">
          <a:noFill/>
          <a:ln>
            <a:miter lim="800000"/>
            <a:headEnd/>
            <a:tailEnd/>
          </a:ln>
        </p:spPr>
        <p:txBody>
          <a:bodyPr/>
          <a:lstStyle/>
          <a:p>
            <a:fld id="{B06851AA-B829-4BE3-AD67-DDD0CC592B76}" type="slidenum">
              <a:rPr lang="ar-SA" smtClean="0"/>
              <a:pPr/>
              <a:t>3</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3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3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3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3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00063"/>
            <a:ext cx="7772400" cy="5856287"/>
          </a:xfrm>
        </p:spPr>
        <p:txBody>
          <a:bodyPr/>
          <a:lstStyle/>
          <a:p>
            <a:pPr eaLnBrk="1" hangingPunct="1">
              <a:lnSpc>
                <a:spcPct val="90000"/>
              </a:lnSpc>
              <a:buFont typeface="Arial" charset="0"/>
              <a:buNone/>
            </a:pPr>
            <a:endParaRPr lang="ar-SA" b="1" u="sng" smtClean="0">
              <a:latin typeface="Simplified Arabic" pitchFamily="18" charset="-78"/>
              <a:cs typeface="Simplified Arabic" pitchFamily="18" charset="-78"/>
            </a:endParaRPr>
          </a:p>
          <a:p>
            <a:pPr eaLnBrk="1" hangingPunct="1">
              <a:lnSpc>
                <a:spcPct val="90000"/>
              </a:lnSpc>
              <a:buFont typeface="Arial" charset="0"/>
              <a:buNone/>
            </a:pPr>
            <a:r>
              <a:rPr lang="ar-SA" b="1" u="sng" smtClean="0">
                <a:solidFill>
                  <a:srgbClr val="FF0000"/>
                </a:solidFill>
                <a:latin typeface="Simplified Arabic" pitchFamily="18" charset="-78"/>
                <a:cs typeface="Simplified Arabic" pitchFamily="18" charset="-78"/>
              </a:rPr>
              <a:t>4</a:t>
            </a:r>
            <a:r>
              <a:rPr lang="ar-JO" b="1" u="sng" smtClean="0">
                <a:solidFill>
                  <a:srgbClr val="FF0000"/>
                </a:solidFill>
                <a:latin typeface="Simplified Arabic" pitchFamily="18" charset="-78"/>
                <a:cs typeface="Simplified Arabic" pitchFamily="18" charset="-78"/>
              </a:rPr>
              <a:t>.الدفع الناتج عن التوقيع باسم شخص دون تفويض منه</a:t>
            </a:r>
            <a:r>
              <a:rPr lang="ar-JO" b="1" u="sng" smtClean="0">
                <a:latin typeface="Simplified Arabic" pitchFamily="18" charset="-78"/>
                <a:cs typeface="Simplified Arabic" pitchFamily="18" charset="-78"/>
              </a:rPr>
              <a:t> </a:t>
            </a:r>
          </a:p>
          <a:p>
            <a:pPr eaLnBrk="1" hangingPunct="1">
              <a:lnSpc>
                <a:spcPct val="90000"/>
              </a:lnSpc>
              <a:buFont typeface="Arial" charset="0"/>
              <a:buNone/>
            </a:pPr>
            <a:r>
              <a:rPr lang="ar-SA" b="1" smtClean="0">
                <a:latin typeface="Simplified Arabic" pitchFamily="18" charset="-78"/>
                <a:cs typeface="Simplified Arabic" pitchFamily="18" charset="-78"/>
              </a:rPr>
              <a:t>   </a:t>
            </a:r>
            <a:r>
              <a:rPr lang="ar-JO" b="1" smtClean="0">
                <a:latin typeface="Simplified Arabic" pitchFamily="18" charset="-78"/>
                <a:cs typeface="Simplified Arabic" pitchFamily="18" charset="-78"/>
              </a:rPr>
              <a:t>كأن يوقع شخص على سند السحب باسم شخص اخر دون</a:t>
            </a:r>
            <a:r>
              <a:rPr lang="ar-SA" b="1" smtClean="0">
                <a:latin typeface="Simplified Arabic" pitchFamily="18" charset="-78"/>
                <a:cs typeface="Simplified Arabic" pitchFamily="18" charset="-78"/>
              </a:rPr>
              <a:t> </a:t>
            </a:r>
            <a:r>
              <a:rPr lang="ar-JO" b="1" smtClean="0">
                <a:latin typeface="Simplified Arabic" pitchFamily="18" charset="-78"/>
                <a:cs typeface="Simplified Arabic" pitchFamily="18" charset="-78"/>
              </a:rPr>
              <a:t>ان يكون مفوضا منه في ذلك, او مجاوزا حدود  التفويض.فلا يلتزم من تم التوقيع بإسمه بوفاء قيمة السند للحامل ولو كان حسن النية.</a:t>
            </a:r>
            <a:r>
              <a:rPr lang="ar-SA" b="1" smtClean="0">
                <a:latin typeface="Simplified Arabic" pitchFamily="18" charset="-78"/>
                <a:cs typeface="Simplified Arabic" pitchFamily="18" charset="-78"/>
              </a:rPr>
              <a:t> المادة 131</a:t>
            </a:r>
            <a:r>
              <a:rPr lang="en-US" b="1" smtClean="0">
                <a:latin typeface="Simplified Arabic" pitchFamily="18" charset="-78"/>
                <a:cs typeface="Simplified Arabic" pitchFamily="18" charset="-78"/>
              </a:rPr>
              <a:t>    </a:t>
            </a:r>
          </a:p>
          <a:p>
            <a:pPr eaLnBrk="1" hangingPunct="1">
              <a:lnSpc>
                <a:spcPct val="90000"/>
              </a:lnSpc>
              <a:buFont typeface="Arial" charset="0"/>
              <a:buNone/>
            </a:pPr>
            <a:r>
              <a:rPr lang="en-US" b="1" smtClean="0">
                <a:latin typeface="Simplified Arabic" pitchFamily="18" charset="-78"/>
                <a:cs typeface="Simplified Arabic" pitchFamily="18" charset="-78"/>
              </a:rPr>
              <a:t>  </a:t>
            </a:r>
            <a:endParaRPr lang="ar-JO" b="1" smtClean="0">
              <a:latin typeface="Simplified Arabic" pitchFamily="18" charset="-78"/>
              <a:cs typeface="Simplified Arabic" pitchFamily="18" charset="-78"/>
            </a:endParaRPr>
          </a:p>
          <a:p>
            <a:pPr eaLnBrk="1" hangingPunct="1">
              <a:lnSpc>
                <a:spcPct val="90000"/>
              </a:lnSpc>
              <a:buFont typeface="Arial" charset="0"/>
              <a:buNone/>
            </a:pPr>
            <a:r>
              <a:rPr lang="ar-JO" b="1" smtClean="0">
                <a:solidFill>
                  <a:srgbClr val="FF0000"/>
                </a:solidFill>
                <a:latin typeface="Simplified Arabic" pitchFamily="18" charset="-78"/>
                <a:cs typeface="Simplified Arabic" pitchFamily="18" charset="-78"/>
              </a:rPr>
              <a:t>5. </a:t>
            </a:r>
            <a:r>
              <a:rPr lang="ar-JO" b="1" u="sng" smtClean="0">
                <a:solidFill>
                  <a:srgbClr val="FF0000"/>
                </a:solidFill>
                <a:latin typeface="Simplified Arabic" pitchFamily="18" charset="-78"/>
                <a:cs typeface="Simplified Arabic" pitchFamily="18" charset="-78"/>
              </a:rPr>
              <a:t>الدفوع الشخصية بين المدين والحامل</a:t>
            </a:r>
            <a:endParaRPr lang="ar-SA" b="1" smtClean="0">
              <a:solidFill>
                <a:srgbClr val="FF0000"/>
              </a:solidFill>
              <a:latin typeface="Simplified Arabic" pitchFamily="18" charset="-78"/>
              <a:cs typeface="Simplified Arabic" pitchFamily="18" charset="-78"/>
            </a:endParaRPr>
          </a:p>
          <a:p>
            <a:pPr eaLnBrk="1" hangingPunct="1">
              <a:lnSpc>
                <a:spcPct val="90000"/>
              </a:lnSpc>
              <a:buFont typeface="Arial" charset="0"/>
              <a:buNone/>
            </a:pPr>
            <a:r>
              <a:rPr lang="ar-JO" b="1" smtClean="0">
                <a:latin typeface="Simplified Arabic" pitchFamily="18" charset="-78"/>
                <a:cs typeface="Simplified Arabic" pitchFamily="18" charset="-78"/>
              </a:rPr>
              <a:t> </a:t>
            </a:r>
            <a:r>
              <a:rPr lang="ar-SA" b="1" smtClean="0">
                <a:latin typeface="Simplified Arabic" pitchFamily="18" charset="-78"/>
                <a:cs typeface="Simplified Arabic" pitchFamily="18" charset="-78"/>
              </a:rPr>
              <a:t>  </a:t>
            </a:r>
            <a:r>
              <a:rPr lang="ar-JO" b="1" smtClean="0">
                <a:latin typeface="Simplified Arabic" pitchFamily="18" charset="-78"/>
                <a:cs typeface="Simplified Arabic" pitchFamily="18" charset="-78"/>
              </a:rPr>
              <a:t>كأن يحتج المدين على الحامل بالمقاصة متى اصبح المدين دائنا بمبلغ يعادل قيمة السند.</a:t>
            </a:r>
            <a:r>
              <a:rPr lang="ar-SA" b="1" smtClean="0">
                <a:latin typeface="Simplified Arabic" pitchFamily="18" charset="-78"/>
                <a:cs typeface="Simplified Arabic" pitchFamily="18" charset="-78"/>
              </a:rPr>
              <a:t> </a:t>
            </a:r>
            <a:endParaRPr lang="en-US" b="1" smtClean="0">
              <a:latin typeface="Simplified Arabic" pitchFamily="18" charset="-78"/>
              <a:cs typeface="Simplified Arabic" pitchFamily="18" charset="-78"/>
            </a:endParaRPr>
          </a:p>
          <a:p>
            <a:pPr eaLnBrk="1" hangingPunct="1">
              <a:lnSpc>
                <a:spcPct val="90000"/>
              </a:lnSpc>
              <a:buFont typeface="Arial" charset="0"/>
              <a:buNone/>
            </a:pPr>
            <a:endParaRPr lang="ar-JO" b="1" smtClean="0">
              <a:latin typeface="Simplified Arabic" pitchFamily="18" charset="-78"/>
              <a:cs typeface="Simplified Arabic" pitchFamily="18" charset="-78"/>
            </a:endParaRPr>
          </a:p>
        </p:txBody>
      </p:sp>
      <p:sp>
        <p:nvSpPr>
          <p:cNvPr id="64514" name="Slide Number Placeholder 3"/>
          <p:cNvSpPr>
            <a:spLocks noGrp="1"/>
          </p:cNvSpPr>
          <p:nvPr>
            <p:ph type="sldNum" sz="quarter" idx="12"/>
          </p:nvPr>
        </p:nvSpPr>
        <p:spPr bwMode="auto">
          <a:noFill/>
          <a:ln>
            <a:miter lim="800000"/>
            <a:headEnd/>
            <a:tailEnd/>
          </a:ln>
        </p:spPr>
        <p:txBody>
          <a:bodyPr/>
          <a:lstStyle/>
          <a:p>
            <a:fld id="{0D3104A7-8536-4A3D-9BBC-6EE1829E1A7A}" type="slidenum">
              <a:rPr lang="ar-SA" smtClean="0"/>
              <a:pPr/>
              <a:t>4</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3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vertical)">
                                      <p:cBhvr>
                                        <p:cTn id="25" dur="1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vertical)">
                                      <p:cBhvr>
                                        <p:cTn id="3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914400" y="428625"/>
            <a:ext cx="7772400" cy="5927725"/>
          </a:xfrm>
        </p:spPr>
        <p:txBody>
          <a:bodyPr/>
          <a:lstStyle/>
          <a:p>
            <a:pPr eaLnBrk="1" hangingPunct="1">
              <a:buFont typeface="Arial" charset="0"/>
              <a:buNone/>
            </a:pPr>
            <a:r>
              <a:rPr lang="en-US" sz="2800" b="1" smtClean="0">
                <a:latin typeface="Simplified Arabic" pitchFamily="18" charset="-78"/>
                <a:cs typeface="Simplified Arabic" pitchFamily="18" charset="-78"/>
              </a:rPr>
              <a:t> </a:t>
            </a:r>
            <a:r>
              <a:rPr lang="ar-JO" sz="2800" b="1" smtClean="0">
                <a:solidFill>
                  <a:srgbClr val="FF0000"/>
                </a:solidFill>
                <a:latin typeface="Simplified Arabic" pitchFamily="18" charset="-78"/>
                <a:cs typeface="Simplified Arabic" pitchFamily="18" charset="-78"/>
              </a:rPr>
              <a:t>6</a:t>
            </a:r>
            <a:r>
              <a:rPr lang="ar-JO" b="1" u="sng" smtClean="0">
                <a:solidFill>
                  <a:srgbClr val="FF0000"/>
                </a:solidFill>
                <a:latin typeface="Simplified Arabic" pitchFamily="18" charset="-78"/>
                <a:cs typeface="Simplified Arabic" pitchFamily="18" charset="-78"/>
              </a:rPr>
              <a:t>. الدفع الناشئ عن تحريف بيانات السند</a:t>
            </a:r>
            <a:endParaRPr lang="ar-SA" b="1" smtClean="0">
              <a:solidFill>
                <a:srgbClr val="FF0000"/>
              </a:solidFill>
              <a:latin typeface="Simplified Arabic" pitchFamily="18" charset="-78"/>
              <a:cs typeface="Simplified Arabic" pitchFamily="18" charset="-78"/>
            </a:endParaRPr>
          </a:p>
          <a:p>
            <a:pPr eaLnBrk="1" hangingPunct="1">
              <a:buFont typeface="Arial" charset="0"/>
              <a:buNone/>
            </a:pPr>
            <a:endParaRPr lang="en-US" b="1" smtClean="0">
              <a:latin typeface="Simplified Arabic" pitchFamily="18" charset="-78"/>
              <a:cs typeface="Simplified Arabic" pitchFamily="18" charset="-78"/>
            </a:endParaRPr>
          </a:p>
          <a:p>
            <a:pPr eaLnBrk="1" hangingPunct="1">
              <a:buFont typeface="Arial" charset="0"/>
              <a:buNone/>
            </a:pPr>
            <a:r>
              <a:rPr lang="ar-SA" b="1" smtClean="0">
                <a:latin typeface="Simplified Arabic" pitchFamily="18" charset="-78"/>
                <a:cs typeface="Simplified Arabic" pitchFamily="18" charset="-78"/>
              </a:rPr>
              <a:t>يجب التفريق بين نوعين من المظهرين:</a:t>
            </a:r>
            <a:endParaRPr lang="en-US" b="1" smtClean="0">
              <a:latin typeface="Simplified Arabic" pitchFamily="18" charset="-78"/>
              <a:cs typeface="Simplified Arabic" pitchFamily="18" charset="-78"/>
            </a:endParaRPr>
          </a:p>
          <a:p>
            <a:pPr eaLnBrk="1" hangingPunct="1">
              <a:buFont typeface="Arial" charset="0"/>
              <a:buNone/>
            </a:pPr>
            <a:r>
              <a:rPr lang="ar-SA" b="1" smtClean="0">
                <a:latin typeface="Simplified Arabic" pitchFamily="18" charset="-78"/>
                <a:cs typeface="Simplified Arabic" pitchFamily="18" charset="-78"/>
              </a:rPr>
              <a:t>*الموقعون قبل التحريف </a:t>
            </a:r>
            <a:endParaRPr lang="en-US" b="1" smtClean="0">
              <a:latin typeface="Simplified Arabic" pitchFamily="18" charset="-78"/>
              <a:cs typeface="Simplified Arabic" pitchFamily="18" charset="-78"/>
            </a:endParaRPr>
          </a:p>
          <a:p>
            <a:pPr eaLnBrk="1" hangingPunct="1">
              <a:buFont typeface="Arial" charset="0"/>
              <a:buNone/>
            </a:pPr>
            <a:r>
              <a:rPr lang="ar-SA" b="1" smtClean="0">
                <a:latin typeface="Simplified Arabic" pitchFamily="18" charset="-78"/>
                <a:cs typeface="Simplified Arabic" pitchFamily="18" charset="-78"/>
              </a:rPr>
              <a:t>   ملزمون بموجب البيانات التي كانت في سند السحب عند توقيعهم ويستطيعون الاحتجاج بذلك.</a:t>
            </a:r>
          </a:p>
          <a:p>
            <a:pPr eaLnBrk="1" hangingPunct="1">
              <a:buFont typeface="Arial" charset="0"/>
              <a:buNone/>
            </a:pPr>
            <a:endParaRPr lang="en-US" b="1" smtClean="0">
              <a:latin typeface="Simplified Arabic" pitchFamily="18" charset="-78"/>
              <a:cs typeface="Simplified Arabic" pitchFamily="18" charset="-78"/>
            </a:endParaRPr>
          </a:p>
          <a:p>
            <a:pPr eaLnBrk="1" hangingPunct="1">
              <a:buFont typeface="Arial" charset="0"/>
              <a:buNone/>
            </a:pPr>
            <a:r>
              <a:rPr lang="ar-SA" b="1" smtClean="0">
                <a:latin typeface="Simplified Arabic" pitchFamily="18" charset="-78"/>
                <a:cs typeface="Simplified Arabic" pitchFamily="18" charset="-78"/>
              </a:rPr>
              <a:t>*الموقعون بعد التحريف</a:t>
            </a:r>
            <a:endParaRPr lang="en-US" b="1" smtClean="0">
              <a:latin typeface="Simplified Arabic" pitchFamily="18" charset="-78"/>
              <a:cs typeface="Simplified Arabic" pitchFamily="18" charset="-78"/>
            </a:endParaRPr>
          </a:p>
          <a:p>
            <a:pPr eaLnBrk="1" hangingPunct="1">
              <a:buFont typeface="Arial" charset="0"/>
              <a:buNone/>
            </a:pPr>
            <a:r>
              <a:rPr lang="ar-SA" b="1" smtClean="0">
                <a:latin typeface="Simplified Arabic" pitchFamily="18" charset="-78"/>
                <a:cs typeface="Simplified Arabic" pitchFamily="18" charset="-78"/>
              </a:rPr>
              <a:t>   يلتزمون بموجب البيانات التي تم تغييرها.</a:t>
            </a:r>
          </a:p>
          <a:p>
            <a:pPr eaLnBrk="1" hangingPunct="1">
              <a:buFont typeface="Arial" charset="0"/>
              <a:buNone/>
            </a:pPr>
            <a:r>
              <a:rPr lang="ar-SA" b="1" smtClean="0">
                <a:latin typeface="Simplified Arabic" pitchFamily="18" charset="-78"/>
                <a:cs typeface="Simplified Arabic" pitchFamily="18" charset="-78"/>
              </a:rPr>
              <a:t>المادة 213 </a:t>
            </a:r>
            <a:endParaRPr lang="ar-JO" b="1" smtClean="0"/>
          </a:p>
        </p:txBody>
      </p:sp>
      <p:sp>
        <p:nvSpPr>
          <p:cNvPr id="65538" name="Slide Number Placeholder 3"/>
          <p:cNvSpPr>
            <a:spLocks noGrp="1"/>
          </p:cNvSpPr>
          <p:nvPr>
            <p:ph type="sldNum" sz="quarter" idx="12"/>
          </p:nvPr>
        </p:nvSpPr>
        <p:spPr bwMode="auto">
          <a:noFill/>
          <a:ln>
            <a:miter lim="800000"/>
            <a:headEnd/>
            <a:tailEnd/>
          </a:ln>
        </p:spPr>
        <p:txBody>
          <a:bodyPr/>
          <a:lstStyle/>
          <a:p>
            <a:fld id="{27C902B3-744D-42AA-8476-76B0FF95E6C0}" type="slidenum">
              <a:rPr lang="ar-SA" smtClean="0"/>
              <a:pPr/>
              <a:t>5</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385">
                                            <p:txEl>
                                              <p:pRg st="0" end="0"/>
                                            </p:txEl>
                                          </p:spTgt>
                                        </p:tgtEl>
                                        <p:attrNameLst>
                                          <p:attrName>style.visibility</p:attrName>
                                        </p:attrNameLst>
                                      </p:cBhvr>
                                      <p:to>
                                        <p:strVal val="visible"/>
                                      </p:to>
                                    </p:set>
                                    <p:animEffect transition="in" filter="box(in)">
                                      <p:cBhvr>
                                        <p:cTn id="7" dur="2000"/>
                                        <p:tgtEl>
                                          <p:spTgt spid="16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385">
                                            <p:txEl>
                                              <p:pRg st="2" end="2"/>
                                            </p:txEl>
                                          </p:spTgt>
                                        </p:tgtEl>
                                        <p:attrNameLst>
                                          <p:attrName>style.visibility</p:attrName>
                                        </p:attrNameLst>
                                      </p:cBhvr>
                                      <p:to>
                                        <p:strVal val="visible"/>
                                      </p:to>
                                    </p:set>
                                    <p:animEffect transition="in" filter="box(in)">
                                      <p:cBhvr>
                                        <p:cTn id="12" dur="2000"/>
                                        <p:tgtEl>
                                          <p:spTgt spid="163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6385">
                                            <p:txEl>
                                              <p:pRg st="3" end="3"/>
                                            </p:txEl>
                                          </p:spTgt>
                                        </p:tgtEl>
                                        <p:attrNameLst>
                                          <p:attrName>style.visibility</p:attrName>
                                        </p:attrNameLst>
                                      </p:cBhvr>
                                      <p:to>
                                        <p:strVal val="visible"/>
                                      </p:to>
                                    </p:set>
                                    <p:animEffect transition="in" filter="diamond(in)">
                                      <p:cBhvr>
                                        <p:cTn id="17" dur="1000"/>
                                        <p:tgtEl>
                                          <p:spTgt spid="1638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6385">
                                            <p:txEl>
                                              <p:pRg st="4" end="4"/>
                                            </p:txEl>
                                          </p:spTgt>
                                        </p:tgtEl>
                                        <p:attrNameLst>
                                          <p:attrName>style.visibility</p:attrName>
                                        </p:attrNameLst>
                                      </p:cBhvr>
                                      <p:to>
                                        <p:strVal val="visible"/>
                                      </p:to>
                                    </p:set>
                                    <p:animEffect transition="in" filter="diamond(in)">
                                      <p:cBhvr>
                                        <p:cTn id="22" dur="1000"/>
                                        <p:tgtEl>
                                          <p:spTgt spid="1638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6385">
                                            <p:txEl>
                                              <p:pRg st="6" end="6"/>
                                            </p:txEl>
                                          </p:spTgt>
                                        </p:tgtEl>
                                        <p:attrNameLst>
                                          <p:attrName>style.visibility</p:attrName>
                                        </p:attrNameLst>
                                      </p:cBhvr>
                                      <p:to>
                                        <p:strVal val="visible"/>
                                      </p:to>
                                    </p:set>
                                    <p:animEffect transition="in" filter="diamond(in)">
                                      <p:cBhvr>
                                        <p:cTn id="27" dur="2000"/>
                                        <p:tgtEl>
                                          <p:spTgt spid="1638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6385">
                                            <p:txEl>
                                              <p:pRg st="7" end="7"/>
                                            </p:txEl>
                                          </p:spTgt>
                                        </p:tgtEl>
                                        <p:attrNameLst>
                                          <p:attrName>style.visibility</p:attrName>
                                        </p:attrNameLst>
                                      </p:cBhvr>
                                      <p:to>
                                        <p:strVal val="visible"/>
                                      </p:to>
                                    </p:set>
                                    <p:animEffect transition="in" filter="diamond(in)">
                                      <p:cBhvr>
                                        <p:cTn id="32" dur="2000"/>
                                        <p:tgtEl>
                                          <p:spTgt spid="1638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6385">
                                            <p:txEl>
                                              <p:pRg st="8" end="8"/>
                                            </p:txEl>
                                          </p:spTgt>
                                        </p:tgtEl>
                                        <p:attrNameLst>
                                          <p:attrName>style.visibility</p:attrName>
                                        </p:attrNameLst>
                                      </p:cBhvr>
                                      <p:to>
                                        <p:strVal val="visible"/>
                                      </p:to>
                                    </p:set>
                                    <p:animEffect transition="in" filter="diamond(in)">
                                      <p:cBhvr>
                                        <p:cTn id="37" dur="2000"/>
                                        <p:tgtEl>
                                          <p:spTgt spid="163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Content Placeholder 2"/>
          <p:cNvSpPr>
            <a:spLocks noGrp="1"/>
          </p:cNvSpPr>
          <p:nvPr>
            <p:ph idx="1"/>
          </p:nvPr>
        </p:nvSpPr>
        <p:spPr>
          <a:xfrm>
            <a:off x="914400" y="500063"/>
            <a:ext cx="7772400" cy="5856287"/>
          </a:xfrm>
        </p:spPr>
        <p:txBody>
          <a:bodyPr/>
          <a:lstStyle/>
          <a:p>
            <a:pPr eaLnBrk="1" hangingPunct="1">
              <a:buFont typeface="Arial" charset="0"/>
              <a:buNone/>
            </a:pPr>
            <a:r>
              <a:rPr lang="ar-JO" sz="3600" b="1" u="sng" smtClean="0">
                <a:solidFill>
                  <a:srgbClr val="FF0000"/>
                </a:solidFill>
                <a:latin typeface="Simplified Arabic" pitchFamily="18" charset="-78"/>
                <a:cs typeface="Simplified Arabic" pitchFamily="18" charset="-78"/>
              </a:rPr>
              <a:t>7.الدفع بالاكراه</a:t>
            </a:r>
            <a:r>
              <a:rPr lang="ar-JO" sz="3600" b="1" u="sng" smtClean="0">
                <a:latin typeface="Simplified Arabic" pitchFamily="18" charset="-78"/>
                <a:cs typeface="Simplified Arabic" pitchFamily="18" charset="-78"/>
              </a:rPr>
              <a:t> </a:t>
            </a:r>
          </a:p>
          <a:p>
            <a:pPr algn="just" eaLnBrk="1" hangingPunct="1">
              <a:buFont typeface="Arial" charset="0"/>
              <a:buNone/>
            </a:pPr>
            <a:r>
              <a:rPr lang="ar-SA" b="1" smtClean="0">
                <a:latin typeface="Simplified Arabic" pitchFamily="18" charset="-78"/>
                <a:cs typeface="Simplified Arabic" pitchFamily="18" charset="-78"/>
              </a:rPr>
              <a:t>  </a:t>
            </a:r>
            <a:r>
              <a:rPr lang="ar-JO" b="1" smtClean="0">
                <a:latin typeface="Simplified Arabic" pitchFamily="18" charset="-78"/>
                <a:cs typeface="Simplified Arabic" pitchFamily="18" charset="-78"/>
              </a:rPr>
              <a:t>من الدفوع التي كانت محل خلاف بين الفقهاء اذ يرى بعضهم بأنه من الدفوع التي يمكن التمسك بها في مواجهة حامل السند ولو كان حسن النية,</a:t>
            </a:r>
            <a:r>
              <a:rPr lang="ar-SA" b="1" smtClean="0">
                <a:latin typeface="Simplified Arabic" pitchFamily="18" charset="-78"/>
                <a:cs typeface="Simplified Arabic" pitchFamily="18" charset="-78"/>
              </a:rPr>
              <a:t> </a:t>
            </a:r>
            <a:r>
              <a:rPr lang="ar-JO" b="1" smtClean="0">
                <a:latin typeface="Simplified Arabic" pitchFamily="18" charset="-78"/>
                <a:cs typeface="Simplified Arabic" pitchFamily="18" charset="-78"/>
              </a:rPr>
              <a:t>في حين يرى بعضهم بأن الاكراه لا يعد دفعا قابلا للتمسك به في مواجهة الحامل حسن النية الا اذا كان ملجئا اذ يترتب عليه في هذه الحالة انعدام ارادة المكره ولا التزام دون ارادة, اما اذا لم يكن الاكراه ملجئا فلا يمكن التمسك به في مواجهة الحامل حسن النية.</a:t>
            </a:r>
          </a:p>
        </p:txBody>
      </p:sp>
      <p:sp>
        <p:nvSpPr>
          <p:cNvPr id="66562" name="Slide Number Placeholder 3"/>
          <p:cNvSpPr>
            <a:spLocks noGrp="1"/>
          </p:cNvSpPr>
          <p:nvPr>
            <p:ph type="sldNum" sz="quarter" idx="12"/>
          </p:nvPr>
        </p:nvSpPr>
        <p:spPr bwMode="auto">
          <a:noFill/>
          <a:ln>
            <a:miter lim="800000"/>
            <a:headEnd/>
            <a:tailEnd/>
          </a:ln>
        </p:spPr>
        <p:txBody>
          <a:bodyPr/>
          <a:lstStyle/>
          <a:p>
            <a:fld id="{46858E2C-6976-479D-91D9-97E978CCDA59}" type="slidenum">
              <a:rPr lang="ar-SA" smtClean="0"/>
              <a:pPr/>
              <a:t>6</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17409">
                                            <p:txEl>
                                              <p:pRg st="0" end="0"/>
                                            </p:txEl>
                                          </p:spTgt>
                                        </p:tgtEl>
                                        <p:attrNameLst>
                                          <p:attrName>style.visibility</p:attrName>
                                        </p:attrNameLst>
                                      </p:cBhvr>
                                      <p:to>
                                        <p:strVal val="visible"/>
                                      </p:to>
                                    </p:set>
                                    <p:animEffect transition="in" filter="checkerboard(down)">
                                      <p:cBhvr>
                                        <p:cTn id="7" dur="2000"/>
                                        <p:tgtEl>
                                          <p:spTgt spid="174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17409">
                                            <p:txEl>
                                              <p:pRg st="1" end="1"/>
                                            </p:txEl>
                                          </p:spTgt>
                                        </p:tgtEl>
                                        <p:attrNameLst>
                                          <p:attrName>style.visibility</p:attrName>
                                        </p:attrNameLst>
                                      </p:cBhvr>
                                      <p:to>
                                        <p:strVal val="visible"/>
                                      </p:to>
                                    </p:set>
                                    <p:animEffect transition="in" filter="checkerboard(down)">
                                      <p:cBhvr>
                                        <p:cTn id="12" dur="2000"/>
                                        <p:tgtEl>
                                          <p:spTgt spid="174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5" name="Title 1"/>
          <p:cNvSpPr>
            <a:spLocks noGrp="1"/>
          </p:cNvSpPr>
          <p:nvPr>
            <p:ph type="title"/>
          </p:nvPr>
        </p:nvSpPr>
        <p:spPr>
          <a:xfrm>
            <a:off x="304800" y="457200"/>
            <a:ext cx="8686800" cy="739775"/>
          </a:xfrm>
        </p:spPr>
        <p:txBody>
          <a:bodyPr/>
          <a:lstStyle/>
          <a:p>
            <a:pPr eaLnBrk="1" hangingPunct="1"/>
            <a:r>
              <a:rPr lang="ar-SA" sz="3200" b="1" u="sng" smtClean="0">
                <a:latin typeface="Simplified Arabic" pitchFamily="18" charset="-78"/>
                <a:cs typeface="Simplified Arabic" pitchFamily="18" charset="-78"/>
              </a:rPr>
              <a:t/>
            </a:r>
            <a:br>
              <a:rPr lang="ar-SA" sz="3200" b="1" u="sng" smtClean="0">
                <a:latin typeface="Simplified Arabic" pitchFamily="18" charset="-78"/>
                <a:cs typeface="Simplified Arabic" pitchFamily="18" charset="-78"/>
              </a:rPr>
            </a:br>
            <a:r>
              <a:rPr lang="ar-SA" sz="3600" b="1" u="sng" smtClean="0">
                <a:solidFill>
                  <a:schemeClr val="tx2"/>
                </a:solidFill>
                <a:latin typeface="Simplified Arabic" pitchFamily="18" charset="-78"/>
                <a:cs typeface="Simplified Arabic" pitchFamily="18" charset="-78"/>
              </a:rPr>
              <a:t>الدفوع التي يطهرها التظهير:</a:t>
            </a:r>
            <a:r>
              <a:rPr lang="ar-SA" sz="3200" b="1" u="sng" smtClean="0">
                <a:latin typeface="Simplified Arabic" pitchFamily="18" charset="-78"/>
                <a:cs typeface="Simplified Arabic" pitchFamily="18" charset="-78"/>
              </a:rPr>
              <a:t/>
            </a:r>
            <a:br>
              <a:rPr lang="ar-SA" sz="3200" b="1" u="sng" smtClean="0">
                <a:latin typeface="Simplified Arabic" pitchFamily="18" charset="-78"/>
                <a:cs typeface="Simplified Arabic" pitchFamily="18" charset="-78"/>
              </a:rPr>
            </a:br>
            <a:endParaRPr lang="ar-JO" sz="3200" b="1" smtClean="0">
              <a:latin typeface="Simplified Arabic" pitchFamily="18" charset="-78"/>
              <a:cs typeface="Simplified Arabic" pitchFamily="18" charset="-78"/>
            </a:endParaRPr>
          </a:p>
        </p:txBody>
      </p:sp>
      <p:sp>
        <p:nvSpPr>
          <p:cNvPr id="3" name="Content Placeholder 2"/>
          <p:cNvSpPr>
            <a:spLocks noGrp="1"/>
          </p:cNvSpPr>
          <p:nvPr>
            <p:ph idx="1"/>
          </p:nvPr>
        </p:nvSpPr>
        <p:spPr>
          <a:xfrm>
            <a:off x="914400" y="1412875"/>
            <a:ext cx="7772400" cy="4679950"/>
          </a:xfrm>
        </p:spPr>
        <p:txBody>
          <a:bodyPr/>
          <a:lstStyle/>
          <a:p>
            <a:pPr rtl="0" eaLnBrk="1" hangingPunct="1">
              <a:lnSpc>
                <a:spcPct val="90000"/>
              </a:lnSpc>
              <a:buFont typeface="Arial" charset="0"/>
              <a:buNone/>
            </a:pPr>
            <a:r>
              <a:rPr lang="ar-JO" sz="2800" b="1" smtClean="0">
                <a:latin typeface="Simplified Arabic" pitchFamily="18" charset="-78"/>
                <a:cs typeface="Simplified Arabic" pitchFamily="18" charset="-78"/>
              </a:rPr>
              <a:t>وهي الدفوع المبنية على علاقات المدين الشخصية بالساحب</a:t>
            </a:r>
            <a:r>
              <a:rPr lang="ar-SA" sz="2800" b="1" smtClean="0">
                <a:latin typeface="Simplified Arabic" pitchFamily="18" charset="-78"/>
                <a:cs typeface="Simplified Arabic" pitchFamily="18" charset="-78"/>
              </a:rPr>
              <a:t> </a:t>
            </a:r>
            <a:r>
              <a:rPr lang="ar-JO" sz="2800" b="1" smtClean="0">
                <a:latin typeface="Simplified Arabic" pitchFamily="18" charset="-78"/>
                <a:cs typeface="Simplified Arabic" pitchFamily="18" charset="-78"/>
              </a:rPr>
              <a:t>او بأحد الحملة السابقين وأكثرها وقوعا في العمل:</a:t>
            </a:r>
            <a:endParaRPr lang="ar-SA" sz="2800" b="1" smtClean="0">
              <a:latin typeface="Simplified Arabic" pitchFamily="18" charset="-78"/>
              <a:cs typeface="Simplified Arabic" pitchFamily="18" charset="-78"/>
            </a:endParaRPr>
          </a:p>
          <a:p>
            <a:pPr eaLnBrk="1" hangingPunct="1">
              <a:lnSpc>
                <a:spcPct val="90000"/>
              </a:lnSpc>
              <a:buFont typeface="Arial" charset="0"/>
              <a:buNone/>
            </a:pPr>
            <a:r>
              <a:rPr lang="ar-SA" sz="2800" b="1" smtClean="0">
                <a:latin typeface="Simplified Arabic" pitchFamily="18" charset="-78"/>
                <a:cs typeface="Simplified Arabic" pitchFamily="18" charset="-78"/>
              </a:rPr>
              <a:t>1</a:t>
            </a:r>
            <a:r>
              <a:rPr lang="ar-JO" sz="2800" b="1" smtClean="0">
                <a:latin typeface="Simplified Arabic" pitchFamily="18" charset="-78"/>
                <a:cs typeface="Simplified Arabic" pitchFamily="18" charset="-78"/>
              </a:rPr>
              <a:t>.</a:t>
            </a:r>
            <a:r>
              <a:rPr lang="ar-SA" sz="2800" b="1" smtClean="0">
                <a:latin typeface="Simplified Arabic" pitchFamily="18" charset="-78"/>
                <a:cs typeface="Simplified Arabic" pitchFamily="18" charset="-78"/>
              </a:rPr>
              <a:t> </a:t>
            </a:r>
            <a:r>
              <a:rPr lang="ar-JO" sz="2800" b="1" smtClean="0">
                <a:latin typeface="Simplified Arabic" pitchFamily="18" charset="-78"/>
                <a:cs typeface="Simplified Arabic" pitchFamily="18" charset="-78"/>
              </a:rPr>
              <a:t>الدفع بالبطلان لانعدام السبب او عدم مشروعيته </a:t>
            </a:r>
            <a:r>
              <a:rPr lang="ar-SA" sz="2800" b="1" smtClean="0">
                <a:latin typeface="Simplified Arabic" pitchFamily="18" charset="-78"/>
                <a:cs typeface="Simplified Arabic" pitchFamily="18" charset="-78"/>
              </a:rPr>
              <a:t>مثل إيفاء دين قمار أو دفع قيمة صفقة مخدرات</a:t>
            </a:r>
            <a:r>
              <a:rPr lang="ar-JO" sz="2800" b="1" smtClean="0">
                <a:latin typeface="Simplified Arabic" pitchFamily="18" charset="-78"/>
                <a:cs typeface="Simplified Arabic" pitchFamily="18" charset="-78"/>
              </a:rPr>
              <a:t>.</a:t>
            </a:r>
          </a:p>
          <a:p>
            <a:pPr eaLnBrk="1" hangingPunct="1">
              <a:lnSpc>
                <a:spcPct val="90000"/>
              </a:lnSpc>
              <a:buFont typeface="Arial" charset="0"/>
              <a:buNone/>
            </a:pPr>
            <a:r>
              <a:rPr lang="ar-JO" sz="2800" b="1" smtClean="0">
                <a:latin typeface="Simplified Arabic" pitchFamily="18" charset="-78"/>
                <a:cs typeface="Simplified Arabic" pitchFamily="18" charset="-78"/>
              </a:rPr>
              <a:t>2.</a:t>
            </a:r>
            <a:r>
              <a:rPr lang="ar-SA" sz="2800" b="1" smtClean="0">
                <a:latin typeface="Simplified Arabic" pitchFamily="18" charset="-78"/>
                <a:cs typeface="Simplified Arabic" pitchFamily="18" charset="-78"/>
              </a:rPr>
              <a:t> </a:t>
            </a:r>
            <a:r>
              <a:rPr lang="ar-JO" sz="2800" b="1" smtClean="0">
                <a:latin typeface="Simplified Arabic" pitchFamily="18" charset="-78"/>
                <a:cs typeface="Simplified Arabic" pitchFamily="18" charset="-78"/>
              </a:rPr>
              <a:t>الدفع بالبطلان بسبب عيب يشوب الرضا</a:t>
            </a:r>
            <a:endParaRPr lang="en-US" sz="2800" b="1" smtClean="0">
              <a:latin typeface="Simplified Arabic" pitchFamily="18" charset="-78"/>
              <a:cs typeface="Simplified Arabic" pitchFamily="18" charset="-78"/>
            </a:endParaRPr>
          </a:p>
          <a:p>
            <a:pPr eaLnBrk="1" hangingPunct="1">
              <a:lnSpc>
                <a:spcPct val="90000"/>
              </a:lnSpc>
              <a:buFont typeface="Arial" charset="0"/>
              <a:buNone/>
            </a:pPr>
            <a:r>
              <a:rPr lang="ar-SA" sz="2800" b="1" smtClean="0">
                <a:latin typeface="Simplified Arabic" pitchFamily="18" charset="-78"/>
                <a:cs typeface="Simplified Arabic" pitchFamily="18" charset="-78"/>
              </a:rPr>
              <a:t>مثل التوقيع تحت تأثير عيب من عيوب الإرادة (الغلط , التدليس , الإكراه , الاستغلال</a:t>
            </a:r>
            <a:r>
              <a:rPr lang="ar-SA" sz="2800" b="1" smtClean="0"/>
              <a:t>)</a:t>
            </a:r>
            <a:endParaRPr lang="en-US" sz="2800" b="1" smtClean="0"/>
          </a:p>
          <a:p>
            <a:pPr eaLnBrk="1" hangingPunct="1">
              <a:lnSpc>
                <a:spcPct val="90000"/>
              </a:lnSpc>
              <a:buFont typeface="Arial" charset="0"/>
              <a:buNone/>
            </a:pPr>
            <a:r>
              <a:rPr lang="ar-JO" sz="2800" b="1" smtClean="0">
                <a:latin typeface="Simplified Arabic" pitchFamily="18" charset="-78"/>
                <a:cs typeface="Simplified Arabic" pitchFamily="18" charset="-78"/>
              </a:rPr>
              <a:t>3. الدفع بانقضاء الالتزام الذي حرر من اجله السند .</a:t>
            </a:r>
          </a:p>
          <a:p>
            <a:pPr eaLnBrk="1" hangingPunct="1">
              <a:lnSpc>
                <a:spcPct val="90000"/>
              </a:lnSpc>
              <a:buFont typeface="Arial" charset="0"/>
              <a:buNone/>
            </a:pPr>
            <a:r>
              <a:rPr lang="ar-JO" sz="2800" b="1" smtClean="0">
                <a:latin typeface="Simplified Arabic" pitchFamily="18" charset="-78"/>
                <a:cs typeface="Simplified Arabic" pitchFamily="18" charset="-78"/>
              </a:rPr>
              <a:t>4. الدفع الناشئ عن فسخ العلاقة الاصلية </a:t>
            </a:r>
            <a:r>
              <a:rPr lang="ar-SA" sz="2800" b="1" smtClean="0">
                <a:latin typeface="Simplified Arabic" pitchFamily="18" charset="-78"/>
                <a:cs typeface="Simplified Arabic" pitchFamily="18" charset="-78"/>
              </a:rPr>
              <a:t>وبذلك لا يجوز للحامل أن يحتج لأنه ليس له علاقة بمن انقضت بينهم الالتزامات.</a:t>
            </a:r>
            <a:endParaRPr lang="en-US" sz="2800" b="1" smtClean="0">
              <a:latin typeface="Simplified Arabic" pitchFamily="18" charset="-78"/>
              <a:cs typeface="Simplified Arabic" pitchFamily="18" charset="-78"/>
            </a:endParaRPr>
          </a:p>
          <a:p>
            <a:pPr eaLnBrk="1" hangingPunct="1">
              <a:lnSpc>
                <a:spcPct val="90000"/>
              </a:lnSpc>
              <a:buFont typeface="Arial" charset="0"/>
              <a:buNone/>
            </a:pPr>
            <a:endParaRPr lang="ar-JO" sz="3000" b="1" smtClean="0"/>
          </a:p>
        </p:txBody>
      </p:sp>
      <p:sp>
        <p:nvSpPr>
          <p:cNvPr id="67587" name="Slide Number Placeholder 3"/>
          <p:cNvSpPr>
            <a:spLocks noGrp="1"/>
          </p:cNvSpPr>
          <p:nvPr>
            <p:ph type="sldNum" sz="quarter" idx="12"/>
          </p:nvPr>
        </p:nvSpPr>
        <p:spPr bwMode="auto">
          <a:noFill/>
          <a:ln>
            <a:miter lim="800000"/>
            <a:headEnd/>
            <a:tailEnd/>
          </a:ln>
        </p:spPr>
        <p:txBody>
          <a:bodyPr/>
          <a:lstStyle/>
          <a:p>
            <a:fld id="{A0AA6203-6DAA-4C0B-9063-B665B4287A2C}" type="slidenum">
              <a:rPr lang="ar-SA" smtClean="0"/>
              <a:pPr/>
              <a:t>7</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9" name="Title 1"/>
          <p:cNvSpPr>
            <a:spLocks noGrp="1"/>
          </p:cNvSpPr>
          <p:nvPr>
            <p:ph type="title"/>
          </p:nvPr>
        </p:nvSpPr>
        <p:spPr>
          <a:xfrm>
            <a:off x="457200" y="274638"/>
            <a:ext cx="8229600" cy="850900"/>
          </a:xfrm>
        </p:spPr>
        <p:txBody>
          <a:bodyPr/>
          <a:lstStyle/>
          <a:p>
            <a:pPr eaLnBrk="1" hangingPunct="1"/>
            <a:r>
              <a:rPr lang="ar-SA" sz="4000" b="1" u="sng" smtClean="0">
                <a:solidFill>
                  <a:schemeClr val="accent1"/>
                </a:solidFill>
                <a:latin typeface="Simplified Arabic" pitchFamily="18" charset="-78"/>
                <a:cs typeface="Simplified Arabic" pitchFamily="18" charset="-78"/>
              </a:rPr>
              <a:t>التظهير بعد ميعاد الاستحقاق</a:t>
            </a:r>
            <a:r>
              <a:rPr lang="en-US" sz="4000" b="1" smtClean="0">
                <a:solidFill>
                  <a:srgbClr val="953735"/>
                </a:solidFill>
                <a:latin typeface="Simplified Arabic" pitchFamily="18" charset="-78"/>
                <a:cs typeface="Simplified Arabic" pitchFamily="18" charset="-78"/>
              </a:rPr>
              <a:t/>
            </a:r>
            <a:br>
              <a:rPr lang="en-US" sz="4000" b="1" smtClean="0">
                <a:solidFill>
                  <a:srgbClr val="953735"/>
                </a:solidFill>
                <a:latin typeface="Simplified Arabic" pitchFamily="18" charset="-78"/>
                <a:cs typeface="Simplified Arabic" pitchFamily="18" charset="-78"/>
              </a:rPr>
            </a:br>
            <a:endParaRPr lang="ar-JO" sz="4000" b="1" smtClean="0">
              <a:solidFill>
                <a:srgbClr val="953735"/>
              </a:solidFill>
              <a:latin typeface="Simplified Arabic" pitchFamily="18" charset="-78"/>
              <a:cs typeface="Simplified Arabic" pitchFamily="18" charset="-78"/>
            </a:endParaRPr>
          </a:p>
        </p:txBody>
      </p:sp>
      <p:sp>
        <p:nvSpPr>
          <p:cNvPr id="19458" name="Content Placeholder 2"/>
          <p:cNvSpPr>
            <a:spLocks noGrp="1"/>
          </p:cNvSpPr>
          <p:nvPr>
            <p:ph idx="1"/>
          </p:nvPr>
        </p:nvSpPr>
        <p:spPr>
          <a:xfrm>
            <a:off x="357188" y="981075"/>
            <a:ext cx="8501062" cy="5375275"/>
          </a:xfrm>
        </p:spPr>
        <p:txBody>
          <a:bodyPr/>
          <a:lstStyle/>
          <a:p>
            <a:pPr eaLnBrk="1" hangingPunct="1">
              <a:buFont typeface="Arial" charset="0"/>
              <a:buNone/>
            </a:pPr>
            <a:r>
              <a:rPr lang="ar-SA" sz="2800" b="1" smtClean="0">
                <a:latin typeface="Simplified Arabic" pitchFamily="18" charset="-78"/>
                <a:cs typeface="Simplified Arabic" pitchFamily="18" charset="-78"/>
              </a:rPr>
              <a:t>تظهير سند السحب بعد حلول ميعاد استحقاقه يمكن ان يقع :-</a:t>
            </a:r>
            <a:endParaRPr lang="en-US" sz="2800" b="1" smtClean="0">
              <a:latin typeface="Simplified Arabic" pitchFamily="18" charset="-78"/>
              <a:cs typeface="Simplified Arabic" pitchFamily="18" charset="-78"/>
            </a:endParaRPr>
          </a:p>
          <a:p>
            <a:pPr eaLnBrk="1" hangingPunct="1">
              <a:buFont typeface="Arial" charset="0"/>
              <a:buNone/>
            </a:pPr>
            <a:r>
              <a:rPr lang="ar-SA" sz="2800" b="1" smtClean="0">
                <a:latin typeface="Simplified Arabic" pitchFamily="18" charset="-78"/>
                <a:cs typeface="Simplified Arabic" pitchFamily="18" charset="-78"/>
              </a:rPr>
              <a:t>1.عندما تظهر الورقة بعد حلول ميعاد استحقاقها ولكن قبل عمل احتجاج عدم الوفاء وقبل مضي المدة المحددة لعمله لها نفس الاثار كما لو تم قبل ميعاد الاستحقاق</a:t>
            </a:r>
            <a:r>
              <a:rPr lang="ar-JO" sz="2800" b="1" smtClean="0">
                <a:latin typeface="Simplified Arabic" pitchFamily="18" charset="-78"/>
                <a:cs typeface="Simplified Arabic" pitchFamily="18" charset="-78"/>
              </a:rPr>
              <a:t>, نفس احكام التظهير.</a:t>
            </a:r>
            <a:endParaRPr lang="en-US" sz="2800" b="1" smtClean="0">
              <a:latin typeface="Simplified Arabic" pitchFamily="18" charset="-78"/>
              <a:cs typeface="Simplified Arabic" pitchFamily="18" charset="-78"/>
            </a:endParaRPr>
          </a:p>
          <a:p>
            <a:pPr eaLnBrk="1" hangingPunct="1">
              <a:buFont typeface="Arial" charset="0"/>
              <a:buNone/>
            </a:pPr>
            <a:r>
              <a:rPr lang="ar-SA" sz="2800" b="1" smtClean="0">
                <a:latin typeface="Simplified Arabic" pitchFamily="18" charset="-78"/>
                <a:cs typeface="Simplified Arabic" pitchFamily="18" charset="-78"/>
              </a:rPr>
              <a:t>2. عندما يتم تظهير سند السحب بعد عمل احتجاج عدم الوفاء او بعد مرور المدة اللازمة  لعمله تطبق </a:t>
            </a:r>
            <a:r>
              <a:rPr lang="ar-JO" sz="2800" b="1" smtClean="0">
                <a:latin typeface="Simplified Arabic" pitchFamily="18" charset="-78"/>
                <a:cs typeface="Simplified Arabic" pitchFamily="18" charset="-78"/>
              </a:rPr>
              <a:t>الاحكام المتعلقة ب</a:t>
            </a:r>
            <a:r>
              <a:rPr lang="ar-SA" sz="2800" b="1" smtClean="0">
                <a:latin typeface="Simplified Arabic" pitchFamily="18" charset="-78"/>
                <a:cs typeface="Simplified Arabic" pitchFamily="18" charset="-78"/>
              </a:rPr>
              <a:t>حوالة الحق</a:t>
            </a:r>
            <a:r>
              <a:rPr lang="ar-JO" sz="2800" b="1" smtClean="0">
                <a:latin typeface="Simplified Arabic" pitchFamily="18" charset="-78"/>
                <a:cs typeface="Simplified Arabic" pitchFamily="18" charset="-78"/>
              </a:rPr>
              <a:t> وفي مقدمتها عدم تطهير الدفوع.</a:t>
            </a:r>
            <a:r>
              <a:rPr lang="ar-SA" sz="2800" b="1" smtClean="0">
                <a:latin typeface="Simplified Arabic" pitchFamily="18" charset="-78"/>
                <a:cs typeface="Simplified Arabic" pitchFamily="18" charset="-78"/>
              </a:rPr>
              <a:t> </a:t>
            </a:r>
            <a:endParaRPr lang="en-US" sz="2800" b="1" smtClean="0">
              <a:latin typeface="Simplified Arabic" pitchFamily="18" charset="-78"/>
              <a:cs typeface="Simplified Arabic" pitchFamily="18" charset="-78"/>
            </a:endParaRPr>
          </a:p>
          <a:p>
            <a:pPr eaLnBrk="1" hangingPunct="1">
              <a:buFont typeface="Arial" charset="0"/>
              <a:buNone/>
            </a:pPr>
            <a:r>
              <a:rPr lang="en-US" sz="2800" b="1" smtClean="0">
                <a:latin typeface="Simplified Arabic" pitchFamily="18" charset="-78"/>
                <a:cs typeface="Simplified Arabic" pitchFamily="18" charset="-78"/>
              </a:rPr>
              <a:t> </a:t>
            </a:r>
            <a:r>
              <a:rPr lang="ar-SA" sz="2800" b="1" smtClean="0">
                <a:latin typeface="Simplified Arabic" pitchFamily="18" charset="-78"/>
                <a:cs typeface="Simplified Arabic" pitchFamily="18" charset="-78"/>
              </a:rPr>
              <a:t>3. </a:t>
            </a:r>
            <a:r>
              <a:rPr lang="ar-JO" sz="2800" b="1" smtClean="0">
                <a:latin typeface="Simplified Arabic" pitchFamily="18" charset="-78"/>
                <a:cs typeface="Simplified Arabic" pitchFamily="18" charset="-78"/>
              </a:rPr>
              <a:t>اذا وقع التظهير خاليا من التاريخ, عد حاصلا قبل انقضاء الميعاد القانوني المحدد لعمل احتجاج عدم الوفاء الا اذا ثبت خلاف ذلك.</a:t>
            </a:r>
            <a:r>
              <a:rPr lang="ar-SA" sz="2800" b="1" smtClean="0">
                <a:latin typeface="Simplified Arabic" pitchFamily="18" charset="-78"/>
                <a:cs typeface="Simplified Arabic" pitchFamily="18" charset="-78"/>
              </a:rPr>
              <a:t/>
            </a:r>
            <a:br>
              <a:rPr lang="ar-SA" sz="2800" b="1" smtClean="0">
                <a:latin typeface="Simplified Arabic" pitchFamily="18" charset="-78"/>
                <a:cs typeface="Simplified Arabic" pitchFamily="18" charset="-78"/>
              </a:rPr>
            </a:br>
            <a:r>
              <a:rPr lang="ar-SA" sz="2800" b="1" smtClean="0">
                <a:latin typeface="Simplified Arabic" pitchFamily="18" charset="-78"/>
                <a:cs typeface="Simplified Arabic" pitchFamily="18" charset="-78"/>
              </a:rPr>
              <a:t/>
            </a:r>
            <a:br>
              <a:rPr lang="ar-SA" sz="2800" b="1" smtClean="0">
                <a:latin typeface="Simplified Arabic" pitchFamily="18" charset="-78"/>
                <a:cs typeface="Simplified Arabic" pitchFamily="18" charset="-78"/>
              </a:rPr>
            </a:br>
            <a:endParaRPr lang="ar-JO" sz="2800" b="1" smtClean="0">
              <a:latin typeface="Simplified Arabic" pitchFamily="18" charset="-78"/>
              <a:cs typeface="Simplified Arabic" pitchFamily="18" charset="-78"/>
            </a:endParaRPr>
          </a:p>
        </p:txBody>
      </p:sp>
      <p:sp>
        <p:nvSpPr>
          <p:cNvPr id="68611" name="Slide Number Placeholder 3"/>
          <p:cNvSpPr>
            <a:spLocks noGrp="1"/>
          </p:cNvSpPr>
          <p:nvPr>
            <p:ph type="sldNum" sz="quarter" idx="12"/>
          </p:nvPr>
        </p:nvSpPr>
        <p:spPr bwMode="auto">
          <a:noFill/>
          <a:ln>
            <a:miter lim="800000"/>
            <a:headEnd/>
            <a:tailEnd/>
          </a:ln>
        </p:spPr>
        <p:txBody>
          <a:bodyPr/>
          <a:lstStyle/>
          <a:p>
            <a:fld id="{24742736-3698-410E-BF65-D2065B89696E}" type="slidenum">
              <a:rPr lang="ar-SA" smtClean="0"/>
              <a:pPr/>
              <a:t>8</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 calcmode="lin" valueType="num">
                                      <p:cBhvr additive="base">
                                        <p:cTn id="7" dur="20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94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8">
                                            <p:txEl>
                                              <p:pRg st="2" end="2"/>
                                            </p:txEl>
                                          </p:spTgt>
                                        </p:tgtEl>
                                        <p:attrNameLst>
                                          <p:attrName>style.visibility</p:attrName>
                                        </p:attrNameLst>
                                      </p:cBhvr>
                                      <p:to>
                                        <p:strVal val="visible"/>
                                      </p:to>
                                    </p:set>
                                    <p:anim calcmode="lin" valueType="num">
                                      <p:cBhvr additive="base">
                                        <p:cTn id="13" dur="20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94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anim calcmode="lin" valueType="num">
                                      <p:cBhvr additive="base">
                                        <p:cTn id="19" dur="20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ar-SA" sz="4000" b="1" u="sng" smtClean="0">
                <a:solidFill>
                  <a:schemeClr val="hlink"/>
                </a:solidFill>
                <a:latin typeface="Simplified Arabic" pitchFamily="18" charset="-78"/>
                <a:cs typeface="Simplified Arabic" pitchFamily="18" charset="-78"/>
              </a:rPr>
              <a:t> التظهير التوكيلي</a:t>
            </a:r>
            <a:r>
              <a:rPr lang="en-US" sz="4000" smtClean="0"/>
              <a:t/>
            </a:r>
            <a:br>
              <a:rPr lang="en-US" sz="4000" smtClean="0"/>
            </a:br>
            <a:endParaRPr lang="ar-JO" sz="4000" smtClean="0">
              <a:cs typeface="Times New Roman" pitchFamily="18" charset="0"/>
            </a:endParaRPr>
          </a:p>
        </p:txBody>
      </p:sp>
      <p:sp>
        <p:nvSpPr>
          <p:cNvPr id="20482" name="Content Placeholder 2"/>
          <p:cNvSpPr>
            <a:spLocks noGrp="1"/>
          </p:cNvSpPr>
          <p:nvPr>
            <p:ph idx="1"/>
          </p:nvPr>
        </p:nvSpPr>
        <p:spPr>
          <a:xfrm>
            <a:off x="428625" y="1357313"/>
            <a:ext cx="8501063" cy="4999037"/>
          </a:xfrm>
        </p:spPr>
        <p:txBody>
          <a:bodyPr/>
          <a:lstStyle/>
          <a:p>
            <a:pPr algn="justLow" eaLnBrk="1" hangingPunct="1">
              <a:buFont typeface="Arial" charset="0"/>
              <a:buNone/>
            </a:pPr>
            <a:r>
              <a:rPr lang="ar-SA" b="1" smtClean="0">
                <a:latin typeface="Simplified Arabic" pitchFamily="18" charset="-78"/>
                <a:cs typeface="Simplified Arabic" pitchFamily="18" charset="-78"/>
              </a:rPr>
              <a:t>        هو تصرف قانوني صادر من المظهر(الموكل)الى المظهر اليه (الوكيل) في تحصيل قيمة الورقة التجارية عند حلول ميعاد استحقاقها واتخاذ الاجراءات اللازمة عند امتناع المدين عن الوفاء بها</a:t>
            </a:r>
            <a:r>
              <a:rPr lang="ar-JO" b="1" smtClean="0">
                <a:latin typeface="Simplified Arabic" pitchFamily="18" charset="-78"/>
                <a:cs typeface="Simplified Arabic" pitchFamily="18" charset="-78"/>
              </a:rPr>
              <a:t>.</a:t>
            </a:r>
            <a:endParaRPr lang="en-US" b="1" smtClean="0">
              <a:latin typeface="Simplified Arabic" pitchFamily="18" charset="-78"/>
              <a:cs typeface="Simplified Arabic" pitchFamily="18" charset="-78"/>
            </a:endParaRPr>
          </a:p>
          <a:p>
            <a:pPr eaLnBrk="1" hangingPunct="1">
              <a:buFont typeface="Arial" charset="0"/>
              <a:buNone/>
            </a:pPr>
            <a:r>
              <a:rPr lang="ar-JO" b="1" smtClean="0">
                <a:latin typeface="Simplified Arabic" pitchFamily="18" charset="-78"/>
                <a:cs typeface="Simplified Arabic" pitchFamily="18" charset="-78"/>
              </a:rPr>
              <a:t>* </a:t>
            </a:r>
            <a:r>
              <a:rPr lang="ar-SA" b="1" smtClean="0">
                <a:solidFill>
                  <a:srgbClr val="009900"/>
                </a:solidFill>
                <a:latin typeface="Simplified Arabic" pitchFamily="18" charset="-78"/>
                <a:cs typeface="Simplified Arabic" pitchFamily="18" charset="-78"/>
              </a:rPr>
              <a:t>و في الغالب يظهر الحامل سند السحب الذي يحوزه الى البنك الذي يتعامل معه</a:t>
            </a:r>
            <a:r>
              <a:rPr lang="ar-SA" b="1" smtClean="0">
                <a:latin typeface="Simplified Arabic" pitchFamily="18" charset="-78"/>
                <a:cs typeface="Simplified Arabic" pitchFamily="18" charset="-78"/>
              </a:rPr>
              <a:t> </a:t>
            </a:r>
            <a:endParaRPr lang="en-US" b="1" smtClean="0">
              <a:latin typeface="Simplified Arabic" pitchFamily="18" charset="-78"/>
              <a:cs typeface="Simplified Arabic" pitchFamily="18" charset="-78"/>
            </a:endParaRPr>
          </a:p>
          <a:p>
            <a:pPr eaLnBrk="1" hangingPunct="1"/>
            <a:endParaRPr lang="ar-JO" b="1" smtClean="0"/>
          </a:p>
        </p:txBody>
      </p:sp>
      <p:sp>
        <p:nvSpPr>
          <p:cNvPr id="69635" name="Slide Number Placeholder 3"/>
          <p:cNvSpPr>
            <a:spLocks noGrp="1"/>
          </p:cNvSpPr>
          <p:nvPr>
            <p:ph type="sldNum" sz="quarter" idx="12"/>
          </p:nvPr>
        </p:nvSpPr>
        <p:spPr bwMode="auto">
          <a:noFill/>
          <a:ln>
            <a:miter lim="800000"/>
            <a:headEnd/>
            <a:tailEnd/>
          </a:ln>
        </p:spPr>
        <p:txBody>
          <a:bodyPr/>
          <a:lstStyle/>
          <a:p>
            <a:fld id="{6E694DC3-4E60-459C-9B3B-90D63112511D}" type="slidenum">
              <a:rPr lang="ar-SA" smtClean="0"/>
              <a:pPr/>
              <a:t>9</a:t>
            </a:fld>
            <a:endParaRPr lang="tr-T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20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4" fill="hold" nodeType="click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Effect transition="in" filter="wheel(4)">
                                      <p:cBhvr>
                                        <p:cTn id="13" dur="2000"/>
                                        <p:tgtEl>
                                          <p:spTgt spid="204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1320</TotalTime>
  <Words>1341</Words>
  <Application>Microsoft Office PowerPoint</Application>
  <PresentationFormat>عرض على الشاشة (3:4)‏</PresentationFormat>
  <Paragraphs>141</Paragraphs>
  <Slides>21</Slides>
  <Notes>0</Notes>
  <HiddenSlides>0</HiddenSlides>
  <MMClips>0</MMClips>
  <ScaleCrop>false</ScaleCrop>
  <HeadingPairs>
    <vt:vector size="6" baseType="variant">
      <vt:variant>
        <vt:lpstr>الخطوط المستخدمة</vt:lpstr>
      </vt:variant>
      <vt:variant>
        <vt:i4>5</vt:i4>
      </vt:variant>
      <vt:variant>
        <vt:lpstr>سمة</vt:lpstr>
      </vt:variant>
      <vt:variant>
        <vt:i4>1</vt:i4>
      </vt:variant>
      <vt:variant>
        <vt:lpstr>عناوين الشرائح</vt:lpstr>
      </vt:variant>
      <vt:variant>
        <vt:i4>21</vt:i4>
      </vt:variant>
    </vt:vector>
  </HeadingPairs>
  <TitlesOfParts>
    <vt:vector size="27" baseType="lpstr">
      <vt:lpstr>Arial</vt:lpstr>
      <vt:lpstr>Calibri</vt:lpstr>
      <vt:lpstr>Times New Roman</vt:lpstr>
      <vt:lpstr>Simplified Arabic</vt:lpstr>
      <vt:lpstr>Wingdings</vt:lpstr>
      <vt:lpstr>سمة Office</vt:lpstr>
      <vt:lpstr>تداول سند السحب</vt:lpstr>
      <vt:lpstr>تداول سند السحب</vt:lpstr>
      <vt:lpstr> </vt:lpstr>
      <vt:lpstr>الشريحة 4</vt:lpstr>
      <vt:lpstr>الشريحة 5</vt:lpstr>
      <vt:lpstr>الشريحة 6</vt:lpstr>
      <vt:lpstr> الدفوع التي يطهرها التظهير: </vt:lpstr>
      <vt:lpstr>التظهير بعد ميعاد الاستحقاق </vt:lpstr>
      <vt:lpstr> التظهير التوكيلي </vt:lpstr>
      <vt:lpstr>الشريحة 10</vt:lpstr>
      <vt:lpstr>الشريحة 11</vt:lpstr>
      <vt:lpstr>الشريحة 12</vt:lpstr>
      <vt:lpstr>التظهير التوكيلي المستتر (الخفي- الصوري)</vt:lpstr>
      <vt:lpstr>ثالثا : التظهير التأميني </vt:lpstr>
      <vt:lpstr>الشريحة 15</vt:lpstr>
      <vt:lpstr>الشريحة 16</vt:lpstr>
      <vt:lpstr>التظهير التأميني المستتر (الخفي)</vt:lpstr>
      <vt:lpstr>تظهير سند السحب الالكتروني          </vt:lpstr>
      <vt:lpstr>القانون بشكل عام يجيز التظهير الناقل للملكية من قبل البنك وان كان في الحقيقة ينبغي ألا يقع ذلك لعدة اسباب:</vt:lpstr>
      <vt:lpstr>الشريحة 20</vt:lpstr>
      <vt:lpstr>شكرا لحسن استماعكم</vt:lpstr>
    </vt:vector>
  </TitlesOfParts>
  <Company>TURBO A.Ş.</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mohammad</dc:creator>
  <cp:lastModifiedBy>Maraqa</cp:lastModifiedBy>
  <cp:revision>226</cp:revision>
  <dcterms:created xsi:type="dcterms:W3CDTF">2012-11-05T16:54:55Z</dcterms:created>
  <dcterms:modified xsi:type="dcterms:W3CDTF">2014-10-18T10:51:32Z</dcterms:modified>
</cp:coreProperties>
</file>