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00" r:id="rId2"/>
    <p:sldId id="318" r:id="rId3"/>
    <p:sldId id="319" r:id="rId4"/>
    <p:sldId id="322" r:id="rId5"/>
    <p:sldId id="324" r:id="rId6"/>
    <p:sldId id="325" r:id="rId7"/>
    <p:sldId id="333" r:id="rId8"/>
    <p:sldId id="332" r:id="rId9"/>
    <p:sldId id="334" r:id="rId10"/>
    <p:sldId id="320" r:id="rId11"/>
    <p:sldId id="326" r:id="rId12"/>
    <p:sldId id="327" r:id="rId13"/>
    <p:sldId id="329" r:id="rId14"/>
    <p:sldId id="336" r:id="rId15"/>
    <p:sldId id="337" r:id="rId16"/>
    <p:sldId id="338" r:id="rId17"/>
    <p:sldId id="339" r:id="rId18"/>
    <p:sldId id="340" r:id="rId19"/>
    <p:sldId id="341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49" r:id="rId28"/>
    <p:sldId id="352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4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4" r:id="rId46"/>
    <p:sldId id="373" r:id="rId47"/>
    <p:sldId id="375" r:id="rId48"/>
    <p:sldId id="376" r:id="rId49"/>
    <p:sldId id="378" r:id="rId50"/>
    <p:sldId id="379" r:id="rId51"/>
    <p:sldId id="380" r:id="rId52"/>
    <p:sldId id="377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7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4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eljs.cn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主讲老师：陈思彤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56816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zh-CN" altLang="en-US" b="1" dirty="0"/>
              <a:t>回顾 </a:t>
            </a:r>
            <a:r>
              <a:rPr lang="en-US" altLang="zh-CN" b="1" dirty="0"/>
              <a:t>var</a:t>
            </a:r>
            <a:r>
              <a:rPr lang="zh-CN" altLang="en-US" b="1" dirty="0"/>
              <a:t>（变量声明）：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变量声明提升、可重复定义、全局变量挂载到</a:t>
            </a:r>
            <a:r>
              <a:rPr lang="en-US" altLang="zh-CN" b="1" dirty="0"/>
              <a:t>window</a:t>
            </a:r>
          </a:p>
          <a:p>
            <a:r>
              <a:rPr lang="en-US" altLang="zh-CN" b="1" dirty="0"/>
              <a:t>	</a:t>
            </a:r>
          </a:p>
          <a:p>
            <a:pPr marL="457200" indent="-457200">
              <a:buAutoNum type="arabicPeriod" startAt="2"/>
            </a:pPr>
            <a:r>
              <a:rPr lang="zh-CN" altLang="en-US" b="1" dirty="0"/>
              <a:t>回顾作用域（变量生命周期）：</a:t>
            </a:r>
            <a:endParaRPr lang="en-US" altLang="zh-CN" b="1" dirty="0"/>
          </a:p>
          <a:p>
            <a:r>
              <a:rPr lang="en-US" altLang="zh-CN" b="1" dirty="0"/>
              <a:t>            </a:t>
            </a:r>
            <a:r>
              <a:rPr lang="zh-CN" altLang="en-US" b="1" dirty="0"/>
              <a:t>全局作用域、函数作用域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 let</a:t>
            </a:r>
            <a:r>
              <a:rPr lang="zh-CN" altLang="en-US" b="1" dirty="0"/>
              <a:t>（块级变量声明）：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没有变量声明提升、不能重复定义、不挂载到</a:t>
            </a:r>
            <a:r>
              <a:rPr lang="en-US" altLang="zh-CN" b="1" dirty="0"/>
              <a:t>window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声明的变量和</a:t>
            </a:r>
            <a:r>
              <a:rPr lang="en-US" altLang="zh-CN" b="1" dirty="0"/>
              <a:t>{}</a:t>
            </a:r>
            <a:r>
              <a:rPr lang="zh-CN" altLang="en-US" b="1" dirty="0"/>
              <a:t>配合产生块级作用域</a:t>
            </a:r>
            <a:r>
              <a:rPr lang="en-US" altLang="zh-CN" b="1" dirty="0"/>
              <a:t>-</a:t>
            </a:r>
            <a:r>
              <a:rPr lang="zh-CN" altLang="en-US" b="1" dirty="0"/>
              <a:t>生命在大括号内部的变量无法在外部使用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产生临时</a:t>
            </a:r>
            <a:r>
              <a:rPr lang="en-US" altLang="zh-CN" b="1" dirty="0"/>
              <a:t>Temporal Dead Zone </a:t>
            </a:r>
            <a:r>
              <a:rPr lang="zh-CN" altLang="en-US" b="1" dirty="0"/>
              <a:t>（临时死区）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解决闭包问题（</a:t>
            </a:r>
            <a:r>
              <a:rPr lang="en-US" altLang="zh-CN" b="1" dirty="0"/>
              <a:t>ES6</a:t>
            </a:r>
            <a:r>
              <a:rPr lang="zh-CN" altLang="en-US" b="1" dirty="0"/>
              <a:t>规范后引入的）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let&amp;const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 const </a:t>
            </a:r>
            <a:r>
              <a:rPr lang="zh-CN" altLang="en-US" b="1" dirty="0"/>
              <a:t>（块级常量声明）：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其存储量的空间不可以被改变、其余和</a:t>
            </a:r>
            <a:r>
              <a:rPr lang="en-US" altLang="zh-CN" b="1" dirty="0"/>
              <a:t>let</a:t>
            </a:r>
            <a:r>
              <a:rPr lang="zh-CN" altLang="en-US" b="1" dirty="0"/>
              <a:t>一样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项目潜移推荐使用：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先</a:t>
            </a:r>
            <a:r>
              <a:rPr lang="en-US" altLang="zh-CN" b="1" dirty="0"/>
              <a:t>const</a:t>
            </a:r>
            <a:r>
              <a:rPr lang="zh-CN" altLang="en-US" b="1" dirty="0"/>
              <a:t>，再</a:t>
            </a:r>
            <a:r>
              <a:rPr lang="en-US" altLang="zh-CN" b="1" dirty="0"/>
              <a:t>let</a:t>
            </a:r>
            <a:endParaRPr lang="zh-CN" altLang="en-US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6.</a:t>
            </a:r>
            <a:r>
              <a:rPr lang="zh-CN" altLang="en-US" b="1" dirty="0"/>
              <a:t>小细节：</a:t>
            </a:r>
            <a:endParaRPr lang="en-US" altLang="zh-CN" b="1" dirty="0"/>
          </a:p>
          <a:p>
            <a:r>
              <a:rPr lang="en-US" altLang="zh-CN" b="1" dirty="0"/>
              <a:t>	ES6 </a:t>
            </a:r>
            <a:r>
              <a:rPr lang="zh-CN" altLang="en-US" b="1" dirty="0"/>
              <a:t>函数声明、</a:t>
            </a:r>
            <a:r>
              <a:rPr lang="en-US" altLang="zh-CN" b="1" dirty="0"/>
              <a:t>let var </a:t>
            </a:r>
            <a:r>
              <a:rPr lang="zh-CN" altLang="en-US" b="1" dirty="0"/>
              <a:t>混合使用、函数形参声明方式</a:t>
            </a:r>
            <a:endParaRPr lang="en-US" altLang="zh-CN" b="1" dirty="0"/>
          </a:p>
          <a:p>
            <a:pPr marL="457200" indent="-457200">
              <a:buAutoNum type="arabicPeriod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b="1" dirty="0"/>
              <a:t>… </a:t>
            </a:r>
            <a:r>
              <a:rPr lang="zh-CN" altLang="en-US" b="1" dirty="0"/>
              <a:t>展开</a:t>
            </a:r>
            <a:r>
              <a:rPr lang="en-US" altLang="zh-CN" b="1" dirty="0"/>
              <a:t>&amp;</a:t>
            </a:r>
            <a:r>
              <a:rPr lang="zh-CN" altLang="en-US" b="1" dirty="0"/>
              <a:t>收集运算符：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此运算符在不同地方使用有不同的功效，可以从写和读两个角度考虑。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写：</a:t>
            </a:r>
            <a:r>
              <a:rPr lang="en-US" altLang="zh-CN" b="1" dirty="0"/>
              <a:t>function test (…arg){}; test(1,2,3)</a:t>
            </a:r>
            <a:r>
              <a:rPr lang="zh-CN" altLang="en-US" b="1" dirty="0"/>
              <a:t>；</a:t>
            </a:r>
            <a:r>
              <a:rPr lang="en-US" altLang="zh-CN" b="1" dirty="0"/>
              <a:t>-</a:t>
            </a:r>
            <a:r>
              <a:rPr lang="zh-CN" altLang="en-US" b="1" dirty="0"/>
              <a:t>收集作用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读：</a:t>
            </a:r>
            <a:r>
              <a:rPr lang="en-US" altLang="zh-CN" b="1" dirty="0"/>
              <a:t>var </a:t>
            </a:r>
            <a:r>
              <a:rPr lang="en-US" altLang="zh-CN" b="1" dirty="0" err="1"/>
              <a:t>arg</a:t>
            </a:r>
            <a:r>
              <a:rPr lang="en-US" altLang="zh-CN" b="1" dirty="0"/>
              <a:t> = [1,2,3]; console.log(…</a:t>
            </a:r>
            <a:r>
              <a:rPr lang="en-US" altLang="zh-CN" b="1" dirty="0" err="1"/>
              <a:t>arg</a:t>
            </a:r>
            <a:r>
              <a:rPr lang="en-US" altLang="zh-CN" b="1" dirty="0"/>
              <a:t>); -</a:t>
            </a:r>
            <a:r>
              <a:rPr lang="zh-CN" altLang="en-US" b="1" dirty="0"/>
              <a:t>展开作用</a:t>
            </a:r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作用：简化书写长度，提升开发效率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ES6/ES7:</a:t>
            </a:r>
          </a:p>
          <a:p>
            <a:r>
              <a:rPr lang="en-US" altLang="zh-CN" b="1" dirty="0"/>
              <a:t>	ES6</a:t>
            </a:r>
            <a:r>
              <a:rPr lang="zh-CN" altLang="en-US" b="1" dirty="0"/>
              <a:t>可以处理数组，</a:t>
            </a:r>
            <a:r>
              <a:rPr lang="en-US" altLang="zh-CN" b="1" dirty="0"/>
              <a:t>ES7</a:t>
            </a:r>
            <a:r>
              <a:rPr lang="zh-CN" altLang="en-US" b="1" dirty="0"/>
              <a:t>能处理对象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spreed&amp;rest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Object.assign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浅层</a:t>
            </a:r>
            <a:r>
              <a:rPr lang="en-US" altLang="zh-CN" b="1" dirty="0"/>
              <a:t>clone</a:t>
            </a:r>
            <a:r>
              <a:rPr lang="zh-CN" altLang="en-US" b="1" dirty="0"/>
              <a:t>，可以理解成从</a:t>
            </a:r>
            <a:r>
              <a:rPr lang="en-US" altLang="zh-CN" b="1" dirty="0"/>
              <a:t>$.extend</a:t>
            </a:r>
            <a:r>
              <a:rPr lang="zh-CN" altLang="en-US" b="1" dirty="0"/>
              <a:t>那里演化过来。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destructuring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en-US" altLang="zh-CN" dirty="0" err="1"/>
              <a:t>destructuring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解构（结构化赋值）：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解构过程中，具备赋值和变量声明两个功能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目的在于把等号左右长的相似的两个东西内部的值取出来。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对象数组都可以参与解构：</a:t>
            </a:r>
            <a:endParaRPr lang="en-US" altLang="zh-CN" b="1" dirty="0"/>
          </a:p>
          <a:p>
            <a:r>
              <a:rPr lang="en-US" altLang="zh-CN" b="1" dirty="0"/>
              <a:t>		let obj = {name: ‘</a:t>
            </a:r>
            <a:r>
              <a:rPr lang="en-US" altLang="zh-CN" b="1" dirty="0" err="1"/>
              <a:t>duyi</a:t>
            </a:r>
            <a:r>
              <a:rPr lang="en-US" altLang="zh-CN" b="1" dirty="0"/>
              <a:t>’</a:t>
            </a:r>
            <a:r>
              <a:rPr lang="zh-CN" altLang="en-US" b="1" dirty="0"/>
              <a:t>，</a:t>
            </a:r>
            <a:r>
              <a:rPr lang="en-US" altLang="zh-CN" b="1" dirty="0"/>
              <a:t>age: 18};				</a:t>
            </a:r>
          </a:p>
          <a:p>
            <a:r>
              <a:rPr lang="en-US" altLang="zh-CN" b="1" dirty="0"/>
              <a:t>		let {name, age} = obj;</a:t>
            </a:r>
          </a:p>
          <a:p>
            <a:r>
              <a:rPr lang="en-US" altLang="zh-CN" b="1" dirty="0"/>
              <a:t>			</a:t>
            </a:r>
            <a:r>
              <a:rPr lang="zh-CN" altLang="en-US" b="1" dirty="0"/>
              <a:t>或</a:t>
            </a:r>
            <a:endParaRPr lang="en-US" altLang="zh-CN" b="1" dirty="0"/>
          </a:p>
          <a:p>
            <a:r>
              <a:rPr lang="en-US" altLang="zh-CN" b="1" dirty="0"/>
              <a:t>		let name</a:t>
            </a:r>
            <a:r>
              <a:rPr lang="zh-CN" altLang="en-US" b="1" dirty="0"/>
              <a:t>，</a:t>
            </a:r>
            <a:r>
              <a:rPr lang="en-US" altLang="zh-CN" b="1" dirty="0"/>
              <a:t>age;</a:t>
            </a:r>
            <a:r>
              <a:rPr lang="zh-CN" altLang="en-US" b="1" dirty="0"/>
              <a:t>（</a:t>
            </a:r>
            <a:r>
              <a:rPr lang="en-US" altLang="zh-CN" b="1" dirty="0"/>
              <a:t>{name</a:t>
            </a:r>
            <a:r>
              <a:rPr lang="zh-CN" altLang="en-US" b="1" dirty="0"/>
              <a:t>，</a:t>
            </a:r>
            <a:r>
              <a:rPr lang="en-US" altLang="zh-CN" b="1" dirty="0"/>
              <a:t>age} = obj</a:t>
            </a:r>
            <a:r>
              <a:rPr lang="zh-CN" altLang="en-US" b="1" dirty="0"/>
              <a:t>）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作用：简化书写长度，提升开发效率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默认参数：</a:t>
            </a:r>
            <a:endParaRPr lang="en-US" altLang="zh-CN" b="1" dirty="0"/>
          </a:p>
          <a:p>
            <a:r>
              <a:rPr lang="en-US" altLang="zh-CN" b="1" dirty="0"/>
              <a:t>	let {name , age, sex =</a:t>
            </a:r>
            <a:r>
              <a:rPr lang="zh-CN" altLang="en-US" b="1" dirty="0"/>
              <a:t>‘</a:t>
            </a:r>
            <a:r>
              <a:rPr lang="en-US" altLang="zh-CN" b="1" dirty="0"/>
              <a:t>male</a:t>
            </a:r>
            <a:r>
              <a:rPr lang="zh-CN" altLang="en-US" b="1" dirty="0"/>
              <a:t>’</a:t>
            </a:r>
            <a:r>
              <a:rPr lang="en-US" altLang="zh-CN" b="1" dirty="0"/>
              <a:t>} = obj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en-US" altLang="zh-CN" dirty="0" err="1"/>
              <a:t>destructuring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更改变量名称：</a:t>
            </a:r>
            <a:endParaRPr lang="en-US" altLang="zh-CN" b="1" dirty="0"/>
          </a:p>
          <a:p>
            <a:r>
              <a:rPr lang="en-US" altLang="zh-CN" b="1" dirty="0"/>
              <a:t>	let {name</a:t>
            </a:r>
            <a:r>
              <a:rPr lang="zh-CN" altLang="en-US" b="1" dirty="0"/>
              <a:t>：</a:t>
            </a:r>
            <a:r>
              <a:rPr lang="en-US" altLang="zh-CN" b="1" dirty="0" err="1"/>
              <a:t>myName</a:t>
            </a:r>
            <a:r>
              <a:rPr lang="en-US" altLang="zh-CN" b="1" dirty="0"/>
              <a:t>} = obj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zh-CN" altLang="en-US" dirty="0"/>
              <a:t>箭头函数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389" y="1572657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箭头函数特点：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1.</a:t>
            </a:r>
            <a:r>
              <a:rPr lang="zh-CN" altLang="en-US" b="1" dirty="0"/>
              <a:t>不用写</a:t>
            </a:r>
            <a:r>
              <a:rPr lang="en-US" altLang="zh-CN" b="1" dirty="0"/>
              <a:t>function</a:t>
            </a:r>
            <a:r>
              <a:rPr lang="zh-CN" altLang="en-US" b="1" dirty="0"/>
              <a:t>关键字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</a:t>
            </a:r>
            <a:r>
              <a:rPr lang="zh-CN" altLang="en-US" b="1" dirty="0"/>
              <a:t>只能作为函数使用不能</a:t>
            </a:r>
            <a:r>
              <a:rPr lang="en-US" altLang="zh-CN" b="1" dirty="0"/>
              <a:t>new</a:t>
            </a:r>
            <a:r>
              <a:rPr lang="zh-CN" altLang="en-US" b="1" dirty="0"/>
              <a:t>，没有原型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3.</a:t>
            </a:r>
            <a:r>
              <a:rPr lang="zh-CN" altLang="en-US" b="1" dirty="0"/>
              <a:t>参数不能重复命名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</a:t>
            </a:r>
            <a:r>
              <a:rPr lang="zh-CN" altLang="en-US" b="1" dirty="0"/>
              <a:t>返回值可以不写</a:t>
            </a:r>
            <a:r>
              <a:rPr lang="en-US" altLang="zh-CN" b="1" dirty="0"/>
              <a:t>return</a:t>
            </a:r>
            <a:r>
              <a:rPr lang="zh-CN" altLang="en-US" b="1" dirty="0"/>
              <a:t>，但是有时需要配合</a:t>
            </a:r>
            <a:r>
              <a:rPr lang="en-US" altLang="zh-CN" b="1" dirty="0"/>
              <a:t>{}</a:t>
            </a:r>
          </a:p>
          <a:p>
            <a:endParaRPr lang="en-US" altLang="zh-CN" b="1" dirty="0"/>
          </a:p>
          <a:p>
            <a:r>
              <a:rPr lang="en-US" altLang="zh-CN" b="1" dirty="0"/>
              <a:t>	5.</a:t>
            </a:r>
            <a:r>
              <a:rPr lang="zh-CN" altLang="en-US" b="1" dirty="0"/>
              <a:t>内部 </a:t>
            </a:r>
            <a:r>
              <a:rPr lang="en-US" altLang="zh-CN" b="1" dirty="0"/>
              <a:t>arguments this </a:t>
            </a:r>
            <a:r>
              <a:rPr lang="zh-CN" altLang="en-US" b="1" dirty="0"/>
              <a:t>由定义时外围最接近一层的非箭头函数的</a:t>
            </a:r>
            <a:endParaRPr lang="en-US" altLang="zh-CN" b="1" dirty="0"/>
          </a:p>
          <a:p>
            <a:r>
              <a:rPr lang="en-US" altLang="zh-CN" b="1" dirty="0"/>
              <a:t>arguments</a:t>
            </a:r>
            <a:r>
              <a:rPr lang="zh-CN" altLang="en-US" b="1" dirty="0"/>
              <a:t>和</a:t>
            </a:r>
            <a:r>
              <a:rPr lang="en-US" altLang="zh-CN" b="1" dirty="0"/>
              <a:t>this</a:t>
            </a:r>
            <a:r>
              <a:rPr lang="zh-CN" altLang="en-US" b="1" dirty="0"/>
              <a:t>决定其值</a:t>
            </a:r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 </a:t>
            </a:r>
            <a:r>
              <a:rPr lang="zh-CN" altLang="en-US" dirty="0"/>
              <a:t>箭头函数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作用：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函数目的指向性更强，可读性更好，简化代码，提升开发效率</a:t>
            </a: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ES5-Object.defineProperty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en-US" altLang="zh-CN" dirty="0" err="1"/>
              <a:t>Object.defineProperty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7562"/>
            <a:ext cx="9144000" cy="47102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ES5</a:t>
            </a:r>
            <a:r>
              <a:rPr lang="zh-CN" altLang="en-US" b="1" dirty="0"/>
              <a:t>规范开始后续版本迭代，也在致力于做一件事，就是把</a:t>
            </a:r>
            <a:r>
              <a:rPr lang="en-US" altLang="zh-CN" b="1" dirty="0" err="1"/>
              <a:t>js</a:t>
            </a:r>
            <a:r>
              <a:rPr lang="zh-CN" altLang="en-US" b="1" dirty="0"/>
              <a:t>底层已有的功能，提</a:t>
            </a:r>
            <a:endParaRPr lang="en-US" altLang="zh-CN" b="1" dirty="0"/>
          </a:p>
          <a:p>
            <a:r>
              <a:rPr lang="zh-CN" altLang="en-US" b="1" dirty="0"/>
              <a:t>供给开发者使用。</a:t>
            </a:r>
            <a:r>
              <a:rPr lang="en-US" altLang="zh-CN" b="1" dirty="0" err="1"/>
              <a:t>Object.defineProperty</a:t>
            </a:r>
            <a:r>
              <a:rPr lang="zh-CN" altLang="en-US" b="1" dirty="0"/>
              <a:t>就是其中一个，此方法会可直接在一个对象上定</a:t>
            </a:r>
            <a:endParaRPr lang="en-US" altLang="zh-CN" b="1" dirty="0"/>
          </a:p>
          <a:p>
            <a:r>
              <a:rPr lang="zh-CN" altLang="en-US" b="1" dirty="0"/>
              <a:t>义一个新的具有详细描述的属性，或者修改一个对象的现有属性， 并返回这个对象。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使用：</a:t>
            </a:r>
            <a:endParaRPr lang="en-US" altLang="zh-CN" b="1" dirty="0"/>
          </a:p>
          <a:p>
            <a:r>
              <a:rPr lang="en-US" altLang="zh-CN" b="1" dirty="0"/>
              <a:t>	Object.defineProperty(</a:t>
            </a:r>
            <a:r>
              <a:rPr lang="zh-CN" altLang="en-US" b="1" dirty="0"/>
              <a:t>对象，属性，描述符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描述符对，对象的属性的进行详细描述：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zh-CN" altLang="en-US" b="1" dirty="0"/>
              <a:t>数据描述符：</a:t>
            </a:r>
            <a:endParaRPr lang="en-US" altLang="zh-CN" b="1" dirty="0"/>
          </a:p>
          <a:p>
            <a:pPr lvl="1"/>
            <a:r>
              <a:rPr lang="en-US" altLang="zh-CN" b="1" dirty="0"/>
              <a:t>   value: </a:t>
            </a:r>
            <a:r>
              <a:rPr lang="zh-CN" altLang="en-US" b="1" dirty="0"/>
              <a:t>‘</a:t>
            </a:r>
            <a:r>
              <a:rPr lang="en-US" altLang="zh-CN" b="1" dirty="0"/>
              <a:t>xxx</a:t>
            </a:r>
            <a:r>
              <a:rPr lang="zh-CN" altLang="en-US" b="1" dirty="0"/>
              <a:t>’属性值。 默认‘’</a:t>
            </a:r>
            <a:endParaRPr lang="en-US" altLang="zh-CN" b="1" dirty="0"/>
          </a:p>
          <a:p>
            <a:pPr lvl="1"/>
            <a:r>
              <a:rPr lang="en-US" altLang="zh-CN" b="1" dirty="0"/>
              <a:t>	writable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是否可写。默认</a:t>
            </a:r>
            <a:r>
              <a:rPr lang="en-US" altLang="zh-CN" b="1" dirty="0"/>
              <a:t>false</a:t>
            </a:r>
          </a:p>
          <a:p>
            <a:pPr lvl="1"/>
            <a:r>
              <a:rPr lang="en-US" altLang="zh-CN" b="1" dirty="0"/>
              <a:t>	           configurable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是否可配置。默认</a:t>
            </a:r>
            <a:r>
              <a:rPr lang="en-US" altLang="zh-CN" b="1" dirty="0"/>
              <a:t>false</a:t>
            </a:r>
          </a:p>
          <a:p>
            <a:pPr lvl="1"/>
            <a:r>
              <a:rPr lang="en-US" altLang="zh-CN" b="1" dirty="0"/>
              <a:t>	          enumerable</a:t>
            </a:r>
            <a:r>
              <a:rPr lang="zh-CN" altLang="en-US" b="1" dirty="0"/>
              <a:t>：</a:t>
            </a:r>
            <a:r>
              <a:rPr lang="en-US" altLang="zh-CN" b="1" dirty="0"/>
              <a:t>true </a:t>
            </a:r>
            <a:r>
              <a:rPr lang="zh-CN" altLang="en-US" b="1" dirty="0"/>
              <a:t>是否可枚举。默认</a:t>
            </a:r>
            <a:r>
              <a:rPr lang="en-US" altLang="zh-CN" b="1" dirty="0"/>
              <a:t>false</a:t>
            </a:r>
          </a:p>
          <a:p>
            <a:pPr lvl="1"/>
            <a:endParaRPr lang="en-US" altLang="zh-CN" b="1" dirty="0"/>
          </a:p>
          <a:p>
            <a:pPr lvl="1" algn="l"/>
            <a:r>
              <a:rPr lang="zh-CN" altLang="en-US" b="1" dirty="0"/>
              <a:t>                          存取描述符：</a:t>
            </a:r>
            <a:endParaRPr lang="en-US" altLang="zh-CN" b="1" dirty="0"/>
          </a:p>
          <a:p>
            <a:r>
              <a:rPr lang="en-US" altLang="zh-CN" b="1" dirty="0"/>
              <a:t>	   	                             set</a:t>
            </a:r>
            <a:r>
              <a:rPr lang="zh-CN" altLang="en-US" b="1" dirty="0"/>
              <a:t>：</a:t>
            </a:r>
            <a:r>
              <a:rPr lang="en-US" altLang="zh-CN" b="1" dirty="0"/>
              <a:t>function(){} </a:t>
            </a:r>
            <a:r>
              <a:rPr lang="zh-CN" altLang="en-US" b="1" dirty="0"/>
              <a:t>属性访问器  进行写操作时调用该方法</a:t>
            </a:r>
            <a:endParaRPr lang="en-US" altLang="zh-CN" b="1" dirty="0"/>
          </a:p>
          <a:p>
            <a:r>
              <a:rPr lang="en-US" altLang="zh-CN" b="1" dirty="0"/>
              <a:t> 		                             get</a:t>
            </a:r>
            <a:r>
              <a:rPr lang="zh-CN" altLang="en-US" b="1" dirty="0"/>
              <a:t>：</a:t>
            </a:r>
            <a:r>
              <a:rPr lang="en-US" altLang="zh-CN" b="1" dirty="0"/>
              <a:t>function(){} </a:t>
            </a:r>
            <a:r>
              <a:rPr lang="zh-CN" altLang="en-US" b="1" dirty="0"/>
              <a:t>属性访问器 进行读操作时调用该方法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en-US" altLang="zh-CN" dirty="0" err="1"/>
              <a:t>Object.defineProperty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如果描述符中同时出现，</a:t>
            </a:r>
            <a:r>
              <a:rPr lang="en-US" altLang="zh-CN" b="1" dirty="0"/>
              <a:t>value</a:t>
            </a:r>
            <a:r>
              <a:rPr lang="zh-CN" altLang="en-US" b="1" dirty="0"/>
              <a:t>、</a:t>
            </a:r>
            <a:r>
              <a:rPr lang="en-US" altLang="zh-CN" b="1" dirty="0"/>
              <a:t>writable</a:t>
            </a:r>
            <a:r>
              <a:rPr lang="zh-CN" altLang="en-US" b="1" dirty="0"/>
              <a:t>，和</a:t>
            </a:r>
            <a:r>
              <a:rPr lang="en-US" altLang="zh-CN" b="1" dirty="0"/>
              <a:t>set</a:t>
            </a:r>
            <a:r>
              <a:rPr lang="zh-CN" altLang="en-US" b="1" dirty="0"/>
              <a:t>、</a:t>
            </a:r>
            <a:r>
              <a:rPr lang="en-US" altLang="zh-CN" b="1" dirty="0"/>
              <a:t>get</a:t>
            </a:r>
            <a:r>
              <a:rPr lang="zh-CN" altLang="en-US" b="1" dirty="0"/>
              <a:t>两组的话，会</a:t>
            </a:r>
            <a:endParaRPr lang="en-US" altLang="zh-CN" b="1" dirty="0"/>
          </a:p>
          <a:p>
            <a:r>
              <a:rPr lang="zh-CN" altLang="en-US" b="1" dirty="0"/>
              <a:t>出现异常。切记不要同时使用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作用：</a:t>
            </a:r>
            <a:r>
              <a:rPr lang="en-US" altLang="zh-CN" b="1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b="1" dirty="0"/>
              <a:t>双向数据绑定的核心方法，主要做数据劫持操作（监控属性变化），</a:t>
            </a:r>
            <a:endParaRPr lang="en-US" altLang="zh-CN" b="1" dirty="0"/>
          </a:p>
          <a:p>
            <a:r>
              <a:rPr lang="zh-CN" altLang="en-US" b="1" dirty="0"/>
              <a:t>同时是后期</a:t>
            </a:r>
            <a:r>
              <a:rPr lang="en-US" altLang="zh-CN" b="1" dirty="0"/>
              <a:t>ES6</a:t>
            </a:r>
            <a:r>
              <a:rPr lang="zh-CN" altLang="en-US" b="1" dirty="0"/>
              <a:t>中很多语法糖底层实现的核心方法。</a:t>
            </a:r>
            <a:endParaRPr lang="en-US" altLang="zh-CN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ES5-</a:t>
            </a:r>
            <a:r>
              <a:rPr lang="zh-CN" altLang="en-US" dirty="0"/>
              <a:t>数据劫持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 </a:t>
            </a:r>
            <a:r>
              <a:rPr lang="zh-CN" altLang="en-US" dirty="0"/>
              <a:t>数据劫持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endParaRPr lang="zh-CN" altLang="en-US" b="1" dirty="0"/>
          </a:p>
          <a:p>
            <a:r>
              <a:rPr lang="en-US" altLang="zh-CN" b="1" dirty="0"/>
              <a:t>VUE</a:t>
            </a:r>
            <a:r>
              <a:rPr lang="zh-CN" altLang="en-US" b="1" dirty="0"/>
              <a:t>双向数据绑定核心功能由 </a:t>
            </a:r>
            <a:r>
              <a:rPr lang="en-US" altLang="zh-CN" b="1" dirty="0"/>
              <a:t>Observer</a:t>
            </a:r>
            <a:r>
              <a:rPr lang="zh-CN" altLang="en-US" b="1" dirty="0"/>
              <a:t>、</a:t>
            </a:r>
            <a:r>
              <a:rPr lang="en-US" altLang="zh-CN" b="1" dirty="0"/>
              <a:t>Compile</a:t>
            </a:r>
            <a:r>
              <a:rPr lang="zh-CN" altLang="en-US" b="1" dirty="0"/>
              <a:t>、</a:t>
            </a:r>
            <a:r>
              <a:rPr lang="en-US" altLang="zh-CN" b="1" dirty="0"/>
              <a:t>Watcher</a:t>
            </a:r>
            <a:r>
              <a:rPr lang="zh-CN" altLang="en-US" b="1" dirty="0"/>
              <a:t>三部分实现</a:t>
            </a:r>
            <a:endParaRPr lang="en-US" altLang="zh-CN" b="1" dirty="0"/>
          </a:p>
          <a:p>
            <a:r>
              <a:rPr lang="zh-CN" altLang="en-US" b="1" dirty="0"/>
              <a:t>其中</a:t>
            </a:r>
            <a:r>
              <a:rPr lang="en-US" altLang="zh-CN" b="1" dirty="0"/>
              <a:t>Observer</a:t>
            </a:r>
            <a:r>
              <a:rPr lang="zh-CN" altLang="en-US" b="1" dirty="0"/>
              <a:t>部分功能实现有</a:t>
            </a:r>
            <a:r>
              <a:rPr lang="en-US" altLang="zh-CN" b="1" dirty="0"/>
              <a:t>Object.defineProperty</a:t>
            </a:r>
            <a:r>
              <a:rPr lang="zh-CN" altLang="en-US" b="1" dirty="0"/>
              <a:t>实现。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Observer</a:t>
            </a:r>
            <a:r>
              <a:rPr lang="zh-CN" altLang="en-US" b="1" dirty="0"/>
              <a:t>：监测数据变化进行相应回调（数据劫持）；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实现一个简单的数据劫持，作为</a:t>
            </a:r>
            <a:r>
              <a:rPr lang="en-US" altLang="zh-CN" b="1" dirty="0"/>
              <a:t>Object.defineProperty</a:t>
            </a:r>
            <a:r>
              <a:rPr lang="zh-CN" altLang="en-US" b="1" dirty="0"/>
              <a:t>的练习。</a:t>
            </a:r>
            <a:endParaRPr lang="en-US" altLang="zh-CN" b="1" dirty="0"/>
          </a:p>
          <a:p>
            <a:r>
              <a:rPr lang="zh-CN" altLang="en-US" b="1" dirty="0"/>
              <a:t>从而引出</a:t>
            </a:r>
            <a:r>
              <a:rPr lang="en-US" altLang="zh-CN" b="1" dirty="0"/>
              <a:t>Proxy&amp;Reflect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altLang="zh-CN" dirty="0" err="1"/>
              <a:t>Proxy&amp;Reflect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en-US" altLang="zh-CN" dirty="0"/>
              <a:t>- Proxy&amp;Reflect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植入代理模式的思想，以简洁易懂的方式控制对外部对象的访问。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总结：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利用内置的</a:t>
            </a:r>
            <a:r>
              <a:rPr lang="en-US" altLang="zh-CN" b="1" dirty="0"/>
              <a:t>set</a:t>
            </a:r>
            <a:r>
              <a:rPr lang="zh-CN" altLang="en-US" b="1" dirty="0"/>
              <a:t>、</a:t>
            </a:r>
            <a:r>
              <a:rPr lang="en-US" altLang="zh-CN" b="1" dirty="0"/>
              <a:t>get</a:t>
            </a:r>
            <a:r>
              <a:rPr lang="zh-CN" altLang="en-US" b="1" dirty="0"/>
              <a:t>方法控制属性的读写功能用处较大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其余</a:t>
            </a:r>
            <a:r>
              <a:rPr lang="en-US" altLang="zh-CN" b="1" dirty="0"/>
              <a:t>has  deleProperty...</a:t>
            </a:r>
            <a:r>
              <a:rPr lang="zh-CN" altLang="en-US" b="1" dirty="0"/>
              <a:t>等方法不太在工作开发中使用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有兴趣可以去了解一下。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兼容不好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ES5-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”（构造函数）回顾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5426" y="1694576"/>
            <a:ext cx="9982600" cy="4235708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b="1" dirty="0"/>
              <a:t>介绍：</a:t>
            </a:r>
            <a:endParaRPr lang="en-US" altLang="zh-CN" sz="1600" b="1" dirty="0"/>
          </a:p>
          <a:p>
            <a:r>
              <a:rPr lang="en-US" altLang="zh-CN" sz="1600" b="1" dirty="0"/>
              <a:t>	ES2015</a:t>
            </a:r>
            <a:r>
              <a:rPr lang="zh-CN" altLang="en-US" sz="1600" b="1" dirty="0"/>
              <a:t>年推出的</a:t>
            </a:r>
            <a:r>
              <a:rPr lang="en-US" altLang="zh-CN" sz="1600" b="1" dirty="0"/>
              <a:t>JavaScript</a:t>
            </a:r>
            <a:r>
              <a:rPr lang="zh-CN" altLang="en-US" sz="1600" b="1" dirty="0"/>
              <a:t>新版本也叫</a:t>
            </a:r>
            <a:r>
              <a:rPr lang="en-US" altLang="zh-CN" sz="1600" b="1" dirty="0"/>
              <a:t>ES2015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现在已经有</a:t>
            </a:r>
            <a:r>
              <a:rPr lang="en-US" altLang="zh-CN" sz="1600" b="1" dirty="0"/>
              <a:t>ES7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2016</a:t>
            </a:r>
            <a:r>
              <a:rPr lang="zh-CN" altLang="en-US" sz="1600" b="1" dirty="0"/>
              <a:t>）、</a:t>
            </a:r>
            <a:r>
              <a:rPr lang="en-US" altLang="zh-CN" sz="1600" b="1" dirty="0"/>
              <a:t> ES8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2017</a:t>
            </a:r>
            <a:r>
              <a:rPr lang="zh-CN" altLang="en-US" sz="1600" b="1" dirty="0"/>
              <a:t>）、</a:t>
            </a:r>
            <a:r>
              <a:rPr lang="en-US" altLang="zh-CN" sz="1600" b="1" dirty="0"/>
              <a:t> ES9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2018</a:t>
            </a:r>
            <a:r>
              <a:rPr lang="zh-CN" altLang="en-US" sz="1600" b="1" dirty="0"/>
              <a:t>）很多新增内容仍是提案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普遍使用的依然是</a:t>
            </a:r>
            <a:r>
              <a:rPr lang="en-US" altLang="zh-CN" sz="1600" b="1" dirty="0"/>
              <a:t>ES6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ES7</a:t>
            </a:r>
            <a:r>
              <a:rPr lang="zh-CN" altLang="en-US" sz="1600" b="1" dirty="0"/>
              <a:t>部分内容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	ES7</a:t>
            </a:r>
            <a:r>
              <a:rPr lang="zh-CN" altLang="en-US" sz="1600" b="1" dirty="0"/>
              <a:t>及后面版本浏览器或</a:t>
            </a:r>
            <a:r>
              <a:rPr lang="en-US" altLang="zh-CN" sz="1600" b="1" dirty="0"/>
              <a:t>node</a:t>
            </a:r>
            <a:r>
              <a:rPr lang="zh-CN" altLang="en-US" sz="1600" b="1" dirty="0"/>
              <a:t>环境未完全支持，但已有</a:t>
            </a:r>
            <a:r>
              <a:rPr lang="en-US" altLang="zh-CN" sz="1600" b="1" dirty="0"/>
              <a:t>babel</a:t>
            </a:r>
            <a:r>
              <a:rPr lang="zh-CN" altLang="en-US" sz="1600" b="1" dirty="0"/>
              <a:t>工具可对其进行编译支持 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转成</a:t>
            </a:r>
            <a:r>
              <a:rPr lang="en-US" altLang="zh-CN" sz="1600" b="1" dirty="0"/>
              <a:t>ES5)</a:t>
            </a:r>
          </a:p>
          <a:p>
            <a:r>
              <a:rPr lang="en-US" altLang="zh-CN" sz="1600" b="1" dirty="0"/>
              <a:t>	</a:t>
            </a:r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所以：新版本语言只是在原有基础上新增了一些语法糖，执行时还会转化成</a:t>
            </a:r>
            <a:r>
              <a:rPr lang="en-US" altLang="zh-CN" sz="1600" b="1" dirty="0"/>
              <a:t>ES5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面向对象思想简介：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面向过程目的在于把功能拆分成步骤，一环扣一环的完成，但是需求复</a:t>
            </a:r>
            <a:endParaRPr lang="en-US" altLang="zh-CN" b="1" dirty="0"/>
          </a:p>
          <a:p>
            <a:r>
              <a:rPr lang="zh-CN" altLang="en-US" b="1" dirty="0"/>
              <a:t>杂到一定程度后，对开发者能力的挑战也是越来越强。</a:t>
            </a:r>
            <a:endParaRPr lang="en-US" altLang="zh-CN" b="1" dirty="0"/>
          </a:p>
          <a:p>
            <a:r>
              <a:rPr lang="en-US" altLang="zh-CN" b="1" dirty="0"/>
              <a:t>          </a:t>
            </a:r>
            <a:r>
              <a:rPr lang="zh-CN" altLang="en-US" b="1" dirty="0"/>
              <a:t>面向对象目的在于前期把功能拆分并抽象成不同的对象，聚焦于每个对</a:t>
            </a:r>
            <a:endParaRPr lang="en-US" altLang="zh-CN" b="1" dirty="0"/>
          </a:p>
          <a:p>
            <a:r>
              <a:rPr lang="zh-CN" altLang="en-US" b="1" dirty="0"/>
              <a:t>象的能力和他们之间的配合，项目复杂后相对于面向过程来讲较为轻松一些。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举个栗子：大象装冰箱。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面向对象的编程语言需要具备封装 继承 多态，</a:t>
            </a:r>
            <a:r>
              <a:rPr lang="en-US" altLang="zh-CN" b="1" dirty="0" err="1"/>
              <a:t>js</a:t>
            </a:r>
            <a:r>
              <a:rPr lang="zh-CN" altLang="en-US" b="1" dirty="0"/>
              <a:t>不是面向对象的语言</a:t>
            </a:r>
            <a:endParaRPr lang="en-US" altLang="zh-CN" b="1" dirty="0"/>
          </a:p>
          <a:p>
            <a:r>
              <a:rPr lang="zh-CN" altLang="en-US" b="1" dirty="0"/>
              <a:t>而是基于对象的语言，</a:t>
            </a:r>
            <a:r>
              <a:rPr lang="en-US" altLang="zh-CN" b="1" dirty="0" err="1"/>
              <a:t>js</a:t>
            </a:r>
            <a:r>
              <a:rPr lang="zh-CN" altLang="en-US" b="1" dirty="0"/>
              <a:t>中基本上一切皆是对象。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前端编程需要面向对象的思想：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普通业务为了做到功能复用，降低项目开发的复杂度，需要这种思想，</a:t>
            </a:r>
            <a:endParaRPr lang="en-US" altLang="zh-CN" b="1" dirty="0"/>
          </a:p>
          <a:p>
            <a:r>
              <a:rPr lang="zh-CN" altLang="en-US" b="1" dirty="0"/>
              <a:t>比如：前端校验可以写一个校验器。（进阶班会写一个）而不是面向过程每次</a:t>
            </a:r>
            <a:endParaRPr lang="en-US" altLang="zh-CN" b="1" dirty="0"/>
          </a:p>
          <a:p>
            <a:r>
              <a:rPr lang="zh-CN" altLang="en-US" b="1" dirty="0"/>
              <a:t>需要验证都一条线的下来编写。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目前前端主流框架</a:t>
            </a:r>
            <a:r>
              <a:rPr lang="en-US" altLang="zh-CN" b="1" dirty="0" err="1"/>
              <a:t>vue</a:t>
            </a:r>
            <a:r>
              <a:rPr lang="en-US" altLang="zh-CN" b="1" dirty="0"/>
              <a:t> react </a:t>
            </a:r>
            <a:r>
              <a:rPr lang="zh-CN" altLang="en-US" b="1" dirty="0"/>
              <a:t>都是采用面向对象的方式来做。以及进入</a:t>
            </a:r>
          </a:p>
          <a:p>
            <a:r>
              <a:rPr lang="zh-CN" altLang="en-US" b="1" dirty="0"/>
              <a:t>公司进行高级开发，组件研发，制作功能模块，也需要采取这样的思想做事。</a:t>
            </a:r>
          </a:p>
          <a:p>
            <a:endParaRPr lang="en-US" altLang="zh-CN" b="1" dirty="0"/>
          </a:p>
          <a:p>
            <a:r>
              <a:rPr lang="en-US" altLang="zh-CN" b="1" dirty="0"/>
              <a:t>		</a:t>
            </a:r>
          </a:p>
          <a:p>
            <a:r>
              <a:rPr lang="en-US" altLang="zh-CN" b="1" dirty="0"/>
              <a:t>	</a:t>
            </a:r>
            <a:endParaRPr lang="zh-CN" altLang="en-US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5-</a:t>
            </a:r>
            <a:r>
              <a:rPr lang="zh-CN" altLang="en-US" dirty="0"/>
              <a:t>“</a:t>
            </a:r>
            <a:r>
              <a:rPr lang="en-US" altLang="zh-CN" dirty="0"/>
              <a:t>Class</a:t>
            </a:r>
            <a:r>
              <a:rPr lang="zh-CN" altLang="en-US" dirty="0"/>
              <a:t>”回顾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回顾</a:t>
            </a:r>
            <a:r>
              <a:rPr lang="en-US" altLang="zh-CN" b="1" dirty="0"/>
              <a:t>ES5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构造对象，私有属性、公有属性，私有属性继承，公有属性继承。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</a:t>
            </a:r>
            <a:r>
              <a:rPr lang="en-US" altLang="zh-CN" dirty="0"/>
              <a:t>6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/>
              <a:t>核心变化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class</a:t>
            </a:r>
            <a:r>
              <a:rPr lang="zh-CN" altLang="en-US" b="1" dirty="0"/>
              <a:t>、</a:t>
            </a:r>
            <a:r>
              <a:rPr lang="en-US" altLang="zh-CN" b="1" dirty="0"/>
              <a:t>constructor</a:t>
            </a:r>
            <a:r>
              <a:rPr lang="zh-CN" altLang="en-US" b="1" dirty="0"/>
              <a:t>、</a:t>
            </a:r>
            <a:r>
              <a:rPr lang="en-US" altLang="zh-CN" b="1" dirty="0"/>
              <a:t>static</a:t>
            </a:r>
            <a:r>
              <a:rPr lang="zh-CN" altLang="en-US" b="1" dirty="0"/>
              <a:t>、</a:t>
            </a:r>
            <a:r>
              <a:rPr lang="en-US" altLang="zh-CN" b="1" dirty="0"/>
              <a:t>extends</a:t>
            </a:r>
            <a:r>
              <a:rPr lang="zh-CN" altLang="en-US" b="1" dirty="0"/>
              <a:t>、</a:t>
            </a:r>
            <a:r>
              <a:rPr lang="en-US" altLang="zh-CN" b="1" dirty="0"/>
              <a:t>super</a:t>
            </a: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ES6-</a:t>
            </a:r>
            <a:r>
              <a:rPr lang="zh-CN" altLang="en-US" dirty="0"/>
              <a:t>模拟实现</a:t>
            </a:r>
            <a:r>
              <a:rPr lang="en-US" altLang="zh-CN" dirty="0"/>
              <a:t>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r>
              <a:rPr lang="zh-CN" altLang="en-US" dirty="0"/>
              <a:t>提案属性</a:t>
            </a:r>
          </a:p>
        </p:txBody>
      </p:sp>
    </p:spTree>
    <p:extLst>
      <p:ext uri="{BB962C8B-B14F-4D97-AF65-F5344CB8AC3E}">
        <p14:creationId xmlns:p14="http://schemas.microsoft.com/office/powerpoint/2010/main" val="254788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-Class</a:t>
            </a:r>
            <a:r>
              <a:rPr lang="zh-CN" altLang="en-US" dirty="0"/>
              <a:t>提案属性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新特性：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   static property = xxx; </a:t>
            </a:r>
            <a:r>
              <a:rPr lang="zh-CN" altLang="en-US" b="1" dirty="0"/>
              <a:t>静态属性</a:t>
            </a:r>
            <a:endParaRPr lang="en-US" altLang="zh-CN" b="1" dirty="0"/>
          </a:p>
          <a:p>
            <a:r>
              <a:rPr lang="en-US" altLang="zh-CN" b="1" dirty="0"/>
              <a:t>    property = xxx; </a:t>
            </a:r>
            <a:r>
              <a:rPr lang="zh-CN" altLang="en-US" b="1" dirty="0"/>
              <a:t>私有属性</a:t>
            </a:r>
            <a:endParaRPr lang="en-US" altLang="zh-CN" b="1" dirty="0"/>
          </a:p>
          <a:p>
            <a:r>
              <a:rPr lang="en-US" altLang="zh-CN" b="1" dirty="0"/>
              <a:t>    @decorator </a:t>
            </a:r>
            <a:r>
              <a:rPr lang="zh-CN" altLang="en-US" b="1" dirty="0"/>
              <a:t>装饰器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提案特性需要下载：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npm</a:t>
            </a:r>
            <a:r>
              <a:rPr lang="en-US" altLang="zh-CN" b="1" dirty="0"/>
              <a:t> install @babel/plugin-proposal-decorators</a:t>
            </a:r>
          </a:p>
          <a:p>
            <a:endParaRPr lang="en-US" altLang="zh-CN" b="1" dirty="0"/>
          </a:p>
          <a:p>
            <a:r>
              <a:rPr lang="zh-CN" altLang="en-US" b="1" dirty="0"/>
              <a:t>需要配置：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{</a:t>
            </a:r>
          </a:p>
          <a:p>
            <a:r>
              <a:rPr lang="en-US" altLang="zh-CN" sz="1600" b="1" dirty="0"/>
              <a:t>    "plugins": [</a:t>
            </a:r>
          </a:p>
          <a:p>
            <a:r>
              <a:rPr lang="en-US" altLang="zh-CN" sz="1600" b="1" dirty="0"/>
              <a:t>        ["@babel/plugin-proposal-decorators", { "legacy": true }],</a:t>
            </a:r>
          </a:p>
          <a:p>
            <a:r>
              <a:rPr lang="en-US" altLang="zh-CN" sz="1600" b="1" dirty="0"/>
              <a:t>        ["@babel/plugin-proposal-class-properties", { "loose" : true }]</a:t>
            </a:r>
          </a:p>
          <a:p>
            <a:r>
              <a:rPr lang="en-US" altLang="zh-CN" sz="1600" b="1" dirty="0"/>
              <a:t>    ]</a:t>
            </a:r>
          </a:p>
          <a:p>
            <a:r>
              <a:rPr lang="en-US" altLang="zh-CN" sz="1600" b="1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3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装饰器使用</a:t>
            </a:r>
          </a:p>
        </p:txBody>
      </p:sp>
    </p:spTree>
    <p:extLst>
      <p:ext uri="{BB962C8B-B14F-4D97-AF65-F5344CB8AC3E}">
        <p14:creationId xmlns:p14="http://schemas.microsoft.com/office/powerpoint/2010/main" val="191741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81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语言迭代目的：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是使</a:t>
            </a:r>
            <a:r>
              <a:rPr lang="en-US" altLang="zh-CN" b="1" dirty="0"/>
              <a:t>JavaScript</a:t>
            </a:r>
            <a:r>
              <a:rPr lang="zh-CN" altLang="en-US" b="1" dirty="0"/>
              <a:t>语言可以用于编写复杂的大型应用程序，成为企</a:t>
            </a:r>
            <a:endParaRPr lang="en-US" altLang="zh-CN" b="1" dirty="0"/>
          </a:p>
          <a:p>
            <a:r>
              <a:rPr lang="zh-CN" altLang="en-US" b="1" dirty="0"/>
              <a:t>业级的开发语言。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-Set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简介：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ES6</a:t>
            </a:r>
            <a:r>
              <a:rPr lang="zh-CN" altLang="en-US" b="1" dirty="0" smtClean="0"/>
              <a:t>提供给我们的构造函数，能够造出一种新的存储数据的结构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特点：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只有</a:t>
            </a:r>
            <a:r>
              <a:rPr lang="zh-CN" altLang="en-US" b="1" dirty="0" smtClean="0"/>
              <a:t>属性值，成员值唯一（</a:t>
            </a:r>
            <a:r>
              <a:rPr lang="zh-CN" altLang="en-US" b="1" dirty="0"/>
              <a:t>不重复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用途：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可以转成数组，其本身具备去重，交集，并集，差集的作用等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38436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-Map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简介：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Map</a:t>
            </a:r>
            <a:r>
              <a:rPr lang="zh-CN" altLang="en-US" b="1" dirty="0"/>
              <a:t> </a:t>
            </a:r>
            <a:r>
              <a:rPr lang="zh-CN" altLang="en-US" b="1" dirty="0" smtClean="0"/>
              <a:t>是</a:t>
            </a:r>
            <a:r>
              <a:rPr lang="en-US" altLang="zh-CN" b="1" dirty="0"/>
              <a:t>ES6</a:t>
            </a:r>
            <a:r>
              <a:rPr lang="zh-CN" altLang="en-US" b="1" dirty="0"/>
              <a:t>提供给我们的构造函数，能够造出一种新的存储数据的</a:t>
            </a:r>
            <a:r>
              <a:rPr lang="zh-CN" altLang="en-US" b="1" dirty="0" smtClean="0"/>
              <a:t>结</a:t>
            </a:r>
            <a:endParaRPr lang="en-US" altLang="zh-CN" b="1" dirty="0" smtClean="0"/>
          </a:p>
          <a:p>
            <a:r>
              <a:rPr lang="zh-CN" altLang="en-US" b="1" dirty="0" smtClean="0"/>
              <a:t>构。</a:t>
            </a:r>
            <a:r>
              <a:rPr lang="zh-CN" altLang="en-US" b="1" dirty="0"/>
              <a:t>本</a:t>
            </a:r>
            <a:r>
              <a:rPr lang="zh-CN" altLang="en-US" b="1" dirty="0" smtClean="0"/>
              <a:t>质上是键值对的集合。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特点：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对应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唯一，任何值都可以当属性。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用途：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可以让对象当属性，去重等。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原理实现：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链接链表、</a:t>
            </a:r>
            <a:r>
              <a:rPr lang="en-US" altLang="zh-CN" b="1" dirty="0" smtClean="0"/>
              <a:t>hash</a:t>
            </a:r>
            <a:r>
              <a:rPr lang="zh-CN" altLang="en-US" b="1" dirty="0" smtClean="0"/>
              <a:t>算法、桶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35776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</a:t>
            </a:r>
            <a:r>
              <a:rPr lang="zh-CN" altLang="en-US" dirty="0"/>
              <a:t>思维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hm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1.Set</a:t>
            </a:r>
            <a:r>
              <a:rPr lang="zh-CN" altLang="en-US" b="1" dirty="0" smtClean="0"/>
              <a:t>自己尝试模拟实现一下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自己简单了解一下：</a:t>
            </a:r>
            <a:r>
              <a:rPr lang="en-US" altLang="zh-CN" b="1" dirty="0" smtClean="0"/>
              <a:t>weakSet</a:t>
            </a:r>
            <a:r>
              <a:rPr lang="zh-CN" altLang="en-US" b="1" dirty="0"/>
              <a:t>、</a:t>
            </a:r>
            <a:r>
              <a:rPr lang="en-US" altLang="zh-CN" b="1" dirty="0" smtClean="0"/>
              <a:t>weakMap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23332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 smtClean="0"/>
              <a:t>铺垫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19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异步编程简述：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无论是在浏览器环境中还是在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环境中，我们都会使用</a:t>
            </a:r>
            <a:r>
              <a:rPr lang="en-US" altLang="zh-CN" b="1" dirty="0" smtClean="0"/>
              <a:t>JavaScript</a:t>
            </a:r>
            <a:endParaRPr lang="en-US" altLang="zh-CN" b="1" dirty="0"/>
          </a:p>
          <a:p>
            <a:r>
              <a:rPr lang="zh-CN" altLang="en-US" b="1" dirty="0" smtClean="0"/>
              <a:t>完成各种异步操作，如在浏览器环境中的定时器、事件、</a:t>
            </a:r>
            <a:r>
              <a:rPr lang="en-US" altLang="zh-CN" b="1" dirty="0" smtClean="0"/>
              <a:t>ajax</a:t>
            </a:r>
            <a:r>
              <a:rPr lang="zh-CN" altLang="en-US" b="1" dirty="0" smtClean="0"/>
              <a:t>等或是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环</a:t>
            </a:r>
            <a:endParaRPr lang="en-US" altLang="zh-CN" b="1" dirty="0" smtClean="0"/>
          </a:p>
          <a:p>
            <a:r>
              <a:rPr lang="zh-CN" altLang="en-US" b="1" dirty="0" smtClean="0"/>
              <a:t>境中的文件读取、事件等。伴随着异步编程的就是回调机制（复习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）。</a:t>
            </a:r>
            <a:endParaRPr lang="en-US" altLang="zh-CN" b="1" dirty="0" smtClean="0"/>
          </a:p>
          <a:p>
            <a:r>
              <a:rPr lang="zh-CN" altLang="en-US" b="1" dirty="0" smtClean="0"/>
              <a:t>明确一点异步编</a:t>
            </a:r>
            <a:r>
              <a:rPr lang="zh-CN" altLang="en-US" b="1" dirty="0"/>
              <a:t>程避免不了回</a:t>
            </a:r>
            <a:r>
              <a:rPr lang="zh-CN" altLang="en-US" b="1" dirty="0" smtClean="0"/>
              <a:t>调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异</a:t>
            </a:r>
            <a:r>
              <a:rPr lang="zh-CN" altLang="en-US" b="1" dirty="0" smtClean="0"/>
              <a:t>步编程问题：</a:t>
            </a:r>
            <a:r>
              <a:rPr lang="en-US" altLang="zh-CN" b="1" dirty="0"/>
              <a:t>	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产生回调地狱，难于维护和扩展。</a:t>
            </a:r>
            <a:endParaRPr lang="en-US" altLang="zh-CN" b="1" dirty="0" smtClean="0"/>
          </a:p>
          <a:p>
            <a:r>
              <a:rPr lang="en-US" altLang="zh-CN" b="1" dirty="0" smtClean="0"/>
              <a:t>	try </a:t>
            </a:r>
            <a:r>
              <a:rPr lang="en-US" altLang="zh-CN" b="1" dirty="0"/>
              <a:t>catch</a:t>
            </a:r>
            <a:r>
              <a:rPr lang="zh-CN" altLang="en-US" b="1" dirty="0"/>
              <a:t>只能捕获同步代码中出现的异常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同步并发的异步存在一定的问题。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45054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解决方案：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ES6 Promise</a:t>
            </a:r>
            <a:r>
              <a:rPr lang="zh-CN" altLang="en-US" b="1" dirty="0" smtClean="0"/>
              <a:t>可以解决回调地狱、以及同步并发的异步问题。（异步操作</a:t>
            </a:r>
            <a:endParaRPr lang="en-US" altLang="zh-CN" b="1" dirty="0" smtClean="0"/>
          </a:p>
          <a:p>
            <a:r>
              <a:rPr lang="zh-CN" altLang="en-US" b="1" dirty="0" smtClean="0"/>
              <a:t>的异常捕获有其他方式解决。）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但依旧会有明显的回调痕迹，之后学习</a:t>
            </a:r>
            <a:r>
              <a:rPr lang="en-US" altLang="zh-CN" b="1" dirty="0" smtClean="0"/>
              <a:t>ES6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generator 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ES7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en-US" altLang="zh-CN" b="1" dirty="0" smtClean="0"/>
              <a:t>async await</a:t>
            </a:r>
            <a:r>
              <a:rPr lang="zh-CN" altLang="en-US" b="1" dirty="0" smtClean="0"/>
              <a:t>争取让异步代码看起来和同步一样。写起来更优雅一些。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82500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简单复习回调：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当做某件事满足一定条件后，再做另一件事。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jQuery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Callbacks</a:t>
            </a:r>
            <a:r>
              <a:rPr lang="zh-CN" altLang="en-US" b="1" dirty="0" smtClean="0"/>
              <a:t>可管理回调</a:t>
            </a:r>
            <a:endParaRPr lang="en-US" altLang="zh-CN" b="1" dirty="0" smtClean="0"/>
          </a:p>
          <a:p>
            <a:r>
              <a:rPr lang="en-US" altLang="zh-CN" b="1" dirty="0" smtClean="0"/>
              <a:t>Loadsh:</a:t>
            </a:r>
          </a:p>
          <a:p>
            <a:r>
              <a:rPr lang="en-US" altLang="zh-CN" b="1" dirty="0" smtClean="0"/>
              <a:t>	JavaScript</a:t>
            </a:r>
            <a:r>
              <a:rPr lang="zh-CN" altLang="en-US" b="1" dirty="0" smtClean="0"/>
              <a:t>实用工具库，提供各种方法提升开发效率。提供</a:t>
            </a:r>
            <a:r>
              <a:rPr lang="en-US" altLang="zh-CN" b="1" dirty="0" smtClean="0"/>
              <a:t>after</a:t>
            </a:r>
            <a:r>
              <a:rPr lang="zh-CN" altLang="en-US" b="1" dirty="0" smtClean="0"/>
              <a:t>高阶函数辅助回调操作。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玩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下</a:t>
            </a:r>
            <a:r>
              <a:rPr lang="en-US" altLang="zh-CN" b="1" dirty="0" smtClean="0"/>
              <a:t>node: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cmd</a:t>
            </a:r>
            <a:r>
              <a:rPr lang="zh-CN" altLang="en-US" b="1" dirty="0" smtClean="0"/>
              <a:t>下 </a:t>
            </a:r>
            <a:r>
              <a:rPr lang="en-US" altLang="zh-CN" b="1" dirty="0" smtClean="0"/>
              <a:t>node index.js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let fs = require(‘fs’);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01371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-Promise</a:t>
            </a:r>
            <a:r>
              <a:rPr lang="zh-CN" altLang="en-US" dirty="0"/>
              <a:t>铺垫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演示：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回调地狱问题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放到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浏览</a:t>
            </a:r>
            <a:r>
              <a:rPr lang="zh-CN" altLang="en-US" b="1" dirty="0" smtClean="0"/>
              <a:t>器端和后端异步操作异常捕获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各端都有方法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同步并发的异步问题</a:t>
            </a:r>
            <a:r>
              <a:rPr lang="en-US" altLang="zh-CN" b="1" dirty="0"/>
              <a:t> </a:t>
            </a:r>
            <a:r>
              <a:rPr lang="en-US" altLang="zh-CN" b="1" dirty="0" smtClean="0"/>
              <a:t>– after</a:t>
            </a:r>
            <a:r>
              <a:rPr lang="zh-CN" altLang="en-US" b="1" dirty="0" smtClean="0"/>
              <a:t>能解决，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更优雅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65940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65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Promise: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new Promise(executor 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); </a:t>
            </a:r>
            <a:r>
              <a:rPr lang="zh-CN" altLang="en-US" b="1" dirty="0" smtClean="0"/>
              <a:t>同步</a:t>
            </a:r>
            <a:r>
              <a:rPr lang="zh-CN" altLang="en-US" b="1" dirty="0"/>
              <a:t>执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zh-CN" altLang="en-US" b="1" dirty="0" smtClean="0"/>
              <a:t>状态：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pending </a:t>
            </a:r>
            <a:r>
              <a:rPr lang="zh-CN" altLang="en-US" b="1" dirty="0" smtClean="0"/>
              <a:t>等待  </a:t>
            </a:r>
            <a:r>
              <a:rPr lang="en-US" altLang="zh-CN" b="1" dirty="0" smtClean="0"/>
              <a:t>Fulfilled </a:t>
            </a:r>
            <a:r>
              <a:rPr lang="zh-CN" altLang="en-US" b="1" dirty="0" smtClean="0"/>
              <a:t>成功 </a:t>
            </a:r>
            <a:r>
              <a:rPr lang="en-US" altLang="zh-CN" b="1" dirty="0" smtClean="0"/>
              <a:t>Rejected </a:t>
            </a:r>
            <a:r>
              <a:rPr lang="zh-CN" altLang="en-US" b="1" dirty="0" smtClean="0"/>
              <a:t>失败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executor 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参</a:t>
            </a:r>
            <a:r>
              <a:rPr lang="zh-CN" altLang="en-US" b="1" dirty="0" smtClean="0"/>
              <a:t>数 </a:t>
            </a:r>
            <a:r>
              <a:rPr lang="en-US" altLang="zh-CN" b="1" dirty="0" smtClean="0"/>
              <a:t>resolve reject </a:t>
            </a:r>
            <a:r>
              <a:rPr lang="zh-CN" altLang="en-US" b="1" dirty="0" smtClean="0"/>
              <a:t>函数，对应</a:t>
            </a:r>
            <a:r>
              <a:rPr lang="zh-CN" altLang="en-US" b="1" dirty="0"/>
              <a:t>触发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对象注册的成功和失败的函数。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返回值：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Promise </a:t>
            </a:r>
            <a:r>
              <a:rPr lang="zh-CN" altLang="en-US" b="1" dirty="0" smtClean="0"/>
              <a:t>对象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5647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为什么要学习：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ES6</a:t>
            </a:r>
            <a:r>
              <a:rPr lang="zh-CN" altLang="en-US" b="1" dirty="0"/>
              <a:t>中引入的语言新特性，更具规范性，易读性、方便操作、简化了大型</a:t>
            </a:r>
            <a:endParaRPr lang="en-US" altLang="zh-CN" b="1" dirty="0"/>
          </a:p>
          <a:p>
            <a:r>
              <a:rPr lang="zh-CN" altLang="en-US" b="1" dirty="0"/>
              <a:t>项目开发的复杂程度、降低了出错概率，提升了开发效率。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大部分公司（不代表所有，代表着一个趋势）都在用</a:t>
            </a:r>
            <a:r>
              <a:rPr lang="en-US" altLang="zh-CN" b="1" dirty="0"/>
              <a:t>ES6</a:t>
            </a:r>
            <a:r>
              <a:rPr lang="zh-CN" altLang="en-US" b="1" dirty="0"/>
              <a:t>开发，</a:t>
            </a:r>
            <a:endParaRPr lang="en-US" altLang="zh-CN" b="1" dirty="0"/>
          </a:p>
          <a:p>
            <a:r>
              <a:rPr lang="zh-CN" altLang="en-US" b="1" dirty="0"/>
              <a:t>已成为开发、求职必会内容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hen: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oPromise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.then((val) =&gt; {}, (reason) =&gt; {})</a:t>
            </a:r>
          </a:p>
          <a:p>
            <a:r>
              <a:rPr lang="en-US" altLang="zh-CN" b="1" dirty="0" smtClean="0"/>
              <a:t>		.</a:t>
            </a:r>
            <a:r>
              <a:rPr lang="en-US" altLang="zh-CN" b="1" dirty="0"/>
              <a:t>then((val) =&gt; {}, (reason) =&gt; {})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.then((</a:t>
            </a:r>
            <a:r>
              <a:rPr lang="en-US" altLang="zh-CN" b="1" dirty="0"/>
              <a:t>val) </a:t>
            </a:r>
            <a:r>
              <a:rPr lang="en-US" altLang="zh-CN" b="1" dirty="0" smtClean="0"/>
              <a:t>=&gt; </a:t>
            </a:r>
            <a:r>
              <a:rPr lang="en-US" altLang="zh-CN" b="1" dirty="0"/>
              <a:t>{}, (reason) =&gt; </a:t>
            </a:r>
            <a:r>
              <a:rPr lang="en-US" altLang="zh-CN" b="1" dirty="0" smtClean="0"/>
              <a:t>{});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宏任务和微任务：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Event Loop</a:t>
            </a:r>
            <a:r>
              <a:rPr lang="zh-CN" altLang="en-US" b="1" dirty="0" smtClean="0"/>
              <a:t>机制中不同的队列里，宏任务先放入队列，但微任务先拿出来执行。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99720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/>
              <a:t>-</a:t>
            </a:r>
            <a:r>
              <a:rPr lang="en-US" altLang="zh-CN" dirty="0" smtClean="0"/>
              <a:t>Promise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1714"/>
            <a:ext cx="9144000" cy="47102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hen:</a:t>
            </a:r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注册函数返回值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c</a:t>
            </a:r>
            <a:r>
              <a:rPr lang="en-US" altLang="zh-CN" b="1" dirty="0" smtClean="0"/>
              <a:t>atch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/>
              <a:t>异</a:t>
            </a:r>
            <a:r>
              <a:rPr lang="zh-CN" altLang="en-US" b="1" dirty="0" smtClean="0"/>
              <a:t>常捕获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inally: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最</a:t>
            </a:r>
            <a:r>
              <a:rPr lang="zh-CN" altLang="en-US" b="1" dirty="0" smtClean="0"/>
              <a:t>后处理函数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Promise.all: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同</a:t>
            </a:r>
            <a:r>
              <a:rPr lang="zh-CN" altLang="en-US" b="1" dirty="0" smtClean="0"/>
              <a:t>步并发异步的结果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Promise.race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谁先成功就处理谁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40182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-Promise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587129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-Iterator&amp;Generator</a:t>
            </a:r>
          </a:p>
        </p:txBody>
      </p:sp>
    </p:spTree>
    <p:extLst>
      <p:ext uri="{BB962C8B-B14F-4D97-AF65-F5344CB8AC3E}">
        <p14:creationId xmlns:p14="http://schemas.microsoft.com/office/powerpoint/2010/main" val="1073193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65580"/>
            <a:ext cx="9144000" cy="4994910"/>
          </a:xfrm>
        </p:spPr>
        <p:txBody>
          <a:bodyPr>
            <a:normAutofit fontScale="75000" lnSpcReduction="20000"/>
          </a:bodyPr>
          <a:lstStyle/>
          <a:p>
            <a:r>
              <a:rPr lang="zh-CN" altLang="en-US" b="1" dirty="0"/>
              <a:t>迭代模式：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提供一种方法可以顺序获得聚合对象中的各个元素，是一种最简单也最常见的设计模式。它可以让用</a:t>
            </a:r>
          </a:p>
          <a:p>
            <a:r>
              <a:rPr lang="zh-CN" altLang="en-US" b="1" dirty="0"/>
              <a:t>户透过特定的接口巡访集合中的每一个元素而不用了解底层的实现。</a:t>
            </a:r>
          </a:p>
          <a:p>
            <a:endParaRPr lang="zh-CN" altLang="en-US" b="1" dirty="0"/>
          </a:p>
          <a:p>
            <a:r>
              <a:rPr lang="zh-CN" altLang="en-US" b="1" dirty="0"/>
              <a:t>迭代器简介：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依照与迭代模式的思想而实现，分为内部迭代器和外部迭代器。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内部迭代器：</a:t>
            </a:r>
          </a:p>
          <a:p>
            <a:r>
              <a:rPr lang="en-US" altLang="zh-CN" b="1" dirty="0"/>
              <a:t>		</a:t>
            </a:r>
            <a:r>
              <a:rPr lang="zh-CN" altLang="en-US" b="1" dirty="0"/>
              <a:t>本身是函数，该函数内部定义好迭代规则，完全接手整个迭代过程，</a:t>
            </a:r>
          </a:p>
          <a:p>
            <a:r>
              <a:rPr lang="zh-CN" altLang="en-US" b="1" dirty="0"/>
              <a:t>外部只需要一次初始调用。</a:t>
            </a:r>
          </a:p>
          <a:p>
            <a:r>
              <a:rPr lang="en-US" altLang="zh-CN" b="1" dirty="0"/>
              <a:t>	Array.prototype.forEach </a:t>
            </a:r>
            <a:r>
              <a:rPr lang="zh-CN" altLang="en-US" b="1" dirty="0"/>
              <a:t>、</a:t>
            </a:r>
            <a:r>
              <a:rPr lang="en-US" altLang="zh-CN" b="1" dirty="0"/>
              <a:t>jQuery.each </a:t>
            </a:r>
            <a:r>
              <a:rPr lang="zh-CN" altLang="en-US" b="1" dirty="0"/>
              <a:t>内部迭代器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外部迭代器：</a:t>
            </a:r>
          </a:p>
          <a:p>
            <a:r>
              <a:rPr lang="en-US" altLang="zh-CN" b="1" dirty="0"/>
              <a:t>		</a:t>
            </a:r>
            <a:r>
              <a:rPr lang="zh-CN" altLang="en-US" b="1" dirty="0"/>
              <a:t>本身是函数，执行返回迭代对象，</a:t>
            </a:r>
            <a:r>
              <a:rPr lang="zh-CN" altLang="en-US" b="1" dirty="0">
                <a:sym typeface="+mn-ea"/>
              </a:rPr>
              <a:t>迭代下一个元素</a:t>
            </a:r>
            <a:r>
              <a:rPr lang="zh-CN" altLang="en-US" b="1" dirty="0"/>
              <a:t>必须显示调用，调</a:t>
            </a:r>
          </a:p>
          <a:p>
            <a:r>
              <a:rPr lang="zh-CN" altLang="en-US" b="1" dirty="0"/>
              <a:t>用复杂度增加，但灵活性增强。</a:t>
            </a:r>
          </a:p>
          <a:p>
            <a:r>
              <a:rPr lang="en-US" altLang="zh-CN" b="1" dirty="0"/>
              <a:t>	function outerItreator(){} </a:t>
            </a:r>
            <a:r>
              <a:rPr lang="zh-CN" altLang="en-US" b="1" dirty="0"/>
              <a:t>外部迭代器</a:t>
            </a:r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6995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-Iterator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迭代器目的：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从迭代模式思想中可以看出，就是要标准化迭代操作。</a:t>
            </a:r>
          </a:p>
          <a:p>
            <a:endParaRPr lang="zh-CN" altLang="en-US" b="1" dirty="0"/>
          </a:p>
          <a:p>
            <a:r>
              <a:rPr lang="zh-CN" altLang="en-US" b="1" dirty="0"/>
              <a:t>举个例子：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服务端提供数组数据给前端，前端</a:t>
            </a:r>
            <a:r>
              <a:rPr lang="en-US" altLang="zh-CN" b="1" dirty="0"/>
              <a:t>for</a:t>
            </a:r>
            <a:r>
              <a:rPr lang="zh-CN" altLang="en-US" b="1" dirty="0"/>
              <a:t>循环遍历，但由于业务变化，使</a:t>
            </a:r>
          </a:p>
          <a:p>
            <a:r>
              <a:rPr lang="zh-CN" altLang="en-US" b="1" dirty="0"/>
              <a:t>得数据结构发生变化，返回对象或者</a:t>
            </a:r>
            <a:r>
              <a:rPr lang="en-US" altLang="zh-CN" b="1" dirty="0"/>
              <a:t>set map</a:t>
            </a:r>
            <a:r>
              <a:rPr lang="zh-CN" altLang="en-US" b="1" dirty="0"/>
              <a:t>，导致前端遍历代码大量重写。</a:t>
            </a:r>
          </a:p>
          <a:p>
            <a:endParaRPr lang="zh-CN" altLang="en-US" b="1" dirty="0"/>
          </a:p>
          <a:p>
            <a:r>
              <a:rPr lang="zh-CN" altLang="en-US" b="1" dirty="0"/>
              <a:t>解决方案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ES6</a:t>
            </a:r>
            <a:r>
              <a:rPr lang="zh-CN" altLang="en-US" b="1" dirty="0"/>
              <a:t>引入</a:t>
            </a:r>
            <a:r>
              <a:rPr lang="en-US" altLang="zh-CN" b="1" dirty="0"/>
              <a:t>Iterator</a:t>
            </a:r>
            <a:r>
              <a:rPr lang="zh-CN" altLang="en-US" b="1" dirty="0"/>
              <a:t>，部署在</a:t>
            </a:r>
            <a:r>
              <a:rPr lang="en-US" altLang="zh-CN" b="1" dirty="0"/>
              <a:t>NodeList</a:t>
            </a:r>
            <a:r>
              <a:rPr lang="zh-CN" altLang="en-US" b="1" dirty="0"/>
              <a:t>、</a:t>
            </a:r>
            <a:r>
              <a:rPr lang="en-US" altLang="zh-CN" b="1" dirty="0"/>
              <a:t>arguments</a:t>
            </a:r>
            <a:r>
              <a:rPr lang="zh-CN" altLang="en-US" b="1" dirty="0"/>
              <a:t>、</a:t>
            </a:r>
            <a:r>
              <a:rPr lang="en-US" altLang="zh-CN" b="1" dirty="0"/>
              <a:t>Array,  Set, </a:t>
            </a:r>
          </a:p>
          <a:p>
            <a:r>
              <a:rPr lang="en-US" altLang="zh-CN" b="1" dirty="0"/>
              <a:t>Map</a:t>
            </a:r>
            <a:r>
              <a:rPr lang="zh-CN" altLang="en-US" b="1" dirty="0"/>
              <a:t>、字符串上等数据的</a:t>
            </a:r>
            <a:r>
              <a:rPr lang="en-US" altLang="zh-CN" b="1" dirty="0"/>
              <a:t>Symbol.iterator</a:t>
            </a:r>
            <a:r>
              <a:rPr lang="zh-CN" altLang="en-US" b="1" dirty="0"/>
              <a:t>属性。</a:t>
            </a:r>
          </a:p>
          <a:p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使得这些数据是</a:t>
            </a:r>
            <a:r>
              <a:rPr lang="en-US" altLang="zh-CN" b="1" dirty="0"/>
              <a:t>iterable</a:t>
            </a:r>
            <a:r>
              <a:rPr lang="zh-CN" altLang="en-US" b="1" dirty="0"/>
              <a:t>可迭代的，能进行</a:t>
            </a:r>
            <a:r>
              <a:rPr lang="en-US" altLang="zh-CN" b="1" dirty="0"/>
              <a:t>for of</a:t>
            </a:r>
            <a:r>
              <a:rPr lang="zh-CN" altLang="en-US" b="1" dirty="0"/>
              <a:t>、</a:t>
            </a:r>
            <a:r>
              <a:rPr lang="en-US" altLang="zh-CN" b="1" dirty="0"/>
              <a:t>... </a:t>
            </a:r>
            <a:r>
              <a:rPr lang="zh-CN" altLang="en-US" b="1" dirty="0"/>
              <a:t>、</a:t>
            </a:r>
          </a:p>
          <a:p>
            <a:r>
              <a:rPr lang="en-US" altLang="zh-CN" b="1" dirty="0"/>
              <a:t>Array.from</a:t>
            </a:r>
            <a:r>
              <a:rPr lang="zh-CN" altLang="en-US" b="1" dirty="0"/>
              <a:t>等操作</a:t>
            </a:r>
          </a:p>
          <a:p>
            <a:endParaRPr lang="zh-CN" altLang="en-US" b="1" dirty="0"/>
          </a:p>
          <a:p>
            <a:endParaRPr lang="zh-CN" altLang="en-US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818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zh-CN" altLang="en-US" dirty="0"/>
              <a:t>插播</a:t>
            </a:r>
            <a:r>
              <a:rPr lang="en-US" dirty="0"/>
              <a:t>Symbol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</a:t>
            </a:r>
            <a:r>
              <a:rPr lang="zh-CN" altLang="en-US" b="1" dirty="0" smtClean="0"/>
              <a:t>据</a:t>
            </a:r>
            <a:r>
              <a:rPr lang="zh-CN" altLang="en-US" b="1" dirty="0"/>
              <a:t>类型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第七种数</a:t>
            </a:r>
            <a:r>
              <a:rPr lang="zh-CN" altLang="en-US" b="1" dirty="0" smtClean="0"/>
              <a:t>据</a:t>
            </a:r>
            <a:r>
              <a:rPr lang="zh-CN" altLang="en-US" b="1" dirty="0"/>
              <a:t>类型</a:t>
            </a:r>
            <a:r>
              <a:rPr lang="zh-CN" altLang="en-US" b="1" dirty="0" smtClean="0"/>
              <a:t> </a:t>
            </a:r>
            <a:r>
              <a:rPr lang="en-US" altLang="zh-CN" b="1" dirty="0"/>
              <a:t>Symbol</a:t>
            </a:r>
          </a:p>
          <a:p>
            <a:endParaRPr lang="en-US" altLang="zh-CN" b="1" dirty="0"/>
          </a:p>
          <a:p>
            <a:r>
              <a:rPr lang="zh-CN" altLang="en-US" b="1" dirty="0"/>
              <a:t>特点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唯一，可作为对象的属性，有静态属性</a:t>
            </a:r>
            <a:r>
              <a:rPr lang="en-US" altLang="zh-CN" b="1" dirty="0"/>
              <a:t>Symbol.iterator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演示：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见代码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6846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Iterator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14400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Iterator</a:t>
            </a:r>
            <a:r>
              <a:rPr lang="zh-CN" altLang="en-US" b="1" dirty="0"/>
              <a:t>实现规则：</a:t>
            </a:r>
          </a:p>
          <a:p>
            <a:r>
              <a:rPr lang="en-US" altLang="zh-CN" b="1" dirty="0"/>
              <a:t>	next</a:t>
            </a:r>
            <a:r>
              <a:rPr lang="zh-CN" altLang="en-US" b="1" dirty="0"/>
              <a:t>、</a:t>
            </a:r>
            <a:r>
              <a:rPr lang="en-US" altLang="zh-CN" b="1" dirty="0"/>
              <a:t>value</a:t>
            </a:r>
            <a:r>
              <a:rPr lang="zh-CN" altLang="en-US" b="1" dirty="0"/>
              <a:t>、</a:t>
            </a:r>
            <a:r>
              <a:rPr lang="en-US" altLang="zh-CN" b="1" dirty="0"/>
              <a:t>done</a:t>
            </a:r>
          </a:p>
          <a:p>
            <a:endParaRPr lang="en-US" altLang="zh-CN" b="1" dirty="0"/>
          </a:p>
          <a:p>
            <a:r>
              <a:rPr lang="zh-CN" altLang="en-US" b="1" dirty="0"/>
              <a:t>对象中部署</a:t>
            </a:r>
            <a:r>
              <a:rPr lang="en-US" altLang="zh-CN" b="1" dirty="0"/>
              <a:t>Iterator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	let obj = {[Symbol.iterator]: function iteratorFunc() {}};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5956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Generator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25195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Generator</a:t>
            </a:r>
            <a:r>
              <a:rPr lang="zh-CN" altLang="en-US" b="1" dirty="0"/>
              <a:t>简介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生成器，本身是函数，执行后</a:t>
            </a:r>
            <a:r>
              <a:rPr lang="zh-CN" altLang="en-US" b="1" dirty="0">
                <a:sym typeface="+mn-ea"/>
              </a:rPr>
              <a:t>返回迭代对象，函数内部</a:t>
            </a:r>
            <a:r>
              <a:rPr lang="zh-CN" altLang="en-US" b="1" dirty="0"/>
              <a:t>要配合</a:t>
            </a:r>
            <a:r>
              <a:rPr lang="en-US" altLang="zh-CN" b="1" dirty="0"/>
              <a:t>yield</a:t>
            </a:r>
            <a:r>
              <a:rPr lang="zh-CN" altLang="en-US" b="1" dirty="0"/>
              <a:t>使</a:t>
            </a:r>
          </a:p>
          <a:p>
            <a:r>
              <a:rPr lang="zh-CN" altLang="en-US" b="1" dirty="0"/>
              <a:t>用</a:t>
            </a:r>
            <a:r>
              <a:rPr lang="en-US" altLang="zh-CN" b="1" dirty="0"/>
              <a:t>Generator</a:t>
            </a:r>
            <a:r>
              <a:rPr lang="zh-CN" altLang="en-US" b="1" dirty="0"/>
              <a:t>函数会分段执行，遇到</a:t>
            </a:r>
            <a:r>
              <a:rPr lang="en-US" altLang="zh-CN" b="1" dirty="0"/>
              <a:t>yield</a:t>
            </a:r>
            <a:r>
              <a:rPr lang="zh-CN" altLang="en-US" b="1" dirty="0"/>
              <a:t>即暂停。</a:t>
            </a:r>
          </a:p>
          <a:p>
            <a:endParaRPr lang="zh-CN" altLang="en-US" b="1" dirty="0"/>
          </a:p>
          <a:p>
            <a:r>
              <a:rPr lang="zh-CN" altLang="en-US" b="1" dirty="0"/>
              <a:t>特点：</a:t>
            </a:r>
          </a:p>
          <a:p>
            <a:r>
              <a:rPr lang="en-US" altLang="zh-CN" b="1" dirty="0"/>
              <a:t>	function</a:t>
            </a:r>
            <a:r>
              <a:rPr lang="zh-CN" altLang="en-US" b="1" dirty="0"/>
              <a:t>和函数名之间需要带 </a:t>
            </a:r>
            <a:r>
              <a:rPr lang="en-US" altLang="zh-CN" b="1" dirty="0"/>
              <a:t>*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函数体内部</a:t>
            </a:r>
            <a:r>
              <a:rPr lang="en-US" altLang="zh-CN" b="1" dirty="0"/>
              <a:t>yield</a:t>
            </a:r>
            <a:r>
              <a:rPr lang="zh-CN" altLang="en-US" b="1" dirty="0"/>
              <a:t>表达式，产出不同的内部状态（值）</a:t>
            </a:r>
          </a:p>
          <a:p>
            <a:endParaRPr lang="zh-CN" altLang="en-US" b="1" dirty="0"/>
          </a:p>
          <a:p>
            <a:r>
              <a:rPr lang="zh-CN" altLang="en-US" b="1" dirty="0"/>
              <a:t>演示：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见代码</a:t>
            </a:r>
          </a:p>
        </p:txBody>
      </p:sp>
    </p:spTree>
    <p:extLst>
      <p:ext uri="{BB962C8B-B14F-4D97-AF65-F5344CB8AC3E}">
        <p14:creationId xmlns:p14="http://schemas.microsoft.com/office/powerpoint/2010/main" val="764214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变化</a:t>
            </a:r>
            <a:r>
              <a:rPr lang="en-US" altLang="zh-CN" dirty="0"/>
              <a:t>-</a:t>
            </a:r>
            <a:r>
              <a:rPr lang="en-US" dirty="0"/>
              <a:t>Generator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82420"/>
            <a:ext cx="9251950" cy="4711065"/>
          </a:xfrm>
        </p:spPr>
        <p:txBody>
          <a:bodyPr>
            <a:normAutofit/>
          </a:bodyPr>
          <a:lstStyle/>
          <a:p>
            <a:r>
              <a:rPr lang="en-US" altLang="zh-CN" b="1" dirty="0"/>
              <a:t>Generator</a:t>
            </a:r>
            <a:r>
              <a:rPr lang="zh-CN" altLang="en-US" b="1" dirty="0"/>
              <a:t>作用：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配合</a:t>
            </a:r>
            <a:r>
              <a:rPr lang="en-US" altLang="zh-CN" b="1" dirty="0"/>
              <a:t>Promise</a:t>
            </a:r>
            <a:r>
              <a:rPr lang="zh-CN" altLang="en-US" b="1" dirty="0"/>
              <a:t>解决回调地狱问题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配合库：</a:t>
            </a:r>
          </a:p>
          <a:p>
            <a:r>
              <a:rPr lang="en-US" altLang="zh-CN" b="1" dirty="0"/>
              <a:t>	co	</a:t>
            </a:r>
          </a:p>
        </p:txBody>
      </p:sp>
    </p:spTree>
    <p:extLst>
      <p:ext uri="{BB962C8B-B14F-4D97-AF65-F5344CB8AC3E}">
        <p14:creationId xmlns:p14="http://schemas.microsoft.com/office/powerpoint/2010/main" val="39268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逐步剖析</a:t>
            </a:r>
            <a:r>
              <a:rPr lang="en-US" altLang="zh-CN" b="1" dirty="0"/>
              <a:t>ES6</a:t>
            </a:r>
            <a:r>
              <a:rPr lang="zh-CN" altLang="en-US" b="1" dirty="0"/>
              <a:t>变化之前</a:t>
            </a:r>
            <a:r>
              <a:rPr lang="en-US" altLang="zh-CN" b="1" dirty="0"/>
              <a:t>	</a:t>
            </a:r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用</a:t>
            </a:r>
            <a:r>
              <a:rPr lang="en-US" altLang="zh-CN" b="1" dirty="0"/>
              <a:t>Babel</a:t>
            </a:r>
            <a:r>
              <a:rPr lang="zh-CN" altLang="en-US" b="1" dirty="0"/>
              <a:t>工具做对比</a:t>
            </a:r>
            <a:r>
              <a:rPr lang="en-US" altLang="zh-CN" b="1" dirty="0"/>
              <a:t>ES6-&gt;</a:t>
            </a:r>
            <a:r>
              <a:rPr lang="zh-CN" altLang="en-US" b="1" dirty="0"/>
              <a:t>低级语法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在线</a:t>
            </a:r>
            <a:r>
              <a:rPr lang="en-US" altLang="zh-CN" b="1" dirty="0"/>
              <a:t>Babel</a:t>
            </a:r>
            <a:r>
              <a:rPr lang="zh-CN" altLang="en-US" b="1" dirty="0"/>
              <a:t>工具</a:t>
            </a:r>
            <a:endParaRPr lang="en-US" altLang="zh-CN" b="1" dirty="0"/>
          </a:p>
          <a:p>
            <a:pPr algn="ctr"/>
            <a:r>
              <a:rPr lang="en-US" altLang="zh-CN" b="1" dirty="0">
                <a:hlinkClick r:id="rId2"/>
              </a:rPr>
              <a:t>https://babeljs.io</a:t>
            </a:r>
            <a:endParaRPr lang="en-US" altLang="zh-CN" b="1" dirty="0"/>
          </a:p>
          <a:p>
            <a:pPr algn="ctr"/>
            <a:r>
              <a:rPr lang="zh-CN" altLang="en-US" b="1" dirty="0"/>
              <a:t>（用于学习是进行对比、查询）</a:t>
            </a:r>
            <a:endParaRPr lang="en-US" altLang="zh-CN" b="1" dirty="0"/>
          </a:p>
          <a:p>
            <a:pPr algn="ctr"/>
            <a:r>
              <a:rPr lang="en-US" altLang="zh-CN" b="1" dirty="0">
                <a:hlinkClick r:id="rId3"/>
              </a:rPr>
              <a:t>https://www.babeljs.cn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err="1"/>
              <a:t>npm</a:t>
            </a:r>
            <a:r>
              <a:rPr lang="zh-CN" altLang="en-US" b="1" dirty="0"/>
              <a:t>本地下载此工具（用于生产开发时必要的兼容）</a:t>
            </a:r>
            <a:endParaRPr lang="en-US" altLang="zh-CN" b="1" dirty="0"/>
          </a:p>
          <a:p>
            <a:pPr algn="ctr"/>
            <a:endParaRPr lang="en-US" altLang="zh-CN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ES7</a:t>
            </a:r>
            <a:r>
              <a:rPr lang="zh-CN" altLang="en-US" dirty="0"/>
              <a:t>变化</a:t>
            </a:r>
            <a:r>
              <a:rPr lang="en-US" altLang="zh-CN" dirty="0"/>
              <a:t>-async&amp;await</a:t>
            </a:r>
          </a:p>
        </p:txBody>
      </p:sp>
    </p:spTree>
    <p:extLst>
      <p:ext uri="{BB962C8B-B14F-4D97-AF65-F5344CB8AC3E}">
        <p14:creationId xmlns:p14="http://schemas.microsoft.com/office/powerpoint/2010/main" val="46226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ES6-babel</a:t>
            </a:r>
            <a:r>
              <a:rPr lang="zh-CN" altLang="en-US" dirty="0"/>
              <a:t>本地学习环境搭建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ES6-babel </a:t>
            </a:r>
            <a:r>
              <a:rPr lang="zh-CN" altLang="en-US" dirty="0"/>
              <a:t>本地学习环境搭建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r>
              <a:rPr lang="en-US" altLang="zh-CN" b="1" dirty="0" smtClean="0"/>
              <a:t>			//</a:t>
            </a:r>
            <a:r>
              <a:rPr lang="zh-CN" altLang="en-US" b="1" dirty="0" smtClean="0"/>
              <a:t>初</a:t>
            </a:r>
            <a:r>
              <a:rPr lang="zh-CN" altLang="en-US" b="1" dirty="0"/>
              <a:t>始</a:t>
            </a:r>
            <a:r>
              <a:rPr lang="zh-CN" altLang="en-US" b="1" dirty="0" smtClean="0"/>
              <a:t>化文件并跳过所有询问</a:t>
            </a:r>
            <a:endParaRPr lang="en-US" altLang="zh-CN" b="1" dirty="0"/>
          </a:p>
          <a:p>
            <a:r>
              <a:rPr lang="en-US" altLang="zh-CN" b="1" dirty="0"/>
              <a:t>			           npm init –y</a:t>
            </a:r>
          </a:p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把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代码变成抽象语法树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可以通过命令行对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文件进行转换</a:t>
            </a:r>
            <a:r>
              <a:rPr lang="en-US" altLang="zh-CN" b="1" dirty="0" smtClean="0"/>
              <a:t>  //</a:t>
            </a:r>
            <a:r>
              <a:rPr lang="zh-CN" altLang="en-US" b="1" dirty="0" smtClean="0"/>
              <a:t>插件集合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npm install @babel/core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@babel/cli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@babel/preset-env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.</a:t>
            </a:r>
            <a:r>
              <a:rPr lang="en-US" altLang="zh-CN" b="1" dirty="0" smtClean="0"/>
              <a:t>babelrc  </a:t>
            </a:r>
            <a:r>
              <a:rPr lang="zh-CN" altLang="en-US" b="1" dirty="0"/>
              <a:t>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配置文件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npx babel xxx.js –o xxx.js (--watch)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学习建议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016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algn="ctr"/>
            <a:r>
              <a:rPr lang="zh-CN" altLang="en-US" b="1" dirty="0"/>
              <a:t>考虑以前的语法哪里有不足，可以如何改进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当你面对新特性为什么会这样的时候，可以看看</a:t>
            </a:r>
            <a:r>
              <a:rPr lang="en-US" altLang="zh-CN" b="1" dirty="0"/>
              <a:t>babel</a:t>
            </a:r>
            <a:r>
              <a:rPr lang="zh-CN" altLang="en-US" b="1" dirty="0"/>
              <a:t>编译后的结果</a:t>
            </a: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775</Words>
  <Application>Microsoft Office PowerPoint</Application>
  <PresentationFormat>宽屏</PresentationFormat>
  <Paragraphs>440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Montserrat Light</vt:lpstr>
      <vt:lpstr>宋体</vt:lpstr>
      <vt:lpstr>微软雅黑</vt:lpstr>
      <vt:lpstr>Arial</vt:lpstr>
      <vt:lpstr>Calibri</vt:lpstr>
      <vt:lpstr>Verdana</vt:lpstr>
      <vt:lpstr>Office 主题</vt:lpstr>
      <vt:lpstr>ES6</vt:lpstr>
      <vt:lpstr>01</vt:lpstr>
      <vt:lpstr>ES6简介</vt:lpstr>
      <vt:lpstr>ES6简介</vt:lpstr>
      <vt:lpstr>ES6简介</vt:lpstr>
      <vt:lpstr>ES6简介</vt:lpstr>
      <vt:lpstr>02</vt:lpstr>
      <vt:lpstr>ES6-babel 本地学习环境搭建</vt:lpstr>
      <vt:lpstr>ES6学习建议</vt:lpstr>
      <vt:lpstr>03</vt:lpstr>
      <vt:lpstr>ES6变化-let&amp;const</vt:lpstr>
      <vt:lpstr>ES6变化-let&amp;const</vt:lpstr>
      <vt:lpstr>04</vt:lpstr>
      <vt:lpstr>ES6变化-spreed&amp;rest</vt:lpstr>
      <vt:lpstr>ES6变化-spreed&amp;rest</vt:lpstr>
      <vt:lpstr>05</vt:lpstr>
      <vt:lpstr>ES6变化- destructuring</vt:lpstr>
      <vt:lpstr>ES6变化- destructuring</vt:lpstr>
      <vt:lpstr>06</vt:lpstr>
      <vt:lpstr>ES6变化- 箭头函数</vt:lpstr>
      <vt:lpstr>ES6变化- 箭头函数</vt:lpstr>
      <vt:lpstr>07</vt:lpstr>
      <vt:lpstr>ES5- Object.defineProperty</vt:lpstr>
      <vt:lpstr>ES5- Object.defineProperty</vt:lpstr>
      <vt:lpstr>08</vt:lpstr>
      <vt:lpstr>ES5- 数据劫持</vt:lpstr>
      <vt:lpstr>08</vt:lpstr>
      <vt:lpstr>ES6- Proxy&amp;Reflect</vt:lpstr>
      <vt:lpstr>09</vt:lpstr>
      <vt:lpstr>ES5-“Class”回顾</vt:lpstr>
      <vt:lpstr>ES5-“Class”回顾</vt:lpstr>
      <vt:lpstr>ES5-“Class”回顾</vt:lpstr>
      <vt:lpstr>10</vt:lpstr>
      <vt:lpstr>ES6变化-Class</vt:lpstr>
      <vt:lpstr>11</vt:lpstr>
      <vt:lpstr>12</vt:lpstr>
      <vt:lpstr>ES7变化-Class提案属性</vt:lpstr>
      <vt:lpstr>14</vt:lpstr>
      <vt:lpstr>15</vt:lpstr>
      <vt:lpstr>ES6变化-Set</vt:lpstr>
      <vt:lpstr>ES6变化-Map</vt:lpstr>
      <vt:lpstr>ES6变化-思维练习hm</vt:lpstr>
      <vt:lpstr>16</vt:lpstr>
      <vt:lpstr>ES6变化-Promise铺垫</vt:lpstr>
      <vt:lpstr>ES6变化-Promise铺垫</vt:lpstr>
      <vt:lpstr>ES6变化-Promise铺垫</vt:lpstr>
      <vt:lpstr>ES6变化-Promise铺垫</vt:lpstr>
      <vt:lpstr>17</vt:lpstr>
      <vt:lpstr>ES6变化-Promise使用</vt:lpstr>
      <vt:lpstr>ES6变化-Promise使用</vt:lpstr>
      <vt:lpstr>ES6变化-Promise使用</vt:lpstr>
      <vt:lpstr>18</vt:lpstr>
      <vt:lpstr>19</vt:lpstr>
      <vt:lpstr>ES6变化-Iterator</vt:lpstr>
      <vt:lpstr>ES6变化-Iterator</vt:lpstr>
      <vt:lpstr>ES6变化-插播Symbol</vt:lpstr>
      <vt:lpstr>ES6变化-Iterator</vt:lpstr>
      <vt:lpstr>ES6变化-Generator</vt:lpstr>
      <vt:lpstr>ES6变化-Generator</vt:lpstr>
      <vt:lpstr>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ｚｈａｎｇｙｉｎ</cp:lastModifiedBy>
  <cp:revision>356</cp:revision>
  <dcterms:created xsi:type="dcterms:W3CDTF">2018-08-14T06:54:00Z</dcterms:created>
  <dcterms:modified xsi:type="dcterms:W3CDTF">2019-02-19T07:06:40Z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